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58" r:id="rId3"/>
    <p:sldId id="261" r:id="rId4"/>
    <p:sldId id="259" r:id="rId5"/>
    <p:sldId id="260" r:id="rId6"/>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既定のセクション" id="{80FF1941-7745-4A35-BFBE-0516E1EC9EF9}">
          <p14:sldIdLst>
            <p14:sldId id="257"/>
            <p14:sldId id="258"/>
            <p14:sldId id="261"/>
            <p14:sldId id="259"/>
            <p14:sldId id="260"/>
          </p14:sldIdLst>
        </p14:section>
      </p14:sectionLst>
    </p:ex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7" d="100"/>
          <a:sy n="57" d="100"/>
        </p:scale>
        <p:origin x="-312" y="-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555F2D-E280-4965-96AC-8E71D724FD62}" type="datetimeFigureOut">
              <a:rPr kumimoji="1" lang="ja-JP" altLang="en-US" smtClean="0"/>
              <a:pPr/>
              <a:t>2020/2/27</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156453-9B82-456E-A6CD-3FD011B4E0C9}" type="slidenum">
              <a:rPr kumimoji="1" lang="ja-JP" altLang="en-US" smtClean="0"/>
              <a:pPr/>
              <a:t>&lt;#&gt;</a:t>
            </a:fld>
            <a:endParaRPr kumimoji="1" lang="ja-JP" altLang="en-US"/>
          </a:p>
        </p:txBody>
      </p:sp>
    </p:spTree>
    <p:extLst>
      <p:ext uri="{BB962C8B-B14F-4D97-AF65-F5344CB8AC3E}">
        <p14:creationId xmlns:p14="http://schemas.microsoft.com/office/powerpoint/2010/main" xmlns="" val="13890587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80156453-9B82-456E-A6CD-3FD011B4E0C9}" type="slidenum">
              <a:rPr kumimoji="1" lang="ja-JP" altLang="en-US" smtClean="0"/>
              <a:pPr/>
              <a:t>3</a:t>
            </a:fld>
            <a:endParaRPr kumimoji="1" lang="ja-JP" altLang="en-US"/>
          </a:p>
        </p:txBody>
      </p:sp>
    </p:spTree>
    <p:extLst>
      <p:ext uri="{BB962C8B-B14F-4D97-AF65-F5344CB8AC3E}">
        <p14:creationId xmlns:p14="http://schemas.microsoft.com/office/powerpoint/2010/main" xmlns="" val="1336801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0328301-2283-4C5E-9CA2-B8F875F7A526}" type="datetimeFigureOut">
              <a:rPr kumimoji="1" lang="ja-JP" altLang="en-US" smtClean="0"/>
              <a:pPr/>
              <a:t>2020/2/27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1D0A93-55B3-47E5-9ADA-24ED32DEEA02}" type="slidenum">
              <a:rPr kumimoji="1" lang="ja-JP" altLang="en-US" smtClean="0"/>
              <a:pPr/>
              <a:t>&lt;#&gt;</a:t>
            </a:fld>
            <a:endParaRPr kumimoji="1" lang="ja-JP" altLang="en-US"/>
          </a:p>
        </p:txBody>
      </p:sp>
    </p:spTree>
    <p:extLst>
      <p:ext uri="{BB962C8B-B14F-4D97-AF65-F5344CB8AC3E}">
        <p14:creationId xmlns:p14="http://schemas.microsoft.com/office/powerpoint/2010/main" xmlns="" val="653762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0328301-2283-4C5E-9CA2-B8F875F7A526}" type="datetimeFigureOut">
              <a:rPr kumimoji="1" lang="ja-JP" altLang="en-US" smtClean="0"/>
              <a:pPr/>
              <a:t>2020/2/27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1D0A93-55B3-47E5-9ADA-24ED32DEEA02}" type="slidenum">
              <a:rPr kumimoji="1" lang="ja-JP" altLang="en-US" smtClean="0"/>
              <a:pPr/>
              <a:t>&lt;#&gt;</a:t>
            </a:fld>
            <a:endParaRPr kumimoji="1" lang="ja-JP" altLang="en-US"/>
          </a:p>
        </p:txBody>
      </p:sp>
    </p:spTree>
    <p:extLst>
      <p:ext uri="{BB962C8B-B14F-4D97-AF65-F5344CB8AC3E}">
        <p14:creationId xmlns:p14="http://schemas.microsoft.com/office/powerpoint/2010/main" xmlns="" val="3192584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0328301-2283-4C5E-9CA2-B8F875F7A526}" type="datetimeFigureOut">
              <a:rPr kumimoji="1" lang="ja-JP" altLang="en-US" smtClean="0"/>
              <a:pPr/>
              <a:t>2020/2/27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1D0A93-55B3-47E5-9ADA-24ED32DEEA02}" type="slidenum">
              <a:rPr kumimoji="1" lang="ja-JP" altLang="en-US" smtClean="0"/>
              <a:pPr/>
              <a:t>&lt;#&gt;</a:t>
            </a:fld>
            <a:endParaRPr kumimoji="1" lang="ja-JP" altLang="en-US"/>
          </a:p>
        </p:txBody>
      </p:sp>
    </p:spTree>
    <p:extLst>
      <p:ext uri="{BB962C8B-B14F-4D97-AF65-F5344CB8AC3E}">
        <p14:creationId xmlns:p14="http://schemas.microsoft.com/office/powerpoint/2010/main" xmlns="" val="3245735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0328301-2283-4C5E-9CA2-B8F875F7A526}" type="datetimeFigureOut">
              <a:rPr kumimoji="1" lang="ja-JP" altLang="en-US" smtClean="0"/>
              <a:pPr/>
              <a:t>2020/2/27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1D0A93-55B3-47E5-9ADA-24ED32DEEA02}" type="slidenum">
              <a:rPr kumimoji="1" lang="ja-JP" altLang="en-US" smtClean="0"/>
              <a:pPr/>
              <a:t>&lt;#&gt;</a:t>
            </a:fld>
            <a:endParaRPr kumimoji="1" lang="ja-JP" altLang="en-US"/>
          </a:p>
        </p:txBody>
      </p:sp>
    </p:spTree>
    <p:extLst>
      <p:ext uri="{BB962C8B-B14F-4D97-AF65-F5344CB8AC3E}">
        <p14:creationId xmlns:p14="http://schemas.microsoft.com/office/powerpoint/2010/main" xmlns="" val="61255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0328301-2283-4C5E-9CA2-B8F875F7A526}" type="datetimeFigureOut">
              <a:rPr kumimoji="1" lang="ja-JP" altLang="en-US" smtClean="0"/>
              <a:pPr/>
              <a:t>2020/2/27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1D0A93-55B3-47E5-9ADA-24ED32DEEA02}" type="slidenum">
              <a:rPr kumimoji="1" lang="ja-JP" altLang="en-US" smtClean="0"/>
              <a:pPr/>
              <a:t>&lt;#&gt;</a:t>
            </a:fld>
            <a:endParaRPr kumimoji="1" lang="ja-JP" altLang="en-US"/>
          </a:p>
        </p:txBody>
      </p:sp>
    </p:spTree>
    <p:extLst>
      <p:ext uri="{BB962C8B-B14F-4D97-AF65-F5344CB8AC3E}">
        <p14:creationId xmlns:p14="http://schemas.microsoft.com/office/powerpoint/2010/main" xmlns="" val="3199412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0328301-2283-4C5E-9CA2-B8F875F7A526}" type="datetimeFigureOut">
              <a:rPr kumimoji="1" lang="ja-JP" altLang="en-US" smtClean="0"/>
              <a:pPr/>
              <a:t>2020/2/27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B1D0A93-55B3-47E5-9ADA-24ED32DEEA02}" type="slidenum">
              <a:rPr kumimoji="1" lang="ja-JP" altLang="en-US" smtClean="0"/>
              <a:pPr/>
              <a:t>&lt;#&gt;</a:t>
            </a:fld>
            <a:endParaRPr kumimoji="1" lang="ja-JP" altLang="en-US"/>
          </a:p>
        </p:txBody>
      </p:sp>
    </p:spTree>
    <p:extLst>
      <p:ext uri="{BB962C8B-B14F-4D97-AF65-F5344CB8AC3E}">
        <p14:creationId xmlns:p14="http://schemas.microsoft.com/office/powerpoint/2010/main" xmlns="" val="1510941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0328301-2283-4C5E-9CA2-B8F875F7A526}" type="datetimeFigureOut">
              <a:rPr kumimoji="1" lang="ja-JP" altLang="en-US" smtClean="0"/>
              <a:pPr/>
              <a:t>2020/2/27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B1D0A93-55B3-47E5-9ADA-24ED32DEEA02}" type="slidenum">
              <a:rPr kumimoji="1" lang="ja-JP" altLang="en-US" smtClean="0"/>
              <a:pPr/>
              <a:t>&lt;#&gt;</a:t>
            </a:fld>
            <a:endParaRPr kumimoji="1" lang="ja-JP" altLang="en-US"/>
          </a:p>
        </p:txBody>
      </p:sp>
    </p:spTree>
    <p:extLst>
      <p:ext uri="{BB962C8B-B14F-4D97-AF65-F5344CB8AC3E}">
        <p14:creationId xmlns:p14="http://schemas.microsoft.com/office/powerpoint/2010/main" xmlns="" val="1761488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0328301-2283-4C5E-9CA2-B8F875F7A526}" type="datetimeFigureOut">
              <a:rPr kumimoji="1" lang="ja-JP" altLang="en-US" smtClean="0"/>
              <a:pPr/>
              <a:t>2020/2/27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B1D0A93-55B3-47E5-9ADA-24ED32DEEA02}" type="slidenum">
              <a:rPr kumimoji="1" lang="ja-JP" altLang="en-US" smtClean="0"/>
              <a:pPr/>
              <a:t>&lt;#&gt;</a:t>
            </a:fld>
            <a:endParaRPr kumimoji="1" lang="ja-JP" altLang="en-US"/>
          </a:p>
        </p:txBody>
      </p:sp>
    </p:spTree>
    <p:extLst>
      <p:ext uri="{BB962C8B-B14F-4D97-AF65-F5344CB8AC3E}">
        <p14:creationId xmlns:p14="http://schemas.microsoft.com/office/powerpoint/2010/main" xmlns="" val="1538815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0328301-2283-4C5E-9CA2-B8F875F7A526}" type="datetimeFigureOut">
              <a:rPr kumimoji="1" lang="ja-JP" altLang="en-US" smtClean="0"/>
              <a:pPr/>
              <a:t>2020/2/27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B1D0A93-55B3-47E5-9ADA-24ED32DEEA02}" type="slidenum">
              <a:rPr kumimoji="1" lang="ja-JP" altLang="en-US" smtClean="0"/>
              <a:pPr/>
              <a:t>&lt;#&gt;</a:t>
            </a:fld>
            <a:endParaRPr kumimoji="1" lang="ja-JP" altLang="en-US"/>
          </a:p>
        </p:txBody>
      </p:sp>
    </p:spTree>
    <p:extLst>
      <p:ext uri="{BB962C8B-B14F-4D97-AF65-F5344CB8AC3E}">
        <p14:creationId xmlns:p14="http://schemas.microsoft.com/office/powerpoint/2010/main" xmlns="" val="2559603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0328301-2283-4C5E-9CA2-B8F875F7A526}" type="datetimeFigureOut">
              <a:rPr kumimoji="1" lang="ja-JP" altLang="en-US" smtClean="0"/>
              <a:pPr/>
              <a:t>2020/2/27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B1D0A93-55B3-47E5-9ADA-24ED32DEEA02}" type="slidenum">
              <a:rPr kumimoji="1" lang="ja-JP" altLang="en-US" smtClean="0"/>
              <a:pPr/>
              <a:t>&lt;#&gt;</a:t>
            </a:fld>
            <a:endParaRPr kumimoji="1" lang="ja-JP" altLang="en-US"/>
          </a:p>
        </p:txBody>
      </p:sp>
    </p:spTree>
    <p:extLst>
      <p:ext uri="{BB962C8B-B14F-4D97-AF65-F5344CB8AC3E}">
        <p14:creationId xmlns:p14="http://schemas.microsoft.com/office/powerpoint/2010/main" xmlns="" val="4091951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0328301-2283-4C5E-9CA2-B8F875F7A526}" type="datetimeFigureOut">
              <a:rPr kumimoji="1" lang="ja-JP" altLang="en-US" smtClean="0"/>
              <a:pPr/>
              <a:t>2020/2/27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B1D0A93-55B3-47E5-9ADA-24ED32DEEA02}" type="slidenum">
              <a:rPr kumimoji="1" lang="ja-JP" altLang="en-US" smtClean="0"/>
              <a:pPr/>
              <a:t>&lt;#&gt;</a:t>
            </a:fld>
            <a:endParaRPr kumimoji="1" lang="ja-JP" altLang="en-US"/>
          </a:p>
        </p:txBody>
      </p:sp>
    </p:spTree>
    <p:extLst>
      <p:ext uri="{BB962C8B-B14F-4D97-AF65-F5344CB8AC3E}">
        <p14:creationId xmlns:p14="http://schemas.microsoft.com/office/powerpoint/2010/main" xmlns="" val="415407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328301-2283-4C5E-9CA2-B8F875F7A526}" type="datetimeFigureOut">
              <a:rPr kumimoji="1" lang="ja-JP" altLang="en-US" smtClean="0"/>
              <a:pPr/>
              <a:t>2020/2/27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1D0A93-55B3-47E5-9ADA-24ED32DEEA02}" type="slidenum">
              <a:rPr kumimoji="1" lang="ja-JP" altLang="en-US" smtClean="0"/>
              <a:pPr/>
              <a:t>&lt;#&gt;</a:t>
            </a:fld>
            <a:endParaRPr kumimoji="1" lang="ja-JP" altLang="en-US"/>
          </a:p>
        </p:txBody>
      </p:sp>
    </p:spTree>
    <p:extLst>
      <p:ext uri="{BB962C8B-B14F-4D97-AF65-F5344CB8AC3E}">
        <p14:creationId xmlns:p14="http://schemas.microsoft.com/office/powerpoint/2010/main" xmlns="" val="27292896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3520429" y="746977"/>
            <a:ext cx="6518014" cy="5679583"/>
            <a:chOff x="3520429" y="746977"/>
            <a:chExt cx="6518014" cy="5679583"/>
          </a:xfrm>
        </p:grpSpPr>
        <p:sp>
          <p:nvSpPr>
            <p:cNvPr id="44" name="角丸四角形 43"/>
            <p:cNvSpPr/>
            <p:nvPr/>
          </p:nvSpPr>
          <p:spPr>
            <a:xfrm>
              <a:off x="7623659" y="3861018"/>
              <a:ext cx="2140140" cy="2268601"/>
            </a:xfrm>
            <a:prstGeom prst="round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角丸四角形 44"/>
            <p:cNvSpPr/>
            <p:nvPr/>
          </p:nvSpPr>
          <p:spPr>
            <a:xfrm rot="5400000">
              <a:off x="2462112" y="1805294"/>
              <a:ext cx="5679583" cy="356295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円/楕円 46"/>
            <p:cNvSpPr/>
            <p:nvPr/>
          </p:nvSpPr>
          <p:spPr>
            <a:xfrm>
              <a:off x="7366077" y="1326186"/>
              <a:ext cx="2672366" cy="277914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角丸四角形 47"/>
            <p:cNvSpPr/>
            <p:nvPr/>
          </p:nvSpPr>
          <p:spPr>
            <a:xfrm>
              <a:off x="3718926" y="1008446"/>
              <a:ext cx="3165954" cy="487330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円形吹き出し 48"/>
            <p:cNvSpPr/>
            <p:nvPr/>
          </p:nvSpPr>
          <p:spPr>
            <a:xfrm>
              <a:off x="3836933" y="1837120"/>
              <a:ext cx="2383563" cy="387850"/>
            </a:xfrm>
            <a:prstGeom prst="wedgeEllipseCallout">
              <a:avLst>
                <a:gd name="adj1" fmla="val -43055"/>
                <a:gd name="adj2" fmla="val 55064"/>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星 12 52"/>
            <p:cNvSpPr/>
            <p:nvPr/>
          </p:nvSpPr>
          <p:spPr>
            <a:xfrm>
              <a:off x="3780995" y="5098813"/>
              <a:ext cx="2336469" cy="704233"/>
            </a:xfrm>
            <a:prstGeom prst="star12">
              <a:avLst/>
            </a:prstGeom>
            <a:solidFill>
              <a:srgbClr val="0070C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円形吹き出し 58"/>
            <p:cNvSpPr/>
            <p:nvPr/>
          </p:nvSpPr>
          <p:spPr>
            <a:xfrm>
              <a:off x="4997003" y="2583462"/>
              <a:ext cx="1755871" cy="470181"/>
            </a:xfrm>
            <a:prstGeom prst="wedgeEllipseCallout">
              <a:avLst>
                <a:gd name="adj1" fmla="val 50558"/>
                <a:gd name="adj2" fmla="val 72024"/>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円形吹き出し 66"/>
            <p:cNvSpPr/>
            <p:nvPr/>
          </p:nvSpPr>
          <p:spPr>
            <a:xfrm>
              <a:off x="5337807" y="3748471"/>
              <a:ext cx="1415066" cy="341434"/>
            </a:xfrm>
            <a:prstGeom prst="wedgeEllipseCallout">
              <a:avLst>
                <a:gd name="adj1" fmla="val 35417"/>
                <a:gd name="adj2" fmla="val 73816"/>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正方形/長方形 69"/>
            <p:cNvSpPr/>
            <p:nvPr/>
          </p:nvSpPr>
          <p:spPr>
            <a:xfrm>
              <a:off x="8762471" y="1334454"/>
              <a:ext cx="231820" cy="808294"/>
            </a:xfrm>
            <a:prstGeom prst="rect">
              <a:avLst/>
            </a:prstGeom>
            <a:solidFill>
              <a:srgbClr val="0070C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正方形/長方形 70"/>
            <p:cNvSpPr/>
            <p:nvPr/>
          </p:nvSpPr>
          <p:spPr>
            <a:xfrm>
              <a:off x="9168637" y="1493996"/>
              <a:ext cx="231820" cy="808294"/>
            </a:xfrm>
            <a:prstGeom prst="rect">
              <a:avLst/>
            </a:prstGeom>
            <a:solidFill>
              <a:srgbClr val="0070C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正方形/長方形 71"/>
            <p:cNvSpPr/>
            <p:nvPr/>
          </p:nvSpPr>
          <p:spPr>
            <a:xfrm>
              <a:off x="9496409" y="1820823"/>
              <a:ext cx="231820" cy="808294"/>
            </a:xfrm>
            <a:prstGeom prst="rect">
              <a:avLst/>
            </a:prstGeom>
            <a:solidFill>
              <a:srgbClr val="0070C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星 12 72"/>
            <p:cNvSpPr/>
            <p:nvPr/>
          </p:nvSpPr>
          <p:spPr>
            <a:xfrm>
              <a:off x="3780996" y="3286303"/>
              <a:ext cx="1872830" cy="554102"/>
            </a:xfrm>
            <a:prstGeom prst="star12">
              <a:avLst/>
            </a:prstGeom>
            <a:solidFill>
              <a:srgbClr val="0070C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星 12 73"/>
            <p:cNvSpPr/>
            <p:nvPr/>
          </p:nvSpPr>
          <p:spPr>
            <a:xfrm>
              <a:off x="3780995" y="4073065"/>
              <a:ext cx="2001619" cy="764279"/>
            </a:xfrm>
            <a:prstGeom prst="star12">
              <a:avLst/>
            </a:prstGeom>
            <a:solidFill>
              <a:srgbClr val="0070C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円形吹き出し 74"/>
            <p:cNvSpPr/>
            <p:nvPr/>
          </p:nvSpPr>
          <p:spPr>
            <a:xfrm>
              <a:off x="5550793" y="4860188"/>
              <a:ext cx="1202079" cy="270650"/>
            </a:xfrm>
            <a:prstGeom prst="wedgeEllipseCallout">
              <a:avLst>
                <a:gd name="adj1" fmla="val 35417"/>
                <a:gd name="adj2" fmla="val 73816"/>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正方形/長方形 75"/>
            <p:cNvSpPr/>
            <p:nvPr/>
          </p:nvSpPr>
          <p:spPr>
            <a:xfrm rot="2550182">
              <a:off x="9162954" y="4063660"/>
              <a:ext cx="148057" cy="899982"/>
            </a:xfrm>
            <a:prstGeom prst="rect">
              <a:avLst/>
            </a:prstGeom>
            <a:solidFill>
              <a:srgbClr val="0070C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正方形/長方形 76"/>
            <p:cNvSpPr/>
            <p:nvPr/>
          </p:nvSpPr>
          <p:spPr>
            <a:xfrm rot="18957889">
              <a:off x="9169428" y="4077597"/>
              <a:ext cx="154700" cy="899982"/>
            </a:xfrm>
            <a:prstGeom prst="rect">
              <a:avLst/>
            </a:prstGeom>
            <a:solidFill>
              <a:srgbClr val="0070C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xmlns="" val="4953404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0"/>
            <a:ext cx="10515600" cy="1325563"/>
          </a:xfrm>
        </p:spPr>
        <p:txBody>
          <a:bodyPr/>
          <a:lstStyle/>
          <a:p>
            <a:r>
              <a:rPr kumimoji="1" lang="ja-JP" altLang="en-US" dirty="0" smtClean="0"/>
              <a:t>１．結論</a:t>
            </a:r>
            <a:endParaRPr kumimoji="1" lang="ja-JP" altLang="en-US" dirty="0"/>
          </a:p>
        </p:txBody>
      </p:sp>
      <p:sp>
        <p:nvSpPr>
          <p:cNvPr id="3" name="テキスト ボックス 2"/>
          <p:cNvSpPr txBox="1"/>
          <p:nvPr/>
        </p:nvSpPr>
        <p:spPr>
          <a:xfrm>
            <a:off x="838200" y="5280831"/>
            <a:ext cx="12289431" cy="1446550"/>
          </a:xfrm>
          <a:prstGeom prst="rect">
            <a:avLst/>
          </a:prstGeom>
          <a:noFill/>
        </p:spPr>
        <p:txBody>
          <a:bodyPr wrap="square" rtlCol="0">
            <a:spAutoFit/>
          </a:bodyPr>
          <a:lstStyle/>
          <a:p>
            <a:r>
              <a:rPr kumimoji="1" lang="ja-JP" altLang="en-US" sz="4400" dirty="0" smtClean="0">
                <a:latin typeface="+mn-ea"/>
              </a:rPr>
              <a:t>私は、スマホでの</a:t>
            </a:r>
            <a:r>
              <a:rPr kumimoji="1" lang="ja-JP" altLang="en-US" sz="4400" dirty="0" smtClean="0">
                <a:solidFill>
                  <a:srgbClr val="FF0000"/>
                </a:solidFill>
                <a:latin typeface="+mn-ea"/>
              </a:rPr>
              <a:t>ネットイジメ</a:t>
            </a:r>
            <a:r>
              <a:rPr kumimoji="1" lang="ja-JP" altLang="en-US" sz="4400" dirty="0" smtClean="0">
                <a:latin typeface="+mn-ea"/>
              </a:rPr>
              <a:t>のピクトグラムを</a:t>
            </a:r>
            <a:endParaRPr kumimoji="1" lang="en-US" altLang="ja-JP" sz="4400" dirty="0" smtClean="0">
              <a:latin typeface="+mn-ea"/>
            </a:endParaRPr>
          </a:p>
          <a:p>
            <a:r>
              <a:rPr kumimoji="1" lang="ja-JP" altLang="en-US" sz="4400" dirty="0" smtClean="0">
                <a:latin typeface="+mn-ea"/>
              </a:rPr>
              <a:t>作りました。</a:t>
            </a:r>
            <a:endParaRPr kumimoji="1" lang="ja-JP" altLang="en-US" sz="4400" dirty="0">
              <a:latin typeface="+mn-ea"/>
            </a:endParaRPr>
          </a:p>
        </p:txBody>
      </p:sp>
      <p:grpSp>
        <p:nvGrpSpPr>
          <p:cNvPr id="97" name="グループ化 96"/>
          <p:cNvGrpSpPr/>
          <p:nvPr/>
        </p:nvGrpSpPr>
        <p:grpSpPr>
          <a:xfrm>
            <a:off x="3657701" y="709296"/>
            <a:ext cx="5112811" cy="4455136"/>
            <a:chOff x="3520429" y="746977"/>
            <a:chExt cx="6518014" cy="5679583"/>
          </a:xfrm>
        </p:grpSpPr>
        <p:sp>
          <p:nvSpPr>
            <p:cNvPr id="98" name="角丸四角形 97"/>
            <p:cNvSpPr/>
            <p:nvPr/>
          </p:nvSpPr>
          <p:spPr>
            <a:xfrm>
              <a:off x="7623659" y="3861018"/>
              <a:ext cx="2140140" cy="2268601"/>
            </a:xfrm>
            <a:prstGeom prst="round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角丸四角形 98"/>
            <p:cNvSpPr/>
            <p:nvPr/>
          </p:nvSpPr>
          <p:spPr>
            <a:xfrm rot="5400000">
              <a:off x="2462112" y="1805294"/>
              <a:ext cx="5679583" cy="356295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円/楕円 99"/>
            <p:cNvSpPr/>
            <p:nvPr/>
          </p:nvSpPr>
          <p:spPr>
            <a:xfrm>
              <a:off x="7366077" y="1326186"/>
              <a:ext cx="2672366" cy="277914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 name="角丸四角形 100"/>
            <p:cNvSpPr/>
            <p:nvPr/>
          </p:nvSpPr>
          <p:spPr>
            <a:xfrm>
              <a:off x="3718926" y="1008446"/>
              <a:ext cx="3165954" cy="487330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円形吹き出し 101"/>
            <p:cNvSpPr/>
            <p:nvPr/>
          </p:nvSpPr>
          <p:spPr>
            <a:xfrm>
              <a:off x="3836933" y="1837120"/>
              <a:ext cx="2383563" cy="387850"/>
            </a:xfrm>
            <a:prstGeom prst="wedgeEllipseCallout">
              <a:avLst>
                <a:gd name="adj1" fmla="val -43055"/>
                <a:gd name="adj2" fmla="val 55064"/>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星 12 102"/>
            <p:cNvSpPr/>
            <p:nvPr/>
          </p:nvSpPr>
          <p:spPr>
            <a:xfrm>
              <a:off x="3780995" y="5098813"/>
              <a:ext cx="2336469" cy="704233"/>
            </a:xfrm>
            <a:prstGeom prst="star12">
              <a:avLst/>
            </a:prstGeom>
            <a:solidFill>
              <a:srgbClr val="0070C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円形吹き出し 103"/>
            <p:cNvSpPr/>
            <p:nvPr/>
          </p:nvSpPr>
          <p:spPr>
            <a:xfrm>
              <a:off x="4997003" y="2583462"/>
              <a:ext cx="1755871" cy="470181"/>
            </a:xfrm>
            <a:prstGeom prst="wedgeEllipseCallout">
              <a:avLst>
                <a:gd name="adj1" fmla="val 50558"/>
                <a:gd name="adj2" fmla="val 72024"/>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円形吹き出し 104"/>
            <p:cNvSpPr/>
            <p:nvPr/>
          </p:nvSpPr>
          <p:spPr>
            <a:xfrm>
              <a:off x="5337807" y="3748471"/>
              <a:ext cx="1415066" cy="341434"/>
            </a:xfrm>
            <a:prstGeom prst="wedgeEllipseCallout">
              <a:avLst>
                <a:gd name="adj1" fmla="val 35417"/>
                <a:gd name="adj2" fmla="val 73816"/>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正方形/長方形 105"/>
            <p:cNvSpPr/>
            <p:nvPr/>
          </p:nvSpPr>
          <p:spPr>
            <a:xfrm>
              <a:off x="8762471" y="1334454"/>
              <a:ext cx="231820" cy="808294"/>
            </a:xfrm>
            <a:prstGeom prst="rect">
              <a:avLst/>
            </a:prstGeom>
            <a:solidFill>
              <a:srgbClr val="0070C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 name="正方形/長方形 106"/>
            <p:cNvSpPr/>
            <p:nvPr/>
          </p:nvSpPr>
          <p:spPr>
            <a:xfrm>
              <a:off x="9168637" y="1493996"/>
              <a:ext cx="231820" cy="808294"/>
            </a:xfrm>
            <a:prstGeom prst="rect">
              <a:avLst/>
            </a:prstGeom>
            <a:solidFill>
              <a:srgbClr val="0070C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正方形/長方形 107"/>
            <p:cNvSpPr/>
            <p:nvPr/>
          </p:nvSpPr>
          <p:spPr>
            <a:xfrm>
              <a:off x="9496409" y="1820823"/>
              <a:ext cx="231820" cy="808294"/>
            </a:xfrm>
            <a:prstGeom prst="rect">
              <a:avLst/>
            </a:prstGeom>
            <a:solidFill>
              <a:srgbClr val="0070C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星 12 108"/>
            <p:cNvSpPr/>
            <p:nvPr/>
          </p:nvSpPr>
          <p:spPr>
            <a:xfrm>
              <a:off x="3780996" y="3286303"/>
              <a:ext cx="1872830" cy="554102"/>
            </a:xfrm>
            <a:prstGeom prst="star12">
              <a:avLst/>
            </a:prstGeom>
            <a:solidFill>
              <a:srgbClr val="0070C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星 12 109"/>
            <p:cNvSpPr/>
            <p:nvPr/>
          </p:nvSpPr>
          <p:spPr>
            <a:xfrm>
              <a:off x="3780995" y="4073065"/>
              <a:ext cx="2001619" cy="764279"/>
            </a:xfrm>
            <a:prstGeom prst="star12">
              <a:avLst/>
            </a:prstGeom>
            <a:solidFill>
              <a:srgbClr val="0070C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円形吹き出し 110"/>
            <p:cNvSpPr/>
            <p:nvPr/>
          </p:nvSpPr>
          <p:spPr>
            <a:xfrm>
              <a:off x="5550793" y="4860188"/>
              <a:ext cx="1202079" cy="270650"/>
            </a:xfrm>
            <a:prstGeom prst="wedgeEllipseCallout">
              <a:avLst>
                <a:gd name="adj1" fmla="val 35417"/>
                <a:gd name="adj2" fmla="val 73816"/>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正方形/長方形 111"/>
            <p:cNvSpPr/>
            <p:nvPr/>
          </p:nvSpPr>
          <p:spPr>
            <a:xfrm rot="2550182">
              <a:off x="9162954" y="4063660"/>
              <a:ext cx="148057" cy="899982"/>
            </a:xfrm>
            <a:prstGeom prst="rect">
              <a:avLst/>
            </a:prstGeom>
            <a:solidFill>
              <a:srgbClr val="0070C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正方形/長方形 112"/>
            <p:cNvSpPr/>
            <p:nvPr/>
          </p:nvSpPr>
          <p:spPr>
            <a:xfrm rot="18957889">
              <a:off x="9169428" y="4077597"/>
              <a:ext cx="154700" cy="899982"/>
            </a:xfrm>
            <a:prstGeom prst="rect">
              <a:avLst/>
            </a:prstGeom>
            <a:solidFill>
              <a:srgbClr val="0070C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xmlns="" val="9214973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２．理由</a:t>
            </a:r>
            <a:endParaRPr kumimoji="1" lang="ja-JP" altLang="en-US" dirty="0"/>
          </a:p>
        </p:txBody>
      </p:sp>
      <p:sp>
        <p:nvSpPr>
          <p:cNvPr id="3" name="コンテンツ プレースホルダー 2"/>
          <p:cNvSpPr>
            <a:spLocks noGrp="1"/>
          </p:cNvSpPr>
          <p:nvPr>
            <p:ph idx="1"/>
          </p:nvPr>
        </p:nvSpPr>
        <p:spPr>
          <a:xfrm>
            <a:off x="838200" y="1825625"/>
            <a:ext cx="10515600" cy="1780460"/>
          </a:xfrm>
        </p:spPr>
        <p:txBody>
          <a:bodyPr>
            <a:normAutofit/>
          </a:bodyPr>
          <a:lstStyle/>
          <a:p>
            <a:pPr marL="0" indent="0">
              <a:buNone/>
            </a:pPr>
            <a:r>
              <a:rPr kumimoji="1" lang="ja-JP" altLang="en-US" sz="4400" dirty="0" smtClean="0">
                <a:latin typeface="+mn-ea"/>
              </a:rPr>
              <a:t>・ＳＮＳで</a:t>
            </a:r>
            <a:r>
              <a:rPr kumimoji="1" lang="ja-JP" altLang="en-US" sz="4400" dirty="0" smtClean="0">
                <a:solidFill>
                  <a:srgbClr val="FF0000"/>
                </a:solidFill>
                <a:latin typeface="+mn-ea"/>
              </a:rPr>
              <a:t>イジメ</a:t>
            </a:r>
            <a:r>
              <a:rPr kumimoji="1" lang="ja-JP" altLang="en-US" sz="4400" dirty="0" smtClean="0">
                <a:latin typeface="+mn-ea"/>
              </a:rPr>
              <a:t>に</a:t>
            </a:r>
            <a:r>
              <a:rPr lang="ja-JP" altLang="en-US" sz="4400" dirty="0">
                <a:latin typeface="+mn-ea"/>
              </a:rPr>
              <a:t>近</a:t>
            </a:r>
            <a:r>
              <a:rPr lang="ja-JP" altLang="en-US" sz="4400" dirty="0" smtClean="0">
                <a:latin typeface="+mn-ea"/>
              </a:rPr>
              <a:t>いようなやりとりをスマホで見たことがあって嫌な思いをしたから</a:t>
            </a:r>
            <a:r>
              <a:rPr kumimoji="1" lang="ja-JP" altLang="en-US" sz="4400" dirty="0" smtClean="0">
                <a:latin typeface="+mn-ea"/>
              </a:rPr>
              <a:t>。</a:t>
            </a:r>
            <a:endParaRPr kumimoji="1" lang="ja-JP" altLang="en-US" sz="4400" dirty="0">
              <a:latin typeface="+mn-ea"/>
            </a:endParaRPr>
          </a:p>
        </p:txBody>
      </p:sp>
    </p:spTree>
    <p:extLst>
      <p:ext uri="{BB962C8B-B14F-4D97-AF65-F5344CB8AC3E}">
        <p14:creationId xmlns:p14="http://schemas.microsoft.com/office/powerpoint/2010/main" xmlns="" val="40090430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３．具体例</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pPr marL="0" indent="0">
              <a:buNone/>
            </a:pPr>
            <a:r>
              <a:rPr lang="ja-JP" altLang="en-US" sz="4400" dirty="0" smtClean="0">
                <a:latin typeface="+mn-ea"/>
              </a:rPr>
              <a:t>「平成</a:t>
            </a:r>
            <a:r>
              <a:rPr lang="en-US" altLang="ja-JP" sz="4400" dirty="0" smtClean="0">
                <a:latin typeface="+mn-ea"/>
              </a:rPr>
              <a:t>29</a:t>
            </a:r>
            <a:r>
              <a:rPr lang="ja-JP" altLang="en-US" sz="4400" dirty="0" smtClean="0">
                <a:latin typeface="+mn-ea"/>
              </a:rPr>
              <a:t>年度ネットいじめは</a:t>
            </a:r>
            <a:r>
              <a:rPr lang="en-US" altLang="ja-JP" sz="4400" dirty="0">
                <a:solidFill>
                  <a:srgbClr val="FF0000"/>
                </a:solidFill>
                <a:latin typeface="+mn-ea"/>
              </a:rPr>
              <a:t>1</a:t>
            </a:r>
            <a:r>
              <a:rPr lang="ja-JP" altLang="en-US" sz="4400" dirty="0" smtClean="0">
                <a:solidFill>
                  <a:srgbClr val="FF0000"/>
                </a:solidFill>
                <a:latin typeface="+mn-ea"/>
              </a:rPr>
              <a:t>万</a:t>
            </a:r>
            <a:r>
              <a:rPr lang="en-US" altLang="ja-JP" sz="4400" dirty="0" smtClean="0">
                <a:solidFill>
                  <a:srgbClr val="FF0000"/>
                </a:solidFill>
                <a:latin typeface="+mn-ea"/>
              </a:rPr>
              <a:t>2632</a:t>
            </a:r>
            <a:r>
              <a:rPr lang="ja-JP" altLang="en-US" sz="4400" dirty="0" smtClean="0">
                <a:solidFill>
                  <a:srgbClr val="FF0000"/>
                </a:solidFill>
                <a:latin typeface="+mn-ea"/>
              </a:rPr>
              <a:t>件</a:t>
            </a:r>
            <a:r>
              <a:rPr lang="ja-JP" altLang="en-US" sz="4400" dirty="0" smtClean="0">
                <a:latin typeface="+mn-ea"/>
              </a:rPr>
              <a:t>、平成</a:t>
            </a:r>
            <a:r>
              <a:rPr lang="en-US" altLang="ja-JP" sz="4400" dirty="0" smtClean="0">
                <a:latin typeface="+mn-ea"/>
              </a:rPr>
              <a:t>18</a:t>
            </a:r>
            <a:r>
              <a:rPr lang="ja-JP" altLang="en-US" sz="4400" dirty="0" smtClean="0">
                <a:latin typeface="+mn-ea"/>
              </a:rPr>
              <a:t>年度は</a:t>
            </a:r>
            <a:r>
              <a:rPr lang="en-US" altLang="ja-JP" sz="4400" dirty="0" smtClean="0">
                <a:solidFill>
                  <a:srgbClr val="FF0000"/>
                </a:solidFill>
                <a:latin typeface="+mn-ea"/>
              </a:rPr>
              <a:t>4883</a:t>
            </a:r>
            <a:r>
              <a:rPr lang="ja-JP" altLang="en-US" sz="4400" dirty="0" smtClean="0">
                <a:solidFill>
                  <a:srgbClr val="FF0000"/>
                </a:solidFill>
                <a:latin typeface="+mn-ea"/>
              </a:rPr>
              <a:t>件</a:t>
            </a:r>
            <a:r>
              <a:rPr lang="ja-JP" altLang="en-US" sz="4400" dirty="0" smtClean="0">
                <a:latin typeface="+mn-ea"/>
              </a:rPr>
              <a:t>。」</a:t>
            </a:r>
            <a:endParaRPr lang="en-US" altLang="ja-JP" sz="4400" dirty="0" smtClean="0">
              <a:latin typeface="+mn-ea"/>
            </a:endParaRPr>
          </a:p>
          <a:p>
            <a:pPr marL="0" indent="0">
              <a:buNone/>
            </a:pPr>
            <a:r>
              <a:rPr kumimoji="1" lang="ja-JP" altLang="en-US" sz="4400" dirty="0" smtClean="0">
                <a:latin typeface="+mn-ea"/>
              </a:rPr>
              <a:t>出典　：</a:t>
            </a:r>
            <a:r>
              <a:rPr lang="en-US" altLang="ja-JP" sz="4400" dirty="0" smtClean="0">
                <a:latin typeface="+mn-ea"/>
              </a:rPr>
              <a:t>NHK NEWS WATCH</a:t>
            </a:r>
            <a:r>
              <a:rPr lang="ja-JP" altLang="en-US" sz="4400" dirty="0" smtClean="0">
                <a:latin typeface="+mn-ea"/>
              </a:rPr>
              <a:t>サイト</a:t>
            </a:r>
            <a:r>
              <a:rPr kumimoji="1" lang="ja-JP" altLang="en-US" sz="4400" dirty="0" smtClean="0">
                <a:latin typeface="+mn-ea"/>
              </a:rPr>
              <a:t>　</a:t>
            </a:r>
            <a:endParaRPr kumimoji="1" lang="en-US" altLang="ja-JP" sz="4400" dirty="0" smtClean="0">
              <a:latin typeface="+mn-ea"/>
            </a:endParaRPr>
          </a:p>
          <a:p>
            <a:pPr marL="0" indent="0">
              <a:buNone/>
            </a:pPr>
            <a:r>
              <a:rPr lang="ja-JP" altLang="en-US" sz="1600" dirty="0" smtClean="0">
                <a:latin typeface="+mn-ea"/>
              </a:rPr>
              <a:t>　　</a:t>
            </a:r>
            <a:r>
              <a:rPr lang="en-US" altLang="ja-JP" sz="1600" dirty="0">
                <a:latin typeface="+mn-ea"/>
              </a:rPr>
              <a:t>https://</a:t>
            </a:r>
            <a:r>
              <a:rPr lang="en-US" altLang="ja-JP" sz="1600" dirty="0" smtClean="0">
                <a:latin typeface="+mn-ea"/>
              </a:rPr>
              <a:t>www9.nhk.or.jp/nw9/digest/2018/10/1026.html</a:t>
            </a:r>
          </a:p>
          <a:p>
            <a:pPr marL="0" indent="0">
              <a:buNone/>
            </a:pPr>
            <a:r>
              <a:rPr lang="ja-JP" altLang="en-US" sz="4400" dirty="0" smtClean="0">
                <a:latin typeface="+mn-ea"/>
              </a:rPr>
              <a:t>年々</a:t>
            </a:r>
            <a:r>
              <a:rPr lang="ja-JP" altLang="en-US" sz="4400" smtClean="0">
                <a:latin typeface="+mn-ea"/>
              </a:rPr>
              <a:t>ネットいじめが増加</a:t>
            </a:r>
            <a:r>
              <a:rPr lang="ja-JP" altLang="en-US" sz="4400" dirty="0" smtClean="0">
                <a:latin typeface="+mn-ea"/>
              </a:rPr>
              <a:t>してることが分かり、ネットいじめは深刻だ。</a:t>
            </a:r>
            <a:r>
              <a:rPr lang="ja-JP" altLang="en-US" sz="4400" smtClean="0">
                <a:latin typeface="+mn-ea"/>
              </a:rPr>
              <a:t>情報の特性で</a:t>
            </a:r>
            <a:r>
              <a:rPr lang="ja-JP" altLang="en-US" sz="4400" dirty="0" smtClean="0">
                <a:latin typeface="+mn-ea"/>
              </a:rPr>
              <a:t>いじめの内容がネットに</a:t>
            </a:r>
            <a:r>
              <a:rPr lang="ja-JP" altLang="en-US" sz="4400" dirty="0" smtClean="0">
                <a:solidFill>
                  <a:srgbClr val="FF0000"/>
                </a:solidFill>
                <a:latin typeface="+mn-ea"/>
              </a:rPr>
              <a:t>ずっと残り</a:t>
            </a:r>
            <a:r>
              <a:rPr lang="ja-JP" altLang="en-US" sz="4400" dirty="0" smtClean="0">
                <a:latin typeface="+mn-ea"/>
              </a:rPr>
              <a:t>、簡単に</a:t>
            </a:r>
            <a:r>
              <a:rPr lang="ja-JP" altLang="en-US" sz="4400" dirty="0" smtClean="0">
                <a:solidFill>
                  <a:srgbClr val="FF0000"/>
                </a:solidFill>
                <a:latin typeface="+mn-ea"/>
              </a:rPr>
              <a:t>複製され</a:t>
            </a:r>
            <a:r>
              <a:rPr lang="ja-JP" altLang="en-US" sz="4400" dirty="0" smtClean="0">
                <a:latin typeface="+mn-ea"/>
              </a:rPr>
              <a:t>、あっという間に</a:t>
            </a:r>
            <a:r>
              <a:rPr lang="ja-JP" altLang="en-US" sz="4400" dirty="0" smtClean="0">
                <a:solidFill>
                  <a:srgbClr val="FF0000"/>
                </a:solidFill>
                <a:latin typeface="+mn-ea"/>
              </a:rPr>
              <a:t>広まる</a:t>
            </a:r>
            <a:r>
              <a:rPr lang="ja-JP" altLang="en-US" sz="4400" dirty="0" smtClean="0">
                <a:latin typeface="+mn-ea"/>
              </a:rPr>
              <a:t>から深刻だと思った。</a:t>
            </a:r>
            <a:endParaRPr kumimoji="1" lang="ja-JP" altLang="en-US" sz="4400" dirty="0">
              <a:latin typeface="+mn-ea"/>
            </a:endParaRPr>
          </a:p>
        </p:txBody>
      </p:sp>
    </p:spTree>
    <p:extLst>
      <p:ext uri="{BB962C8B-B14F-4D97-AF65-F5344CB8AC3E}">
        <p14:creationId xmlns:p14="http://schemas.microsoft.com/office/powerpoint/2010/main" xmlns="" val="34733623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0"/>
            <a:ext cx="10515600" cy="1325563"/>
          </a:xfrm>
        </p:spPr>
        <p:txBody>
          <a:bodyPr/>
          <a:lstStyle/>
          <a:p>
            <a:r>
              <a:rPr kumimoji="1" lang="ja-JP" altLang="en-US" dirty="0" smtClean="0"/>
              <a:t>４．もう一度結論</a:t>
            </a:r>
            <a:endParaRPr kumimoji="1" lang="ja-JP" altLang="en-US" dirty="0"/>
          </a:p>
        </p:txBody>
      </p:sp>
      <p:sp>
        <p:nvSpPr>
          <p:cNvPr id="3" name="テキスト ボックス 2"/>
          <p:cNvSpPr txBox="1"/>
          <p:nvPr/>
        </p:nvSpPr>
        <p:spPr>
          <a:xfrm>
            <a:off x="258651" y="5294203"/>
            <a:ext cx="12192000" cy="1446550"/>
          </a:xfrm>
          <a:prstGeom prst="rect">
            <a:avLst/>
          </a:prstGeom>
          <a:noFill/>
        </p:spPr>
        <p:txBody>
          <a:bodyPr wrap="square" rtlCol="0">
            <a:spAutoFit/>
          </a:bodyPr>
          <a:lstStyle/>
          <a:p>
            <a:r>
              <a:rPr kumimoji="1" lang="ja-JP" altLang="en-US" sz="4400" dirty="0" smtClean="0">
                <a:latin typeface="+mn-ea"/>
              </a:rPr>
              <a:t>だから</a:t>
            </a:r>
            <a:r>
              <a:rPr lang="ja-JP" altLang="en-US" sz="4400" dirty="0" smtClean="0">
                <a:latin typeface="+mn-ea"/>
              </a:rPr>
              <a:t>こそ、しっかりと</a:t>
            </a:r>
            <a:r>
              <a:rPr lang="ja-JP" altLang="en-US" sz="4400" dirty="0" smtClean="0">
                <a:solidFill>
                  <a:srgbClr val="FF0000"/>
                </a:solidFill>
                <a:latin typeface="+mn-ea"/>
              </a:rPr>
              <a:t>情報の授業</a:t>
            </a:r>
            <a:r>
              <a:rPr lang="ja-JP" altLang="en-US" sz="4400" dirty="0" smtClean="0">
                <a:latin typeface="+mn-ea"/>
              </a:rPr>
              <a:t>で</a:t>
            </a:r>
            <a:r>
              <a:rPr lang="ja-JP" altLang="en-US" sz="4400" dirty="0" smtClean="0">
                <a:solidFill>
                  <a:srgbClr val="FF0000"/>
                </a:solidFill>
                <a:latin typeface="+mn-ea"/>
              </a:rPr>
              <a:t>情報の</a:t>
            </a:r>
            <a:endParaRPr lang="en-US" altLang="ja-JP" sz="4400" dirty="0" smtClean="0">
              <a:solidFill>
                <a:srgbClr val="FF0000"/>
              </a:solidFill>
              <a:latin typeface="+mn-ea"/>
            </a:endParaRPr>
          </a:p>
          <a:p>
            <a:r>
              <a:rPr lang="ja-JP" altLang="en-US" sz="4400" dirty="0" smtClean="0">
                <a:solidFill>
                  <a:srgbClr val="FF0000"/>
                </a:solidFill>
                <a:latin typeface="+mn-ea"/>
              </a:rPr>
              <a:t>仕組みを学び</a:t>
            </a:r>
            <a:r>
              <a:rPr lang="ja-JP" altLang="en-US" sz="4400" dirty="0" smtClean="0">
                <a:latin typeface="+mn-ea"/>
              </a:rPr>
              <a:t>、こうしたトラブルを減らしていこう。</a:t>
            </a:r>
            <a:endParaRPr kumimoji="1" lang="en-US" altLang="ja-JP" sz="4400" dirty="0" smtClean="0">
              <a:latin typeface="+mn-ea"/>
            </a:endParaRPr>
          </a:p>
        </p:txBody>
      </p:sp>
      <p:grpSp>
        <p:nvGrpSpPr>
          <p:cNvPr id="60" name="グループ化 59"/>
          <p:cNvGrpSpPr/>
          <p:nvPr/>
        </p:nvGrpSpPr>
        <p:grpSpPr>
          <a:xfrm>
            <a:off x="3726338" y="1164511"/>
            <a:ext cx="4739324" cy="4129692"/>
            <a:chOff x="3520429" y="746977"/>
            <a:chExt cx="6518014" cy="5679583"/>
          </a:xfrm>
        </p:grpSpPr>
        <p:sp>
          <p:nvSpPr>
            <p:cNvPr id="61" name="角丸四角形 60"/>
            <p:cNvSpPr/>
            <p:nvPr/>
          </p:nvSpPr>
          <p:spPr>
            <a:xfrm>
              <a:off x="7623659" y="3861018"/>
              <a:ext cx="2140140" cy="2268601"/>
            </a:xfrm>
            <a:prstGeom prst="round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角丸四角形 61"/>
            <p:cNvSpPr/>
            <p:nvPr/>
          </p:nvSpPr>
          <p:spPr>
            <a:xfrm rot="5400000">
              <a:off x="2462112" y="1805294"/>
              <a:ext cx="5679583" cy="356295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円/楕円 62"/>
            <p:cNvSpPr/>
            <p:nvPr/>
          </p:nvSpPr>
          <p:spPr>
            <a:xfrm>
              <a:off x="7366077" y="1326186"/>
              <a:ext cx="2672366" cy="277914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角丸四角形 63"/>
            <p:cNvSpPr/>
            <p:nvPr/>
          </p:nvSpPr>
          <p:spPr>
            <a:xfrm>
              <a:off x="3718926" y="1008446"/>
              <a:ext cx="3165954" cy="487330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円形吹き出し 64"/>
            <p:cNvSpPr/>
            <p:nvPr/>
          </p:nvSpPr>
          <p:spPr>
            <a:xfrm>
              <a:off x="3836933" y="1837120"/>
              <a:ext cx="2383563" cy="387850"/>
            </a:xfrm>
            <a:prstGeom prst="wedgeEllipseCallout">
              <a:avLst>
                <a:gd name="adj1" fmla="val -43055"/>
                <a:gd name="adj2" fmla="val 55064"/>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星 12 65"/>
            <p:cNvSpPr/>
            <p:nvPr/>
          </p:nvSpPr>
          <p:spPr>
            <a:xfrm>
              <a:off x="3780995" y="5098813"/>
              <a:ext cx="2336469" cy="704233"/>
            </a:xfrm>
            <a:prstGeom prst="star12">
              <a:avLst/>
            </a:prstGeom>
            <a:solidFill>
              <a:srgbClr val="0070C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円形吹き出し 66"/>
            <p:cNvSpPr/>
            <p:nvPr/>
          </p:nvSpPr>
          <p:spPr>
            <a:xfrm>
              <a:off x="4997003" y="2583462"/>
              <a:ext cx="1755871" cy="470181"/>
            </a:xfrm>
            <a:prstGeom prst="wedgeEllipseCallout">
              <a:avLst>
                <a:gd name="adj1" fmla="val 50558"/>
                <a:gd name="adj2" fmla="val 72024"/>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円形吹き出し 67"/>
            <p:cNvSpPr/>
            <p:nvPr/>
          </p:nvSpPr>
          <p:spPr>
            <a:xfrm>
              <a:off x="5337807" y="3748471"/>
              <a:ext cx="1415066" cy="341434"/>
            </a:xfrm>
            <a:prstGeom prst="wedgeEllipseCallout">
              <a:avLst>
                <a:gd name="adj1" fmla="val 35417"/>
                <a:gd name="adj2" fmla="val 73816"/>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正方形/長方形 68"/>
            <p:cNvSpPr/>
            <p:nvPr/>
          </p:nvSpPr>
          <p:spPr>
            <a:xfrm>
              <a:off x="8762471" y="1334454"/>
              <a:ext cx="231820" cy="808294"/>
            </a:xfrm>
            <a:prstGeom prst="rect">
              <a:avLst/>
            </a:prstGeom>
            <a:solidFill>
              <a:srgbClr val="0070C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正方形/長方形 69"/>
            <p:cNvSpPr/>
            <p:nvPr/>
          </p:nvSpPr>
          <p:spPr>
            <a:xfrm>
              <a:off x="9168637" y="1493996"/>
              <a:ext cx="231820" cy="808294"/>
            </a:xfrm>
            <a:prstGeom prst="rect">
              <a:avLst/>
            </a:prstGeom>
            <a:solidFill>
              <a:srgbClr val="0070C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正方形/長方形 70"/>
            <p:cNvSpPr/>
            <p:nvPr/>
          </p:nvSpPr>
          <p:spPr>
            <a:xfrm>
              <a:off x="9496409" y="1820823"/>
              <a:ext cx="231820" cy="808294"/>
            </a:xfrm>
            <a:prstGeom prst="rect">
              <a:avLst/>
            </a:prstGeom>
            <a:solidFill>
              <a:srgbClr val="0070C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星 12 71"/>
            <p:cNvSpPr/>
            <p:nvPr/>
          </p:nvSpPr>
          <p:spPr>
            <a:xfrm>
              <a:off x="3780996" y="3286303"/>
              <a:ext cx="1872830" cy="554102"/>
            </a:xfrm>
            <a:prstGeom prst="star12">
              <a:avLst/>
            </a:prstGeom>
            <a:solidFill>
              <a:srgbClr val="0070C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星 12 72"/>
            <p:cNvSpPr/>
            <p:nvPr/>
          </p:nvSpPr>
          <p:spPr>
            <a:xfrm>
              <a:off x="3780995" y="4073065"/>
              <a:ext cx="2001619" cy="764279"/>
            </a:xfrm>
            <a:prstGeom prst="star12">
              <a:avLst/>
            </a:prstGeom>
            <a:solidFill>
              <a:srgbClr val="0070C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円形吹き出し 73"/>
            <p:cNvSpPr/>
            <p:nvPr/>
          </p:nvSpPr>
          <p:spPr>
            <a:xfrm>
              <a:off x="5550793" y="4860188"/>
              <a:ext cx="1202079" cy="270650"/>
            </a:xfrm>
            <a:prstGeom prst="wedgeEllipseCallout">
              <a:avLst>
                <a:gd name="adj1" fmla="val 35417"/>
                <a:gd name="adj2" fmla="val 73816"/>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正方形/長方形 74"/>
            <p:cNvSpPr/>
            <p:nvPr/>
          </p:nvSpPr>
          <p:spPr>
            <a:xfrm rot="2550182">
              <a:off x="9162954" y="4063660"/>
              <a:ext cx="148057" cy="899982"/>
            </a:xfrm>
            <a:prstGeom prst="rect">
              <a:avLst/>
            </a:prstGeom>
            <a:solidFill>
              <a:srgbClr val="0070C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正方形/長方形 75"/>
            <p:cNvSpPr/>
            <p:nvPr/>
          </p:nvSpPr>
          <p:spPr>
            <a:xfrm rot="18957889">
              <a:off x="9169428" y="4077597"/>
              <a:ext cx="154700" cy="899982"/>
            </a:xfrm>
            <a:prstGeom prst="rect">
              <a:avLst/>
            </a:prstGeom>
            <a:solidFill>
              <a:srgbClr val="0070C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xmlns="" val="17327659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281</TotalTime>
  <Words>92</Words>
  <Application>Microsoft Office PowerPoint</Application>
  <PresentationFormat>ユーザー設定</PresentationFormat>
  <Paragraphs>14</Paragraphs>
  <Slides>5</Slides>
  <Notes>1</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Office テーマ</vt:lpstr>
      <vt:lpstr>スライド 1</vt:lpstr>
      <vt:lpstr>１．結論</vt:lpstr>
      <vt:lpstr>２．理由</vt:lpstr>
      <vt:lpstr>３．具体例</vt:lpstr>
      <vt:lpstr>４．もう一度結論</vt:lpstr>
    </vt:vector>
  </TitlesOfParts>
  <Company>神奈川県教育委員会</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鎌田　高徳</dc:creator>
  <cp:lastModifiedBy>takeda-m</cp:lastModifiedBy>
  <cp:revision>50</cp:revision>
  <dcterms:created xsi:type="dcterms:W3CDTF">2016-01-18T23:23:47Z</dcterms:created>
  <dcterms:modified xsi:type="dcterms:W3CDTF">2020-02-27T03:56:02Z</dcterms:modified>
</cp:coreProperties>
</file>