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1" r:id="rId4"/>
    <p:sldId id="259" r:id="rId5"/>
    <p:sldId id="2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既定のセクション" id="{80FF1941-7745-4A35-BFBE-0516E1EC9EF9}">
          <p14:sldIdLst>
            <p14:sldId id="257"/>
            <p14:sldId id="258"/>
            <p14:sldId id="261"/>
            <p14:sldId id="259"/>
            <p14:sldId id="260"/>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31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55F2D-E280-4965-96AC-8E71D724FD62}" type="datetimeFigureOut">
              <a:rPr kumimoji="1" lang="ja-JP" altLang="en-US" smtClean="0"/>
              <a:pPr/>
              <a:t>2020/2/27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156453-9B82-456E-A6CD-3FD011B4E0C9}" type="slidenum">
              <a:rPr kumimoji="1" lang="ja-JP" altLang="en-US" smtClean="0"/>
              <a:pPr/>
              <a:t>&lt;#&gt;</a:t>
            </a:fld>
            <a:endParaRPr kumimoji="1" lang="ja-JP" altLang="en-US"/>
          </a:p>
        </p:txBody>
      </p:sp>
    </p:spTree>
    <p:extLst>
      <p:ext uri="{BB962C8B-B14F-4D97-AF65-F5344CB8AC3E}">
        <p14:creationId xmlns:p14="http://schemas.microsoft.com/office/powerpoint/2010/main" xmlns="" val="1389058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0156453-9B82-456E-A6CD-3FD011B4E0C9}" type="slidenum">
              <a:rPr kumimoji="1" lang="ja-JP" altLang="en-US" smtClean="0"/>
              <a:pPr/>
              <a:t>3</a:t>
            </a:fld>
            <a:endParaRPr kumimoji="1" lang="ja-JP" altLang="en-US"/>
          </a:p>
        </p:txBody>
      </p:sp>
    </p:spTree>
    <p:extLst>
      <p:ext uri="{BB962C8B-B14F-4D97-AF65-F5344CB8AC3E}">
        <p14:creationId xmlns:p14="http://schemas.microsoft.com/office/powerpoint/2010/main" xmlns="" val="1336801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65376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319258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324573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6125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319941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151094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176148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153881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255960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409195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328301-2283-4C5E-9CA2-B8F875F7A526}" type="datetimeFigureOut">
              <a:rPr kumimoji="1" lang="ja-JP" altLang="en-US" smtClean="0"/>
              <a:pPr/>
              <a:t>2020/2/27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41540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28301-2283-4C5E-9CA2-B8F875F7A526}" type="datetimeFigureOut">
              <a:rPr kumimoji="1" lang="ja-JP" altLang="en-US" smtClean="0"/>
              <a:pPr/>
              <a:t>2020/2/27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D0A93-55B3-47E5-9ADA-24ED32DEEA02}" type="slidenum">
              <a:rPr kumimoji="1" lang="ja-JP" altLang="en-US" smtClean="0"/>
              <a:pPr/>
              <a:t>&lt;#&gt;</a:t>
            </a:fld>
            <a:endParaRPr kumimoji="1" lang="ja-JP" altLang="en-US"/>
          </a:p>
        </p:txBody>
      </p:sp>
    </p:spTree>
    <p:extLst>
      <p:ext uri="{BB962C8B-B14F-4D97-AF65-F5344CB8AC3E}">
        <p14:creationId xmlns:p14="http://schemas.microsoft.com/office/powerpoint/2010/main" xmlns="" val="2729289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520429" y="746977"/>
            <a:ext cx="6518014" cy="5679583"/>
            <a:chOff x="3520429" y="746977"/>
            <a:chExt cx="6518014" cy="5679583"/>
          </a:xfrm>
        </p:grpSpPr>
        <p:sp>
          <p:nvSpPr>
            <p:cNvPr id="44" name="角丸四角形 43"/>
            <p:cNvSpPr/>
            <p:nvPr/>
          </p:nvSpPr>
          <p:spPr>
            <a:xfrm>
              <a:off x="7623659" y="3861018"/>
              <a:ext cx="2140140" cy="2268601"/>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rot="5400000">
              <a:off x="2462112" y="1805294"/>
              <a:ext cx="5679583" cy="35629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7366077" y="1326186"/>
              <a:ext cx="2672366" cy="277914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3718926" y="1008446"/>
              <a:ext cx="3165954" cy="48733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形吹き出し 48"/>
            <p:cNvSpPr/>
            <p:nvPr/>
          </p:nvSpPr>
          <p:spPr>
            <a:xfrm>
              <a:off x="3836933" y="1837120"/>
              <a:ext cx="2383563" cy="387850"/>
            </a:xfrm>
            <a:prstGeom prst="wedgeEllipseCallout">
              <a:avLst>
                <a:gd name="adj1" fmla="val -43055"/>
                <a:gd name="adj2" fmla="val 5506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星 12 52"/>
            <p:cNvSpPr/>
            <p:nvPr/>
          </p:nvSpPr>
          <p:spPr>
            <a:xfrm>
              <a:off x="3780995" y="5098813"/>
              <a:ext cx="2336469" cy="704233"/>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形吹き出し 58"/>
            <p:cNvSpPr/>
            <p:nvPr/>
          </p:nvSpPr>
          <p:spPr>
            <a:xfrm>
              <a:off x="4997003" y="2583462"/>
              <a:ext cx="1755871" cy="470181"/>
            </a:xfrm>
            <a:prstGeom prst="wedgeEllipseCallout">
              <a:avLst>
                <a:gd name="adj1" fmla="val 50558"/>
                <a:gd name="adj2" fmla="val 7202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形吹き出し 66"/>
            <p:cNvSpPr/>
            <p:nvPr/>
          </p:nvSpPr>
          <p:spPr>
            <a:xfrm>
              <a:off x="5337807" y="3748471"/>
              <a:ext cx="1415066" cy="341434"/>
            </a:xfrm>
            <a:prstGeom prst="wedgeEllipseCallout">
              <a:avLst>
                <a:gd name="adj1" fmla="val 35417"/>
                <a:gd name="adj2" fmla="val 7381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8762471" y="1334454"/>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9168637" y="1493996"/>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9496409" y="1820823"/>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星 12 72"/>
            <p:cNvSpPr/>
            <p:nvPr/>
          </p:nvSpPr>
          <p:spPr>
            <a:xfrm>
              <a:off x="3780996" y="3286303"/>
              <a:ext cx="1872830" cy="554102"/>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星 12 73"/>
            <p:cNvSpPr/>
            <p:nvPr/>
          </p:nvSpPr>
          <p:spPr>
            <a:xfrm>
              <a:off x="3780995" y="4073065"/>
              <a:ext cx="2001619" cy="764279"/>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形吹き出し 74"/>
            <p:cNvSpPr/>
            <p:nvPr/>
          </p:nvSpPr>
          <p:spPr>
            <a:xfrm>
              <a:off x="5550793" y="4860188"/>
              <a:ext cx="1202079" cy="270650"/>
            </a:xfrm>
            <a:prstGeom prst="wedgeEllipseCallout">
              <a:avLst>
                <a:gd name="adj1" fmla="val 35417"/>
                <a:gd name="adj2" fmla="val 7381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rot="2550182">
              <a:off x="9162954" y="4063660"/>
              <a:ext cx="148057" cy="899982"/>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rot="18957889">
              <a:off x="9169428" y="4077597"/>
              <a:ext cx="154700" cy="899982"/>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xmlns="" val="49534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smtClean="0"/>
              <a:t>１．結論</a:t>
            </a:r>
            <a:endParaRPr kumimoji="1" lang="ja-JP" altLang="en-US" dirty="0"/>
          </a:p>
        </p:txBody>
      </p:sp>
      <p:sp>
        <p:nvSpPr>
          <p:cNvPr id="3" name="テキスト ボックス 2"/>
          <p:cNvSpPr txBox="1"/>
          <p:nvPr/>
        </p:nvSpPr>
        <p:spPr>
          <a:xfrm>
            <a:off x="838200" y="5280831"/>
            <a:ext cx="12289431" cy="1446550"/>
          </a:xfrm>
          <a:prstGeom prst="rect">
            <a:avLst/>
          </a:prstGeom>
          <a:noFill/>
        </p:spPr>
        <p:txBody>
          <a:bodyPr wrap="square" rtlCol="0">
            <a:spAutoFit/>
          </a:bodyPr>
          <a:lstStyle/>
          <a:p>
            <a:r>
              <a:rPr kumimoji="1" lang="ja-JP" altLang="en-US" sz="4400" dirty="0" smtClean="0">
                <a:latin typeface="+mn-ea"/>
              </a:rPr>
              <a:t>私は、スマホでの</a:t>
            </a:r>
            <a:r>
              <a:rPr kumimoji="1" lang="ja-JP" altLang="en-US" sz="4400" dirty="0" smtClean="0">
                <a:solidFill>
                  <a:srgbClr val="FF0000"/>
                </a:solidFill>
                <a:latin typeface="+mn-ea"/>
              </a:rPr>
              <a:t>ネットイジメ</a:t>
            </a:r>
            <a:r>
              <a:rPr kumimoji="1" lang="ja-JP" altLang="en-US" sz="4400" dirty="0" smtClean="0">
                <a:latin typeface="+mn-ea"/>
              </a:rPr>
              <a:t>のピクトグラムを</a:t>
            </a:r>
            <a:endParaRPr kumimoji="1" lang="en-US" altLang="ja-JP" sz="4400" dirty="0" smtClean="0">
              <a:latin typeface="+mn-ea"/>
            </a:endParaRPr>
          </a:p>
          <a:p>
            <a:r>
              <a:rPr kumimoji="1" lang="ja-JP" altLang="en-US" sz="4400" dirty="0" smtClean="0">
                <a:latin typeface="+mn-ea"/>
              </a:rPr>
              <a:t>作りました。</a:t>
            </a:r>
            <a:endParaRPr kumimoji="1" lang="ja-JP" altLang="en-US" sz="4400" dirty="0">
              <a:latin typeface="+mn-ea"/>
            </a:endParaRPr>
          </a:p>
        </p:txBody>
      </p:sp>
      <p:grpSp>
        <p:nvGrpSpPr>
          <p:cNvPr id="97" name="グループ化 96"/>
          <p:cNvGrpSpPr/>
          <p:nvPr/>
        </p:nvGrpSpPr>
        <p:grpSpPr>
          <a:xfrm>
            <a:off x="3657701" y="709296"/>
            <a:ext cx="5112811" cy="4455136"/>
            <a:chOff x="3520429" y="746977"/>
            <a:chExt cx="6518014" cy="5679583"/>
          </a:xfrm>
        </p:grpSpPr>
        <p:sp>
          <p:nvSpPr>
            <p:cNvPr id="98" name="角丸四角形 97"/>
            <p:cNvSpPr/>
            <p:nvPr/>
          </p:nvSpPr>
          <p:spPr>
            <a:xfrm>
              <a:off x="7623659" y="3861018"/>
              <a:ext cx="2140140" cy="2268601"/>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 98"/>
            <p:cNvSpPr/>
            <p:nvPr/>
          </p:nvSpPr>
          <p:spPr>
            <a:xfrm rot="5400000">
              <a:off x="2462112" y="1805294"/>
              <a:ext cx="5679583" cy="35629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7366077" y="1326186"/>
              <a:ext cx="2672366" cy="277914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角丸四角形 100"/>
            <p:cNvSpPr/>
            <p:nvPr/>
          </p:nvSpPr>
          <p:spPr>
            <a:xfrm>
              <a:off x="3718926" y="1008446"/>
              <a:ext cx="3165954" cy="48733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形吹き出し 101"/>
            <p:cNvSpPr/>
            <p:nvPr/>
          </p:nvSpPr>
          <p:spPr>
            <a:xfrm>
              <a:off x="3836933" y="1837120"/>
              <a:ext cx="2383563" cy="387850"/>
            </a:xfrm>
            <a:prstGeom prst="wedgeEllipseCallout">
              <a:avLst>
                <a:gd name="adj1" fmla="val -43055"/>
                <a:gd name="adj2" fmla="val 5506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星 12 102"/>
            <p:cNvSpPr/>
            <p:nvPr/>
          </p:nvSpPr>
          <p:spPr>
            <a:xfrm>
              <a:off x="3780995" y="5098813"/>
              <a:ext cx="2336469" cy="704233"/>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形吹き出し 103"/>
            <p:cNvSpPr/>
            <p:nvPr/>
          </p:nvSpPr>
          <p:spPr>
            <a:xfrm>
              <a:off x="4997003" y="2583462"/>
              <a:ext cx="1755871" cy="470181"/>
            </a:xfrm>
            <a:prstGeom prst="wedgeEllipseCallout">
              <a:avLst>
                <a:gd name="adj1" fmla="val 50558"/>
                <a:gd name="adj2" fmla="val 7202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形吹き出し 104"/>
            <p:cNvSpPr/>
            <p:nvPr/>
          </p:nvSpPr>
          <p:spPr>
            <a:xfrm>
              <a:off x="5337807" y="3748471"/>
              <a:ext cx="1415066" cy="341434"/>
            </a:xfrm>
            <a:prstGeom prst="wedgeEllipseCallout">
              <a:avLst>
                <a:gd name="adj1" fmla="val 35417"/>
                <a:gd name="adj2" fmla="val 7381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8762471" y="1334454"/>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9168637" y="1493996"/>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9496409" y="1820823"/>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星 12 108"/>
            <p:cNvSpPr/>
            <p:nvPr/>
          </p:nvSpPr>
          <p:spPr>
            <a:xfrm>
              <a:off x="3780996" y="3286303"/>
              <a:ext cx="1872830" cy="554102"/>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星 12 109"/>
            <p:cNvSpPr/>
            <p:nvPr/>
          </p:nvSpPr>
          <p:spPr>
            <a:xfrm>
              <a:off x="3780995" y="4073065"/>
              <a:ext cx="2001619" cy="764279"/>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形吹き出し 110"/>
            <p:cNvSpPr/>
            <p:nvPr/>
          </p:nvSpPr>
          <p:spPr>
            <a:xfrm>
              <a:off x="5550793" y="4860188"/>
              <a:ext cx="1202079" cy="270650"/>
            </a:xfrm>
            <a:prstGeom prst="wedgeEllipseCallout">
              <a:avLst>
                <a:gd name="adj1" fmla="val 35417"/>
                <a:gd name="adj2" fmla="val 7381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rot="2550182">
              <a:off x="9162954" y="4063660"/>
              <a:ext cx="148057" cy="899982"/>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rot="18957889">
              <a:off x="9169428" y="4077597"/>
              <a:ext cx="154700" cy="899982"/>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xmlns="" val="921497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２．理由</a:t>
            </a:r>
            <a:endParaRPr kumimoji="1" lang="ja-JP" altLang="en-US" dirty="0"/>
          </a:p>
        </p:txBody>
      </p:sp>
      <p:sp>
        <p:nvSpPr>
          <p:cNvPr id="3" name="コンテンツ プレースホルダー 2"/>
          <p:cNvSpPr>
            <a:spLocks noGrp="1"/>
          </p:cNvSpPr>
          <p:nvPr>
            <p:ph idx="1"/>
          </p:nvPr>
        </p:nvSpPr>
        <p:spPr>
          <a:xfrm>
            <a:off x="838200" y="1825625"/>
            <a:ext cx="10515600" cy="1780460"/>
          </a:xfrm>
        </p:spPr>
        <p:txBody>
          <a:bodyPr>
            <a:normAutofit/>
          </a:bodyPr>
          <a:lstStyle/>
          <a:p>
            <a:pPr marL="0" indent="0">
              <a:buNone/>
            </a:pPr>
            <a:r>
              <a:rPr kumimoji="1" lang="ja-JP" altLang="en-US" sz="4400" dirty="0" smtClean="0">
                <a:latin typeface="+mn-ea"/>
              </a:rPr>
              <a:t>・ＳＮＳで</a:t>
            </a:r>
            <a:r>
              <a:rPr kumimoji="1" lang="ja-JP" altLang="en-US" sz="4400" dirty="0" smtClean="0">
                <a:solidFill>
                  <a:srgbClr val="FF0000"/>
                </a:solidFill>
                <a:latin typeface="+mn-ea"/>
              </a:rPr>
              <a:t>イジメ</a:t>
            </a:r>
            <a:r>
              <a:rPr kumimoji="1" lang="ja-JP" altLang="en-US" sz="4400" dirty="0" smtClean="0">
                <a:latin typeface="+mn-ea"/>
              </a:rPr>
              <a:t>に</a:t>
            </a:r>
            <a:r>
              <a:rPr lang="ja-JP" altLang="en-US" sz="4400" dirty="0">
                <a:latin typeface="+mn-ea"/>
              </a:rPr>
              <a:t>近</a:t>
            </a:r>
            <a:r>
              <a:rPr lang="ja-JP" altLang="en-US" sz="4400" dirty="0" smtClean="0">
                <a:latin typeface="+mn-ea"/>
              </a:rPr>
              <a:t>いようなやりとりをスマホで見たことがあって嫌な思いをしたから</a:t>
            </a:r>
            <a:r>
              <a:rPr kumimoji="1" lang="ja-JP" altLang="en-US" sz="4400" dirty="0" smtClean="0">
                <a:latin typeface="+mn-ea"/>
              </a:rPr>
              <a:t>。</a:t>
            </a:r>
            <a:endParaRPr kumimoji="1" lang="ja-JP" altLang="en-US" sz="4400" dirty="0">
              <a:latin typeface="+mn-ea"/>
            </a:endParaRPr>
          </a:p>
        </p:txBody>
      </p:sp>
    </p:spTree>
    <p:extLst>
      <p:ext uri="{BB962C8B-B14F-4D97-AF65-F5344CB8AC3E}">
        <p14:creationId xmlns:p14="http://schemas.microsoft.com/office/powerpoint/2010/main" xmlns="" val="4009043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３．具体例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sz="4400" dirty="0" smtClean="0">
                <a:latin typeface="+mn-ea"/>
              </a:rPr>
              <a:t>「平成</a:t>
            </a:r>
            <a:r>
              <a:rPr lang="en-US" altLang="ja-JP" sz="4400" dirty="0" smtClean="0">
                <a:latin typeface="+mn-ea"/>
              </a:rPr>
              <a:t>29</a:t>
            </a:r>
            <a:r>
              <a:rPr lang="ja-JP" altLang="en-US" sz="4400" dirty="0" smtClean="0">
                <a:latin typeface="+mn-ea"/>
              </a:rPr>
              <a:t>年度ネットいじめは</a:t>
            </a:r>
            <a:r>
              <a:rPr lang="en-US" altLang="ja-JP" sz="4400" dirty="0">
                <a:solidFill>
                  <a:srgbClr val="FF0000"/>
                </a:solidFill>
                <a:latin typeface="+mn-ea"/>
              </a:rPr>
              <a:t>1</a:t>
            </a:r>
            <a:r>
              <a:rPr lang="ja-JP" altLang="en-US" sz="4400" dirty="0" smtClean="0">
                <a:solidFill>
                  <a:srgbClr val="FF0000"/>
                </a:solidFill>
                <a:latin typeface="+mn-ea"/>
              </a:rPr>
              <a:t>万</a:t>
            </a:r>
            <a:r>
              <a:rPr lang="en-US" altLang="ja-JP" sz="4400" dirty="0" smtClean="0">
                <a:solidFill>
                  <a:srgbClr val="FF0000"/>
                </a:solidFill>
                <a:latin typeface="+mn-ea"/>
              </a:rPr>
              <a:t>2632</a:t>
            </a:r>
            <a:r>
              <a:rPr lang="ja-JP" altLang="en-US" sz="4400" dirty="0" smtClean="0">
                <a:solidFill>
                  <a:srgbClr val="FF0000"/>
                </a:solidFill>
                <a:latin typeface="+mn-ea"/>
              </a:rPr>
              <a:t>件</a:t>
            </a:r>
            <a:r>
              <a:rPr lang="ja-JP" altLang="en-US" sz="4400" dirty="0" smtClean="0">
                <a:latin typeface="+mn-ea"/>
              </a:rPr>
              <a:t>、平成</a:t>
            </a:r>
            <a:r>
              <a:rPr lang="en-US" altLang="ja-JP" sz="4400" dirty="0" smtClean="0">
                <a:latin typeface="+mn-ea"/>
              </a:rPr>
              <a:t>18</a:t>
            </a:r>
            <a:r>
              <a:rPr lang="ja-JP" altLang="en-US" sz="4400" dirty="0" smtClean="0">
                <a:latin typeface="+mn-ea"/>
              </a:rPr>
              <a:t>年度は</a:t>
            </a:r>
            <a:r>
              <a:rPr lang="en-US" altLang="ja-JP" sz="4400" dirty="0" smtClean="0">
                <a:solidFill>
                  <a:srgbClr val="FF0000"/>
                </a:solidFill>
                <a:latin typeface="+mn-ea"/>
              </a:rPr>
              <a:t>4883</a:t>
            </a:r>
            <a:r>
              <a:rPr lang="ja-JP" altLang="en-US" sz="4400" dirty="0" smtClean="0">
                <a:solidFill>
                  <a:srgbClr val="FF0000"/>
                </a:solidFill>
                <a:latin typeface="+mn-ea"/>
              </a:rPr>
              <a:t>件</a:t>
            </a:r>
            <a:r>
              <a:rPr lang="ja-JP" altLang="en-US" sz="4400" dirty="0" smtClean="0">
                <a:latin typeface="+mn-ea"/>
              </a:rPr>
              <a:t>。」</a:t>
            </a:r>
            <a:endParaRPr lang="en-US" altLang="ja-JP" sz="4400" dirty="0" smtClean="0">
              <a:latin typeface="+mn-ea"/>
            </a:endParaRPr>
          </a:p>
          <a:p>
            <a:pPr marL="0" indent="0">
              <a:buNone/>
            </a:pPr>
            <a:r>
              <a:rPr kumimoji="1" lang="ja-JP" altLang="en-US" sz="4400" dirty="0" smtClean="0">
                <a:latin typeface="+mn-ea"/>
              </a:rPr>
              <a:t>出典　：</a:t>
            </a:r>
            <a:r>
              <a:rPr lang="en-US" altLang="ja-JP" sz="4400" dirty="0" smtClean="0">
                <a:latin typeface="+mn-ea"/>
              </a:rPr>
              <a:t>NHK NEWS WATCH</a:t>
            </a:r>
            <a:r>
              <a:rPr lang="ja-JP" altLang="en-US" sz="4400" dirty="0" smtClean="0">
                <a:latin typeface="+mn-ea"/>
              </a:rPr>
              <a:t>サイト</a:t>
            </a:r>
            <a:r>
              <a:rPr kumimoji="1" lang="ja-JP" altLang="en-US" sz="4400" dirty="0" smtClean="0">
                <a:latin typeface="+mn-ea"/>
              </a:rPr>
              <a:t>　</a:t>
            </a:r>
            <a:endParaRPr kumimoji="1" lang="en-US" altLang="ja-JP" sz="4400" dirty="0" smtClean="0">
              <a:latin typeface="+mn-ea"/>
            </a:endParaRPr>
          </a:p>
          <a:p>
            <a:pPr marL="0" indent="0">
              <a:buNone/>
            </a:pPr>
            <a:r>
              <a:rPr lang="ja-JP" altLang="en-US" sz="1600" dirty="0" smtClean="0">
                <a:latin typeface="+mn-ea"/>
              </a:rPr>
              <a:t>　　</a:t>
            </a:r>
            <a:r>
              <a:rPr lang="en-US" altLang="ja-JP" sz="1600" dirty="0">
                <a:latin typeface="+mn-ea"/>
              </a:rPr>
              <a:t>https://</a:t>
            </a:r>
            <a:r>
              <a:rPr lang="en-US" altLang="ja-JP" sz="1600" dirty="0" smtClean="0">
                <a:latin typeface="+mn-ea"/>
              </a:rPr>
              <a:t>www9.nhk.or.jp/nw9/digest/2018/10/1026.html</a:t>
            </a:r>
          </a:p>
          <a:p>
            <a:pPr marL="0" indent="0">
              <a:buNone/>
            </a:pPr>
            <a:r>
              <a:rPr lang="ja-JP" altLang="en-US" sz="4400" dirty="0" smtClean="0">
                <a:latin typeface="+mn-ea"/>
              </a:rPr>
              <a:t>年々</a:t>
            </a:r>
            <a:r>
              <a:rPr lang="ja-JP" altLang="en-US" sz="4400" smtClean="0">
                <a:latin typeface="+mn-ea"/>
              </a:rPr>
              <a:t>ネットいじめが増加</a:t>
            </a:r>
            <a:r>
              <a:rPr lang="ja-JP" altLang="en-US" sz="4400" dirty="0" smtClean="0">
                <a:latin typeface="+mn-ea"/>
              </a:rPr>
              <a:t>してることが分かり、ネットいじめは深刻だ。</a:t>
            </a:r>
            <a:r>
              <a:rPr lang="ja-JP" altLang="en-US" sz="4400" smtClean="0">
                <a:latin typeface="+mn-ea"/>
              </a:rPr>
              <a:t>情報の特性で</a:t>
            </a:r>
            <a:r>
              <a:rPr lang="ja-JP" altLang="en-US" sz="4400" dirty="0" smtClean="0">
                <a:latin typeface="+mn-ea"/>
              </a:rPr>
              <a:t>いじめの内容がネットに</a:t>
            </a:r>
            <a:r>
              <a:rPr lang="ja-JP" altLang="en-US" sz="4400" dirty="0" smtClean="0">
                <a:solidFill>
                  <a:srgbClr val="FF0000"/>
                </a:solidFill>
                <a:latin typeface="+mn-ea"/>
              </a:rPr>
              <a:t>ずっと残り</a:t>
            </a:r>
            <a:r>
              <a:rPr lang="ja-JP" altLang="en-US" sz="4400" dirty="0" smtClean="0">
                <a:latin typeface="+mn-ea"/>
              </a:rPr>
              <a:t>、簡単に</a:t>
            </a:r>
            <a:r>
              <a:rPr lang="ja-JP" altLang="en-US" sz="4400" dirty="0" smtClean="0">
                <a:solidFill>
                  <a:srgbClr val="FF0000"/>
                </a:solidFill>
                <a:latin typeface="+mn-ea"/>
              </a:rPr>
              <a:t>複製され</a:t>
            </a:r>
            <a:r>
              <a:rPr lang="ja-JP" altLang="en-US" sz="4400" dirty="0" smtClean="0">
                <a:latin typeface="+mn-ea"/>
              </a:rPr>
              <a:t>、あっという間に</a:t>
            </a:r>
            <a:r>
              <a:rPr lang="ja-JP" altLang="en-US" sz="4400" dirty="0" smtClean="0">
                <a:solidFill>
                  <a:srgbClr val="FF0000"/>
                </a:solidFill>
                <a:latin typeface="+mn-ea"/>
              </a:rPr>
              <a:t>広まる</a:t>
            </a:r>
            <a:r>
              <a:rPr lang="ja-JP" altLang="en-US" sz="4400" dirty="0" smtClean="0">
                <a:latin typeface="+mn-ea"/>
              </a:rPr>
              <a:t>から深刻だと思った。</a:t>
            </a:r>
            <a:endParaRPr kumimoji="1" lang="ja-JP" altLang="en-US" sz="4400" dirty="0">
              <a:latin typeface="+mn-ea"/>
            </a:endParaRPr>
          </a:p>
        </p:txBody>
      </p:sp>
    </p:spTree>
    <p:extLst>
      <p:ext uri="{BB962C8B-B14F-4D97-AF65-F5344CB8AC3E}">
        <p14:creationId xmlns:p14="http://schemas.microsoft.com/office/powerpoint/2010/main" xmlns="" val="3473362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smtClean="0"/>
              <a:t>４．もう一度結論</a:t>
            </a:r>
            <a:endParaRPr kumimoji="1" lang="ja-JP" altLang="en-US" dirty="0"/>
          </a:p>
        </p:txBody>
      </p:sp>
      <p:sp>
        <p:nvSpPr>
          <p:cNvPr id="3" name="テキスト ボックス 2"/>
          <p:cNvSpPr txBox="1"/>
          <p:nvPr/>
        </p:nvSpPr>
        <p:spPr>
          <a:xfrm>
            <a:off x="258651" y="5294203"/>
            <a:ext cx="12192000" cy="1446550"/>
          </a:xfrm>
          <a:prstGeom prst="rect">
            <a:avLst/>
          </a:prstGeom>
          <a:noFill/>
        </p:spPr>
        <p:txBody>
          <a:bodyPr wrap="square" rtlCol="0">
            <a:spAutoFit/>
          </a:bodyPr>
          <a:lstStyle/>
          <a:p>
            <a:r>
              <a:rPr kumimoji="1" lang="ja-JP" altLang="en-US" sz="4400" dirty="0" smtClean="0">
                <a:latin typeface="+mn-ea"/>
              </a:rPr>
              <a:t>だから</a:t>
            </a:r>
            <a:r>
              <a:rPr lang="ja-JP" altLang="en-US" sz="4400" dirty="0" smtClean="0">
                <a:latin typeface="+mn-ea"/>
              </a:rPr>
              <a:t>こそ、しっかりと</a:t>
            </a:r>
            <a:r>
              <a:rPr lang="ja-JP" altLang="en-US" sz="4400" dirty="0" smtClean="0">
                <a:solidFill>
                  <a:srgbClr val="FF0000"/>
                </a:solidFill>
                <a:latin typeface="+mn-ea"/>
              </a:rPr>
              <a:t>情報の授業</a:t>
            </a:r>
            <a:r>
              <a:rPr lang="ja-JP" altLang="en-US" sz="4400" dirty="0" smtClean="0">
                <a:latin typeface="+mn-ea"/>
              </a:rPr>
              <a:t>で</a:t>
            </a:r>
            <a:r>
              <a:rPr lang="ja-JP" altLang="en-US" sz="4400" dirty="0" smtClean="0">
                <a:solidFill>
                  <a:srgbClr val="FF0000"/>
                </a:solidFill>
                <a:latin typeface="+mn-ea"/>
              </a:rPr>
              <a:t>情報の</a:t>
            </a:r>
            <a:endParaRPr lang="en-US" altLang="ja-JP" sz="4400" dirty="0" smtClean="0">
              <a:solidFill>
                <a:srgbClr val="FF0000"/>
              </a:solidFill>
              <a:latin typeface="+mn-ea"/>
            </a:endParaRPr>
          </a:p>
          <a:p>
            <a:r>
              <a:rPr lang="ja-JP" altLang="en-US" sz="4400" dirty="0" smtClean="0">
                <a:solidFill>
                  <a:srgbClr val="FF0000"/>
                </a:solidFill>
                <a:latin typeface="+mn-ea"/>
              </a:rPr>
              <a:t>仕組みを学び</a:t>
            </a:r>
            <a:r>
              <a:rPr lang="ja-JP" altLang="en-US" sz="4400" dirty="0" smtClean="0">
                <a:latin typeface="+mn-ea"/>
              </a:rPr>
              <a:t>、こうしたトラブルを減らしていこう。</a:t>
            </a:r>
            <a:endParaRPr kumimoji="1" lang="en-US" altLang="ja-JP" sz="4400" dirty="0" smtClean="0">
              <a:latin typeface="+mn-ea"/>
            </a:endParaRPr>
          </a:p>
        </p:txBody>
      </p:sp>
      <p:grpSp>
        <p:nvGrpSpPr>
          <p:cNvPr id="60" name="グループ化 59"/>
          <p:cNvGrpSpPr/>
          <p:nvPr/>
        </p:nvGrpSpPr>
        <p:grpSpPr>
          <a:xfrm>
            <a:off x="3726338" y="1164511"/>
            <a:ext cx="4739324" cy="4129692"/>
            <a:chOff x="3520429" y="746977"/>
            <a:chExt cx="6518014" cy="5679583"/>
          </a:xfrm>
        </p:grpSpPr>
        <p:sp>
          <p:nvSpPr>
            <p:cNvPr id="61" name="角丸四角形 60"/>
            <p:cNvSpPr/>
            <p:nvPr/>
          </p:nvSpPr>
          <p:spPr>
            <a:xfrm>
              <a:off x="7623659" y="3861018"/>
              <a:ext cx="2140140" cy="2268601"/>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rot="5400000">
              <a:off x="2462112" y="1805294"/>
              <a:ext cx="5679583" cy="35629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7366077" y="1326186"/>
              <a:ext cx="2672366" cy="277914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3718926" y="1008446"/>
              <a:ext cx="3165954" cy="487330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形吹き出し 64"/>
            <p:cNvSpPr/>
            <p:nvPr/>
          </p:nvSpPr>
          <p:spPr>
            <a:xfrm>
              <a:off x="3836933" y="1837120"/>
              <a:ext cx="2383563" cy="387850"/>
            </a:xfrm>
            <a:prstGeom prst="wedgeEllipseCallout">
              <a:avLst>
                <a:gd name="adj1" fmla="val -43055"/>
                <a:gd name="adj2" fmla="val 5506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星 12 65"/>
            <p:cNvSpPr/>
            <p:nvPr/>
          </p:nvSpPr>
          <p:spPr>
            <a:xfrm>
              <a:off x="3780995" y="5098813"/>
              <a:ext cx="2336469" cy="704233"/>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形吹き出し 66"/>
            <p:cNvSpPr/>
            <p:nvPr/>
          </p:nvSpPr>
          <p:spPr>
            <a:xfrm>
              <a:off x="4997003" y="2583462"/>
              <a:ext cx="1755871" cy="470181"/>
            </a:xfrm>
            <a:prstGeom prst="wedgeEllipseCallout">
              <a:avLst>
                <a:gd name="adj1" fmla="val 50558"/>
                <a:gd name="adj2" fmla="val 7202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形吹き出し 67"/>
            <p:cNvSpPr/>
            <p:nvPr/>
          </p:nvSpPr>
          <p:spPr>
            <a:xfrm>
              <a:off x="5337807" y="3748471"/>
              <a:ext cx="1415066" cy="341434"/>
            </a:xfrm>
            <a:prstGeom prst="wedgeEllipseCallout">
              <a:avLst>
                <a:gd name="adj1" fmla="val 35417"/>
                <a:gd name="adj2" fmla="val 7381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8762471" y="1334454"/>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9168637" y="1493996"/>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9496409" y="1820823"/>
              <a:ext cx="231820" cy="808294"/>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星 12 71"/>
            <p:cNvSpPr/>
            <p:nvPr/>
          </p:nvSpPr>
          <p:spPr>
            <a:xfrm>
              <a:off x="3780996" y="3286303"/>
              <a:ext cx="1872830" cy="554102"/>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星 12 72"/>
            <p:cNvSpPr/>
            <p:nvPr/>
          </p:nvSpPr>
          <p:spPr>
            <a:xfrm>
              <a:off x="3780995" y="4073065"/>
              <a:ext cx="2001619" cy="764279"/>
            </a:xfrm>
            <a:prstGeom prst="star12">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形吹き出し 73"/>
            <p:cNvSpPr/>
            <p:nvPr/>
          </p:nvSpPr>
          <p:spPr>
            <a:xfrm>
              <a:off x="5550793" y="4860188"/>
              <a:ext cx="1202079" cy="270650"/>
            </a:xfrm>
            <a:prstGeom prst="wedgeEllipseCallout">
              <a:avLst>
                <a:gd name="adj1" fmla="val 35417"/>
                <a:gd name="adj2" fmla="val 7381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rot="2550182">
              <a:off x="9162954" y="4063660"/>
              <a:ext cx="148057" cy="899982"/>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rot="18957889">
              <a:off x="9169428" y="4077597"/>
              <a:ext cx="154700" cy="899982"/>
            </a:xfrm>
            <a:prstGeom prst="rect">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xmlns="" val="1732765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92</Words>
  <Application>Microsoft Office PowerPoint</Application>
  <PresentationFormat>ユーザー設定</PresentationFormat>
  <Paragraphs>14</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スライド 1</vt:lpstr>
      <vt:lpstr>１．結論</vt:lpstr>
      <vt:lpstr>２．理由</vt:lpstr>
      <vt:lpstr>３．具体例</vt:lpstr>
      <vt:lpstr>４．もう一度結論</vt:lpstr>
    </vt:vector>
  </TitlesOfParts>
  <Company>神奈川県教育委員会</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鎌田　高徳</dc:creator>
  <cp:lastModifiedBy>takeda-m</cp:lastModifiedBy>
  <cp:revision>50</cp:revision>
  <dcterms:created xsi:type="dcterms:W3CDTF">2016-01-18T23:23:47Z</dcterms:created>
  <dcterms:modified xsi:type="dcterms:W3CDTF">2020-02-27T03:56:02Z</dcterms:modified>
</cp:coreProperties>
</file>