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77" r:id="rId5"/>
    <p:sldId id="265" r:id="rId6"/>
    <p:sldId id="278" r:id="rId7"/>
    <p:sldId id="280" r:id="rId8"/>
    <p:sldId id="279" r:id="rId9"/>
    <p:sldId id="281" r:id="rId10"/>
    <p:sldId id="282" r:id="rId11"/>
    <p:sldId id="283" r:id="rId12"/>
    <p:sldId id="284" r:id="rId13"/>
    <p:sldId id="285" r:id="rId14"/>
    <p:sldId id="286" r:id="rId15"/>
    <p:sldId id="287" r:id="rId16"/>
    <p:sldId id="288" r:id="rId17"/>
    <p:sldId id="289" r:id="rId18"/>
    <p:sldId id="290" r:id="rId19"/>
    <p:sldId id="291" r:id="rId20"/>
    <p:sldId id="292" r:id="rId21"/>
    <p:sldId id="294" r:id="rId22"/>
    <p:sldId id="295" r:id="rId23"/>
    <p:sldId id="296" r:id="rId24"/>
    <p:sldId id="297" r:id="rId25"/>
    <p:sldId id="298" r:id="rId26"/>
    <p:sldId id="299" r:id="rId27"/>
    <p:sldId id="300" r:id="rId28"/>
    <p:sldId id="301" r:id="rId29"/>
    <p:sldId id="302" r:id="rId30"/>
    <p:sldId id="303" r:id="rId31"/>
    <p:sldId id="304" r:id="rId32"/>
    <p:sldId id="305" r:id="rId33"/>
    <p:sldId id="306" r:id="rId34"/>
    <p:sldId id="307" r:id="rId35"/>
    <p:sldId id="308" r:id="rId36"/>
    <p:sldId id="309" r:id="rId37"/>
    <p:sldId id="310" r:id="rId38"/>
    <p:sldId id="311" r:id="rId39"/>
  </p:sldIdLst>
  <p:sldSz cx="9144000" cy="5143500" type="screen16x9"/>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keda" initials="m" lastIdx="5"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055" autoAdjust="0"/>
    <p:restoredTop sz="94690" autoAdjust="0"/>
  </p:normalViewPr>
  <p:slideViewPr>
    <p:cSldViewPr>
      <p:cViewPr varScale="1">
        <p:scale>
          <a:sx n="99" d="100"/>
          <a:sy n="99" d="100"/>
        </p:scale>
        <p:origin x="-324" y="-84"/>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5-01T15:09:54.835" idx="1">
    <p:pos x="3950" y="228"/>
    <p:text>写真の著作権大丈夫でしょうか。
（念の為）
</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20-05-01T15:10:29.621" idx="2">
    <p:pos x="3849" y="751"/>
    <p:text>写真の著作権大丈夫でしょうか。
（念の為）
</p:text>
  </p:cm>
</p:cmLst>
</file>

<file path=ppt/comments/comment3.xml><?xml version="1.0" encoding="utf-8"?>
<p:cmLst xmlns:a="http://schemas.openxmlformats.org/drawingml/2006/main" xmlns:r="http://schemas.openxmlformats.org/officeDocument/2006/relationships" xmlns:p="http://schemas.openxmlformats.org/presentationml/2006/main">
  <p:cm authorId="0" dt="2020-05-01T15:14:07.214" idx="3">
    <p:pos x="10" y="10"/>
    <p:text>死後70年
公表後70年
</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597819"/>
            <a:ext cx="7772400" cy="110251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EAE0ACB-00B1-44D0-B9A5-83C684F5245F}" type="datetimeFigureOut">
              <a:rPr kumimoji="1" lang="ja-JP" altLang="en-US" smtClean="0"/>
              <a:pPr/>
              <a:t>2020/6/2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E12846-91C4-4108-A47D-897CC01D52D2}" type="slidenum">
              <a:rPr kumimoji="1" lang="ja-JP" altLang="en-US" smtClean="0"/>
              <a:pPr/>
              <a:t>‹#›</a:t>
            </a:fld>
            <a:endParaRPr kumimoji="1" lang="ja-JP" altLang="en-US"/>
          </a:p>
        </p:txBody>
      </p:sp>
    </p:spTree>
    <p:extLst>
      <p:ext uri="{BB962C8B-B14F-4D97-AF65-F5344CB8AC3E}">
        <p14:creationId xmlns:p14="http://schemas.microsoft.com/office/powerpoint/2010/main" val="2699657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EAE0ACB-00B1-44D0-B9A5-83C684F5245F}" type="datetimeFigureOut">
              <a:rPr kumimoji="1" lang="ja-JP" altLang="en-US" smtClean="0"/>
              <a:pPr/>
              <a:t>2020/6/2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E12846-91C4-4108-A47D-897CC01D52D2}" type="slidenum">
              <a:rPr kumimoji="1" lang="ja-JP" altLang="en-US" smtClean="0"/>
              <a:pPr/>
              <a:t>‹#›</a:t>
            </a:fld>
            <a:endParaRPr kumimoji="1" lang="ja-JP" altLang="en-US"/>
          </a:p>
        </p:txBody>
      </p:sp>
    </p:spTree>
    <p:extLst>
      <p:ext uri="{BB962C8B-B14F-4D97-AF65-F5344CB8AC3E}">
        <p14:creationId xmlns:p14="http://schemas.microsoft.com/office/powerpoint/2010/main" val="3500231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154781"/>
            <a:ext cx="2057400" cy="329088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154781"/>
            <a:ext cx="6019800" cy="329088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EAE0ACB-00B1-44D0-B9A5-83C684F5245F}" type="datetimeFigureOut">
              <a:rPr kumimoji="1" lang="ja-JP" altLang="en-US" smtClean="0"/>
              <a:pPr/>
              <a:t>2020/6/2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E12846-91C4-4108-A47D-897CC01D52D2}" type="slidenum">
              <a:rPr kumimoji="1" lang="ja-JP" altLang="en-US" smtClean="0"/>
              <a:pPr/>
              <a:t>‹#›</a:t>
            </a:fld>
            <a:endParaRPr kumimoji="1" lang="ja-JP" altLang="en-US"/>
          </a:p>
        </p:txBody>
      </p:sp>
    </p:spTree>
    <p:extLst>
      <p:ext uri="{BB962C8B-B14F-4D97-AF65-F5344CB8AC3E}">
        <p14:creationId xmlns:p14="http://schemas.microsoft.com/office/powerpoint/2010/main" val="40517370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EAE0ACB-00B1-44D0-B9A5-83C684F5245F}" type="datetimeFigureOut">
              <a:rPr kumimoji="1" lang="ja-JP" altLang="en-US" smtClean="0"/>
              <a:pPr/>
              <a:t>2020/6/2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E12846-91C4-4108-A47D-897CC01D52D2}" type="slidenum">
              <a:rPr kumimoji="1" lang="ja-JP" altLang="en-US" smtClean="0"/>
              <a:pPr/>
              <a:t>‹#›</a:t>
            </a:fld>
            <a:endParaRPr kumimoji="1" lang="ja-JP" altLang="en-US"/>
          </a:p>
        </p:txBody>
      </p:sp>
    </p:spTree>
    <p:extLst>
      <p:ext uri="{BB962C8B-B14F-4D97-AF65-F5344CB8AC3E}">
        <p14:creationId xmlns:p14="http://schemas.microsoft.com/office/powerpoint/2010/main" val="3718991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3305176"/>
            <a:ext cx="7772400" cy="1021556"/>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EAE0ACB-00B1-44D0-B9A5-83C684F5245F}" type="datetimeFigureOut">
              <a:rPr kumimoji="1" lang="ja-JP" altLang="en-US" smtClean="0"/>
              <a:pPr/>
              <a:t>2020/6/2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E12846-91C4-4108-A47D-897CC01D52D2}" type="slidenum">
              <a:rPr kumimoji="1" lang="ja-JP" altLang="en-US" smtClean="0"/>
              <a:pPr/>
              <a:t>‹#›</a:t>
            </a:fld>
            <a:endParaRPr kumimoji="1" lang="ja-JP" altLang="en-US"/>
          </a:p>
        </p:txBody>
      </p:sp>
    </p:spTree>
    <p:extLst>
      <p:ext uri="{BB962C8B-B14F-4D97-AF65-F5344CB8AC3E}">
        <p14:creationId xmlns:p14="http://schemas.microsoft.com/office/powerpoint/2010/main" val="3358735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EAE0ACB-00B1-44D0-B9A5-83C684F5245F}" type="datetimeFigureOut">
              <a:rPr kumimoji="1" lang="ja-JP" altLang="en-US" smtClean="0"/>
              <a:pPr/>
              <a:t>2020/6/2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E12846-91C4-4108-A47D-897CC01D52D2}" type="slidenum">
              <a:rPr kumimoji="1" lang="ja-JP" altLang="en-US" smtClean="0"/>
              <a:pPr/>
              <a:t>‹#›</a:t>
            </a:fld>
            <a:endParaRPr kumimoji="1" lang="ja-JP" altLang="en-US"/>
          </a:p>
        </p:txBody>
      </p:sp>
    </p:spTree>
    <p:extLst>
      <p:ext uri="{BB962C8B-B14F-4D97-AF65-F5344CB8AC3E}">
        <p14:creationId xmlns:p14="http://schemas.microsoft.com/office/powerpoint/2010/main" val="3113562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979"/>
            <a:ext cx="8229600" cy="85725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EAE0ACB-00B1-44D0-B9A5-83C684F5245F}" type="datetimeFigureOut">
              <a:rPr kumimoji="1" lang="ja-JP" altLang="en-US" smtClean="0"/>
              <a:pPr/>
              <a:t>2020/6/2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1E12846-91C4-4108-A47D-897CC01D52D2}" type="slidenum">
              <a:rPr kumimoji="1" lang="ja-JP" altLang="en-US" smtClean="0"/>
              <a:pPr/>
              <a:t>‹#›</a:t>
            </a:fld>
            <a:endParaRPr kumimoji="1" lang="ja-JP" altLang="en-US"/>
          </a:p>
        </p:txBody>
      </p:sp>
    </p:spTree>
    <p:extLst>
      <p:ext uri="{BB962C8B-B14F-4D97-AF65-F5344CB8AC3E}">
        <p14:creationId xmlns:p14="http://schemas.microsoft.com/office/powerpoint/2010/main" val="623193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EAE0ACB-00B1-44D0-B9A5-83C684F5245F}" type="datetimeFigureOut">
              <a:rPr kumimoji="1" lang="ja-JP" altLang="en-US" smtClean="0"/>
              <a:pPr/>
              <a:t>2020/6/2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1E12846-91C4-4108-A47D-897CC01D52D2}" type="slidenum">
              <a:rPr kumimoji="1" lang="ja-JP" altLang="en-US" smtClean="0"/>
              <a:pPr/>
              <a:t>‹#›</a:t>
            </a:fld>
            <a:endParaRPr kumimoji="1" lang="ja-JP" altLang="en-US"/>
          </a:p>
        </p:txBody>
      </p:sp>
    </p:spTree>
    <p:extLst>
      <p:ext uri="{BB962C8B-B14F-4D97-AF65-F5344CB8AC3E}">
        <p14:creationId xmlns:p14="http://schemas.microsoft.com/office/powerpoint/2010/main" val="686377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EAE0ACB-00B1-44D0-B9A5-83C684F5245F}" type="datetimeFigureOut">
              <a:rPr kumimoji="1" lang="ja-JP" altLang="en-US" smtClean="0"/>
              <a:pPr/>
              <a:t>2020/6/2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1E12846-91C4-4108-A47D-897CC01D52D2}" type="slidenum">
              <a:rPr kumimoji="1" lang="ja-JP" altLang="en-US" smtClean="0"/>
              <a:pPr/>
              <a:t>‹#›</a:t>
            </a:fld>
            <a:endParaRPr kumimoji="1" lang="ja-JP" altLang="en-US"/>
          </a:p>
        </p:txBody>
      </p:sp>
    </p:spTree>
    <p:extLst>
      <p:ext uri="{BB962C8B-B14F-4D97-AF65-F5344CB8AC3E}">
        <p14:creationId xmlns:p14="http://schemas.microsoft.com/office/powerpoint/2010/main" val="2462877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04787"/>
            <a:ext cx="3008313" cy="8715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EAE0ACB-00B1-44D0-B9A5-83C684F5245F}" type="datetimeFigureOut">
              <a:rPr kumimoji="1" lang="ja-JP" altLang="en-US" smtClean="0"/>
              <a:pPr/>
              <a:t>2020/6/2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E12846-91C4-4108-A47D-897CC01D52D2}" type="slidenum">
              <a:rPr kumimoji="1" lang="ja-JP" altLang="en-US" smtClean="0"/>
              <a:pPr/>
              <a:t>‹#›</a:t>
            </a:fld>
            <a:endParaRPr kumimoji="1" lang="ja-JP" altLang="en-US"/>
          </a:p>
        </p:txBody>
      </p:sp>
    </p:spTree>
    <p:extLst>
      <p:ext uri="{BB962C8B-B14F-4D97-AF65-F5344CB8AC3E}">
        <p14:creationId xmlns:p14="http://schemas.microsoft.com/office/powerpoint/2010/main" val="2654015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3600450"/>
            <a:ext cx="5486400" cy="425054"/>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EAE0ACB-00B1-44D0-B9A5-83C684F5245F}" type="datetimeFigureOut">
              <a:rPr kumimoji="1" lang="ja-JP" altLang="en-US" smtClean="0"/>
              <a:pPr/>
              <a:t>2020/6/2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E12846-91C4-4108-A47D-897CC01D52D2}" type="slidenum">
              <a:rPr kumimoji="1" lang="ja-JP" altLang="en-US" smtClean="0"/>
              <a:pPr/>
              <a:t>‹#›</a:t>
            </a:fld>
            <a:endParaRPr kumimoji="1" lang="ja-JP" altLang="en-US"/>
          </a:p>
        </p:txBody>
      </p:sp>
    </p:spTree>
    <p:extLst>
      <p:ext uri="{BB962C8B-B14F-4D97-AF65-F5344CB8AC3E}">
        <p14:creationId xmlns:p14="http://schemas.microsoft.com/office/powerpoint/2010/main" val="1150159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EAE0ACB-00B1-44D0-B9A5-83C684F5245F}" type="datetimeFigureOut">
              <a:rPr kumimoji="1" lang="ja-JP" altLang="en-US" smtClean="0"/>
              <a:pPr/>
              <a:t>2020/6/2</a:t>
            </a:fld>
            <a:endParaRPr kumimoji="1" lang="ja-JP" altLang="en-US"/>
          </a:p>
        </p:txBody>
      </p:sp>
      <p:sp>
        <p:nvSpPr>
          <p:cNvPr id="5" name="フッター プレースホルダー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1E12846-91C4-4108-A47D-897CC01D52D2}" type="slidenum">
              <a:rPr kumimoji="1" lang="ja-JP" altLang="en-US" smtClean="0"/>
              <a:pPr/>
              <a:t>‹#›</a:t>
            </a:fld>
            <a:endParaRPr kumimoji="1" lang="ja-JP" altLang="en-US"/>
          </a:p>
        </p:txBody>
      </p:sp>
    </p:spTree>
    <p:extLst>
      <p:ext uri="{BB962C8B-B14F-4D97-AF65-F5344CB8AC3E}">
        <p14:creationId xmlns:p14="http://schemas.microsoft.com/office/powerpoint/2010/main" val="4542949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omments" Target="../comments/comment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23528" y="699542"/>
            <a:ext cx="8424936" cy="1152128"/>
          </a:xfrm>
        </p:spPr>
        <p:txBody>
          <a:bodyPr>
            <a:noAutofit/>
          </a:bodyPr>
          <a:lstStyle/>
          <a:p>
            <a:r>
              <a:rPr kumimoji="1" lang="ja-JP" altLang="en-US" sz="5400" dirty="0" smtClean="0">
                <a:latin typeface="ＤＦＧ極太明朝体" panose="02020C00010101010101" pitchFamily="18" charset="-128"/>
                <a:ea typeface="ＤＦＧ極太明朝体" panose="02020C00010101010101" pitchFamily="18" charset="-128"/>
              </a:rPr>
              <a:t>第１章</a:t>
            </a:r>
            <a:endParaRPr kumimoji="1" lang="ja-JP" altLang="en-US" sz="5400" dirty="0">
              <a:latin typeface="ＤＦＧ極太明朝体" panose="02020C00010101010101" pitchFamily="18" charset="-128"/>
              <a:ea typeface="ＤＦＧ極太明朝体" panose="02020C00010101010101" pitchFamily="18" charset="-128"/>
            </a:endParaRPr>
          </a:p>
        </p:txBody>
      </p:sp>
      <p:sp>
        <p:nvSpPr>
          <p:cNvPr id="3" name="タイトル 1"/>
          <p:cNvSpPr txBox="1">
            <a:spLocks/>
          </p:cNvSpPr>
          <p:nvPr/>
        </p:nvSpPr>
        <p:spPr>
          <a:xfrm>
            <a:off x="323528" y="2355726"/>
            <a:ext cx="8424936" cy="1152128"/>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6000" dirty="0" smtClean="0">
                <a:latin typeface="ＤＦＧ極太明朝体" panose="02020C00010101010101" pitchFamily="18" charset="-128"/>
                <a:ea typeface="ＤＦＧ極太明朝体" panose="02020C00010101010101" pitchFamily="18" charset="-128"/>
              </a:rPr>
              <a:t>情報社会に生きる</a:t>
            </a:r>
            <a:endParaRPr lang="en-US" altLang="ja-JP" sz="6000" dirty="0" smtClean="0">
              <a:latin typeface="ＤＦＧ極太明朝体" panose="02020C00010101010101" pitchFamily="18" charset="-128"/>
              <a:ea typeface="ＤＦＧ極太明朝体" panose="02020C00010101010101" pitchFamily="18" charset="-128"/>
            </a:endParaRPr>
          </a:p>
          <a:p>
            <a:r>
              <a:rPr lang="ja-JP" altLang="en-US" sz="6000" dirty="0" smtClean="0">
                <a:latin typeface="ＤＦＧ極太明朝体" panose="02020C00010101010101" pitchFamily="18" charset="-128"/>
                <a:ea typeface="ＤＦＧ極太明朝体" panose="02020C00010101010101" pitchFamily="18" charset="-128"/>
              </a:rPr>
              <a:t>わたしたち</a:t>
            </a:r>
            <a:endParaRPr lang="ja-JP" altLang="en-US" sz="6000" dirty="0">
              <a:latin typeface="ＤＦＧ極太明朝体" panose="02020C00010101010101" pitchFamily="18" charset="-128"/>
              <a:ea typeface="ＤＦＧ極太明朝体" panose="02020C00010101010101" pitchFamily="18" charset="-128"/>
            </a:endParaRPr>
          </a:p>
        </p:txBody>
      </p:sp>
    </p:spTree>
    <p:extLst>
      <p:ext uri="{BB962C8B-B14F-4D97-AF65-F5344CB8AC3E}">
        <p14:creationId xmlns:p14="http://schemas.microsoft.com/office/powerpoint/2010/main" val="2366868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79512" y="580281"/>
            <a:ext cx="4573688" cy="461665"/>
          </a:xfrm>
          <a:prstGeom prst="rect">
            <a:avLst/>
          </a:prstGeom>
          <a:noFill/>
        </p:spPr>
        <p:txBody>
          <a:bodyPr wrap="non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２　ソーシャルメディアの活用と課題</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3" name="テキスト ボックス 12"/>
          <p:cNvSpPr txBox="1"/>
          <p:nvPr/>
        </p:nvSpPr>
        <p:spPr>
          <a:xfrm>
            <a:off x="0" y="0"/>
            <a:ext cx="5796136" cy="492443"/>
          </a:xfrm>
          <a:prstGeom prst="rect">
            <a:avLst/>
          </a:prstGeom>
          <a:solidFill>
            <a:schemeClr val="bg1">
              <a:lumMod val="50000"/>
            </a:schemeClr>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資料</a:t>
            </a:r>
            <a:r>
              <a:rPr lang="en-US" altLang="ja-JP" sz="2600" dirty="0" smtClean="0">
                <a:solidFill>
                  <a:schemeClr val="bg1"/>
                </a:solidFill>
                <a:latin typeface="ＤＦＧ極太明朝体" panose="02020C00010101010101" pitchFamily="18" charset="-128"/>
                <a:ea typeface="ＤＦＧ極太明朝体" panose="02020C00010101010101" pitchFamily="18" charset="-128"/>
              </a:rPr>
              <a:t>1-1</a:t>
            </a:r>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　ソーシャルメディア</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２０</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２１</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16" name="テキスト ボックス 15"/>
          <p:cNvSpPr txBox="1"/>
          <p:nvPr/>
        </p:nvSpPr>
        <p:spPr>
          <a:xfrm>
            <a:off x="6588224" y="4866501"/>
            <a:ext cx="255577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資料</a:t>
            </a:r>
            <a:r>
              <a:rPr kumimoji="1" lang="en-US" altLang="ja-JP" sz="1200" dirty="0" smtClean="0">
                <a:latin typeface="ＤＦＧ極太明朝体" panose="02020C00010101010101" pitchFamily="18" charset="-128"/>
                <a:ea typeface="ＤＦＧ極太明朝体" panose="02020C00010101010101" pitchFamily="18" charset="-128"/>
              </a:rPr>
              <a:t>1-1</a:t>
            </a:r>
            <a:r>
              <a:rPr kumimoji="1" lang="ja-JP" altLang="en-US" sz="1200" dirty="0" smtClean="0">
                <a:latin typeface="ＤＦＧ極太明朝体" panose="02020C00010101010101" pitchFamily="18" charset="-128"/>
                <a:ea typeface="ＤＦＧ極太明朝体" panose="02020C00010101010101" pitchFamily="18" charset="-128"/>
              </a:rPr>
              <a:t>　ソーシャルメディアと</a:t>
            </a:r>
            <a:r>
              <a:rPr kumimoji="1" lang="en-US" altLang="ja-JP" sz="1200" dirty="0" smtClean="0">
                <a:latin typeface="ＤＦＧ極太明朝体" panose="02020C00010101010101" pitchFamily="18" charset="-128"/>
                <a:ea typeface="ＤＦＧ極太明朝体" panose="02020C00010101010101" pitchFamily="18" charset="-128"/>
              </a:rPr>
              <a:t>SNS</a:t>
            </a: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1" name="テキスト ボックス 10"/>
          <p:cNvSpPr txBox="1"/>
          <p:nvPr/>
        </p:nvSpPr>
        <p:spPr>
          <a:xfrm>
            <a:off x="539554" y="1371421"/>
            <a:ext cx="8352926"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活用例</a:t>
            </a:r>
            <a:endParaRPr lang="en-US" altLang="ja-JP" dirty="0" smtClean="0">
              <a:latin typeface="ＤＦＧ極太明朝体" panose="02020C00010101010101" pitchFamily="18" charset="-128"/>
              <a:ea typeface="ＤＦＧ極太明朝体" panose="02020C00010101010101" pitchFamily="18" charset="-128"/>
            </a:endParaRPr>
          </a:p>
        </p:txBody>
      </p:sp>
      <p:sp>
        <p:nvSpPr>
          <p:cNvPr id="12" name="テキスト ボックス 11"/>
          <p:cNvSpPr txBox="1"/>
          <p:nvPr/>
        </p:nvSpPr>
        <p:spPr>
          <a:xfrm>
            <a:off x="971600" y="1947485"/>
            <a:ext cx="7920880" cy="1200329"/>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・共通の友人を作る</a:t>
            </a:r>
            <a:endParaRPr lang="en-US" altLang="ja-JP" sz="2400" dirty="0" smtClean="0">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・災害時の安否確認</a:t>
            </a:r>
            <a:endParaRPr lang="en-US" altLang="ja-JP" sz="2400" dirty="0" smtClean="0">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・災害時の救助要請　　</a:t>
            </a:r>
            <a:r>
              <a:rPr lang="ja-JP" altLang="en-US" dirty="0" smtClean="0">
                <a:latin typeface="ＤＦＧ極太明朝体" panose="02020C00010101010101" pitchFamily="18" charset="-128"/>
                <a:ea typeface="ＤＦＧ極太明朝体" panose="02020C00010101010101" pitchFamily="18" charset="-128"/>
              </a:rPr>
              <a:t>など</a:t>
            </a:r>
            <a:endParaRPr lang="en-US" altLang="ja-JP" dirty="0" smtClean="0">
              <a:latin typeface="ＤＦＧ極太明朝体" panose="02020C00010101010101" pitchFamily="18" charset="-128"/>
              <a:ea typeface="ＤＦＧ極太明朝体" panose="02020C00010101010101" pitchFamily="18" charset="-128"/>
            </a:endParaRPr>
          </a:p>
        </p:txBody>
      </p:sp>
    </p:spTree>
    <p:extLst>
      <p:ext uri="{BB962C8B-B14F-4D97-AF65-F5344CB8AC3E}">
        <p14:creationId xmlns:p14="http://schemas.microsoft.com/office/powerpoint/2010/main" val="2803709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79512" y="580281"/>
            <a:ext cx="4573688" cy="461665"/>
          </a:xfrm>
          <a:prstGeom prst="rect">
            <a:avLst/>
          </a:prstGeom>
          <a:noFill/>
        </p:spPr>
        <p:txBody>
          <a:bodyPr wrap="non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２　ソーシャルメディアの活用と課題</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3" name="テキスト ボックス 12"/>
          <p:cNvSpPr txBox="1"/>
          <p:nvPr/>
        </p:nvSpPr>
        <p:spPr>
          <a:xfrm>
            <a:off x="0" y="0"/>
            <a:ext cx="5796136" cy="492443"/>
          </a:xfrm>
          <a:prstGeom prst="rect">
            <a:avLst/>
          </a:prstGeom>
          <a:solidFill>
            <a:schemeClr val="bg1">
              <a:lumMod val="50000"/>
            </a:schemeClr>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資料</a:t>
            </a:r>
            <a:r>
              <a:rPr lang="en-US" altLang="ja-JP" sz="2600" dirty="0" smtClean="0">
                <a:solidFill>
                  <a:schemeClr val="bg1"/>
                </a:solidFill>
                <a:latin typeface="ＤＦＧ極太明朝体" panose="02020C00010101010101" pitchFamily="18" charset="-128"/>
                <a:ea typeface="ＤＦＧ極太明朝体" panose="02020C00010101010101" pitchFamily="18" charset="-128"/>
              </a:rPr>
              <a:t>1-1</a:t>
            </a:r>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　ソーシャルメディア</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２０</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２１</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16" name="テキスト ボックス 15"/>
          <p:cNvSpPr txBox="1"/>
          <p:nvPr/>
        </p:nvSpPr>
        <p:spPr>
          <a:xfrm>
            <a:off x="6588224" y="4866501"/>
            <a:ext cx="255577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資料</a:t>
            </a:r>
            <a:r>
              <a:rPr kumimoji="1" lang="en-US" altLang="ja-JP" sz="1200" dirty="0" smtClean="0">
                <a:latin typeface="ＤＦＧ極太明朝体" panose="02020C00010101010101" pitchFamily="18" charset="-128"/>
                <a:ea typeface="ＤＦＧ極太明朝体" panose="02020C00010101010101" pitchFamily="18" charset="-128"/>
              </a:rPr>
              <a:t>1-1</a:t>
            </a:r>
            <a:r>
              <a:rPr kumimoji="1" lang="ja-JP" altLang="en-US" sz="1200" dirty="0" smtClean="0">
                <a:latin typeface="ＤＦＧ極太明朝体" panose="02020C00010101010101" pitchFamily="18" charset="-128"/>
                <a:ea typeface="ＤＦＧ極太明朝体" panose="02020C00010101010101" pitchFamily="18" charset="-128"/>
              </a:rPr>
              <a:t>　ソーシャルメディアと</a:t>
            </a:r>
            <a:r>
              <a:rPr kumimoji="1" lang="en-US" altLang="ja-JP" sz="1200" dirty="0" smtClean="0">
                <a:latin typeface="ＤＦＧ極太明朝体" panose="02020C00010101010101" pitchFamily="18" charset="-128"/>
                <a:ea typeface="ＤＦＧ極太明朝体" panose="02020C00010101010101" pitchFamily="18" charset="-128"/>
              </a:rPr>
              <a:t>SNS</a:t>
            </a: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1" name="テキスト ボックス 10"/>
          <p:cNvSpPr txBox="1"/>
          <p:nvPr/>
        </p:nvSpPr>
        <p:spPr>
          <a:xfrm>
            <a:off x="539554" y="1371421"/>
            <a:ext cx="8352926"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課題</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2" name="テキスト ボックス 11"/>
          <p:cNvSpPr txBox="1"/>
          <p:nvPr/>
        </p:nvSpPr>
        <p:spPr>
          <a:xfrm>
            <a:off x="971600" y="1947485"/>
            <a:ext cx="7920880" cy="1200329"/>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・知られたくない情報の拡散</a:t>
            </a:r>
            <a:endParaRPr lang="en-US" altLang="ja-JP" sz="2400" dirty="0" smtClean="0">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・不用意な情報発信</a:t>
            </a:r>
            <a:endParaRPr lang="en-US" altLang="ja-JP" sz="2400" dirty="0" smtClean="0">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a:t>
            </a:r>
            <a:r>
              <a:rPr lang="en-US" altLang="ja-JP" sz="2400" dirty="0" smtClean="0">
                <a:latin typeface="ＤＦＧ極太明朝体" panose="02020C00010101010101" pitchFamily="18" charset="-128"/>
                <a:ea typeface="ＤＦＧ極太明朝体" panose="02020C00010101010101" pitchFamily="18" charset="-128"/>
              </a:rPr>
              <a:t>SNS</a:t>
            </a:r>
            <a:r>
              <a:rPr lang="ja-JP" altLang="en-US" sz="2400" dirty="0" smtClean="0">
                <a:latin typeface="ＤＦＧ極太明朝体" panose="02020C00010101010101" pitchFamily="18" charset="-128"/>
                <a:ea typeface="ＤＦＧ極太明朝体" panose="02020C00010101010101" pitchFamily="18" charset="-128"/>
              </a:rPr>
              <a:t>依存症　</a:t>
            </a:r>
            <a:r>
              <a:rPr lang="ja-JP" altLang="en-US" dirty="0" smtClean="0">
                <a:latin typeface="ＤＦＧ極太明朝体" panose="02020C00010101010101" pitchFamily="18" charset="-128"/>
                <a:ea typeface="ＤＦＧ極太明朝体" panose="02020C00010101010101" pitchFamily="18" charset="-128"/>
              </a:rPr>
              <a:t>など</a:t>
            </a:r>
            <a:endParaRPr lang="en-US" altLang="ja-JP" dirty="0" smtClean="0">
              <a:latin typeface="ＤＦＧ極太明朝体" panose="02020C00010101010101" pitchFamily="18" charset="-128"/>
              <a:ea typeface="ＤＦＧ極太明朝体" panose="02020C00010101010101" pitchFamily="18" charset="-128"/>
            </a:endParaRPr>
          </a:p>
        </p:txBody>
      </p:sp>
    </p:spTree>
    <p:extLst>
      <p:ext uri="{BB962C8B-B14F-4D97-AF65-F5344CB8AC3E}">
        <p14:creationId xmlns:p14="http://schemas.microsoft.com/office/powerpoint/2010/main" val="1144581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79512" y="580281"/>
            <a:ext cx="3664786" cy="461665"/>
          </a:xfrm>
          <a:prstGeom prst="rect">
            <a:avLst/>
          </a:prstGeom>
          <a:noFill/>
        </p:spPr>
        <p:txBody>
          <a:bodyPr wrap="non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１　コミュニケーションの形態</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3" name="テキスト ボックス 12"/>
          <p:cNvSpPr txBox="1"/>
          <p:nvPr/>
        </p:nvSpPr>
        <p:spPr>
          <a:xfrm>
            <a:off x="0" y="0"/>
            <a:ext cx="7596336" cy="492443"/>
          </a:xfrm>
          <a:prstGeom prst="rect">
            <a:avLst/>
          </a:prstGeom>
          <a:solidFill>
            <a:schemeClr val="bg1">
              <a:lumMod val="50000"/>
            </a:schemeClr>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資料</a:t>
            </a:r>
            <a:r>
              <a:rPr lang="en-US" altLang="ja-JP" sz="2600" dirty="0" smtClean="0">
                <a:solidFill>
                  <a:schemeClr val="bg1"/>
                </a:solidFill>
                <a:latin typeface="ＤＦＧ極太明朝体" panose="02020C00010101010101" pitchFamily="18" charset="-128"/>
                <a:ea typeface="ＤＦＧ極太明朝体" panose="02020C00010101010101" pitchFamily="18" charset="-128"/>
              </a:rPr>
              <a:t>1-2</a:t>
            </a:r>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　ｲﾝﾀｰﾈｯﾄ上のｺﾐｭﾆｹｰｼｮﾝの特性</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２２</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２３</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16" name="テキスト ボックス 15"/>
          <p:cNvSpPr txBox="1"/>
          <p:nvPr/>
        </p:nvSpPr>
        <p:spPr>
          <a:xfrm>
            <a:off x="5508104" y="4866501"/>
            <a:ext cx="363589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資料</a:t>
            </a:r>
            <a:r>
              <a:rPr kumimoji="1" lang="en-US" altLang="ja-JP" sz="1200" dirty="0" smtClean="0">
                <a:latin typeface="ＤＦＧ極太明朝体" panose="02020C00010101010101" pitchFamily="18" charset="-128"/>
                <a:ea typeface="ＤＦＧ極太明朝体" panose="02020C00010101010101" pitchFamily="18" charset="-128"/>
              </a:rPr>
              <a:t>1-2</a:t>
            </a:r>
            <a:r>
              <a:rPr kumimoji="1" lang="ja-JP" altLang="en-US" sz="1200" dirty="0" smtClean="0">
                <a:latin typeface="ＤＦＧ極太明朝体" panose="02020C00010101010101" pitchFamily="18" charset="-128"/>
                <a:ea typeface="ＤＦＧ極太明朝体" panose="02020C00010101010101" pitchFamily="18" charset="-128"/>
              </a:rPr>
              <a:t>　インターネット上のコミュニケーションの特性</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1" name="テキスト ボックス 10"/>
          <p:cNvSpPr txBox="1"/>
          <p:nvPr/>
        </p:nvSpPr>
        <p:spPr>
          <a:xfrm>
            <a:off x="432052" y="1203598"/>
            <a:ext cx="1403644"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１対１</a:t>
            </a:r>
            <a:r>
              <a:rPr lang="ja-JP" altLang="en-US" sz="2400" dirty="0" smtClean="0">
                <a:latin typeface="ＤＦＧ極太明朝体" panose="02020C00010101010101" pitchFamily="18" charset="-128"/>
                <a:ea typeface="ＤＦＧ極太明朝体" panose="02020C00010101010101" pitchFamily="18" charset="-128"/>
              </a:rPr>
              <a:t>・・・</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2" name="テキスト ボックス 11"/>
          <p:cNvSpPr txBox="1"/>
          <p:nvPr/>
        </p:nvSpPr>
        <p:spPr>
          <a:xfrm>
            <a:off x="1656186" y="1203598"/>
            <a:ext cx="5760640"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個人と個人で行うコミュニケーション形態</a:t>
            </a:r>
            <a:endParaRPr lang="en-US" altLang="ja-JP" dirty="0" smtClean="0">
              <a:latin typeface="ＤＦＧ極太明朝体" panose="02020C00010101010101" pitchFamily="18" charset="-128"/>
              <a:ea typeface="ＤＦＧ極太明朝体" panose="02020C00010101010101" pitchFamily="18" charset="-128"/>
            </a:endParaRPr>
          </a:p>
        </p:txBody>
      </p:sp>
      <p:sp>
        <p:nvSpPr>
          <p:cNvPr id="8" name="テキスト ボックス 7"/>
          <p:cNvSpPr txBox="1"/>
          <p:nvPr/>
        </p:nvSpPr>
        <p:spPr>
          <a:xfrm>
            <a:off x="1904403" y="1737712"/>
            <a:ext cx="1479975"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具体例）</a:t>
            </a:r>
            <a:endParaRPr lang="en-US" altLang="ja-JP" dirty="0" smtClean="0">
              <a:latin typeface="ＤＦＧ極太明朝体" panose="02020C00010101010101" pitchFamily="18" charset="-128"/>
              <a:ea typeface="ＤＦＧ極太明朝体" panose="02020C00010101010101" pitchFamily="18" charset="-128"/>
            </a:endParaRPr>
          </a:p>
        </p:txBody>
      </p:sp>
      <p:sp>
        <p:nvSpPr>
          <p:cNvPr id="9" name="テキスト ボックス 8"/>
          <p:cNvSpPr txBox="1"/>
          <p:nvPr/>
        </p:nvSpPr>
        <p:spPr>
          <a:xfrm>
            <a:off x="3168354" y="1737711"/>
            <a:ext cx="3563886"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電話，電子メール　</a:t>
            </a:r>
            <a:r>
              <a:rPr lang="ja-JP" altLang="en-US" dirty="0" smtClean="0">
                <a:latin typeface="ＤＦＧ極太明朝体" panose="02020C00010101010101" pitchFamily="18" charset="-128"/>
                <a:ea typeface="ＤＦＧ極太明朝体" panose="02020C00010101010101" pitchFamily="18" charset="-128"/>
              </a:rPr>
              <a:t>など</a:t>
            </a:r>
            <a:endParaRPr lang="en-US" altLang="ja-JP" dirty="0" smtClean="0">
              <a:latin typeface="ＤＦＧ極太明朝体" panose="02020C00010101010101" pitchFamily="18" charset="-128"/>
              <a:ea typeface="ＤＦＧ極太明朝体" panose="02020C00010101010101" pitchFamily="18" charset="-128"/>
            </a:endParaRPr>
          </a:p>
        </p:txBody>
      </p:sp>
      <p:sp>
        <p:nvSpPr>
          <p:cNvPr id="14" name="テキスト ボックス 13"/>
          <p:cNvSpPr txBox="1"/>
          <p:nvPr/>
        </p:nvSpPr>
        <p:spPr>
          <a:xfrm>
            <a:off x="425118" y="2400847"/>
            <a:ext cx="1472351"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１対多</a:t>
            </a:r>
            <a:r>
              <a:rPr lang="ja-JP" altLang="en-US" sz="2400" dirty="0" smtClean="0">
                <a:latin typeface="ＤＦＧ極太明朝体" panose="02020C00010101010101" pitchFamily="18" charset="-128"/>
                <a:ea typeface="ＤＦＧ極太明朝体" panose="02020C00010101010101" pitchFamily="18" charset="-128"/>
              </a:rPr>
              <a:t>・・・</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5" name="テキスト ボックス 14"/>
          <p:cNvSpPr txBox="1"/>
          <p:nvPr/>
        </p:nvSpPr>
        <p:spPr>
          <a:xfrm>
            <a:off x="1800201" y="2400847"/>
            <a:ext cx="7236295" cy="830997"/>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個人あるいは組織から不特定多数の人に発信するコミュニケーション形態</a:t>
            </a:r>
            <a:endParaRPr lang="en-US" altLang="ja-JP" dirty="0" smtClean="0">
              <a:latin typeface="ＤＦＧ極太明朝体" panose="02020C00010101010101" pitchFamily="18" charset="-128"/>
              <a:ea typeface="ＤＦＧ極太明朝体" panose="02020C00010101010101" pitchFamily="18" charset="-128"/>
            </a:endParaRPr>
          </a:p>
        </p:txBody>
      </p:sp>
      <p:sp>
        <p:nvSpPr>
          <p:cNvPr id="17" name="テキスト ボックス 16"/>
          <p:cNvSpPr txBox="1"/>
          <p:nvPr/>
        </p:nvSpPr>
        <p:spPr>
          <a:xfrm>
            <a:off x="1897469" y="3327444"/>
            <a:ext cx="1479975"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具体例）</a:t>
            </a:r>
            <a:endParaRPr lang="en-US" altLang="ja-JP" dirty="0" smtClean="0">
              <a:latin typeface="ＤＦＧ極太明朝体" panose="02020C00010101010101" pitchFamily="18" charset="-128"/>
              <a:ea typeface="ＤＦＧ極太明朝体" panose="02020C00010101010101" pitchFamily="18" charset="-128"/>
            </a:endParaRPr>
          </a:p>
        </p:txBody>
      </p:sp>
      <p:sp>
        <p:nvSpPr>
          <p:cNvPr id="18" name="テキスト ボックス 17"/>
          <p:cNvSpPr txBox="1"/>
          <p:nvPr/>
        </p:nvSpPr>
        <p:spPr>
          <a:xfrm>
            <a:off x="3161420" y="3327443"/>
            <a:ext cx="5082988"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新聞，雑誌，テレビ，</a:t>
            </a:r>
            <a:r>
              <a:rPr lang="en-US" altLang="ja-JP" sz="2400" dirty="0" smtClean="0">
                <a:latin typeface="ＤＦＧ極太明朝体" panose="02020C00010101010101" pitchFamily="18" charset="-128"/>
                <a:ea typeface="ＤＦＧ極太明朝体" panose="02020C00010101010101" pitchFamily="18" charset="-128"/>
              </a:rPr>
              <a:t>Web</a:t>
            </a:r>
            <a:r>
              <a:rPr lang="ja-JP" altLang="en-US" sz="2400" dirty="0" smtClean="0">
                <a:latin typeface="ＤＦＧ極太明朝体" panose="02020C00010101010101" pitchFamily="18" charset="-128"/>
                <a:ea typeface="ＤＦＧ極太明朝体" panose="02020C00010101010101" pitchFamily="18" charset="-128"/>
              </a:rPr>
              <a:t>サイト　</a:t>
            </a:r>
            <a:r>
              <a:rPr lang="ja-JP" altLang="en-US" dirty="0" smtClean="0">
                <a:latin typeface="ＤＦＧ極太明朝体" panose="02020C00010101010101" pitchFamily="18" charset="-128"/>
                <a:ea typeface="ＤＦＧ極太明朝体" panose="02020C00010101010101" pitchFamily="18" charset="-128"/>
              </a:rPr>
              <a:t>など</a:t>
            </a:r>
            <a:endParaRPr lang="en-US" altLang="ja-JP" dirty="0" smtClean="0">
              <a:latin typeface="ＤＦＧ極太明朝体" panose="02020C00010101010101" pitchFamily="18" charset="-128"/>
              <a:ea typeface="ＤＦＧ極太明朝体" panose="02020C00010101010101" pitchFamily="18" charset="-128"/>
            </a:endParaRPr>
          </a:p>
        </p:txBody>
      </p:sp>
    </p:spTree>
    <p:extLst>
      <p:ext uri="{BB962C8B-B14F-4D97-AF65-F5344CB8AC3E}">
        <p14:creationId xmlns:p14="http://schemas.microsoft.com/office/powerpoint/2010/main" val="437978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79512" y="580281"/>
            <a:ext cx="4503156" cy="461665"/>
          </a:xfrm>
          <a:prstGeom prst="rect">
            <a:avLst/>
          </a:prstGeom>
          <a:noFill/>
        </p:spPr>
        <p:txBody>
          <a:bodyPr wrap="non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２　時間を越えたコミュニケーション</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3" name="テキスト ボックス 12"/>
          <p:cNvSpPr txBox="1"/>
          <p:nvPr/>
        </p:nvSpPr>
        <p:spPr>
          <a:xfrm>
            <a:off x="0" y="0"/>
            <a:ext cx="7596336" cy="492443"/>
          </a:xfrm>
          <a:prstGeom prst="rect">
            <a:avLst/>
          </a:prstGeom>
          <a:solidFill>
            <a:schemeClr val="bg1">
              <a:lumMod val="50000"/>
            </a:schemeClr>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資料</a:t>
            </a:r>
            <a:r>
              <a:rPr lang="en-US" altLang="ja-JP" sz="2600" dirty="0" smtClean="0">
                <a:solidFill>
                  <a:schemeClr val="bg1"/>
                </a:solidFill>
                <a:latin typeface="ＤＦＧ極太明朝体" panose="02020C00010101010101" pitchFamily="18" charset="-128"/>
                <a:ea typeface="ＤＦＧ極太明朝体" panose="02020C00010101010101" pitchFamily="18" charset="-128"/>
              </a:rPr>
              <a:t>1-2</a:t>
            </a:r>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　ｲﾝﾀｰﾈｯﾄ上のｺﾐｭﾆｹｰｼｮﾝの特性</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２２</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２３</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16" name="テキスト ボックス 15"/>
          <p:cNvSpPr txBox="1"/>
          <p:nvPr/>
        </p:nvSpPr>
        <p:spPr>
          <a:xfrm>
            <a:off x="5508104" y="4866501"/>
            <a:ext cx="363589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資料</a:t>
            </a:r>
            <a:r>
              <a:rPr kumimoji="1" lang="en-US" altLang="ja-JP" sz="1200" dirty="0" smtClean="0">
                <a:latin typeface="ＤＦＧ極太明朝体" panose="02020C00010101010101" pitchFamily="18" charset="-128"/>
                <a:ea typeface="ＤＦＧ極太明朝体" panose="02020C00010101010101" pitchFamily="18" charset="-128"/>
              </a:rPr>
              <a:t>1-2</a:t>
            </a:r>
            <a:r>
              <a:rPr kumimoji="1" lang="ja-JP" altLang="en-US" sz="1200" dirty="0" smtClean="0">
                <a:latin typeface="ＤＦＧ極太明朝体" panose="02020C00010101010101" pitchFamily="18" charset="-128"/>
                <a:ea typeface="ＤＦＧ極太明朝体" panose="02020C00010101010101" pitchFamily="18" charset="-128"/>
              </a:rPr>
              <a:t>　インターネット上のコミュニケーションの特性</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1" name="テキスト ボックス 10"/>
          <p:cNvSpPr txBox="1"/>
          <p:nvPr/>
        </p:nvSpPr>
        <p:spPr>
          <a:xfrm>
            <a:off x="432052" y="1203598"/>
            <a:ext cx="1691676"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同期</a:t>
            </a:r>
            <a:r>
              <a:rPr lang="ja-JP" altLang="en-US" sz="2400" dirty="0" smtClean="0">
                <a:latin typeface="ＤＦＧ極太明朝体" panose="02020C00010101010101" pitchFamily="18" charset="-128"/>
                <a:ea typeface="ＤＦＧ極太明朝体" panose="02020C00010101010101" pitchFamily="18" charset="-128"/>
              </a:rPr>
              <a:t>・・・</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2" name="テキスト ボックス 11"/>
          <p:cNvSpPr txBox="1"/>
          <p:nvPr/>
        </p:nvSpPr>
        <p:spPr>
          <a:xfrm>
            <a:off x="1944217" y="1203598"/>
            <a:ext cx="5760640"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送り手と受け手が同じ時間を共有する形態</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8" name="テキスト ボックス 7"/>
          <p:cNvSpPr txBox="1"/>
          <p:nvPr/>
        </p:nvSpPr>
        <p:spPr>
          <a:xfrm>
            <a:off x="1944217" y="1737712"/>
            <a:ext cx="1479975"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具体例）</a:t>
            </a:r>
            <a:endParaRPr lang="en-US" altLang="ja-JP" dirty="0" smtClean="0">
              <a:latin typeface="ＤＦＧ極太明朝体" panose="02020C00010101010101" pitchFamily="18" charset="-128"/>
              <a:ea typeface="ＤＦＧ極太明朝体" panose="02020C00010101010101" pitchFamily="18" charset="-128"/>
            </a:endParaRPr>
          </a:p>
        </p:txBody>
      </p:sp>
      <p:sp>
        <p:nvSpPr>
          <p:cNvPr id="9" name="テキスト ボックス 8"/>
          <p:cNvSpPr txBox="1"/>
          <p:nvPr/>
        </p:nvSpPr>
        <p:spPr>
          <a:xfrm>
            <a:off x="3208168" y="1737711"/>
            <a:ext cx="3563886"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電話，生中継　</a:t>
            </a:r>
            <a:r>
              <a:rPr lang="ja-JP" altLang="en-US" dirty="0" smtClean="0">
                <a:latin typeface="ＤＦＧ極太明朝体" panose="02020C00010101010101" pitchFamily="18" charset="-128"/>
                <a:ea typeface="ＤＦＧ極太明朝体" panose="02020C00010101010101" pitchFamily="18" charset="-128"/>
              </a:rPr>
              <a:t>など</a:t>
            </a:r>
            <a:endParaRPr lang="en-US" altLang="ja-JP" dirty="0" smtClean="0">
              <a:latin typeface="ＤＦＧ極太明朝体" panose="02020C00010101010101" pitchFamily="18" charset="-128"/>
              <a:ea typeface="ＤＦＧ極太明朝体" panose="02020C00010101010101" pitchFamily="18" charset="-128"/>
            </a:endParaRPr>
          </a:p>
        </p:txBody>
      </p:sp>
      <p:sp>
        <p:nvSpPr>
          <p:cNvPr id="14" name="テキスト ボックス 13"/>
          <p:cNvSpPr txBox="1"/>
          <p:nvPr/>
        </p:nvSpPr>
        <p:spPr>
          <a:xfrm>
            <a:off x="425118" y="2400847"/>
            <a:ext cx="1626602"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非同期</a:t>
            </a:r>
            <a:r>
              <a:rPr lang="ja-JP" altLang="en-US" sz="2400" dirty="0" smtClean="0">
                <a:latin typeface="ＤＦＧ極太明朝体" panose="02020C00010101010101" pitchFamily="18" charset="-128"/>
                <a:ea typeface="ＤＦＧ極太明朝体" panose="02020C00010101010101" pitchFamily="18" charset="-128"/>
              </a:rPr>
              <a:t>・・・</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5" name="テキスト ボックス 14"/>
          <p:cNvSpPr txBox="1"/>
          <p:nvPr/>
        </p:nvSpPr>
        <p:spPr>
          <a:xfrm>
            <a:off x="1944217" y="2400847"/>
            <a:ext cx="6012159"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送り手と受け手が同じ時間を共有しない形態</a:t>
            </a:r>
            <a:endParaRPr lang="en-US" altLang="ja-JP" dirty="0" smtClean="0">
              <a:latin typeface="ＤＦＧ極太明朝体" panose="02020C00010101010101" pitchFamily="18" charset="-128"/>
              <a:ea typeface="ＤＦＧ極太明朝体" panose="02020C00010101010101" pitchFamily="18" charset="-128"/>
            </a:endParaRPr>
          </a:p>
        </p:txBody>
      </p:sp>
      <p:sp>
        <p:nvSpPr>
          <p:cNvPr id="17" name="テキスト ボックス 16"/>
          <p:cNvSpPr txBox="1"/>
          <p:nvPr/>
        </p:nvSpPr>
        <p:spPr>
          <a:xfrm>
            <a:off x="1897469" y="2974181"/>
            <a:ext cx="1479975"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具体例）</a:t>
            </a:r>
            <a:endParaRPr lang="en-US" altLang="ja-JP" dirty="0" smtClean="0">
              <a:latin typeface="ＤＦＧ極太明朝体" panose="02020C00010101010101" pitchFamily="18" charset="-128"/>
              <a:ea typeface="ＤＦＧ極太明朝体" panose="02020C00010101010101" pitchFamily="18" charset="-128"/>
            </a:endParaRPr>
          </a:p>
        </p:txBody>
      </p:sp>
      <p:sp>
        <p:nvSpPr>
          <p:cNvPr id="18" name="テキスト ボックス 17"/>
          <p:cNvSpPr txBox="1"/>
          <p:nvPr/>
        </p:nvSpPr>
        <p:spPr>
          <a:xfrm>
            <a:off x="3168354" y="2974180"/>
            <a:ext cx="5082988"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電子メール，</a:t>
            </a:r>
            <a:r>
              <a:rPr lang="en-US" altLang="ja-JP" sz="2400" dirty="0" smtClean="0">
                <a:latin typeface="ＤＦＧ極太明朝体" panose="02020C00010101010101" pitchFamily="18" charset="-128"/>
                <a:ea typeface="ＤＦＧ極太明朝体" panose="02020C00010101010101" pitchFamily="18" charset="-128"/>
              </a:rPr>
              <a:t>Web</a:t>
            </a:r>
            <a:r>
              <a:rPr lang="ja-JP" altLang="en-US" sz="2400" dirty="0" smtClean="0">
                <a:latin typeface="ＤＦＧ極太明朝体" panose="02020C00010101010101" pitchFamily="18" charset="-128"/>
                <a:ea typeface="ＤＦＧ極太明朝体" panose="02020C00010101010101" pitchFamily="18" charset="-128"/>
              </a:rPr>
              <a:t>サイト，ブログ　</a:t>
            </a:r>
            <a:r>
              <a:rPr lang="ja-JP" altLang="en-US" dirty="0" smtClean="0">
                <a:latin typeface="ＤＦＧ極太明朝体" panose="02020C00010101010101" pitchFamily="18" charset="-128"/>
                <a:ea typeface="ＤＦＧ極太明朝体" panose="02020C00010101010101" pitchFamily="18" charset="-128"/>
              </a:rPr>
              <a:t>など</a:t>
            </a:r>
            <a:endParaRPr lang="en-US" altLang="ja-JP" dirty="0" smtClean="0">
              <a:latin typeface="ＤＦＧ極太明朝体" panose="02020C00010101010101" pitchFamily="18" charset="-128"/>
              <a:ea typeface="ＤＦＧ極太明朝体" panose="02020C00010101010101" pitchFamily="18" charset="-128"/>
            </a:endParaRPr>
          </a:p>
        </p:txBody>
      </p:sp>
    </p:spTree>
    <p:extLst>
      <p:ext uri="{BB962C8B-B14F-4D97-AF65-F5344CB8AC3E}">
        <p14:creationId xmlns:p14="http://schemas.microsoft.com/office/powerpoint/2010/main" val="3163147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79512" y="580281"/>
            <a:ext cx="4503156" cy="461665"/>
          </a:xfrm>
          <a:prstGeom prst="rect">
            <a:avLst/>
          </a:prstGeom>
          <a:noFill/>
        </p:spPr>
        <p:txBody>
          <a:bodyPr wrap="non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２　時間を越えたコミュニケーション</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3" name="テキスト ボックス 12"/>
          <p:cNvSpPr txBox="1"/>
          <p:nvPr/>
        </p:nvSpPr>
        <p:spPr>
          <a:xfrm>
            <a:off x="0" y="0"/>
            <a:ext cx="7596336" cy="492443"/>
          </a:xfrm>
          <a:prstGeom prst="rect">
            <a:avLst/>
          </a:prstGeom>
          <a:solidFill>
            <a:schemeClr val="bg1">
              <a:lumMod val="50000"/>
            </a:schemeClr>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資料</a:t>
            </a:r>
            <a:r>
              <a:rPr lang="en-US" altLang="ja-JP" sz="2600" dirty="0" smtClean="0">
                <a:solidFill>
                  <a:schemeClr val="bg1"/>
                </a:solidFill>
                <a:latin typeface="ＤＦＧ極太明朝体" panose="02020C00010101010101" pitchFamily="18" charset="-128"/>
                <a:ea typeface="ＤＦＧ極太明朝体" panose="02020C00010101010101" pitchFamily="18" charset="-128"/>
              </a:rPr>
              <a:t>1-2</a:t>
            </a:r>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　ｲﾝﾀｰﾈｯﾄ上のｺﾐｭﾆｹｰｼｮﾝの特性</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２２</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２３</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16" name="テキスト ボックス 15"/>
          <p:cNvSpPr txBox="1"/>
          <p:nvPr/>
        </p:nvSpPr>
        <p:spPr>
          <a:xfrm>
            <a:off x="5508104" y="4866501"/>
            <a:ext cx="363589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資料</a:t>
            </a:r>
            <a:r>
              <a:rPr kumimoji="1" lang="en-US" altLang="ja-JP" sz="1200" dirty="0" smtClean="0">
                <a:latin typeface="ＤＦＧ極太明朝体" panose="02020C00010101010101" pitchFamily="18" charset="-128"/>
                <a:ea typeface="ＤＦＧ極太明朝体" panose="02020C00010101010101" pitchFamily="18" charset="-128"/>
              </a:rPr>
              <a:t>1-2</a:t>
            </a:r>
            <a:r>
              <a:rPr kumimoji="1" lang="ja-JP" altLang="en-US" sz="1200" dirty="0" smtClean="0">
                <a:latin typeface="ＤＦＧ極太明朝体" panose="02020C00010101010101" pitchFamily="18" charset="-128"/>
                <a:ea typeface="ＤＦＧ極太明朝体" panose="02020C00010101010101" pitchFamily="18" charset="-128"/>
              </a:rPr>
              <a:t>　インターネット上のコミュニケーションの特性</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1" name="テキスト ボックス 10"/>
          <p:cNvSpPr txBox="1"/>
          <p:nvPr/>
        </p:nvSpPr>
        <p:spPr>
          <a:xfrm>
            <a:off x="611560" y="1419622"/>
            <a:ext cx="5616624"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メッセージ交換アプリ</a:t>
            </a:r>
            <a:r>
              <a:rPr lang="ja-JP" altLang="en-US" sz="2400" dirty="0" smtClean="0">
                <a:latin typeface="ＤＦＧ極太明朝体" panose="02020C00010101010101" pitchFamily="18" charset="-128"/>
                <a:ea typeface="ＤＦＧ極太明朝体" panose="02020C00010101010101" pitchFamily="18" charset="-128"/>
              </a:rPr>
              <a:t>は同期・非同期？</a:t>
            </a:r>
            <a:endParaRPr lang="en-US" altLang="ja-JP" sz="2400" dirty="0" smtClean="0">
              <a:latin typeface="ＤＦＧ極太明朝体" panose="02020C00010101010101" pitchFamily="18" charset="-128"/>
              <a:ea typeface="ＤＦＧ極太明朝体" panose="02020C00010101010101" pitchFamily="18" charset="-128"/>
            </a:endParaRPr>
          </a:p>
        </p:txBody>
      </p:sp>
      <p:cxnSp>
        <p:nvCxnSpPr>
          <p:cNvPr id="3" name="直線コネクタ 2"/>
          <p:cNvCxnSpPr/>
          <p:nvPr/>
        </p:nvCxnSpPr>
        <p:spPr>
          <a:xfrm>
            <a:off x="683568" y="1867545"/>
            <a:ext cx="2664296"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1763688" y="1867545"/>
            <a:ext cx="0" cy="28803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a:off x="1763688" y="2155577"/>
            <a:ext cx="432048"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2219017" y="1940114"/>
            <a:ext cx="5524269" cy="400110"/>
          </a:xfrm>
          <a:prstGeom prst="rect">
            <a:avLst/>
          </a:prstGeom>
          <a:noFill/>
        </p:spPr>
        <p:txBody>
          <a:bodyPr wrap="none" rtlCol="0">
            <a:spAutoFit/>
          </a:bodyPr>
          <a:lstStyle/>
          <a:p>
            <a:r>
              <a:rPr lang="ja-JP" altLang="en-US" sz="2000" dirty="0" smtClean="0">
                <a:latin typeface="ＤＦＧ極太明朝体" panose="02020C00010101010101" pitchFamily="18" charset="-128"/>
                <a:ea typeface="ＤＦＧ極太明朝体" panose="02020C00010101010101" pitchFamily="18" charset="-128"/>
              </a:rPr>
              <a:t>ほぼリアルタイムでメッセージの交換ができるアプリ</a:t>
            </a:r>
            <a:endParaRPr lang="en-US" altLang="ja-JP" sz="2000" dirty="0" smtClean="0">
              <a:latin typeface="ＤＦＧ極太明朝体" panose="02020C00010101010101" pitchFamily="18" charset="-128"/>
              <a:ea typeface="ＤＦＧ極太明朝体" panose="02020C00010101010101" pitchFamily="18" charset="-128"/>
            </a:endParaRPr>
          </a:p>
        </p:txBody>
      </p:sp>
      <p:cxnSp>
        <p:nvCxnSpPr>
          <p:cNvPr id="26" name="直線コネクタ 25"/>
          <p:cNvCxnSpPr/>
          <p:nvPr/>
        </p:nvCxnSpPr>
        <p:spPr>
          <a:xfrm flipV="1">
            <a:off x="2219017" y="2335362"/>
            <a:ext cx="1848927" cy="486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7" name="下矢印 26"/>
          <p:cNvSpPr/>
          <p:nvPr/>
        </p:nvSpPr>
        <p:spPr>
          <a:xfrm>
            <a:off x="4283968" y="2432551"/>
            <a:ext cx="326692"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3657675" y="2956926"/>
            <a:ext cx="1579278" cy="461665"/>
          </a:xfrm>
          <a:prstGeom prst="rect">
            <a:avLst/>
          </a:prstGeom>
          <a:noFill/>
        </p:spPr>
        <p:txBody>
          <a:bodyPr wrap="none" rtlCol="0">
            <a:spAutoFit/>
          </a:bodyPr>
          <a:lstStyle/>
          <a:p>
            <a:r>
              <a:rPr lang="en-US" altLang="ja-JP" sz="2400" dirty="0" smtClean="0">
                <a:latin typeface="ＤＦＧ極太明朝体" panose="02020C00010101010101" pitchFamily="18" charset="-128"/>
                <a:ea typeface="ＤＦＧ極太明朝体" panose="02020C00010101010101" pitchFamily="18" charset="-128"/>
              </a:rPr>
              <a:t>LINE</a:t>
            </a:r>
            <a:r>
              <a:rPr lang="ja-JP" altLang="en-US" sz="2400" dirty="0" smtClean="0">
                <a:latin typeface="ＤＦＧ極太明朝体" panose="02020C00010101010101" pitchFamily="18" charset="-128"/>
                <a:ea typeface="ＤＦＧ極太明朝体" panose="02020C00010101010101" pitchFamily="18" charset="-128"/>
              </a:rPr>
              <a:t>　</a:t>
            </a:r>
            <a:r>
              <a:rPr lang="ja-JP" altLang="en-US" sz="2000" dirty="0" smtClean="0">
                <a:latin typeface="ＤＦＧ極太明朝体" panose="02020C00010101010101" pitchFamily="18" charset="-128"/>
                <a:ea typeface="ＤＦＧ極太明朝体" panose="02020C00010101010101" pitchFamily="18" charset="-128"/>
              </a:rPr>
              <a:t>など</a:t>
            </a:r>
            <a:endParaRPr lang="en-US" altLang="ja-JP" sz="2000" dirty="0" smtClean="0">
              <a:latin typeface="ＤＦＧ極太明朝体" panose="02020C00010101010101" pitchFamily="18" charset="-128"/>
              <a:ea typeface="ＤＦＧ極太明朝体" panose="02020C00010101010101" pitchFamily="18" charset="-128"/>
            </a:endParaRPr>
          </a:p>
        </p:txBody>
      </p:sp>
    </p:spTree>
    <p:extLst>
      <p:ext uri="{BB962C8B-B14F-4D97-AF65-F5344CB8AC3E}">
        <p14:creationId xmlns:p14="http://schemas.microsoft.com/office/powerpoint/2010/main" val="1055477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wipe(up)">
                                      <p:cBhvr>
                                        <p:cTn id="12" dur="500"/>
                                        <p:tgtEl>
                                          <p:spTgt spid="27"/>
                                        </p:tgtEl>
                                      </p:cBhvr>
                                    </p:animEffect>
                                  </p:childTnLst>
                                </p:cTn>
                              </p:par>
                            </p:childTnLst>
                          </p:cTn>
                        </p:par>
                        <p:par>
                          <p:cTn id="13" fill="hold">
                            <p:stCondLst>
                              <p:cond delay="500"/>
                            </p:stCondLst>
                            <p:childTnLst>
                              <p:par>
                                <p:cTn id="14" presetID="10" presetClass="entr" presetSubtype="0" fill="hold" grpId="0" nodeType="afterEffect">
                                  <p:stCondLst>
                                    <p:cond delay="250"/>
                                  </p:stCondLst>
                                  <p:childTnLst>
                                    <p:set>
                                      <p:cBhvr>
                                        <p:cTn id="15" dur="1" fill="hold">
                                          <p:stCondLst>
                                            <p:cond delay="0"/>
                                          </p:stCondLst>
                                        </p:cTn>
                                        <p:tgtEl>
                                          <p:spTgt spid="28"/>
                                        </p:tgtEl>
                                        <p:attrNameLst>
                                          <p:attrName>style.visibility</p:attrName>
                                        </p:attrNameLst>
                                      </p:cBhvr>
                                      <p:to>
                                        <p:strVal val="visible"/>
                                      </p:to>
                                    </p:set>
                                    <p:animEffect transition="in" filter="fade">
                                      <p:cBhvr>
                                        <p:cTn id="16"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79512" y="580281"/>
            <a:ext cx="3453189" cy="461665"/>
          </a:xfrm>
          <a:prstGeom prst="rect">
            <a:avLst/>
          </a:prstGeom>
          <a:noFill/>
        </p:spPr>
        <p:txBody>
          <a:bodyPr wrap="non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３　インターネットの匿名性</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3" name="テキスト ボックス 12"/>
          <p:cNvSpPr txBox="1"/>
          <p:nvPr/>
        </p:nvSpPr>
        <p:spPr>
          <a:xfrm>
            <a:off x="0" y="0"/>
            <a:ext cx="7524328" cy="492443"/>
          </a:xfrm>
          <a:prstGeom prst="rect">
            <a:avLst/>
          </a:prstGeom>
          <a:solidFill>
            <a:schemeClr val="bg1">
              <a:lumMod val="50000"/>
            </a:schemeClr>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資料</a:t>
            </a:r>
            <a:r>
              <a:rPr lang="en-US" altLang="ja-JP" sz="2600" dirty="0" smtClean="0">
                <a:solidFill>
                  <a:schemeClr val="bg1"/>
                </a:solidFill>
                <a:latin typeface="ＤＦＧ極太明朝体" panose="02020C00010101010101" pitchFamily="18" charset="-128"/>
                <a:ea typeface="ＤＦＧ極太明朝体" panose="02020C00010101010101" pitchFamily="18" charset="-128"/>
              </a:rPr>
              <a:t>1-2</a:t>
            </a:r>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　ｲﾝﾀｰﾈｯﾄ上のｺﾐｭﾆｹｰｼｮﾝの特性</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２２</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２３</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16" name="テキスト ボックス 15"/>
          <p:cNvSpPr txBox="1"/>
          <p:nvPr/>
        </p:nvSpPr>
        <p:spPr>
          <a:xfrm>
            <a:off x="5508104" y="4866501"/>
            <a:ext cx="363589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資料</a:t>
            </a:r>
            <a:r>
              <a:rPr kumimoji="1" lang="en-US" altLang="ja-JP" sz="1200" dirty="0" smtClean="0">
                <a:latin typeface="ＤＦＧ極太明朝体" panose="02020C00010101010101" pitchFamily="18" charset="-128"/>
                <a:ea typeface="ＤＦＧ極太明朝体" panose="02020C00010101010101" pitchFamily="18" charset="-128"/>
              </a:rPr>
              <a:t>1-2</a:t>
            </a:r>
            <a:r>
              <a:rPr kumimoji="1" lang="ja-JP" altLang="en-US" sz="1200" dirty="0" smtClean="0">
                <a:latin typeface="ＤＦＧ極太明朝体" panose="02020C00010101010101" pitchFamily="18" charset="-128"/>
                <a:ea typeface="ＤＦＧ極太明朝体" panose="02020C00010101010101" pitchFamily="18" charset="-128"/>
              </a:rPr>
              <a:t>　インターネット上のコミュニケーションの特性</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1" name="テキスト ボックス 10"/>
          <p:cNvSpPr txBox="1"/>
          <p:nvPr/>
        </p:nvSpPr>
        <p:spPr>
          <a:xfrm>
            <a:off x="467543" y="1211333"/>
            <a:ext cx="8676455"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インターネットは，自分自身を明らかにせず，やり取りが可能である</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27" name="下矢印 26"/>
          <p:cNvSpPr/>
          <p:nvPr/>
        </p:nvSpPr>
        <p:spPr>
          <a:xfrm>
            <a:off x="1907704" y="1798351"/>
            <a:ext cx="326692" cy="56964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3484096" y="1672998"/>
            <a:ext cx="1107996" cy="461665"/>
          </a:xfrm>
          <a:prstGeom prst="rect">
            <a:avLst/>
          </a:prstGeom>
          <a:noFill/>
        </p:spPr>
        <p:txBody>
          <a:bodyPr wrap="non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匿名性</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15" name="テキスト ボックス 14"/>
          <p:cNvSpPr txBox="1"/>
          <p:nvPr/>
        </p:nvSpPr>
        <p:spPr>
          <a:xfrm>
            <a:off x="467544" y="2412832"/>
            <a:ext cx="4824536"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自分の発言に責任を持っていない．</a:t>
            </a:r>
            <a:endParaRPr lang="en-US" altLang="ja-JP" sz="2400" dirty="0" smtClean="0">
              <a:latin typeface="ＤＦＧ極太明朝体" panose="02020C00010101010101" pitchFamily="18" charset="-128"/>
              <a:ea typeface="ＤＦＧ極太明朝体" panose="02020C00010101010101" pitchFamily="18" charset="-128"/>
            </a:endParaRPr>
          </a:p>
        </p:txBody>
      </p:sp>
      <p:cxnSp>
        <p:nvCxnSpPr>
          <p:cNvPr id="4" name="直線コネクタ 3"/>
          <p:cNvCxnSpPr/>
          <p:nvPr/>
        </p:nvCxnSpPr>
        <p:spPr>
          <a:xfrm>
            <a:off x="2699792" y="1672998"/>
            <a:ext cx="3024336"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2339752" y="2874497"/>
            <a:ext cx="2448272"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2501515" y="2994512"/>
            <a:ext cx="4824536" cy="830997"/>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・いじめ</a:t>
            </a:r>
            <a:endParaRPr lang="en-US" altLang="ja-JP" sz="2400" dirty="0" smtClean="0">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・誹謗中傷　などが横行する．</a:t>
            </a:r>
            <a:endParaRPr lang="en-US" altLang="ja-JP" sz="2400" dirty="0" smtClean="0">
              <a:latin typeface="ＤＦＧ極太明朝体" panose="02020C00010101010101" pitchFamily="18" charset="-128"/>
              <a:ea typeface="ＤＦＧ極太明朝体" panose="02020C00010101010101" pitchFamily="18" charset="-128"/>
            </a:endParaRPr>
          </a:p>
        </p:txBody>
      </p:sp>
    </p:spTree>
    <p:extLst>
      <p:ext uri="{BB962C8B-B14F-4D97-AF65-F5344CB8AC3E}">
        <p14:creationId xmlns:p14="http://schemas.microsoft.com/office/powerpoint/2010/main" val="4281188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0" y="0"/>
            <a:ext cx="7524328" cy="492443"/>
          </a:xfrm>
          <a:prstGeom prst="rect">
            <a:avLst/>
          </a:prstGeom>
          <a:solidFill>
            <a:schemeClr val="bg1">
              <a:lumMod val="50000"/>
            </a:schemeClr>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資料</a:t>
            </a:r>
            <a:r>
              <a:rPr lang="en-US" altLang="ja-JP" sz="2600" dirty="0" smtClean="0">
                <a:solidFill>
                  <a:schemeClr val="bg1"/>
                </a:solidFill>
                <a:latin typeface="ＤＦＧ極太明朝体" panose="02020C00010101010101" pitchFamily="18" charset="-128"/>
                <a:ea typeface="ＤＦＧ極太明朝体" panose="02020C00010101010101" pitchFamily="18" charset="-128"/>
              </a:rPr>
              <a:t>1-2</a:t>
            </a:r>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　ｲﾝﾀｰﾈｯﾄ上のｺﾐｭﾆｹｰｼｮﾝの特性</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２２</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２３</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16" name="テキスト ボックス 15"/>
          <p:cNvSpPr txBox="1"/>
          <p:nvPr/>
        </p:nvSpPr>
        <p:spPr>
          <a:xfrm>
            <a:off x="5508104" y="4866501"/>
            <a:ext cx="363589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資料</a:t>
            </a:r>
            <a:r>
              <a:rPr kumimoji="1" lang="en-US" altLang="ja-JP" sz="1200" dirty="0" smtClean="0">
                <a:latin typeface="ＤＦＧ極太明朝体" panose="02020C00010101010101" pitchFamily="18" charset="-128"/>
                <a:ea typeface="ＤＦＧ極太明朝体" panose="02020C00010101010101" pitchFamily="18" charset="-128"/>
              </a:rPr>
              <a:t>1-2</a:t>
            </a:r>
            <a:r>
              <a:rPr kumimoji="1" lang="ja-JP" altLang="en-US" sz="1200" dirty="0" smtClean="0">
                <a:latin typeface="ＤＦＧ極太明朝体" panose="02020C00010101010101" pitchFamily="18" charset="-128"/>
                <a:ea typeface="ＤＦＧ極太明朝体" panose="02020C00010101010101" pitchFamily="18" charset="-128"/>
              </a:rPr>
              <a:t>　インターネット上のコミュニケーションの特性</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1" name="テキスト ボックス 10"/>
          <p:cNvSpPr txBox="1"/>
          <p:nvPr/>
        </p:nvSpPr>
        <p:spPr>
          <a:xfrm>
            <a:off x="179512" y="795538"/>
            <a:ext cx="8208912"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プロバイダ責任制限法</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15" name="テキスト ボックス 14"/>
          <p:cNvSpPr txBox="1"/>
          <p:nvPr/>
        </p:nvSpPr>
        <p:spPr>
          <a:xfrm>
            <a:off x="539552" y="1283815"/>
            <a:ext cx="8496944" cy="1200329"/>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インターネットで，問題となる行為があった場合に，プロバイダに責任の範囲や，情報発信者の情報の開示を請求する権利を定めた法律．</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7" name="テキスト ボックス 16"/>
          <p:cNvSpPr txBox="1"/>
          <p:nvPr/>
        </p:nvSpPr>
        <p:spPr>
          <a:xfrm>
            <a:off x="539552" y="2538745"/>
            <a:ext cx="8496944"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つまりこの法律何ができるの～要約～</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8" name="テキスト ボックス 17"/>
          <p:cNvSpPr txBox="1"/>
          <p:nvPr/>
        </p:nvSpPr>
        <p:spPr>
          <a:xfrm>
            <a:off x="1043608" y="3034419"/>
            <a:ext cx="7992888" cy="1200329"/>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・情報の削除請求</a:t>
            </a:r>
            <a:endParaRPr lang="en-US" altLang="ja-JP" sz="2400" dirty="0" smtClean="0">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・情報発信停止</a:t>
            </a:r>
            <a:endParaRPr lang="en-US" altLang="ja-JP" sz="2400" dirty="0" smtClean="0">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・発信者の情報開示</a:t>
            </a:r>
            <a:endParaRPr lang="en-US" altLang="ja-JP" sz="2400" dirty="0" smtClean="0">
              <a:latin typeface="ＤＦＧ極太明朝体" panose="02020C00010101010101" pitchFamily="18" charset="-128"/>
              <a:ea typeface="ＤＦＧ極太明朝体" panose="02020C00010101010101" pitchFamily="18" charset="-128"/>
            </a:endParaRPr>
          </a:p>
        </p:txBody>
      </p:sp>
    </p:spTree>
    <p:extLst>
      <p:ext uri="{BB962C8B-B14F-4D97-AF65-F5344CB8AC3E}">
        <p14:creationId xmlns:p14="http://schemas.microsoft.com/office/powerpoint/2010/main" val="1503100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79512" y="627534"/>
            <a:ext cx="2816797" cy="461665"/>
          </a:xfrm>
          <a:prstGeom prst="rect">
            <a:avLst/>
          </a:prstGeom>
          <a:noFill/>
        </p:spPr>
        <p:txBody>
          <a:bodyPr wrap="non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１　情報の収集と検索</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3" name="テキスト ボックス 12"/>
          <p:cNvSpPr txBox="1"/>
          <p:nvPr/>
        </p:nvSpPr>
        <p:spPr>
          <a:xfrm>
            <a:off x="0" y="0"/>
            <a:ext cx="5796136" cy="492443"/>
          </a:xfrm>
          <a:prstGeom prst="rect">
            <a:avLst/>
          </a:prstGeom>
          <a:solidFill>
            <a:srgbClr val="00B0F0"/>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３　情報の収集と信憑性の判断</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２４</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２５</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16" name="テキスト ボックス 15"/>
          <p:cNvSpPr txBox="1"/>
          <p:nvPr/>
        </p:nvSpPr>
        <p:spPr>
          <a:xfrm>
            <a:off x="6588224" y="4866501"/>
            <a:ext cx="255577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３　情報の収集と信憑性の判断</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8" name="テキスト ボックス 7"/>
          <p:cNvSpPr txBox="1"/>
          <p:nvPr/>
        </p:nvSpPr>
        <p:spPr>
          <a:xfrm>
            <a:off x="2411760" y="1164689"/>
            <a:ext cx="6116462" cy="830997"/>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インターネット上に存在する情報を検索するための機能，及び</a:t>
            </a:r>
            <a:r>
              <a:rPr lang="en-US" altLang="ja-JP" sz="2400" dirty="0" smtClean="0">
                <a:latin typeface="ＤＦＧ極太明朝体" panose="02020C00010101010101" pitchFamily="18" charset="-128"/>
                <a:ea typeface="ＤＦＧ極太明朝体" panose="02020C00010101010101" pitchFamily="18" charset="-128"/>
              </a:rPr>
              <a:t>Web</a:t>
            </a:r>
            <a:r>
              <a:rPr lang="ja-JP" altLang="en-US" sz="2400" dirty="0" smtClean="0">
                <a:latin typeface="ＤＦＧ極太明朝体" panose="02020C00010101010101" pitchFamily="18" charset="-128"/>
                <a:ea typeface="ＤＦＧ極太明朝体" panose="02020C00010101010101" pitchFamily="18" charset="-128"/>
              </a:rPr>
              <a:t>サイト．</a:t>
            </a:r>
            <a:endParaRPr lang="en-US" altLang="ja-JP" dirty="0" smtClean="0">
              <a:latin typeface="ＤＦＧ極太明朝体" panose="02020C00010101010101" pitchFamily="18" charset="-128"/>
              <a:ea typeface="ＤＦＧ極太明朝体" panose="02020C00010101010101" pitchFamily="18" charset="-128"/>
            </a:endParaRPr>
          </a:p>
        </p:txBody>
      </p:sp>
      <p:sp>
        <p:nvSpPr>
          <p:cNvPr id="9" name="テキスト ボックス 8"/>
          <p:cNvSpPr txBox="1"/>
          <p:nvPr/>
        </p:nvSpPr>
        <p:spPr>
          <a:xfrm>
            <a:off x="971600" y="2293774"/>
            <a:ext cx="3380158"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具体的な検索エンジン</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1" name="テキスト ボックス 10"/>
          <p:cNvSpPr txBox="1"/>
          <p:nvPr/>
        </p:nvSpPr>
        <p:spPr>
          <a:xfrm>
            <a:off x="467544" y="1174892"/>
            <a:ext cx="1944216"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検索エンジン</a:t>
            </a:r>
            <a:endParaRPr lang="en-US" altLang="ja-JP"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12" name="テキスト ボックス 11"/>
          <p:cNvSpPr txBox="1"/>
          <p:nvPr/>
        </p:nvSpPr>
        <p:spPr>
          <a:xfrm>
            <a:off x="1763688" y="2861077"/>
            <a:ext cx="5972446" cy="830997"/>
          </a:xfrm>
          <a:prstGeom prst="rect">
            <a:avLst/>
          </a:prstGeom>
          <a:noFill/>
        </p:spPr>
        <p:txBody>
          <a:bodyPr wrap="square" rtlCol="0">
            <a:spAutoFit/>
          </a:bodyPr>
          <a:lstStyle/>
          <a:p>
            <a:r>
              <a:rPr lang="en-US" altLang="ja-JP" sz="2400" dirty="0" smtClean="0">
                <a:latin typeface="ＤＦＧ極太明朝体" panose="02020C00010101010101" pitchFamily="18" charset="-128"/>
                <a:ea typeface="ＤＦＧ極太明朝体" panose="02020C00010101010101" pitchFamily="18" charset="-128"/>
              </a:rPr>
              <a:t>Google</a:t>
            </a:r>
          </a:p>
          <a:p>
            <a:r>
              <a:rPr lang="en-US" altLang="ja-JP" sz="2400" dirty="0" smtClean="0">
                <a:latin typeface="ＤＦＧ極太明朝体" panose="02020C00010101010101" pitchFamily="18" charset="-128"/>
                <a:ea typeface="ＤＦＧ極太明朝体" panose="02020C00010101010101" pitchFamily="18" charset="-128"/>
              </a:rPr>
              <a:t>Yahoo</a:t>
            </a:r>
            <a:r>
              <a:rPr lang="ja-JP" altLang="en-US" sz="2400" dirty="0" smtClean="0">
                <a:latin typeface="ＤＦＧ極太明朝体" panose="02020C00010101010101" pitchFamily="18" charset="-128"/>
                <a:ea typeface="ＤＦＧ極太明朝体" panose="02020C00010101010101" pitchFamily="18" charset="-128"/>
              </a:rPr>
              <a:t>　！　</a:t>
            </a:r>
            <a:r>
              <a:rPr lang="en-US" altLang="ja-JP" sz="2400" dirty="0" smtClean="0">
                <a:latin typeface="ＤＦＧ極太明朝体" panose="02020C00010101010101" pitchFamily="18" charset="-128"/>
                <a:ea typeface="ＤＦＧ極太明朝体" panose="02020C00010101010101" pitchFamily="18" charset="-128"/>
              </a:rPr>
              <a:t>Japan</a:t>
            </a:r>
            <a:r>
              <a:rPr lang="ja-JP" altLang="en-US" sz="2400" dirty="0" smtClean="0">
                <a:latin typeface="ＤＦＧ極太明朝体" panose="02020C00010101010101" pitchFamily="18" charset="-128"/>
                <a:ea typeface="ＤＦＧ極太明朝体" panose="02020C00010101010101" pitchFamily="18" charset="-128"/>
              </a:rPr>
              <a:t>　　など</a:t>
            </a:r>
            <a:endParaRPr lang="en-US" altLang="ja-JP" sz="2400" dirty="0" smtClean="0">
              <a:latin typeface="ＤＦＧ極太明朝体" panose="02020C00010101010101" pitchFamily="18" charset="-128"/>
              <a:ea typeface="ＤＦＧ極太明朝体" panose="02020C00010101010101" pitchFamily="18" charset="-128"/>
            </a:endParaRPr>
          </a:p>
        </p:txBody>
      </p:sp>
    </p:spTree>
    <p:extLst>
      <p:ext uri="{BB962C8B-B14F-4D97-AF65-F5344CB8AC3E}">
        <p14:creationId xmlns:p14="http://schemas.microsoft.com/office/powerpoint/2010/main" val="2260263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79512" y="627534"/>
            <a:ext cx="3060453" cy="461665"/>
          </a:xfrm>
          <a:prstGeom prst="rect">
            <a:avLst/>
          </a:prstGeom>
          <a:noFill/>
        </p:spPr>
        <p:txBody>
          <a:bodyPr wrap="non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２　送り手の意図と編集</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3" name="テキスト ボックス 12"/>
          <p:cNvSpPr txBox="1"/>
          <p:nvPr/>
        </p:nvSpPr>
        <p:spPr>
          <a:xfrm>
            <a:off x="0" y="0"/>
            <a:ext cx="5796136" cy="492443"/>
          </a:xfrm>
          <a:prstGeom prst="rect">
            <a:avLst/>
          </a:prstGeom>
          <a:solidFill>
            <a:srgbClr val="00B0F0"/>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３　情報の収集と信憑性の判断</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２４</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２５</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16" name="テキスト ボックス 15"/>
          <p:cNvSpPr txBox="1"/>
          <p:nvPr/>
        </p:nvSpPr>
        <p:spPr>
          <a:xfrm>
            <a:off x="6588224" y="4866501"/>
            <a:ext cx="255577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３　情報の収集と信憑性の判断</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8" name="テキスト ボックス 7"/>
          <p:cNvSpPr txBox="1"/>
          <p:nvPr/>
        </p:nvSpPr>
        <p:spPr>
          <a:xfrm>
            <a:off x="611560" y="1164689"/>
            <a:ext cx="7916662" cy="830997"/>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インターネット上の情報には，マスメディアが発信するものだけではなく，個人からの情報も混在している．</a:t>
            </a:r>
            <a:endParaRPr lang="en-US" altLang="ja-JP" dirty="0" smtClean="0">
              <a:latin typeface="ＤＦＧ極太明朝体" panose="02020C00010101010101" pitchFamily="18" charset="-128"/>
              <a:ea typeface="ＤＦＧ極太明朝体" panose="02020C00010101010101" pitchFamily="18" charset="-128"/>
            </a:endParaRPr>
          </a:p>
        </p:txBody>
      </p:sp>
      <p:sp>
        <p:nvSpPr>
          <p:cNvPr id="2" name="下矢印 1"/>
          <p:cNvSpPr/>
          <p:nvPr/>
        </p:nvSpPr>
        <p:spPr>
          <a:xfrm>
            <a:off x="3851920" y="2104034"/>
            <a:ext cx="432048"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3239965" y="3004470"/>
            <a:ext cx="2952328"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を判断することが重要</a:t>
            </a:r>
            <a:endParaRPr lang="en-US" altLang="ja-JP" sz="2400" dirty="0" smtClean="0">
              <a:latin typeface="ＤＦＧ極太明朝体" panose="02020C00010101010101" pitchFamily="18" charset="-128"/>
              <a:ea typeface="ＤＦＧ極太明朝体" panose="02020C00010101010101" pitchFamily="18" charset="-128"/>
            </a:endParaRPr>
          </a:p>
        </p:txBody>
      </p:sp>
      <p:grpSp>
        <p:nvGrpSpPr>
          <p:cNvPr id="7" name="グループ化 6"/>
          <p:cNvGrpSpPr/>
          <p:nvPr/>
        </p:nvGrpSpPr>
        <p:grpSpPr>
          <a:xfrm>
            <a:off x="2195736" y="3004470"/>
            <a:ext cx="1512168" cy="461665"/>
            <a:chOff x="2195736" y="3004470"/>
            <a:chExt cx="1512168" cy="461665"/>
          </a:xfrm>
        </p:grpSpPr>
        <p:sp>
          <p:nvSpPr>
            <p:cNvPr id="15" name="テキスト ボックス 14"/>
            <p:cNvSpPr txBox="1"/>
            <p:nvPr/>
          </p:nvSpPr>
          <p:spPr>
            <a:xfrm>
              <a:off x="2195736" y="3004470"/>
              <a:ext cx="1512168"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信憑性</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cxnSp>
          <p:nvCxnSpPr>
            <p:cNvPr id="4" name="直線コネクタ 3"/>
            <p:cNvCxnSpPr/>
            <p:nvPr/>
          </p:nvCxnSpPr>
          <p:spPr>
            <a:xfrm>
              <a:off x="2195736" y="3466135"/>
              <a:ext cx="1044229"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7" name="テキスト ボックス 16"/>
          <p:cNvSpPr txBox="1"/>
          <p:nvPr/>
        </p:nvSpPr>
        <p:spPr>
          <a:xfrm>
            <a:off x="2465511" y="3574483"/>
            <a:ext cx="5400600" cy="461665"/>
          </a:xfrm>
          <a:prstGeom prst="rect">
            <a:avLst/>
          </a:prstGeom>
          <a:noFill/>
        </p:spPr>
        <p:txBody>
          <a:bodyPr wrap="square" rtlCol="0">
            <a:spAutoFit/>
          </a:bodyPr>
          <a:lstStyle/>
          <a:p>
            <a:r>
              <a:rPr lang="ja-JP" altLang="en-US" sz="2400" dirty="0" smtClean="0">
                <a:solidFill>
                  <a:srgbClr val="002060"/>
                </a:solidFill>
                <a:latin typeface="ＤＦＧ極太明朝体" panose="02020C00010101010101" pitchFamily="18" charset="-128"/>
                <a:ea typeface="ＤＦＧ極太明朝体" panose="02020C00010101010101" pitchFamily="18" charset="-128"/>
              </a:rPr>
              <a:t>どのくらい確かで，信用できるかということ．</a:t>
            </a:r>
            <a:endParaRPr lang="en-US" altLang="ja-JP" sz="2400" dirty="0" smtClean="0">
              <a:solidFill>
                <a:srgbClr val="002060"/>
              </a:solidFill>
              <a:latin typeface="ＤＦＧ極太明朝体" panose="02020C00010101010101" pitchFamily="18" charset="-128"/>
              <a:ea typeface="ＤＦＧ極太明朝体" panose="02020C00010101010101" pitchFamily="18" charset="-128"/>
            </a:endParaRPr>
          </a:p>
        </p:txBody>
      </p:sp>
    </p:spTree>
    <p:extLst>
      <p:ext uri="{BB962C8B-B14F-4D97-AF65-F5344CB8AC3E}">
        <p14:creationId xmlns:p14="http://schemas.microsoft.com/office/powerpoint/2010/main" val="3528678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0" y="0"/>
            <a:ext cx="5796136" cy="492443"/>
          </a:xfrm>
          <a:prstGeom prst="rect">
            <a:avLst/>
          </a:prstGeom>
          <a:solidFill>
            <a:srgbClr val="00B0F0"/>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３　情報の収集と信憑性の判断</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２４</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２５</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16" name="テキスト ボックス 15"/>
          <p:cNvSpPr txBox="1"/>
          <p:nvPr/>
        </p:nvSpPr>
        <p:spPr>
          <a:xfrm>
            <a:off x="6588224" y="4866501"/>
            <a:ext cx="255577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３　情報の収集と信憑性の判断</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8" name="テキスト ボックス 7"/>
          <p:cNvSpPr txBox="1"/>
          <p:nvPr/>
        </p:nvSpPr>
        <p:spPr>
          <a:xfrm>
            <a:off x="251520" y="699542"/>
            <a:ext cx="7916662"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信憑性を確かめる．</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2" name="テキスト ボックス 11"/>
          <p:cNvSpPr txBox="1"/>
          <p:nvPr/>
        </p:nvSpPr>
        <p:spPr>
          <a:xfrm>
            <a:off x="539552" y="1347614"/>
            <a:ext cx="7916662" cy="2677656"/>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がどこなのかを確かめる．</a:t>
            </a:r>
            <a:endParaRPr lang="en-US" altLang="ja-JP" sz="2400" dirty="0" smtClean="0">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○情報の発信日時・更新日時を確かめる．</a:t>
            </a:r>
            <a:endParaRPr lang="en-US" altLang="ja-JP" sz="2400" dirty="0" smtClean="0">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○客観的な事実なのか，特定の個人や組織の意見や推測な</a:t>
            </a:r>
            <a:endParaRPr lang="en-US" altLang="ja-JP" sz="2400" dirty="0" smtClean="0">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　　のか確かめる．</a:t>
            </a:r>
            <a:endParaRPr lang="en-US" altLang="ja-JP" sz="2400" dirty="0" smtClean="0">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　　　　　　　　　　　　　　から同じ情報が得られるか確かめる．</a:t>
            </a:r>
            <a:endParaRPr lang="en-US" altLang="ja-JP" sz="2400" dirty="0" smtClean="0">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○専門家に聞いて確かめる．</a:t>
            </a:r>
            <a:endParaRPr lang="en-US" altLang="ja-JP" sz="2400" dirty="0" smtClean="0">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○自分で見たり，実行したりして確かめる．</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8" name="テキスト ボックス 17"/>
          <p:cNvSpPr txBox="1"/>
          <p:nvPr/>
        </p:nvSpPr>
        <p:spPr>
          <a:xfrm>
            <a:off x="1043608" y="1332225"/>
            <a:ext cx="1224136"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情報源</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19" name="テキスト ボックス 18"/>
          <p:cNvSpPr txBox="1"/>
          <p:nvPr/>
        </p:nvSpPr>
        <p:spPr>
          <a:xfrm>
            <a:off x="1043608" y="2787774"/>
            <a:ext cx="2160240"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複数の情報源</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Tree>
    <p:extLst>
      <p:ext uri="{BB962C8B-B14F-4D97-AF65-F5344CB8AC3E}">
        <p14:creationId xmlns:p14="http://schemas.microsoft.com/office/powerpoint/2010/main" val="583587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51520" y="671086"/>
            <a:ext cx="2763898" cy="461665"/>
          </a:xfrm>
          <a:prstGeom prst="rect">
            <a:avLst/>
          </a:prstGeom>
          <a:noFill/>
        </p:spPr>
        <p:txBody>
          <a:bodyPr wrap="non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１　コミュニケーション</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4" name="テキスト ボックス 13"/>
          <p:cNvSpPr txBox="1"/>
          <p:nvPr/>
        </p:nvSpPr>
        <p:spPr>
          <a:xfrm>
            <a:off x="755576" y="1275606"/>
            <a:ext cx="3660362"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コミュニケーションとは</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3" name="テキスト ボックス 12"/>
          <p:cNvSpPr txBox="1"/>
          <p:nvPr/>
        </p:nvSpPr>
        <p:spPr>
          <a:xfrm>
            <a:off x="0" y="0"/>
            <a:ext cx="6084168" cy="492443"/>
          </a:xfrm>
          <a:prstGeom prst="rect">
            <a:avLst/>
          </a:prstGeom>
          <a:solidFill>
            <a:srgbClr val="00B0F0"/>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１　情報社会とコミュニケーション</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１６</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１７</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16" name="テキスト ボックス 15"/>
          <p:cNvSpPr txBox="1"/>
          <p:nvPr/>
        </p:nvSpPr>
        <p:spPr>
          <a:xfrm>
            <a:off x="6588224" y="4866501"/>
            <a:ext cx="255577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１　情報社会とコミュニケーション</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1" name="テキスト ボックス 10"/>
          <p:cNvSpPr txBox="1"/>
          <p:nvPr/>
        </p:nvSpPr>
        <p:spPr>
          <a:xfrm>
            <a:off x="2123728" y="1740753"/>
            <a:ext cx="5850396"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人が互いに思いや考え方を伝達すること</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2" name="テキスト ボックス 11"/>
          <p:cNvSpPr txBox="1"/>
          <p:nvPr/>
        </p:nvSpPr>
        <p:spPr>
          <a:xfrm>
            <a:off x="1619672" y="2592954"/>
            <a:ext cx="4464496"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言葉を用いたコミュニケーション</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7" name="テキスト ボックス 16"/>
          <p:cNvSpPr txBox="1"/>
          <p:nvPr/>
        </p:nvSpPr>
        <p:spPr>
          <a:xfrm>
            <a:off x="1619672" y="3507854"/>
            <a:ext cx="6768752"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身振りなど，言葉を用いないコミュニケーション</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8" name="テキスト ボックス 17"/>
          <p:cNvSpPr txBox="1"/>
          <p:nvPr/>
        </p:nvSpPr>
        <p:spPr>
          <a:xfrm>
            <a:off x="2039401" y="3003798"/>
            <a:ext cx="6066420"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a:t>
            </a:r>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バーバルコミュニケーション</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19" name="テキスト ボックス 18"/>
          <p:cNvSpPr txBox="1"/>
          <p:nvPr/>
        </p:nvSpPr>
        <p:spPr>
          <a:xfrm>
            <a:off x="2039401" y="3910285"/>
            <a:ext cx="6940161"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a:t>
            </a:r>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ノンバーバルコミュニケーション</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cxnSp>
        <p:nvCxnSpPr>
          <p:cNvPr id="5" name="直線矢印コネクタ 4"/>
          <p:cNvCxnSpPr>
            <a:endCxn id="12" idx="1"/>
          </p:cNvCxnSpPr>
          <p:nvPr/>
        </p:nvCxnSpPr>
        <p:spPr>
          <a:xfrm>
            <a:off x="1259632" y="2823786"/>
            <a:ext cx="360040" cy="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1" name="直線コネクタ 20"/>
          <p:cNvCxnSpPr/>
          <p:nvPr/>
        </p:nvCxnSpPr>
        <p:spPr>
          <a:xfrm flipV="1">
            <a:off x="1259632" y="1740753"/>
            <a:ext cx="0" cy="1083033"/>
          </a:xfrm>
          <a:prstGeom prst="line">
            <a:avLst/>
          </a:prstGeom>
        </p:spPr>
        <p:style>
          <a:lnRef idx="2">
            <a:schemeClr val="dk1"/>
          </a:lnRef>
          <a:fillRef idx="0">
            <a:schemeClr val="dk1"/>
          </a:fillRef>
          <a:effectRef idx="1">
            <a:schemeClr val="dk1"/>
          </a:effectRef>
          <a:fontRef idx="minor">
            <a:schemeClr val="tx1"/>
          </a:fontRef>
        </p:style>
      </p:cxnSp>
      <p:cxnSp>
        <p:nvCxnSpPr>
          <p:cNvPr id="25" name="直線矢印コネクタ 24"/>
          <p:cNvCxnSpPr>
            <a:endCxn id="17" idx="1"/>
          </p:cNvCxnSpPr>
          <p:nvPr/>
        </p:nvCxnSpPr>
        <p:spPr>
          <a:xfrm>
            <a:off x="1259632" y="3738686"/>
            <a:ext cx="360040" cy="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7" name="直線コネクタ 26"/>
          <p:cNvCxnSpPr/>
          <p:nvPr/>
        </p:nvCxnSpPr>
        <p:spPr>
          <a:xfrm flipV="1">
            <a:off x="1259632" y="2823786"/>
            <a:ext cx="0" cy="91490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119410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left)">
                                      <p:cBhvr>
                                        <p:cTn id="1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79512" y="627534"/>
            <a:ext cx="3098925" cy="461665"/>
          </a:xfrm>
          <a:prstGeom prst="rect">
            <a:avLst/>
          </a:prstGeom>
          <a:noFill/>
        </p:spPr>
        <p:txBody>
          <a:bodyPr wrap="non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３　個人による情報発信</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3" name="テキスト ボックス 12"/>
          <p:cNvSpPr txBox="1"/>
          <p:nvPr/>
        </p:nvSpPr>
        <p:spPr>
          <a:xfrm>
            <a:off x="0" y="0"/>
            <a:ext cx="5796136" cy="492443"/>
          </a:xfrm>
          <a:prstGeom prst="rect">
            <a:avLst/>
          </a:prstGeom>
          <a:solidFill>
            <a:srgbClr val="00B0F0"/>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３　情報の収集と信憑性の判断</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２４</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２５</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16" name="テキスト ボックス 15"/>
          <p:cNvSpPr txBox="1"/>
          <p:nvPr/>
        </p:nvSpPr>
        <p:spPr>
          <a:xfrm>
            <a:off x="6588224" y="4866501"/>
            <a:ext cx="255577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３　情報の収集と信憑性の判断</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8" name="テキスト ボックス 7"/>
          <p:cNvSpPr txBox="1"/>
          <p:nvPr/>
        </p:nvSpPr>
        <p:spPr>
          <a:xfrm>
            <a:off x="611560" y="1164689"/>
            <a:ext cx="8424936"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個人による軽率な情報発信が社会問題を引き起こすことがある．</a:t>
            </a:r>
            <a:endParaRPr lang="en-US" altLang="ja-JP" dirty="0" smtClean="0">
              <a:latin typeface="ＤＦＧ極太明朝体" panose="02020C00010101010101" pitchFamily="18" charset="-128"/>
              <a:ea typeface="ＤＦＧ極太明朝体" panose="02020C00010101010101" pitchFamily="18" charset="-128"/>
            </a:endParaRPr>
          </a:p>
        </p:txBody>
      </p:sp>
      <p:sp>
        <p:nvSpPr>
          <p:cNvPr id="2" name="下矢印 1"/>
          <p:cNvSpPr/>
          <p:nvPr/>
        </p:nvSpPr>
        <p:spPr>
          <a:xfrm>
            <a:off x="2898068" y="1746950"/>
            <a:ext cx="432048"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1043608" y="2523641"/>
            <a:ext cx="864096"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デマ</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cxnSp>
        <p:nvCxnSpPr>
          <p:cNvPr id="5" name="直線コネクタ 4"/>
          <p:cNvCxnSpPr/>
          <p:nvPr/>
        </p:nvCxnSpPr>
        <p:spPr>
          <a:xfrm>
            <a:off x="2195736" y="1626354"/>
            <a:ext cx="2088232"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2009394" y="2532841"/>
            <a:ext cx="7027102" cy="830997"/>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本当ではないと分かっていて，意図的に情報を広めること．</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9" name="テキスト ボックス 18"/>
          <p:cNvSpPr txBox="1"/>
          <p:nvPr/>
        </p:nvSpPr>
        <p:spPr>
          <a:xfrm>
            <a:off x="1030769" y="3324929"/>
            <a:ext cx="864096"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流言</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20" name="テキスト ボックス 19"/>
          <p:cNvSpPr txBox="1"/>
          <p:nvPr/>
        </p:nvSpPr>
        <p:spPr>
          <a:xfrm>
            <a:off x="1996555" y="3334129"/>
            <a:ext cx="7027102" cy="830997"/>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真偽が確かめられていない情報が口コミで広がっていくこと．意図的に誤った情報を流そうとする悪意はない．</a:t>
            </a:r>
            <a:endParaRPr lang="en-US" altLang="ja-JP" sz="2400" dirty="0" smtClean="0">
              <a:latin typeface="ＤＦＧ極太明朝体" panose="02020C00010101010101" pitchFamily="18" charset="-128"/>
              <a:ea typeface="ＤＦＧ極太明朝体" panose="02020C00010101010101" pitchFamily="18" charset="-128"/>
            </a:endParaRPr>
          </a:p>
        </p:txBody>
      </p:sp>
    </p:spTree>
    <p:extLst>
      <p:ext uri="{BB962C8B-B14F-4D97-AF65-F5344CB8AC3E}">
        <p14:creationId xmlns:p14="http://schemas.microsoft.com/office/powerpoint/2010/main" val="2661462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79512" y="627534"/>
            <a:ext cx="2194832" cy="461665"/>
          </a:xfrm>
          <a:prstGeom prst="rect">
            <a:avLst/>
          </a:prstGeom>
          <a:noFill/>
        </p:spPr>
        <p:txBody>
          <a:bodyPr wrap="non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１　サイバー犯罪</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3" name="テキスト ボックス 12"/>
          <p:cNvSpPr txBox="1"/>
          <p:nvPr/>
        </p:nvSpPr>
        <p:spPr>
          <a:xfrm>
            <a:off x="0" y="0"/>
            <a:ext cx="5796136" cy="492443"/>
          </a:xfrm>
          <a:prstGeom prst="rect">
            <a:avLst/>
          </a:prstGeom>
          <a:solidFill>
            <a:srgbClr val="00B0F0"/>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４　サイバー犯罪とその対策①</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２８</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２９</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16" name="テキスト ボックス 15"/>
          <p:cNvSpPr txBox="1"/>
          <p:nvPr/>
        </p:nvSpPr>
        <p:spPr>
          <a:xfrm>
            <a:off x="6588224" y="4866501"/>
            <a:ext cx="255577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４　サイバー犯罪とその対策①</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5" name="テキスト ボックス 14"/>
          <p:cNvSpPr txBox="1"/>
          <p:nvPr/>
        </p:nvSpPr>
        <p:spPr>
          <a:xfrm>
            <a:off x="539552" y="1221556"/>
            <a:ext cx="8424936"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サイバー犯罪とは</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7" name="テキスト ボックス 16"/>
          <p:cNvSpPr txBox="1"/>
          <p:nvPr/>
        </p:nvSpPr>
        <p:spPr>
          <a:xfrm>
            <a:off x="899592" y="1687936"/>
            <a:ext cx="8064896"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コンピュータやインターネットなどを利用した犯罪．</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21" name="テキスト ボックス 20"/>
          <p:cNvSpPr txBox="1"/>
          <p:nvPr/>
        </p:nvSpPr>
        <p:spPr>
          <a:xfrm>
            <a:off x="1242935" y="2243782"/>
            <a:ext cx="7577537" cy="1938992"/>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・ハッキング（クラッキング）</a:t>
            </a:r>
            <a:endParaRPr lang="en-US" altLang="ja-JP" sz="2400" dirty="0" smtClean="0">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・ワンクリック詐欺</a:t>
            </a:r>
            <a:endParaRPr lang="en-US" altLang="ja-JP" sz="2400" dirty="0" smtClean="0">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・コンピュータウイルス</a:t>
            </a:r>
            <a:endParaRPr lang="en-US" altLang="ja-JP" sz="2400" dirty="0" smtClean="0">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・乗っ取り（遠隔操作）</a:t>
            </a:r>
            <a:endParaRPr lang="en-US" altLang="ja-JP" sz="2400" dirty="0" smtClean="0">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・不正アクセス　　　　　　　　　など</a:t>
            </a:r>
            <a:endParaRPr lang="en-US" altLang="ja-JP" sz="2400" dirty="0" smtClean="0">
              <a:latin typeface="ＤＦＧ極太明朝体" panose="02020C00010101010101" pitchFamily="18" charset="-128"/>
              <a:ea typeface="ＤＦＧ極太明朝体" panose="02020C00010101010101" pitchFamily="18" charset="-128"/>
            </a:endParaRPr>
          </a:p>
        </p:txBody>
      </p:sp>
    </p:spTree>
    <p:extLst>
      <p:ext uri="{BB962C8B-B14F-4D97-AF65-F5344CB8AC3E}">
        <p14:creationId xmlns:p14="http://schemas.microsoft.com/office/powerpoint/2010/main" val="3230153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79512" y="627534"/>
            <a:ext cx="1739579" cy="461665"/>
          </a:xfrm>
          <a:prstGeom prst="rect">
            <a:avLst/>
          </a:prstGeom>
          <a:noFill/>
        </p:spPr>
        <p:txBody>
          <a:bodyPr wrap="non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２　情報漏洩</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3" name="テキスト ボックス 12"/>
          <p:cNvSpPr txBox="1"/>
          <p:nvPr/>
        </p:nvSpPr>
        <p:spPr>
          <a:xfrm>
            <a:off x="0" y="0"/>
            <a:ext cx="5796136" cy="492443"/>
          </a:xfrm>
          <a:prstGeom prst="rect">
            <a:avLst/>
          </a:prstGeom>
          <a:solidFill>
            <a:srgbClr val="00B0F0"/>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４　サイバー犯罪とその対策①</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２８</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２９</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16" name="テキスト ボックス 15"/>
          <p:cNvSpPr txBox="1"/>
          <p:nvPr/>
        </p:nvSpPr>
        <p:spPr>
          <a:xfrm>
            <a:off x="6588224" y="4866501"/>
            <a:ext cx="255577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４　サイバー犯罪とその対策①</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5" name="テキスト ボックス 14"/>
          <p:cNvSpPr txBox="1"/>
          <p:nvPr/>
        </p:nvSpPr>
        <p:spPr>
          <a:xfrm>
            <a:off x="539552" y="1142732"/>
            <a:ext cx="3096344"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情報漏洩とは</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7" name="テキスト ボックス 16"/>
          <p:cNvSpPr txBox="1"/>
          <p:nvPr/>
        </p:nvSpPr>
        <p:spPr>
          <a:xfrm>
            <a:off x="899592" y="1609112"/>
            <a:ext cx="8064896" cy="830997"/>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本来，関係者以外に知られてはいけない情報が，外部に漏れてしまうこと．</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2" name="下矢印 1"/>
          <p:cNvSpPr/>
          <p:nvPr/>
        </p:nvSpPr>
        <p:spPr>
          <a:xfrm>
            <a:off x="4211960" y="2440109"/>
            <a:ext cx="432048"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2483768" y="2936510"/>
            <a:ext cx="4248472"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サイバー犯罪の引き金となる．</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2" name="下矢印 11"/>
          <p:cNvSpPr/>
          <p:nvPr/>
        </p:nvSpPr>
        <p:spPr>
          <a:xfrm>
            <a:off x="4211960" y="3398175"/>
            <a:ext cx="432048" cy="57606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2699792" y="3901505"/>
            <a:ext cx="4248472"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a:t>
            </a:r>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何が起こるか分からない．</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cxnSp>
        <p:nvCxnSpPr>
          <p:cNvPr id="4" name="直線コネクタ 3"/>
          <p:cNvCxnSpPr>
            <a:stCxn id="11" idx="2"/>
          </p:cNvCxnSpPr>
          <p:nvPr/>
        </p:nvCxnSpPr>
        <p:spPr>
          <a:xfrm>
            <a:off x="4608004" y="3398175"/>
            <a:ext cx="1188132"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7101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79512" y="741933"/>
            <a:ext cx="3595856" cy="461665"/>
          </a:xfrm>
          <a:prstGeom prst="rect">
            <a:avLst/>
          </a:prstGeom>
          <a:noFill/>
        </p:spPr>
        <p:txBody>
          <a:bodyPr wrap="non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３　マルウェアに対する対策</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3" name="テキスト ボックス 12"/>
          <p:cNvSpPr txBox="1"/>
          <p:nvPr/>
        </p:nvSpPr>
        <p:spPr>
          <a:xfrm>
            <a:off x="0" y="0"/>
            <a:ext cx="5796136" cy="492443"/>
          </a:xfrm>
          <a:prstGeom prst="rect">
            <a:avLst/>
          </a:prstGeom>
          <a:solidFill>
            <a:srgbClr val="00B0F0"/>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４　サイバー犯罪とその対策①</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２８</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２９</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16" name="テキスト ボックス 15"/>
          <p:cNvSpPr txBox="1"/>
          <p:nvPr/>
        </p:nvSpPr>
        <p:spPr>
          <a:xfrm>
            <a:off x="6588224" y="4866501"/>
            <a:ext cx="255577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４　サイバー犯罪とその対策①</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5" name="テキスト ボックス 14"/>
          <p:cNvSpPr txBox="1"/>
          <p:nvPr/>
        </p:nvSpPr>
        <p:spPr>
          <a:xfrm>
            <a:off x="539552" y="1418389"/>
            <a:ext cx="3096344"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マルウエアとは</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7" name="テキスト ボックス 16"/>
          <p:cNvSpPr txBox="1"/>
          <p:nvPr/>
        </p:nvSpPr>
        <p:spPr>
          <a:xfrm>
            <a:off x="899592" y="1995686"/>
            <a:ext cx="8064896" cy="830997"/>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「悪意のある」という意味で，利用者にとって迷惑な動作をするソフトウェアの総称</a:t>
            </a:r>
            <a:endParaRPr lang="en-US" altLang="ja-JP" sz="2400" dirty="0" smtClean="0">
              <a:latin typeface="ＤＦＧ極太明朝体" panose="02020C00010101010101" pitchFamily="18" charset="-128"/>
              <a:ea typeface="ＤＦＧ極太明朝体" panose="02020C00010101010101" pitchFamily="18" charset="-128"/>
            </a:endParaRPr>
          </a:p>
        </p:txBody>
      </p:sp>
    </p:spTree>
    <p:extLst>
      <p:ext uri="{BB962C8B-B14F-4D97-AF65-F5344CB8AC3E}">
        <p14:creationId xmlns:p14="http://schemas.microsoft.com/office/powerpoint/2010/main" val="3727287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79512" y="741933"/>
            <a:ext cx="2786340" cy="461665"/>
          </a:xfrm>
          <a:prstGeom prst="rect">
            <a:avLst/>
          </a:prstGeom>
          <a:noFill/>
        </p:spPr>
        <p:txBody>
          <a:bodyPr wrap="non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代表的なマルウエア</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3" name="テキスト ボックス 12"/>
          <p:cNvSpPr txBox="1"/>
          <p:nvPr/>
        </p:nvSpPr>
        <p:spPr>
          <a:xfrm>
            <a:off x="0" y="0"/>
            <a:ext cx="5796136" cy="492443"/>
          </a:xfrm>
          <a:prstGeom prst="rect">
            <a:avLst/>
          </a:prstGeom>
          <a:solidFill>
            <a:srgbClr val="00B0F0"/>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４　サイバー犯罪とその対策①</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２８</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２９</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16" name="テキスト ボックス 15"/>
          <p:cNvSpPr txBox="1"/>
          <p:nvPr/>
        </p:nvSpPr>
        <p:spPr>
          <a:xfrm>
            <a:off x="6588224" y="4866501"/>
            <a:ext cx="255577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４　サイバー犯罪とその対策①</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7" name="テキスト ボックス 16"/>
          <p:cNvSpPr txBox="1"/>
          <p:nvPr/>
        </p:nvSpPr>
        <p:spPr>
          <a:xfrm>
            <a:off x="2738712" y="1311176"/>
            <a:ext cx="6048672"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利用者の情報を盗み取る．</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8" name="テキスト ボックス 7"/>
          <p:cNvSpPr txBox="1"/>
          <p:nvPr/>
        </p:nvSpPr>
        <p:spPr>
          <a:xfrm>
            <a:off x="2733356" y="1885991"/>
            <a:ext cx="6048672" cy="830997"/>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不正プログラムによって，コンピュータの動作に異常を引き起こす．</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9" name="テキスト ボックス 8"/>
          <p:cNvSpPr txBox="1"/>
          <p:nvPr/>
        </p:nvSpPr>
        <p:spPr>
          <a:xfrm>
            <a:off x="541484" y="1311177"/>
            <a:ext cx="2158308"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スパイウェア</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11" name="テキスト ボックス 10"/>
          <p:cNvSpPr txBox="1"/>
          <p:nvPr/>
        </p:nvSpPr>
        <p:spPr>
          <a:xfrm>
            <a:off x="531481" y="1880421"/>
            <a:ext cx="2158308" cy="830997"/>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コンピュータ</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ウィルス</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12" name="テキスト ボックス 11"/>
          <p:cNvSpPr txBox="1"/>
          <p:nvPr/>
        </p:nvSpPr>
        <p:spPr>
          <a:xfrm>
            <a:off x="2736547" y="2858006"/>
            <a:ext cx="6048672" cy="830997"/>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データを見られなくし，金銭と引換にデータを見れるようにする．（実際は見ることはできない）</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4" name="テキスト ボックス 13"/>
          <p:cNvSpPr txBox="1"/>
          <p:nvPr/>
        </p:nvSpPr>
        <p:spPr>
          <a:xfrm>
            <a:off x="539319" y="2858007"/>
            <a:ext cx="2158308"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ランサムウェア</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18" name="テキスト ボックス 17"/>
          <p:cNvSpPr txBox="1"/>
          <p:nvPr/>
        </p:nvSpPr>
        <p:spPr>
          <a:xfrm>
            <a:off x="2736547" y="3796581"/>
            <a:ext cx="6048672"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コンピュータを不正に操作する．</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9" name="テキスト ボックス 18"/>
          <p:cNvSpPr txBox="1"/>
          <p:nvPr/>
        </p:nvSpPr>
        <p:spPr>
          <a:xfrm>
            <a:off x="539319" y="3796582"/>
            <a:ext cx="2158308"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ボット</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Tree>
    <p:extLst>
      <p:ext uri="{BB962C8B-B14F-4D97-AF65-F5344CB8AC3E}">
        <p14:creationId xmlns:p14="http://schemas.microsoft.com/office/powerpoint/2010/main" val="3590045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4" grpId="0"/>
      <p:bldP spid="1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79512" y="741933"/>
            <a:ext cx="2175596" cy="461665"/>
          </a:xfrm>
          <a:prstGeom prst="rect">
            <a:avLst/>
          </a:prstGeom>
          <a:noFill/>
        </p:spPr>
        <p:txBody>
          <a:bodyPr wrap="non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マルウェア対策</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3" name="テキスト ボックス 12"/>
          <p:cNvSpPr txBox="1"/>
          <p:nvPr/>
        </p:nvSpPr>
        <p:spPr>
          <a:xfrm>
            <a:off x="0" y="0"/>
            <a:ext cx="5796136" cy="492443"/>
          </a:xfrm>
          <a:prstGeom prst="rect">
            <a:avLst/>
          </a:prstGeom>
          <a:solidFill>
            <a:srgbClr val="00B0F0"/>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４　サイバー犯罪とその対策①</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２８</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２９</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16" name="テキスト ボックス 15"/>
          <p:cNvSpPr txBox="1"/>
          <p:nvPr/>
        </p:nvSpPr>
        <p:spPr>
          <a:xfrm>
            <a:off x="6588224" y="4866501"/>
            <a:ext cx="255577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４　サイバー犯罪とその対策①</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7" name="テキスト ボックス 16"/>
          <p:cNvSpPr txBox="1"/>
          <p:nvPr/>
        </p:nvSpPr>
        <p:spPr>
          <a:xfrm>
            <a:off x="1284012" y="1791499"/>
            <a:ext cx="7680475" cy="830997"/>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ウイルスを発見し，そのウイルスに対して駆除・隔離し無害化する機能をもつソフトウェア．</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9" name="テキスト ボックス 8"/>
          <p:cNvSpPr txBox="1"/>
          <p:nvPr/>
        </p:nvSpPr>
        <p:spPr>
          <a:xfrm>
            <a:off x="541484" y="1311177"/>
            <a:ext cx="2806380"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ウイルス対策ソフト</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15" name="テキスト ボックス 14"/>
          <p:cNvSpPr txBox="1"/>
          <p:nvPr/>
        </p:nvSpPr>
        <p:spPr>
          <a:xfrm>
            <a:off x="1284012" y="3228452"/>
            <a:ext cx="7680475" cy="830997"/>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コンピュータを様々な悪意のある攻撃から総合的に守る機能を持ったソフトウェア</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20" name="テキスト ボックス 19"/>
          <p:cNvSpPr txBox="1"/>
          <p:nvPr/>
        </p:nvSpPr>
        <p:spPr>
          <a:xfrm>
            <a:off x="541484" y="2748130"/>
            <a:ext cx="3958508"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セキュリティ対策ソフト</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Tree>
    <p:extLst>
      <p:ext uri="{BB962C8B-B14F-4D97-AF65-F5344CB8AC3E}">
        <p14:creationId xmlns:p14="http://schemas.microsoft.com/office/powerpoint/2010/main" val="3264587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0" y="0"/>
            <a:ext cx="5796136" cy="492443"/>
          </a:xfrm>
          <a:prstGeom prst="rect">
            <a:avLst/>
          </a:prstGeom>
          <a:solidFill>
            <a:srgbClr val="00B0F0"/>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５　サイバー犯罪とその対策②</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３０</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３１</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16" name="テキスト ボックス 15"/>
          <p:cNvSpPr txBox="1"/>
          <p:nvPr/>
        </p:nvSpPr>
        <p:spPr>
          <a:xfrm>
            <a:off x="6588224" y="4866501"/>
            <a:ext cx="255577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５　サイバー犯罪とその対策②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1" name="テキスト ボックス 10"/>
          <p:cNvSpPr txBox="1"/>
          <p:nvPr/>
        </p:nvSpPr>
        <p:spPr>
          <a:xfrm>
            <a:off x="179512" y="669925"/>
            <a:ext cx="2172390" cy="461665"/>
          </a:xfrm>
          <a:prstGeom prst="rect">
            <a:avLst/>
          </a:prstGeom>
          <a:noFill/>
        </p:spPr>
        <p:txBody>
          <a:bodyPr wrap="non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１　不正アクセス</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2" name="テキスト ボックス 11"/>
          <p:cNvSpPr txBox="1"/>
          <p:nvPr/>
        </p:nvSpPr>
        <p:spPr>
          <a:xfrm>
            <a:off x="467544" y="1203598"/>
            <a:ext cx="3096344"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不正アクセスとは</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4" name="テキスト ボックス 13"/>
          <p:cNvSpPr txBox="1"/>
          <p:nvPr/>
        </p:nvSpPr>
        <p:spPr>
          <a:xfrm>
            <a:off x="899592" y="1737271"/>
            <a:ext cx="8064896" cy="1200329"/>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他人の</a:t>
            </a:r>
            <a:r>
              <a:rPr lang="en-US" altLang="ja-JP" sz="2400" dirty="0" smtClean="0">
                <a:latin typeface="ＤＦＧ極太明朝体" panose="02020C00010101010101" pitchFamily="18" charset="-128"/>
                <a:ea typeface="ＤＦＧ極太明朝体" panose="02020C00010101010101" pitchFamily="18" charset="-128"/>
              </a:rPr>
              <a:t>ID</a:t>
            </a:r>
            <a:r>
              <a:rPr lang="ja-JP" altLang="en-US" sz="2400" dirty="0" smtClean="0">
                <a:latin typeface="ＤＦＧ極太明朝体" panose="02020C00010101010101" pitchFamily="18" charset="-128"/>
                <a:ea typeface="ＤＦＧ極太明朝体" panose="02020C00010101010101" pitchFamily="18" charset="-128"/>
              </a:rPr>
              <a:t>やパスワードを用いて，ネットワークに不正に接続したり，ソフトウエアの弱点である</a:t>
            </a:r>
            <a:r>
              <a:rPr lang="ja-JP" altLang="en-US" sz="2400" u="sng" dirty="0" smtClean="0">
                <a:latin typeface="ＤＦＧ極太明朝体" panose="02020C00010101010101" pitchFamily="18" charset="-128"/>
                <a:ea typeface="ＤＦＧ極太明朝体" panose="02020C00010101010101" pitchFamily="18" charset="-128"/>
              </a:rPr>
              <a:t>　　　　　　　　　　　　　　　　　　</a:t>
            </a:r>
            <a:r>
              <a:rPr lang="ja-JP" altLang="en-US" sz="2400" dirty="0" smtClean="0">
                <a:latin typeface="ＤＦＧ極太明朝体" panose="02020C00010101010101" pitchFamily="18" charset="-128"/>
                <a:ea typeface="ＤＦＧ極太明朝体" panose="02020C00010101010101" pitchFamily="18" charset="-128"/>
              </a:rPr>
              <a:t>を突いて不正に侵入したりすること．</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8" name="テキスト ボックス 17"/>
          <p:cNvSpPr txBox="1"/>
          <p:nvPr/>
        </p:nvSpPr>
        <p:spPr>
          <a:xfrm>
            <a:off x="4932040" y="2114892"/>
            <a:ext cx="3096344"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セキュリティホール</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4" name="下矢印 3"/>
          <p:cNvSpPr/>
          <p:nvPr/>
        </p:nvSpPr>
        <p:spPr>
          <a:xfrm>
            <a:off x="4427984" y="2937600"/>
            <a:ext cx="288032" cy="4262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899592" y="3509411"/>
            <a:ext cx="8064896"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a:t>
            </a:r>
            <a:r>
              <a:rPr lang="ja-JP" altLang="en-US" sz="2400" u="sng" dirty="0" smtClean="0">
                <a:latin typeface="ＤＦＧ極太明朝体" panose="02020C00010101010101" pitchFamily="18" charset="-128"/>
                <a:ea typeface="ＤＦＧ極太明朝体" panose="02020C00010101010101" pitchFamily="18" charset="-128"/>
              </a:rPr>
              <a:t>　　　　　　　　　　　　　　　　　　　　　</a:t>
            </a:r>
            <a:r>
              <a:rPr lang="ja-JP" altLang="en-US" sz="2400" dirty="0" smtClean="0">
                <a:latin typeface="ＤＦＧ極太明朝体" panose="02020C00010101010101" pitchFamily="18" charset="-128"/>
                <a:ea typeface="ＤＦＧ極太明朝体" panose="02020C00010101010101" pitchFamily="18" charset="-128"/>
              </a:rPr>
              <a:t>　により，禁止されている．</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21" name="テキスト ボックス 20"/>
          <p:cNvSpPr txBox="1"/>
          <p:nvPr/>
        </p:nvSpPr>
        <p:spPr>
          <a:xfrm>
            <a:off x="1691680" y="3509412"/>
            <a:ext cx="3096344"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不正アクセス禁止法</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Tree>
    <p:extLst>
      <p:ext uri="{BB962C8B-B14F-4D97-AF65-F5344CB8AC3E}">
        <p14:creationId xmlns:p14="http://schemas.microsoft.com/office/powerpoint/2010/main" val="980304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0" y="0"/>
            <a:ext cx="5796136" cy="492443"/>
          </a:xfrm>
          <a:prstGeom prst="rect">
            <a:avLst/>
          </a:prstGeom>
          <a:solidFill>
            <a:srgbClr val="00B0F0"/>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５　サイバー犯罪とその対策②</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３０</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３１</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16" name="テキスト ボックス 15"/>
          <p:cNvSpPr txBox="1"/>
          <p:nvPr/>
        </p:nvSpPr>
        <p:spPr>
          <a:xfrm>
            <a:off x="6588224" y="4866501"/>
            <a:ext cx="255577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５　サイバー犯罪とその対策②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1" name="テキスト ボックス 10"/>
          <p:cNvSpPr txBox="1"/>
          <p:nvPr/>
        </p:nvSpPr>
        <p:spPr>
          <a:xfrm>
            <a:off x="179512" y="669925"/>
            <a:ext cx="5243743" cy="461665"/>
          </a:xfrm>
          <a:prstGeom prst="rect">
            <a:avLst/>
          </a:prstGeom>
          <a:noFill/>
        </p:spPr>
        <p:txBody>
          <a:bodyPr wrap="non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２　インターネットで見られる詐欺の手口</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4" name="テキスト ボックス 13"/>
          <p:cNvSpPr txBox="1"/>
          <p:nvPr/>
        </p:nvSpPr>
        <p:spPr>
          <a:xfrm>
            <a:off x="2987824" y="1506438"/>
            <a:ext cx="5976664" cy="2677656"/>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実在する銀行や会社などからのメールであるかのように装い，利用者から個人情報を不正に入手する詐欺．</a:t>
            </a:r>
            <a:endParaRPr lang="en-US" altLang="ja-JP" sz="2400" dirty="0" smtClean="0">
              <a:latin typeface="ＤＦＧ極太明朝体" panose="02020C00010101010101" pitchFamily="18" charset="-128"/>
              <a:ea typeface="ＤＦＧ極太明朝体" panose="02020C00010101010101" pitchFamily="18" charset="-128"/>
            </a:endParaRPr>
          </a:p>
          <a:p>
            <a:endParaRPr lang="en-US" altLang="ja-JP" sz="2400" dirty="0">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　メールや</a:t>
            </a:r>
            <a:r>
              <a:rPr lang="en-US" altLang="ja-JP" sz="2400" dirty="0" smtClean="0">
                <a:latin typeface="ＤＦＧ極太明朝体" panose="02020C00010101010101" pitchFamily="18" charset="-128"/>
                <a:ea typeface="ＤＦＧ極太明朝体" panose="02020C00010101010101" pitchFamily="18" charset="-128"/>
              </a:rPr>
              <a:t>Web</a:t>
            </a:r>
            <a:r>
              <a:rPr lang="ja-JP" altLang="en-US" sz="2400" dirty="0" smtClean="0">
                <a:latin typeface="ＤＦＧ極太明朝体" panose="02020C00010101010101" pitchFamily="18" charset="-128"/>
                <a:ea typeface="ＤＦＧ極太明朝体" panose="02020C00010101010101" pitchFamily="18" charset="-128"/>
              </a:rPr>
              <a:t>サイトにあるリンクをクリックしただけで，一方的に登録されたことにされ，利用料金を請求する詐欺．</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5" name="テキスト ボックス 14"/>
          <p:cNvSpPr txBox="1"/>
          <p:nvPr/>
        </p:nvSpPr>
        <p:spPr>
          <a:xfrm>
            <a:off x="611560" y="1506438"/>
            <a:ext cx="2232248"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フィッシング</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17" name="テキスト ボックス 16"/>
          <p:cNvSpPr txBox="1"/>
          <p:nvPr/>
        </p:nvSpPr>
        <p:spPr>
          <a:xfrm>
            <a:off x="611560" y="2990393"/>
            <a:ext cx="2448272"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ワンクリック詐欺</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Tree>
    <p:extLst>
      <p:ext uri="{BB962C8B-B14F-4D97-AF65-F5344CB8AC3E}">
        <p14:creationId xmlns:p14="http://schemas.microsoft.com/office/powerpoint/2010/main" val="3786681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0" y="0"/>
            <a:ext cx="5796136" cy="492443"/>
          </a:xfrm>
          <a:prstGeom prst="rect">
            <a:avLst/>
          </a:prstGeom>
          <a:solidFill>
            <a:srgbClr val="00B0F0"/>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５　サイバー犯罪とその対策②</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３０</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３１</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16" name="テキスト ボックス 15"/>
          <p:cNvSpPr txBox="1"/>
          <p:nvPr/>
        </p:nvSpPr>
        <p:spPr>
          <a:xfrm>
            <a:off x="6588224" y="4866501"/>
            <a:ext cx="255577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５　サイバー犯罪とその対策②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1" name="テキスト ボックス 10"/>
          <p:cNvSpPr txBox="1"/>
          <p:nvPr/>
        </p:nvSpPr>
        <p:spPr>
          <a:xfrm>
            <a:off x="179512" y="669925"/>
            <a:ext cx="4333238" cy="461665"/>
          </a:xfrm>
          <a:prstGeom prst="rect">
            <a:avLst/>
          </a:prstGeom>
          <a:noFill/>
        </p:spPr>
        <p:txBody>
          <a:bodyPr wrap="non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３　個人認証によって情報を守る</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4" name="テキスト ボックス 13"/>
          <p:cNvSpPr txBox="1"/>
          <p:nvPr/>
        </p:nvSpPr>
        <p:spPr>
          <a:xfrm>
            <a:off x="1965296" y="1368494"/>
            <a:ext cx="5976664"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利用者が本人であることを確認すること．</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5" name="テキスト ボックス 14"/>
          <p:cNvSpPr txBox="1"/>
          <p:nvPr/>
        </p:nvSpPr>
        <p:spPr>
          <a:xfrm>
            <a:off x="467544" y="1368494"/>
            <a:ext cx="1512168"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個人認証</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12" name="テキスト ボックス 11"/>
          <p:cNvSpPr txBox="1"/>
          <p:nvPr/>
        </p:nvSpPr>
        <p:spPr>
          <a:xfrm>
            <a:off x="1268026" y="2007641"/>
            <a:ext cx="1512168" cy="1200329"/>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ユーザ</a:t>
            </a:r>
            <a:r>
              <a:rPr lang="en-US" altLang="ja-JP" sz="2400" dirty="0" smtClean="0">
                <a:solidFill>
                  <a:srgbClr val="FF0000"/>
                </a:solidFill>
                <a:latin typeface="ＤＦＧ極太明朝体" panose="02020C00010101010101" pitchFamily="18" charset="-128"/>
                <a:ea typeface="ＤＦＧ極太明朝体" panose="02020C00010101010101" pitchFamily="18" charset="-128"/>
              </a:rPr>
              <a:t>ID</a:t>
            </a:r>
          </a:p>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パスワード</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生体認証</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18" name="テキスト ボックス 17"/>
          <p:cNvSpPr txBox="1"/>
          <p:nvPr/>
        </p:nvSpPr>
        <p:spPr>
          <a:xfrm>
            <a:off x="2807804" y="1992252"/>
            <a:ext cx="6300700" cy="1569660"/>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利用者ごとに個別に割り当てられた識別記号</a:t>
            </a:r>
            <a:endParaRPr lang="en-US" altLang="ja-JP" sz="2400" dirty="0" smtClean="0">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本人しか知り得ない文字列など</a:t>
            </a:r>
            <a:endParaRPr lang="en-US" altLang="ja-JP" sz="2400" dirty="0" smtClean="0">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人間の身体的特徴や行動の癖などを用いた認証</a:t>
            </a:r>
            <a:endParaRPr lang="en-US" altLang="ja-JP" sz="2400" dirty="0" smtClean="0">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例）</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20" name="テキスト ボックス 19"/>
          <p:cNvSpPr txBox="1"/>
          <p:nvPr/>
        </p:nvSpPr>
        <p:spPr>
          <a:xfrm>
            <a:off x="3491880" y="3123840"/>
            <a:ext cx="5040560"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指紋，虹彩（目），動静脈，文字</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21" name="テキスト ボックス 20"/>
          <p:cNvSpPr txBox="1"/>
          <p:nvPr/>
        </p:nvSpPr>
        <p:spPr>
          <a:xfrm>
            <a:off x="453128" y="3723878"/>
            <a:ext cx="1958632"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アクセス制限</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22" name="テキスト ボックス 21"/>
          <p:cNvSpPr txBox="1"/>
          <p:nvPr/>
        </p:nvSpPr>
        <p:spPr>
          <a:xfrm>
            <a:off x="2409282" y="3723878"/>
            <a:ext cx="6699221" cy="830997"/>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ファイルやフォルダごとに，パスワードなどを用いて，読み書きの制限を行うこと．</a:t>
            </a:r>
            <a:endParaRPr lang="en-US" altLang="ja-JP" sz="2400" dirty="0" smtClean="0">
              <a:latin typeface="ＤＦＧ極太明朝体" panose="02020C00010101010101" pitchFamily="18" charset="-128"/>
              <a:ea typeface="ＤＦＧ極太明朝体" panose="02020C00010101010101" pitchFamily="18" charset="-128"/>
            </a:endParaRPr>
          </a:p>
        </p:txBody>
      </p:sp>
    </p:spTree>
    <p:extLst>
      <p:ext uri="{BB962C8B-B14F-4D97-AF65-F5344CB8AC3E}">
        <p14:creationId xmlns:p14="http://schemas.microsoft.com/office/powerpoint/2010/main" val="1768744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2" grpId="0"/>
      <p:bldP spid="20" grpId="0"/>
      <p:bldP spid="2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0" y="0"/>
            <a:ext cx="5796136" cy="492443"/>
          </a:xfrm>
          <a:prstGeom prst="rect">
            <a:avLst/>
          </a:prstGeom>
          <a:solidFill>
            <a:srgbClr val="00B0F0"/>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５　サイバー犯罪とその対策②</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３０</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３１</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16" name="テキスト ボックス 15"/>
          <p:cNvSpPr txBox="1"/>
          <p:nvPr/>
        </p:nvSpPr>
        <p:spPr>
          <a:xfrm>
            <a:off x="6588224" y="4866501"/>
            <a:ext cx="255577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５　サイバー犯罪とその対策②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1" name="テキスト ボックス 10"/>
          <p:cNvSpPr txBox="1"/>
          <p:nvPr/>
        </p:nvSpPr>
        <p:spPr>
          <a:xfrm>
            <a:off x="179512" y="669925"/>
            <a:ext cx="2310248" cy="461665"/>
          </a:xfrm>
          <a:prstGeom prst="rect">
            <a:avLst/>
          </a:prstGeom>
          <a:noFill/>
        </p:spPr>
        <p:txBody>
          <a:bodyPr wrap="non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４　フィルタリング</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4" name="テキスト ボックス 13"/>
          <p:cNvSpPr txBox="1"/>
          <p:nvPr/>
        </p:nvSpPr>
        <p:spPr>
          <a:xfrm>
            <a:off x="2489760" y="1308705"/>
            <a:ext cx="5976664" cy="830997"/>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インターネット上の情報などを一定の基準で評価判別し，選択的に排除する機能．</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5" name="テキスト ボックス 14"/>
          <p:cNvSpPr txBox="1"/>
          <p:nvPr/>
        </p:nvSpPr>
        <p:spPr>
          <a:xfrm>
            <a:off x="467544" y="1308706"/>
            <a:ext cx="2232248"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フィルタリング</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17" name="テキスト ボックス 16"/>
          <p:cNvSpPr txBox="1"/>
          <p:nvPr/>
        </p:nvSpPr>
        <p:spPr>
          <a:xfrm>
            <a:off x="660030" y="3141790"/>
            <a:ext cx="8376466" cy="830997"/>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法的に，１８歳未満の青少年がスマフォ等を利用する場合に，フィルタリングサービスを適用することを</a:t>
            </a:r>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義務</a:t>
            </a:r>
            <a:r>
              <a:rPr lang="ja-JP" altLang="en-US" sz="2400" dirty="0" smtClean="0">
                <a:latin typeface="ＤＦＧ極太明朝体" panose="02020C00010101010101" pitchFamily="18" charset="-128"/>
                <a:ea typeface="ＤＦＧ極太明朝体" panose="02020C00010101010101" pitchFamily="18" charset="-128"/>
              </a:rPr>
              <a:t>づけている．</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9" name="テキスト ボックス 18"/>
          <p:cNvSpPr txBox="1"/>
          <p:nvPr/>
        </p:nvSpPr>
        <p:spPr>
          <a:xfrm>
            <a:off x="1835696" y="3996381"/>
            <a:ext cx="4828749"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青少年インターネット環境整備法</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3" name="下矢印 2"/>
          <p:cNvSpPr/>
          <p:nvPr/>
        </p:nvSpPr>
        <p:spPr>
          <a:xfrm>
            <a:off x="2892278" y="2235884"/>
            <a:ext cx="360040"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3231518" y="2325528"/>
            <a:ext cx="5516945"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フィルタリングをしなければ</a:t>
            </a:r>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意味がない</a:t>
            </a:r>
            <a:r>
              <a:rPr lang="ja-JP" altLang="en-US" sz="2400" dirty="0" smtClean="0">
                <a:latin typeface="ＤＦＧ極太明朝体" panose="02020C00010101010101" pitchFamily="18" charset="-128"/>
                <a:ea typeface="ＤＦＧ極太明朝体" panose="02020C00010101010101" pitchFamily="18" charset="-128"/>
              </a:rPr>
              <a:t>．</a:t>
            </a:r>
            <a:endParaRPr lang="en-US" altLang="ja-JP" sz="2400" dirty="0" smtClean="0">
              <a:latin typeface="ＤＦＧ極太明朝体" panose="02020C00010101010101" pitchFamily="18" charset="-128"/>
              <a:ea typeface="ＤＦＧ極太明朝体" panose="02020C00010101010101" pitchFamily="18" charset="-128"/>
            </a:endParaRPr>
          </a:p>
        </p:txBody>
      </p:sp>
    </p:spTree>
    <p:extLst>
      <p:ext uri="{BB962C8B-B14F-4D97-AF65-F5344CB8AC3E}">
        <p14:creationId xmlns:p14="http://schemas.microsoft.com/office/powerpoint/2010/main" val="2826610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up)">
                                      <p:cBhvr>
                                        <p:cTn id="17" dur="500"/>
                                        <p:tgtEl>
                                          <p:spTgt spid="3"/>
                                        </p:tgtEl>
                                      </p:cBhvr>
                                    </p:animEffect>
                                  </p:childTnLst>
                                </p:cTn>
                              </p:par>
                            </p:childTnLst>
                          </p:cTn>
                        </p:par>
                        <p:par>
                          <p:cTn id="18" fill="hold">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500"/>
                                        <p:tgtEl>
                                          <p:spTgt spid="17"/>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7" grpId="0"/>
      <p:bldP spid="19" grpId="0"/>
      <p:bldP spid="3" grpId="0" animBg="1"/>
      <p:bldP spid="2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24434" y="597917"/>
            <a:ext cx="3376245" cy="461665"/>
          </a:xfrm>
          <a:prstGeom prst="rect">
            <a:avLst/>
          </a:prstGeom>
          <a:noFill/>
        </p:spPr>
        <p:txBody>
          <a:bodyPr wrap="none" rtlCol="0">
            <a:spAutoFit/>
          </a:bodyPr>
          <a:lstStyle/>
          <a:p>
            <a:r>
              <a:rPr lang="ja-JP" altLang="en-US" sz="2400" u="sng" dirty="0" smtClean="0">
                <a:latin typeface="ＤＦＧ極太明朝体" panose="02020C00010101010101" pitchFamily="18" charset="-128"/>
                <a:ea typeface="ＤＦＧ極太明朝体" panose="02020C00010101010101" pitchFamily="18" charset="-128"/>
              </a:rPr>
              <a:t>コミュニケーションの過程</a:t>
            </a:r>
            <a:endParaRPr lang="en-US" altLang="ja-JP" sz="2400" u="sng" dirty="0" smtClean="0">
              <a:latin typeface="ＤＦＧ極太明朝体" panose="02020C00010101010101" pitchFamily="18" charset="-128"/>
              <a:ea typeface="ＤＦＧ極太明朝体" panose="02020C00010101010101" pitchFamily="18" charset="-128"/>
            </a:endParaRPr>
          </a:p>
        </p:txBody>
      </p:sp>
      <p:sp>
        <p:nvSpPr>
          <p:cNvPr id="16" name="テキスト ボックス 15"/>
          <p:cNvSpPr txBox="1"/>
          <p:nvPr/>
        </p:nvSpPr>
        <p:spPr>
          <a:xfrm>
            <a:off x="6588224" y="4866501"/>
            <a:ext cx="255577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１　情報社会とコミュニケーション</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22" name="テキスト ボックス 21"/>
          <p:cNvSpPr txBox="1"/>
          <p:nvPr/>
        </p:nvSpPr>
        <p:spPr>
          <a:xfrm>
            <a:off x="3059832" y="2051958"/>
            <a:ext cx="3168352"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記号化</a:t>
            </a:r>
            <a:r>
              <a:rPr lang="en-US" altLang="ja-JP" sz="2000" dirty="0" smtClean="0">
                <a:latin typeface="ＤＦＧ極太明朝体" panose="02020C00010101010101" pitchFamily="18" charset="-128"/>
                <a:ea typeface="ＤＦＧ極太明朝体" panose="02020C00010101010101" pitchFamily="18" charset="-128"/>
              </a:rPr>
              <a:t>(encoding)</a:t>
            </a:r>
          </a:p>
        </p:txBody>
      </p:sp>
      <p:sp>
        <p:nvSpPr>
          <p:cNvPr id="23" name="テキスト ボックス 22"/>
          <p:cNvSpPr txBox="1"/>
          <p:nvPr/>
        </p:nvSpPr>
        <p:spPr>
          <a:xfrm>
            <a:off x="3059832" y="1729640"/>
            <a:ext cx="3168352" cy="400110"/>
          </a:xfrm>
          <a:prstGeom prst="rect">
            <a:avLst/>
          </a:prstGeom>
          <a:noFill/>
        </p:spPr>
        <p:txBody>
          <a:bodyPr wrap="square" rtlCol="0">
            <a:spAutoFit/>
          </a:bodyPr>
          <a:lstStyle/>
          <a:p>
            <a:r>
              <a:rPr lang="ja-JP" altLang="en-US" sz="2000" dirty="0" smtClean="0">
                <a:latin typeface="ＤＦＧ極太明朝体" panose="02020C00010101010101" pitchFamily="18" charset="-128"/>
                <a:ea typeface="ＤＦＧ極太明朝体" panose="02020C00010101010101" pitchFamily="18" charset="-128"/>
              </a:rPr>
              <a:t>わかりやすい表現にかえる</a:t>
            </a:r>
            <a:endParaRPr lang="en-US" altLang="ja-JP" sz="2000" dirty="0" smtClean="0">
              <a:latin typeface="ＤＦＧ極太明朝体" panose="02020C00010101010101" pitchFamily="18" charset="-128"/>
              <a:ea typeface="ＤＦＧ極太明朝体" panose="02020C00010101010101" pitchFamily="18" charset="-128"/>
            </a:endParaRPr>
          </a:p>
        </p:txBody>
      </p:sp>
      <p:sp>
        <p:nvSpPr>
          <p:cNvPr id="26" name="テキスト ボックス 25"/>
          <p:cNvSpPr txBox="1"/>
          <p:nvPr/>
        </p:nvSpPr>
        <p:spPr>
          <a:xfrm>
            <a:off x="3059832" y="3351894"/>
            <a:ext cx="3168352" cy="461665"/>
          </a:xfrm>
          <a:prstGeom prst="rect">
            <a:avLst/>
          </a:prstGeom>
          <a:noFill/>
        </p:spPr>
        <p:txBody>
          <a:bodyPr wrap="square" rtlCol="0">
            <a:spAutoFit/>
          </a:bodyPr>
          <a:lstStyle/>
          <a:p>
            <a:r>
              <a:rPr lang="ja-JP" altLang="en-US" sz="2400" dirty="0">
                <a:solidFill>
                  <a:srgbClr val="FF0000"/>
                </a:solidFill>
                <a:latin typeface="ＤＦＧ極太明朝体" panose="02020C00010101010101" pitchFamily="18" charset="-128"/>
                <a:ea typeface="ＤＦＧ極太明朝体" panose="02020C00010101010101" pitchFamily="18" charset="-128"/>
              </a:rPr>
              <a:t>復号</a:t>
            </a:r>
            <a:r>
              <a:rPr lang="en-US" altLang="ja-JP" sz="2000" dirty="0" smtClean="0">
                <a:latin typeface="ＤＦＧ極太明朝体" panose="02020C00010101010101" pitchFamily="18" charset="-128"/>
                <a:ea typeface="ＤＦＧ極太明朝体" panose="02020C00010101010101" pitchFamily="18" charset="-128"/>
              </a:rPr>
              <a:t>(decoding)</a:t>
            </a:r>
          </a:p>
        </p:txBody>
      </p:sp>
      <p:sp>
        <p:nvSpPr>
          <p:cNvPr id="28" name="テキスト ボックス 27"/>
          <p:cNvSpPr txBox="1"/>
          <p:nvPr/>
        </p:nvSpPr>
        <p:spPr>
          <a:xfrm>
            <a:off x="3067723" y="2968021"/>
            <a:ext cx="3168352" cy="400110"/>
          </a:xfrm>
          <a:prstGeom prst="rect">
            <a:avLst/>
          </a:prstGeom>
          <a:noFill/>
        </p:spPr>
        <p:txBody>
          <a:bodyPr wrap="square" rtlCol="0">
            <a:spAutoFit/>
          </a:bodyPr>
          <a:lstStyle/>
          <a:p>
            <a:r>
              <a:rPr lang="ja-JP" altLang="en-US" sz="2000" dirty="0" smtClean="0">
                <a:latin typeface="ＤＦＧ極太明朝体" panose="02020C00010101010101" pitchFamily="18" charset="-128"/>
                <a:ea typeface="ＤＦＧ極太明朝体" panose="02020C00010101010101" pitchFamily="18" charset="-128"/>
              </a:rPr>
              <a:t>自分なりに解釈する</a:t>
            </a:r>
            <a:endParaRPr lang="en-US" altLang="ja-JP" sz="2000" dirty="0" smtClean="0">
              <a:latin typeface="ＤＦＧ極太明朝体" panose="02020C00010101010101" pitchFamily="18" charset="-128"/>
              <a:ea typeface="ＤＦＧ極太明朝体" panose="02020C00010101010101" pitchFamily="18" charset="-128"/>
            </a:endParaRPr>
          </a:p>
        </p:txBody>
      </p:sp>
      <p:grpSp>
        <p:nvGrpSpPr>
          <p:cNvPr id="7" name="グループ化 6"/>
          <p:cNvGrpSpPr/>
          <p:nvPr/>
        </p:nvGrpSpPr>
        <p:grpSpPr>
          <a:xfrm>
            <a:off x="611560" y="1245988"/>
            <a:ext cx="4752529" cy="3053954"/>
            <a:chOff x="611560" y="1203598"/>
            <a:chExt cx="4752529" cy="3053954"/>
          </a:xfrm>
        </p:grpSpPr>
        <p:sp>
          <p:nvSpPr>
            <p:cNvPr id="20" name="テキスト ボックス 19"/>
            <p:cNvSpPr txBox="1"/>
            <p:nvPr/>
          </p:nvSpPr>
          <p:spPr>
            <a:xfrm>
              <a:off x="2051720" y="1203598"/>
              <a:ext cx="2376264"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伝えたい情報</a:t>
              </a:r>
              <a:endParaRPr lang="en-US" altLang="ja-JP" sz="2400" dirty="0" smtClean="0">
                <a:latin typeface="ＤＦＧ極太明朝体" panose="02020C00010101010101" pitchFamily="18" charset="-128"/>
                <a:ea typeface="ＤＦＧ極太明朝体" panose="02020C00010101010101" pitchFamily="18" charset="-128"/>
              </a:endParaRPr>
            </a:p>
          </p:txBody>
        </p:sp>
        <p:grpSp>
          <p:nvGrpSpPr>
            <p:cNvPr id="3" name="グループ化 2"/>
            <p:cNvGrpSpPr/>
            <p:nvPr/>
          </p:nvGrpSpPr>
          <p:grpSpPr>
            <a:xfrm>
              <a:off x="611560" y="1203599"/>
              <a:ext cx="1005364" cy="461665"/>
              <a:chOff x="758324" y="1509316"/>
              <a:chExt cx="1005364" cy="461665"/>
            </a:xfrm>
          </p:grpSpPr>
          <p:sp>
            <p:nvSpPr>
              <p:cNvPr id="14" name="テキスト ボックス 13"/>
              <p:cNvSpPr txBox="1"/>
              <p:nvPr/>
            </p:nvSpPr>
            <p:spPr>
              <a:xfrm>
                <a:off x="758324" y="1509316"/>
                <a:ext cx="1005364"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送り手</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2" name="正方形/長方形 1"/>
              <p:cNvSpPr/>
              <p:nvPr/>
            </p:nvSpPr>
            <p:spPr>
              <a:xfrm>
                <a:off x="758324" y="1509316"/>
                <a:ext cx="1005364" cy="46166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4" name="テキスト ボックス 23"/>
            <p:cNvSpPr txBox="1"/>
            <p:nvPr/>
          </p:nvSpPr>
          <p:spPr>
            <a:xfrm>
              <a:off x="2128767" y="2482058"/>
              <a:ext cx="3235322"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言葉・文字・身振り　</a:t>
              </a:r>
              <a:r>
                <a:rPr lang="ja-JP" altLang="en-US" sz="2000" dirty="0" smtClean="0">
                  <a:latin typeface="ＤＦＧ極太明朝体" panose="02020C00010101010101" pitchFamily="18" charset="-128"/>
                  <a:ea typeface="ＤＦＧ極太明朝体" panose="02020C00010101010101" pitchFamily="18" charset="-128"/>
                </a:rPr>
                <a:t>など</a:t>
              </a:r>
              <a:endParaRPr lang="en-US" altLang="ja-JP" sz="2000" dirty="0" smtClean="0">
                <a:latin typeface="ＤＦＧ極太明朝体" panose="02020C00010101010101" pitchFamily="18" charset="-128"/>
                <a:ea typeface="ＤＦＧ極太明朝体" panose="02020C00010101010101" pitchFamily="18" charset="-128"/>
              </a:endParaRPr>
            </a:p>
          </p:txBody>
        </p:sp>
        <p:sp>
          <p:nvSpPr>
            <p:cNvPr id="29" name="テキスト ボックス 28"/>
            <p:cNvSpPr txBox="1"/>
            <p:nvPr/>
          </p:nvSpPr>
          <p:spPr>
            <a:xfrm>
              <a:off x="2051720" y="3795886"/>
              <a:ext cx="2592288"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理解・判断・行動</a:t>
              </a:r>
              <a:endParaRPr lang="en-US" altLang="ja-JP" sz="2400" dirty="0" smtClean="0">
                <a:latin typeface="ＤＦＧ極太明朝体" panose="02020C00010101010101" pitchFamily="18" charset="-128"/>
                <a:ea typeface="ＤＦＧ極太明朝体" panose="02020C00010101010101" pitchFamily="18" charset="-128"/>
              </a:endParaRPr>
            </a:p>
          </p:txBody>
        </p:sp>
        <p:grpSp>
          <p:nvGrpSpPr>
            <p:cNvPr id="30" name="グループ化 29"/>
            <p:cNvGrpSpPr/>
            <p:nvPr/>
          </p:nvGrpSpPr>
          <p:grpSpPr>
            <a:xfrm>
              <a:off x="611560" y="3795887"/>
              <a:ext cx="1080120" cy="461665"/>
              <a:chOff x="758324" y="1509316"/>
              <a:chExt cx="1080120" cy="461665"/>
            </a:xfrm>
          </p:grpSpPr>
          <p:sp>
            <p:nvSpPr>
              <p:cNvPr id="31" name="テキスト ボックス 30"/>
              <p:cNvSpPr txBox="1"/>
              <p:nvPr/>
            </p:nvSpPr>
            <p:spPr>
              <a:xfrm>
                <a:off x="758324" y="1509316"/>
                <a:ext cx="1080120"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受け手</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32" name="正方形/長方形 31"/>
              <p:cNvSpPr/>
              <p:nvPr/>
            </p:nvSpPr>
            <p:spPr>
              <a:xfrm>
                <a:off x="758324" y="1509316"/>
                <a:ext cx="1005364" cy="46166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下矢印 3"/>
            <p:cNvSpPr/>
            <p:nvPr/>
          </p:nvSpPr>
          <p:spPr>
            <a:xfrm>
              <a:off x="2555776" y="1747169"/>
              <a:ext cx="342292" cy="73488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下矢印 33"/>
            <p:cNvSpPr/>
            <p:nvPr/>
          </p:nvSpPr>
          <p:spPr>
            <a:xfrm>
              <a:off x="2555776" y="3010647"/>
              <a:ext cx="342292" cy="73488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3" name="グループ化 42"/>
          <p:cNvGrpSpPr/>
          <p:nvPr/>
        </p:nvGrpSpPr>
        <p:grpSpPr>
          <a:xfrm>
            <a:off x="5652120" y="2349521"/>
            <a:ext cx="936104" cy="1273184"/>
            <a:chOff x="5580112" y="1943761"/>
            <a:chExt cx="936104" cy="1273184"/>
          </a:xfrm>
        </p:grpSpPr>
        <p:cxnSp>
          <p:nvCxnSpPr>
            <p:cNvPr id="37" name="直線矢印コネクタ 36"/>
            <p:cNvCxnSpPr/>
            <p:nvPr/>
          </p:nvCxnSpPr>
          <p:spPr>
            <a:xfrm flipH="1">
              <a:off x="5580112" y="1943761"/>
              <a:ext cx="936104"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9" name="直線矢印コネクタ 38"/>
            <p:cNvCxnSpPr/>
            <p:nvPr/>
          </p:nvCxnSpPr>
          <p:spPr>
            <a:xfrm flipH="1">
              <a:off x="5580112" y="3216945"/>
              <a:ext cx="936104"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41" name="直線コネクタ 40"/>
            <p:cNvCxnSpPr/>
            <p:nvPr/>
          </p:nvCxnSpPr>
          <p:spPr>
            <a:xfrm>
              <a:off x="6516216" y="1943761"/>
              <a:ext cx="0" cy="1273184"/>
            </a:xfrm>
            <a:prstGeom prst="line">
              <a:avLst/>
            </a:prstGeom>
          </p:spPr>
          <p:style>
            <a:lnRef idx="2">
              <a:schemeClr val="dk1"/>
            </a:lnRef>
            <a:fillRef idx="0">
              <a:schemeClr val="dk1"/>
            </a:fillRef>
            <a:effectRef idx="1">
              <a:schemeClr val="dk1"/>
            </a:effectRef>
            <a:fontRef idx="minor">
              <a:schemeClr val="tx1"/>
            </a:fontRef>
          </p:style>
        </p:cxnSp>
      </p:grpSp>
      <p:sp>
        <p:nvSpPr>
          <p:cNvPr id="44" name="テキスト ボックス 43"/>
          <p:cNvSpPr txBox="1"/>
          <p:nvPr/>
        </p:nvSpPr>
        <p:spPr>
          <a:xfrm>
            <a:off x="6660232" y="2390774"/>
            <a:ext cx="360040" cy="1200329"/>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不一致</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36" name="テキスト ボックス 35"/>
          <p:cNvSpPr txBox="1"/>
          <p:nvPr/>
        </p:nvSpPr>
        <p:spPr>
          <a:xfrm>
            <a:off x="0" y="0"/>
            <a:ext cx="5940152" cy="492443"/>
          </a:xfrm>
          <a:prstGeom prst="rect">
            <a:avLst/>
          </a:prstGeom>
          <a:solidFill>
            <a:srgbClr val="00B0F0"/>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１　情報社会とコミュニケーション</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１６</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１７</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38" name="テキスト ボックス 37"/>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Tree>
    <p:extLst>
      <p:ext uri="{BB962C8B-B14F-4D97-AF65-F5344CB8AC3E}">
        <p14:creationId xmlns:p14="http://schemas.microsoft.com/office/powerpoint/2010/main" val="1309057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3"/>
                                        </p:tgtEl>
                                        <p:attrNameLst>
                                          <p:attrName>style.visibility</p:attrName>
                                        </p:attrNameLst>
                                      </p:cBhvr>
                                      <p:to>
                                        <p:strVal val="visible"/>
                                      </p:to>
                                    </p:set>
                                    <p:animEffect transition="in" filter="wipe(left)">
                                      <p:cBhvr>
                                        <p:cTn id="17" dur="500"/>
                                        <p:tgtEl>
                                          <p:spTgt spid="43"/>
                                        </p:tgtEl>
                                      </p:cBhvr>
                                    </p:animEffect>
                                  </p:childTnLst>
                                </p:cTn>
                              </p:par>
                            </p:childTnLst>
                          </p:cTn>
                        </p:par>
                        <p:par>
                          <p:cTn id="18" fill="hold">
                            <p:stCondLst>
                              <p:cond delay="500"/>
                            </p:stCondLst>
                            <p:childTnLst>
                              <p:par>
                                <p:cTn id="19" presetID="45" presetClass="entr" presetSubtype="0" fill="hold" grpId="0" nodeType="afterEffect">
                                  <p:stCondLst>
                                    <p:cond delay="0"/>
                                  </p:stCondLst>
                                  <p:childTnLst>
                                    <p:set>
                                      <p:cBhvr>
                                        <p:cTn id="20" dur="1" fill="hold">
                                          <p:stCondLst>
                                            <p:cond delay="0"/>
                                          </p:stCondLst>
                                        </p:cTn>
                                        <p:tgtEl>
                                          <p:spTgt spid="44"/>
                                        </p:tgtEl>
                                        <p:attrNameLst>
                                          <p:attrName>style.visibility</p:attrName>
                                        </p:attrNameLst>
                                      </p:cBhvr>
                                      <p:to>
                                        <p:strVal val="visible"/>
                                      </p:to>
                                    </p:set>
                                    <p:animEffect transition="in" filter="fade">
                                      <p:cBhvr>
                                        <p:cTn id="21" dur="2000"/>
                                        <p:tgtEl>
                                          <p:spTgt spid="44"/>
                                        </p:tgtEl>
                                      </p:cBhvr>
                                    </p:animEffect>
                                    <p:anim calcmode="lin" valueType="num">
                                      <p:cBhvr>
                                        <p:cTn id="22" dur="2000" fill="hold"/>
                                        <p:tgtEl>
                                          <p:spTgt spid="44"/>
                                        </p:tgtEl>
                                        <p:attrNameLst>
                                          <p:attrName>ppt_w</p:attrName>
                                        </p:attrNameLst>
                                      </p:cBhvr>
                                      <p:tavLst>
                                        <p:tav tm="0" fmla="#ppt_w*sin(2.5*pi*$)">
                                          <p:val>
                                            <p:fltVal val="0"/>
                                          </p:val>
                                        </p:tav>
                                        <p:tav tm="100000">
                                          <p:val>
                                            <p:fltVal val="1"/>
                                          </p:val>
                                        </p:tav>
                                      </p:tavLst>
                                    </p:anim>
                                    <p:anim calcmode="lin" valueType="num">
                                      <p:cBhvr>
                                        <p:cTn id="23" dur="2000" fill="hold"/>
                                        <p:tgtEl>
                                          <p:spTgt spid="4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6" grpId="0"/>
      <p:bldP spid="4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0" y="0"/>
            <a:ext cx="5796136" cy="492443"/>
          </a:xfrm>
          <a:prstGeom prst="rect">
            <a:avLst/>
          </a:prstGeom>
          <a:solidFill>
            <a:srgbClr val="00B0F0"/>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６　知的財産とその保護①</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３２</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３３</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16" name="テキスト ボックス 15"/>
          <p:cNvSpPr txBox="1"/>
          <p:nvPr/>
        </p:nvSpPr>
        <p:spPr>
          <a:xfrm>
            <a:off x="6588224" y="4866501"/>
            <a:ext cx="255577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６　知的財産とその保護①</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1" name="テキスト ボックス 10"/>
          <p:cNvSpPr txBox="1"/>
          <p:nvPr/>
        </p:nvSpPr>
        <p:spPr>
          <a:xfrm>
            <a:off x="179512" y="669925"/>
            <a:ext cx="2012089" cy="461665"/>
          </a:xfrm>
          <a:prstGeom prst="rect">
            <a:avLst/>
          </a:prstGeom>
          <a:noFill/>
        </p:spPr>
        <p:txBody>
          <a:bodyPr wrap="non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１　知的財産権</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4" name="テキスト ボックス 13"/>
          <p:cNvSpPr txBox="1"/>
          <p:nvPr/>
        </p:nvSpPr>
        <p:spPr>
          <a:xfrm>
            <a:off x="2191601" y="1308705"/>
            <a:ext cx="6700879" cy="830997"/>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人間の知的活動によって生み出されたものを保護するための権利の総称．</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5" name="テキスト ボックス 14"/>
          <p:cNvSpPr txBox="1"/>
          <p:nvPr/>
        </p:nvSpPr>
        <p:spPr>
          <a:xfrm>
            <a:off x="467544" y="1308706"/>
            <a:ext cx="1800200"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知的財産権</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18" name="テキスト ボックス 17"/>
          <p:cNvSpPr txBox="1"/>
          <p:nvPr/>
        </p:nvSpPr>
        <p:spPr>
          <a:xfrm>
            <a:off x="2839673" y="2371694"/>
            <a:ext cx="5980799" cy="830997"/>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知的財産権のうち，文化や芸術に関する権利の総称．</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20" name="テキスト ボックス 19"/>
          <p:cNvSpPr txBox="1"/>
          <p:nvPr/>
        </p:nvSpPr>
        <p:spPr>
          <a:xfrm>
            <a:off x="1115616" y="2371695"/>
            <a:ext cx="1800200"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著作権</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21" name="テキスト ボックス 20"/>
          <p:cNvSpPr txBox="1"/>
          <p:nvPr/>
        </p:nvSpPr>
        <p:spPr>
          <a:xfrm>
            <a:off x="2839673" y="3219241"/>
            <a:ext cx="5980799" cy="830997"/>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知的財産権のうち，産業や経済に関する権利の総称．</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22" name="テキスト ボックス 21"/>
          <p:cNvSpPr txBox="1"/>
          <p:nvPr/>
        </p:nvSpPr>
        <p:spPr>
          <a:xfrm>
            <a:off x="1115616" y="3219242"/>
            <a:ext cx="1800200"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産業財産権</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Tree>
    <p:extLst>
      <p:ext uri="{BB962C8B-B14F-4D97-AF65-F5344CB8AC3E}">
        <p14:creationId xmlns:p14="http://schemas.microsoft.com/office/powerpoint/2010/main" val="3051212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0" grpId="0"/>
      <p:bldP spid="2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0" y="0"/>
            <a:ext cx="5796136" cy="492443"/>
          </a:xfrm>
          <a:prstGeom prst="rect">
            <a:avLst/>
          </a:prstGeom>
          <a:solidFill>
            <a:srgbClr val="00B0F0"/>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６　知的財産とその保護①</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３２</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３３</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16" name="テキスト ボックス 15"/>
          <p:cNvSpPr txBox="1"/>
          <p:nvPr/>
        </p:nvSpPr>
        <p:spPr>
          <a:xfrm>
            <a:off x="6588224" y="4866501"/>
            <a:ext cx="255577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６　知的財産とその保護①</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1" name="テキスト ボックス 10"/>
          <p:cNvSpPr txBox="1"/>
          <p:nvPr/>
        </p:nvSpPr>
        <p:spPr>
          <a:xfrm>
            <a:off x="179512" y="669925"/>
            <a:ext cx="1431802" cy="461665"/>
          </a:xfrm>
          <a:prstGeom prst="rect">
            <a:avLst/>
          </a:prstGeom>
          <a:noFill/>
        </p:spPr>
        <p:txBody>
          <a:bodyPr wrap="non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２　著作権</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27" name="テキスト ボックス 26"/>
          <p:cNvSpPr txBox="1"/>
          <p:nvPr/>
        </p:nvSpPr>
        <p:spPr>
          <a:xfrm>
            <a:off x="4281807" y="2136498"/>
            <a:ext cx="4862192"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公表権，氏名表示権，同一性保持権</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grpSp>
        <p:nvGrpSpPr>
          <p:cNvPr id="7" name="グループ化 6"/>
          <p:cNvGrpSpPr/>
          <p:nvPr/>
        </p:nvGrpSpPr>
        <p:grpSpPr>
          <a:xfrm>
            <a:off x="323528" y="1308703"/>
            <a:ext cx="8424936" cy="3058843"/>
            <a:chOff x="323528" y="1308703"/>
            <a:chExt cx="8424936" cy="3058843"/>
          </a:xfrm>
        </p:grpSpPr>
        <p:sp>
          <p:nvSpPr>
            <p:cNvPr id="15" name="テキスト ボックス 14"/>
            <p:cNvSpPr txBox="1"/>
            <p:nvPr/>
          </p:nvSpPr>
          <p:spPr>
            <a:xfrm>
              <a:off x="323528" y="1308706"/>
              <a:ext cx="1800200"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著作権</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18" name="テキスト ボックス 17"/>
            <p:cNvSpPr txBox="1"/>
            <p:nvPr/>
          </p:nvSpPr>
          <p:spPr>
            <a:xfrm>
              <a:off x="3597731" y="1770369"/>
              <a:ext cx="5150733" cy="830997"/>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著作者の人格を保護する権利</a:t>
              </a:r>
              <a:endParaRPr lang="en-US" altLang="ja-JP" sz="2400" dirty="0" smtClean="0">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　具）</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2" name="テキスト ボックス 11"/>
            <p:cNvSpPr txBox="1"/>
            <p:nvPr/>
          </p:nvSpPr>
          <p:spPr>
            <a:xfrm>
              <a:off x="1547664" y="1308705"/>
              <a:ext cx="1800200"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著作権</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17" name="テキスト ボックス 16"/>
            <p:cNvSpPr txBox="1"/>
            <p:nvPr/>
          </p:nvSpPr>
          <p:spPr>
            <a:xfrm>
              <a:off x="1871700" y="1770370"/>
              <a:ext cx="1800200"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著作人格権</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19" name="テキスト ボックス 18"/>
            <p:cNvSpPr txBox="1"/>
            <p:nvPr/>
          </p:nvSpPr>
          <p:spPr>
            <a:xfrm>
              <a:off x="3597731" y="2601365"/>
              <a:ext cx="5150733" cy="830997"/>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著作者の経済的利益を保護する権利</a:t>
              </a:r>
              <a:endParaRPr lang="en-US" altLang="ja-JP" sz="2400" dirty="0" smtClean="0">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　例）</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23" name="テキスト ボックス 22"/>
            <p:cNvSpPr txBox="1"/>
            <p:nvPr/>
          </p:nvSpPr>
          <p:spPr>
            <a:xfrm>
              <a:off x="1871700" y="2601366"/>
              <a:ext cx="1800200"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著作財産権</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24" name="テキスト ボックス 23"/>
            <p:cNvSpPr txBox="1"/>
            <p:nvPr/>
          </p:nvSpPr>
          <p:spPr>
            <a:xfrm>
              <a:off x="1547664" y="3536550"/>
              <a:ext cx="1800200"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著作隣接権</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25" name="テキスト ボックス 24"/>
            <p:cNvSpPr txBox="1"/>
            <p:nvPr/>
          </p:nvSpPr>
          <p:spPr>
            <a:xfrm>
              <a:off x="3347864" y="3536549"/>
              <a:ext cx="5150733" cy="830997"/>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著作物等を「伝達する者」に付与される権利</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26" name="テキスト ボックス 25"/>
            <p:cNvSpPr txBox="1"/>
            <p:nvPr/>
          </p:nvSpPr>
          <p:spPr>
            <a:xfrm>
              <a:off x="2610036" y="1308703"/>
              <a:ext cx="6138428"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著作者に付与される権利</a:t>
              </a:r>
              <a:endParaRPr lang="en-US" altLang="ja-JP" sz="2400" dirty="0" smtClean="0">
                <a:latin typeface="ＤＦＧ極太明朝体" panose="02020C00010101010101" pitchFamily="18" charset="-128"/>
                <a:ea typeface="ＤＦＧ極太明朝体" panose="02020C00010101010101" pitchFamily="18" charset="-128"/>
              </a:endParaRPr>
            </a:p>
          </p:txBody>
        </p:sp>
        <p:cxnSp>
          <p:nvCxnSpPr>
            <p:cNvPr id="3" name="直線コネクタ 2"/>
            <p:cNvCxnSpPr>
              <a:endCxn id="12" idx="1"/>
            </p:cNvCxnSpPr>
            <p:nvPr/>
          </p:nvCxnSpPr>
          <p:spPr>
            <a:xfrm>
              <a:off x="1403648" y="1539535"/>
              <a:ext cx="144016" cy="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1763688" y="2038492"/>
              <a:ext cx="144016" cy="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a:off x="1763688" y="1770368"/>
              <a:ext cx="0" cy="106183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1763688" y="2832197"/>
              <a:ext cx="144016" cy="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1475656" y="1546981"/>
              <a:ext cx="0" cy="222040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1475656" y="3767382"/>
              <a:ext cx="144016" cy="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32" name="テキスト ボックス 31"/>
          <p:cNvSpPr txBox="1"/>
          <p:nvPr/>
        </p:nvSpPr>
        <p:spPr>
          <a:xfrm>
            <a:off x="4281808" y="2995737"/>
            <a:ext cx="4862192"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複製権，公衆送信権，上演権</a:t>
            </a:r>
            <a:r>
              <a:rPr lang="ja-JP" altLang="en-US" dirty="0" smtClean="0">
                <a:solidFill>
                  <a:srgbClr val="FF0000"/>
                </a:solidFill>
                <a:latin typeface="ＤＦＧ極太明朝体" panose="02020C00010101010101" pitchFamily="18" charset="-128"/>
                <a:ea typeface="ＤＦＧ極太明朝体" panose="02020C00010101010101" pitchFamily="18" charset="-128"/>
              </a:rPr>
              <a:t>など</a:t>
            </a:r>
            <a:endParaRPr lang="en-US" altLang="ja-JP" dirty="0" smtClean="0">
              <a:solidFill>
                <a:srgbClr val="FF0000"/>
              </a:solidFill>
              <a:latin typeface="ＤＦＧ極太明朝体" panose="02020C00010101010101" pitchFamily="18" charset="-128"/>
              <a:ea typeface="ＤＦＧ極太明朝体" panose="02020C00010101010101" pitchFamily="18" charset="-128"/>
            </a:endParaRPr>
          </a:p>
        </p:txBody>
      </p:sp>
    </p:spTree>
    <p:extLst>
      <p:ext uri="{BB962C8B-B14F-4D97-AF65-F5344CB8AC3E}">
        <p14:creationId xmlns:p14="http://schemas.microsoft.com/office/powerpoint/2010/main" val="3998661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fade">
                                      <p:cBhvr>
                                        <p:cTn id="1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0" y="0"/>
            <a:ext cx="5796136" cy="492443"/>
          </a:xfrm>
          <a:prstGeom prst="rect">
            <a:avLst/>
          </a:prstGeom>
          <a:solidFill>
            <a:srgbClr val="00B0F0"/>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６　知的財産とその保護①</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３２</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３３</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16" name="テキスト ボックス 15"/>
          <p:cNvSpPr txBox="1"/>
          <p:nvPr/>
        </p:nvSpPr>
        <p:spPr>
          <a:xfrm>
            <a:off x="6588224" y="4866501"/>
            <a:ext cx="255577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６　知的財産とその保護①</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33" name="テキスト ボックス 32"/>
          <p:cNvSpPr txBox="1"/>
          <p:nvPr/>
        </p:nvSpPr>
        <p:spPr>
          <a:xfrm>
            <a:off x="251520" y="987574"/>
            <a:ext cx="6700879"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著作権の保護期間</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34" name="テキスト ボックス 33"/>
          <p:cNvSpPr txBox="1"/>
          <p:nvPr/>
        </p:nvSpPr>
        <p:spPr>
          <a:xfrm>
            <a:off x="611560" y="1939067"/>
            <a:ext cx="7632848" cy="830997"/>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個人の場合　→　著作者の</a:t>
            </a:r>
            <a:r>
              <a:rPr lang="ja-JP" altLang="en-US" sz="2400" u="sng" dirty="0" smtClean="0">
                <a:latin typeface="ＤＦＧ極太明朝体" panose="02020C00010101010101" pitchFamily="18" charset="-128"/>
                <a:ea typeface="ＤＦＧ極太明朝体" panose="02020C00010101010101" pitchFamily="18" charset="-128"/>
              </a:rPr>
              <a:t>　　　　　　　　　　　　　</a:t>
            </a:r>
            <a:r>
              <a:rPr lang="ja-JP" altLang="en-US" sz="2400" dirty="0" smtClean="0">
                <a:latin typeface="ＤＦＧ極太明朝体" panose="02020C00010101010101" pitchFamily="18" charset="-128"/>
                <a:ea typeface="ＤＦＧ極太明朝体" panose="02020C00010101010101" pitchFamily="18" charset="-128"/>
              </a:rPr>
              <a:t>保護される．</a:t>
            </a:r>
            <a:endParaRPr lang="en-US" altLang="ja-JP" sz="2400" dirty="0" smtClean="0">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団体の場合　→　</a:t>
            </a:r>
            <a:r>
              <a:rPr lang="ja-JP" altLang="en-US" sz="2400" u="sng" dirty="0" smtClean="0">
                <a:latin typeface="ＤＦＧ極太明朝体" panose="02020C00010101010101" pitchFamily="18" charset="-128"/>
                <a:ea typeface="ＤＦＧ極太明朝体" panose="02020C00010101010101" pitchFamily="18" charset="-128"/>
              </a:rPr>
              <a:t>　　　　　　　　　　　　　　</a:t>
            </a:r>
            <a:r>
              <a:rPr lang="ja-JP" altLang="en-US" sz="2400" dirty="0" smtClean="0">
                <a:latin typeface="ＤＦＧ極太明朝体" panose="02020C00010101010101" pitchFamily="18" charset="-128"/>
                <a:ea typeface="ＤＦＧ極太明朝体" panose="02020C00010101010101" pitchFamily="18" charset="-128"/>
              </a:rPr>
              <a:t>保護される．</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35" name="テキスト ボックス 34"/>
          <p:cNvSpPr txBox="1"/>
          <p:nvPr/>
        </p:nvSpPr>
        <p:spPr>
          <a:xfrm>
            <a:off x="4139952" y="1923678"/>
            <a:ext cx="1800200"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死後７０年間</a:t>
            </a:r>
            <a:endParaRPr lang="en-US" altLang="ja-JP"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36" name="テキスト ボックス 35"/>
          <p:cNvSpPr txBox="1"/>
          <p:nvPr/>
        </p:nvSpPr>
        <p:spPr>
          <a:xfrm>
            <a:off x="2862064" y="2284591"/>
            <a:ext cx="2177988"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公表後７０年間</a:t>
            </a:r>
            <a:endParaRPr lang="en-US" altLang="ja-JP" dirty="0" smtClean="0">
              <a:solidFill>
                <a:srgbClr val="FF0000"/>
              </a:solidFill>
              <a:latin typeface="ＤＦＧ極太明朝体" panose="02020C00010101010101" pitchFamily="18" charset="-128"/>
              <a:ea typeface="ＤＦＧ極太明朝体" panose="02020C00010101010101" pitchFamily="18" charset="-128"/>
            </a:endParaRPr>
          </a:p>
        </p:txBody>
      </p:sp>
    </p:spTree>
    <p:extLst>
      <p:ext uri="{BB962C8B-B14F-4D97-AF65-F5344CB8AC3E}">
        <p14:creationId xmlns:p14="http://schemas.microsoft.com/office/powerpoint/2010/main" val="1606139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fade">
                                      <p:cBhvr>
                                        <p:cTn id="12"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6"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0" y="0"/>
            <a:ext cx="5796136" cy="492443"/>
          </a:xfrm>
          <a:prstGeom prst="rect">
            <a:avLst/>
          </a:prstGeom>
          <a:solidFill>
            <a:srgbClr val="00B0F0"/>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６　知的財産とその保護①</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３２</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３３</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16" name="テキスト ボックス 15"/>
          <p:cNvSpPr txBox="1"/>
          <p:nvPr/>
        </p:nvSpPr>
        <p:spPr>
          <a:xfrm>
            <a:off x="6588224" y="4866501"/>
            <a:ext cx="255577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６　知的財産とその保護①</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1" name="テキスト ボックス 10"/>
          <p:cNvSpPr txBox="1"/>
          <p:nvPr/>
        </p:nvSpPr>
        <p:spPr>
          <a:xfrm>
            <a:off x="179512" y="669925"/>
            <a:ext cx="2042547" cy="461665"/>
          </a:xfrm>
          <a:prstGeom prst="rect">
            <a:avLst/>
          </a:prstGeom>
          <a:noFill/>
        </p:spPr>
        <p:txBody>
          <a:bodyPr wrap="non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３　産業財産権</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5" name="テキスト ボックス 14"/>
          <p:cNvSpPr txBox="1"/>
          <p:nvPr/>
        </p:nvSpPr>
        <p:spPr>
          <a:xfrm>
            <a:off x="179512" y="1347614"/>
            <a:ext cx="1800200"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産業財産権</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12" name="テキスト ボックス 11"/>
          <p:cNvSpPr txBox="1"/>
          <p:nvPr/>
        </p:nvSpPr>
        <p:spPr>
          <a:xfrm>
            <a:off x="755576" y="1845645"/>
            <a:ext cx="1584176"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特許権</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26" name="テキスト ボックス 25"/>
          <p:cNvSpPr txBox="1"/>
          <p:nvPr/>
        </p:nvSpPr>
        <p:spPr>
          <a:xfrm>
            <a:off x="2462587" y="1852213"/>
            <a:ext cx="6670421"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高度な発明を保護する権利　</a:t>
            </a:r>
            <a:r>
              <a:rPr lang="ja-JP" altLang="en-US" sz="2400" dirty="0" smtClean="0">
                <a:latin typeface="ＤＦＧ極太明朝体" panose="02020C00010101010101" pitchFamily="18" charset="-128"/>
                <a:ea typeface="ＤＦＧ極太明朝体" panose="02020C00010101010101" pitchFamily="18" charset="-128"/>
              </a:rPr>
              <a:t>（</a:t>
            </a:r>
            <a:r>
              <a:rPr lang="ja-JP" altLang="en-US" sz="2400" dirty="0" smtClean="0">
                <a:solidFill>
                  <a:srgbClr val="00B0F0"/>
                </a:solidFill>
                <a:latin typeface="ＤＦＧ極太明朝体" panose="02020C00010101010101" pitchFamily="18" charset="-128"/>
                <a:ea typeface="ＤＦＧ極太明朝体" panose="02020C00010101010101" pitchFamily="18" charset="-128"/>
              </a:rPr>
              <a:t>出願</a:t>
            </a:r>
            <a:r>
              <a:rPr lang="ja-JP" altLang="en-US" sz="2400" dirty="0" smtClean="0">
                <a:latin typeface="ＤＦＧ極太明朝体" panose="02020C00010101010101" pitchFamily="18" charset="-128"/>
                <a:ea typeface="ＤＦＧ極太明朝体" panose="02020C00010101010101" pitchFamily="18" charset="-128"/>
              </a:rPr>
              <a:t>より</a:t>
            </a:r>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２０年間</a:t>
            </a:r>
            <a:r>
              <a:rPr lang="ja-JP" altLang="en-US" sz="2400" dirty="0" smtClean="0">
                <a:latin typeface="ＤＦＧ極太明朝体" panose="02020C00010101010101" pitchFamily="18" charset="-128"/>
                <a:ea typeface="ＤＦＧ極太明朝体" panose="02020C00010101010101" pitchFamily="18" charset="-128"/>
              </a:rPr>
              <a:t>）</a:t>
            </a:r>
            <a:endParaRPr lang="en-US" altLang="ja-JP" sz="2400" dirty="0" smtClean="0">
              <a:latin typeface="ＤＦＧ極太明朝体" panose="02020C00010101010101" pitchFamily="18" charset="-128"/>
              <a:ea typeface="ＤＦＧ極太明朝体" panose="02020C00010101010101" pitchFamily="18" charset="-128"/>
            </a:endParaRPr>
          </a:p>
        </p:txBody>
      </p:sp>
      <p:cxnSp>
        <p:nvCxnSpPr>
          <p:cNvPr id="30" name="直線コネクタ 29"/>
          <p:cNvCxnSpPr/>
          <p:nvPr/>
        </p:nvCxnSpPr>
        <p:spPr>
          <a:xfrm>
            <a:off x="539552" y="1852213"/>
            <a:ext cx="0" cy="172764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a:endCxn id="12" idx="1"/>
          </p:cNvCxnSpPr>
          <p:nvPr/>
        </p:nvCxnSpPr>
        <p:spPr>
          <a:xfrm>
            <a:off x="539552" y="2076477"/>
            <a:ext cx="216024" cy="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34" name="テキスト ボックス 33"/>
          <p:cNvSpPr txBox="1"/>
          <p:nvPr/>
        </p:nvSpPr>
        <p:spPr>
          <a:xfrm>
            <a:off x="755576" y="2320447"/>
            <a:ext cx="1872208"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実用新案権</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35" name="テキスト ボックス 34"/>
          <p:cNvSpPr txBox="1"/>
          <p:nvPr/>
        </p:nvSpPr>
        <p:spPr>
          <a:xfrm>
            <a:off x="2483768" y="2320447"/>
            <a:ext cx="6192687"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アイデアを保護する権利　</a:t>
            </a:r>
            <a:r>
              <a:rPr lang="ja-JP" altLang="en-US" sz="2400" dirty="0" smtClean="0">
                <a:latin typeface="ＤＦＧ極太明朝体" panose="02020C00010101010101" pitchFamily="18" charset="-128"/>
                <a:ea typeface="ＤＦＧ極太明朝体" panose="02020C00010101010101" pitchFamily="18" charset="-128"/>
              </a:rPr>
              <a:t>（</a:t>
            </a:r>
            <a:r>
              <a:rPr lang="ja-JP" altLang="en-US" sz="2400" dirty="0" smtClean="0">
                <a:solidFill>
                  <a:srgbClr val="00B0F0"/>
                </a:solidFill>
                <a:latin typeface="ＤＦＧ極太明朝体" panose="02020C00010101010101" pitchFamily="18" charset="-128"/>
                <a:ea typeface="ＤＦＧ極太明朝体" panose="02020C00010101010101" pitchFamily="18" charset="-128"/>
              </a:rPr>
              <a:t>出願</a:t>
            </a:r>
            <a:r>
              <a:rPr lang="ja-JP" altLang="en-US" sz="2400" dirty="0" smtClean="0">
                <a:latin typeface="ＤＦＧ極太明朝体" panose="02020C00010101010101" pitchFamily="18" charset="-128"/>
                <a:ea typeface="ＤＦＧ極太明朝体" panose="02020C00010101010101" pitchFamily="18" charset="-128"/>
              </a:rPr>
              <a:t>より</a:t>
            </a:r>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１０年間</a:t>
            </a:r>
            <a:r>
              <a:rPr lang="ja-JP" altLang="en-US" sz="2400" dirty="0" smtClean="0">
                <a:latin typeface="ＤＦＧ極太明朝体" panose="02020C00010101010101" pitchFamily="18" charset="-128"/>
                <a:ea typeface="ＤＦＧ極太明朝体" panose="02020C00010101010101" pitchFamily="18" charset="-128"/>
              </a:rPr>
              <a:t>）</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36" name="テキスト ボックス 35"/>
          <p:cNvSpPr txBox="1"/>
          <p:nvPr/>
        </p:nvSpPr>
        <p:spPr>
          <a:xfrm>
            <a:off x="755576" y="2795264"/>
            <a:ext cx="1872208"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意匠権</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37" name="テキスト ボックス 36"/>
          <p:cNvSpPr txBox="1"/>
          <p:nvPr/>
        </p:nvSpPr>
        <p:spPr>
          <a:xfrm>
            <a:off x="2483768" y="2795264"/>
            <a:ext cx="6696744"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デザインや形状を保護する権利　</a:t>
            </a:r>
            <a:r>
              <a:rPr lang="ja-JP" altLang="en-US" sz="2400" dirty="0" smtClean="0">
                <a:latin typeface="ＤＦＧ極太明朝体" panose="02020C00010101010101" pitchFamily="18" charset="-128"/>
                <a:ea typeface="ＤＦＧ極太明朝体" panose="02020C00010101010101" pitchFamily="18" charset="-128"/>
              </a:rPr>
              <a:t>（</a:t>
            </a:r>
            <a:r>
              <a:rPr lang="ja-JP" altLang="en-US" sz="2400" dirty="0" smtClean="0">
                <a:solidFill>
                  <a:srgbClr val="00B0F0"/>
                </a:solidFill>
                <a:latin typeface="ＤＦＧ極太明朝体" panose="02020C00010101010101" pitchFamily="18" charset="-128"/>
                <a:ea typeface="ＤＦＧ極太明朝体" panose="02020C00010101010101" pitchFamily="18" charset="-128"/>
              </a:rPr>
              <a:t>出願</a:t>
            </a:r>
            <a:r>
              <a:rPr lang="ja-JP" altLang="en-US" sz="2400" dirty="0" smtClean="0">
                <a:latin typeface="ＤＦＧ極太明朝体" panose="02020C00010101010101" pitchFamily="18" charset="-128"/>
                <a:ea typeface="ＤＦＧ極太明朝体" panose="02020C00010101010101" pitchFamily="18" charset="-128"/>
              </a:rPr>
              <a:t>より</a:t>
            </a:r>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２５年間</a:t>
            </a:r>
            <a:r>
              <a:rPr lang="ja-JP" altLang="en-US" sz="2400" dirty="0" smtClean="0">
                <a:latin typeface="ＤＦＧ極太明朝体" panose="02020C00010101010101" pitchFamily="18" charset="-128"/>
                <a:ea typeface="ＤＦＧ極太明朝体" panose="02020C00010101010101" pitchFamily="18" charset="-128"/>
              </a:rPr>
              <a:t>）</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38" name="テキスト ボックス 37"/>
          <p:cNvSpPr txBox="1"/>
          <p:nvPr/>
        </p:nvSpPr>
        <p:spPr>
          <a:xfrm>
            <a:off x="755576" y="3276650"/>
            <a:ext cx="1872208"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商標権</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39" name="テキスト ボックス 38"/>
          <p:cNvSpPr txBox="1"/>
          <p:nvPr/>
        </p:nvSpPr>
        <p:spPr>
          <a:xfrm>
            <a:off x="2483768" y="3276650"/>
            <a:ext cx="6192687" cy="830997"/>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商品名などを保護する権利　（</a:t>
            </a:r>
            <a:r>
              <a:rPr lang="ja-JP" altLang="en-US" sz="2400" dirty="0" smtClean="0">
                <a:solidFill>
                  <a:srgbClr val="00B050"/>
                </a:solidFill>
                <a:latin typeface="ＤＦＧ極太明朝体" panose="02020C00010101010101" pitchFamily="18" charset="-128"/>
                <a:ea typeface="ＤＦＧ極太明朝体" panose="02020C00010101010101" pitchFamily="18" charset="-128"/>
              </a:rPr>
              <a:t>登録</a:t>
            </a:r>
            <a:r>
              <a:rPr lang="ja-JP" altLang="en-US" sz="2400" dirty="0" smtClean="0">
                <a:latin typeface="ＤＦＧ極太明朝体" panose="02020C00010101010101" pitchFamily="18" charset="-128"/>
                <a:ea typeface="ＤＦＧ極太明朝体" panose="02020C00010101010101" pitchFamily="18" charset="-128"/>
              </a:rPr>
              <a:t>より</a:t>
            </a:r>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１０年間</a:t>
            </a:r>
            <a:r>
              <a:rPr lang="ja-JP" altLang="en-US" sz="2400" dirty="0" smtClean="0">
                <a:latin typeface="ＤＦＧ極太明朝体" panose="02020C00010101010101" pitchFamily="18" charset="-128"/>
                <a:ea typeface="ＤＦＧ極太明朝体" panose="02020C00010101010101" pitchFamily="18" charset="-128"/>
              </a:rPr>
              <a:t>）</a:t>
            </a:r>
            <a:endParaRPr lang="en-US" altLang="ja-JP" sz="2400" dirty="0" smtClean="0">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　</a:t>
            </a:r>
            <a:r>
              <a:rPr lang="en-US" altLang="ja-JP" sz="2400" dirty="0" smtClean="0">
                <a:latin typeface="ＤＦＧ極太明朝体" panose="02020C00010101010101" pitchFamily="18" charset="-128"/>
                <a:ea typeface="ＤＦＧ極太明朝体" panose="02020C00010101010101" pitchFamily="18" charset="-128"/>
              </a:rPr>
              <a:t>※</a:t>
            </a:r>
            <a:r>
              <a:rPr lang="ja-JP" altLang="en-US" sz="2400" dirty="0" smtClean="0">
                <a:latin typeface="ＤＦＧ極太明朝体" panose="02020C00010101010101" pitchFamily="18" charset="-128"/>
                <a:ea typeface="ＤＦＧ極太明朝体" panose="02020C00010101010101" pitchFamily="18" charset="-128"/>
              </a:rPr>
              <a:t>商標権は</a:t>
            </a:r>
            <a:r>
              <a:rPr lang="ja-JP" altLang="en-US" sz="2400" u="sng" dirty="0" smtClean="0">
                <a:solidFill>
                  <a:srgbClr val="FF0000"/>
                </a:solidFill>
                <a:latin typeface="ＤＦＧ極太明朝体" panose="02020C00010101010101" pitchFamily="18" charset="-128"/>
                <a:ea typeface="ＤＦＧ極太明朝体" panose="02020C00010101010101" pitchFamily="18" charset="-128"/>
              </a:rPr>
              <a:t>更新制度</a:t>
            </a:r>
            <a:r>
              <a:rPr lang="ja-JP" altLang="en-US" sz="2400" dirty="0" smtClean="0">
                <a:latin typeface="ＤＦＧ極太明朝体" panose="02020C00010101010101" pitchFamily="18" charset="-128"/>
                <a:ea typeface="ＤＦＧ極太明朝体" panose="02020C00010101010101" pitchFamily="18" charset="-128"/>
              </a:rPr>
              <a:t>を持っている．</a:t>
            </a:r>
            <a:endParaRPr lang="en-US" altLang="ja-JP" sz="2400" dirty="0" smtClean="0">
              <a:latin typeface="ＤＦＧ極太明朝体" panose="02020C00010101010101" pitchFamily="18" charset="-128"/>
              <a:ea typeface="ＤＦＧ極太明朝体" panose="02020C00010101010101" pitchFamily="18" charset="-128"/>
            </a:endParaRPr>
          </a:p>
        </p:txBody>
      </p:sp>
      <p:cxnSp>
        <p:nvCxnSpPr>
          <p:cNvPr id="40" name="直線コネクタ 39"/>
          <p:cNvCxnSpPr/>
          <p:nvPr/>
        </p:nvCxnSpPr>
        <p:spPr>
          <a:xfrm>
            <a:off x="539552" y="2574508"/>
            <a:ext cx="216024" cy="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539552" y="3061498"/>
            <a:ext cx="216024" cy="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a:off x="539552" y="3568811"/>
            <a:ext cx="216024" cy="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5146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0" y="0"/>
            <a:ext cx="5796136" cy="492443"/>
          </a:xfrm>
          <a:prstGeom prst="rect">
            <a:avLst/>
          </a:prstGeom>
          <a:solidFill>
            <a:srgbClr val="00B0F0"/>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７　知的財産とその保護②</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３４</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３５</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16" name="テキスト ボックス 15"/>
          <p:cNvSpPr txBox="1"/>
          <p:nvPr/>
        </p:nvSpPr>
        <p:spPr>
          <a:xfrm>
            <a:off x="6588225" y="4869135"/>
            <a:ext cx="255577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７　知的財産とその保護②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1" name="テキスト ボックス 10"/>
          <p:cNvSpPr txBox="1"/>
          <p:nvPr/>
        </p:nvSpPr>
        <p:spPr>
          <a:xfrm>
            <a:off x="179512" y="555526"/>
            <a:ext cx="3438762" cy="461665"/>
          </a:xfrm>
          <a:prstGeom prst="rect">
            <a:avLst/>
          </a:prstGeom>
          <a:noFill/>
        </p:spPr>
        <p:txBody>
          <a:bodyPr wrap="non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１　著作権が及ばない場合</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5" name="テキスト ボックス 14"/>
          <p:cNvSpPr txBox="1"/>
          <p:nvPr/>
        </p:nvSpPr>
        <p:spPr>
          <a:xfrm>
            <a:off x="1403648" y="2181513"/>
            <a:ext cx="2520280" cy="461665"/>
          </a:xfrm>
          <a:prstGeom prst="rect">
            <a:avLst/>
          </a:prstGeom>
          <a:noFill/>
        </p:spPr>
        <p:txBody>
          <a:bodyPr wrap="square" rtlCol="0">
            <a:spAutoFit/>
          </a:bodyPr>
          <a:lstStyle/>
          <a:p>
            <a:r>
              <a:rPr lang="ja-JP" altLang="en-US" sz="2400" u="sng" dirty="0" smtClean="0">
                <a:solidFill>
                  <a:srgbClr val="FF0000"/>
                </a:solidFill>
                <a:latin typeface="ＤＦＧ極太明朝体" panose="02020C00010101010101" pitchFamily="18" charset="-128"/>
                <a:ea typeface="ＤＦＧ極太明朝体" panose="02020C00010101010101" pitchFamily="18" charset="-128"/>
              </a:rPr>
              <a:t>パブリックドメイン</a:t>
            </a:r>
            <a:endParaRPr lang="en-US" altLang="ja-JP" sz="2400" u="sng"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26" name="テキスト ボックス 25"/>
          <p:cNvSpPr txBox="1"/>
          <p:nvPr/>
        </p:nvSpPr>
        <p:spPr>
          <a:xfrm>
            <a:off x="611560" y="987574"/>
            <a:ext cx="8280920"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著作権は，特段の場合に限り，保護を受けないことがある．</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20" name="テキスト ボックス 19"/>
          <p:cNvSpPr txBox="1"/>
          <p:nvPr/>
        </p:nvSpPr>
        <p:spPr>
          <a:xfrm>
            <a:off x="863080" y="1442850"/>
            <a:ext cx="8280920" cy="1938992"/>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①憲法や法令，行政の通達，裁判の判決文</a:t>
            </a:r>
            <a:endParaRPr lang="en-US" altLang="ja-JP" sz="2400" dirty="0" smtClean="0">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②保護期間を過ぎた著作物</a:t>
            </a:r>
            <a:endParaRPr lang="en-US" altLang="ja-JP" sz="2400" dirty="0" smtClean="0">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　　　　　　　　　　　　　　　　　　　となり自由に利用できる．</a:t>
            </a:r>
            <a:endParaRPr lang="en-US" altLang="ja-JP" sz="2400" dirty="0" smtClean="0">
              <a:latin typeface="ＤＦＧ極太明朝体" panose="02020C00010101010101" pitchFamily="18" charset="-128"/>
              <a:ea typeface="ＤＦＧ極太明朝体" panose="02020C00010101010101" pitchFamily="18" charset="-128"/>
            </a:endParaRPr>
          </a:p>
          <a:p>
            <a:endParaRPr lang="en-US" altLang="ja-JP" sz="2400" dirty="0" smtClean="0">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③著作権法の制限規定</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21" name="テキスト ボックス 20"/>
          <p:cNvSpPr txBox="1"/>
          <p:nvPr/>
        </p:nvSpPr>
        <p:spPr>
          <a:xfrm>
            <a:off x="1959426" y="2567256"/>
            <a:ext cx="6912768" cy="369332"/>
          </a:xfrm>
          <a:prstGeom prst="rect">
            <a:avLst/>
          </a:prstGeom>
          <a:noFill/>
        </p:spPr>
        <p:txBody>
          <a:bodyPr wrap="square" rtlCol="0">
            <a:spAutoFit/>
          </a:bodyPr>
          <a:lstStyle/>
          <a:p>
            <a:r>
              <a:rPr lang="en-US" altLang="ja-JP" dirty="0" smtClean="0">
                <a:solidFill>
                  <a:srgbClr val="0070C0"/>
                </a:solidFill>
                <a:latin typeface="ＤＦＧ極太明朝体" panose="02020C00010101010101" pitchFamily="18" charset="-128"/>
                <a:ea typeface="ＤＦＧ極太明朝体" panose="02020C00010101010101" pitchFamily="18" charset="-128"/>
              </a:rPr>
              <a:t>※</a:t>
            </a:r>
            <a:r>
              <a:rPr lang="ja-JP" altLang="en-US" dirty="0" smtClean="0">
                <a:solidFill>
                  <a:srgbClr val="0070C0"/>
                </a:solidFill>
                <a:latin typeface="ＤＦＧ極太明朝体" panose="02020C00010101010101" pitchFamily="18" charset="-128"/>
                <a:ea typeface="ＤＦＧ極太明朝体" panose="02020C00010101010101" pitchFamily="18" charset="-128"/>
              </a:rPr>
              <a:t>権利が発生していない，又消滅したもの</a:t>
            </a:r>
            <a:endParaRPr lang="en-US" altLang="ja-JP" dirty="0" smtClean="0">
              <a:solidFill>
                <a:srgbClr val="0070C0"/>
              </a:solidFill>
              <a:latin typeface="ＤＦＧ極太明朝体" panose="02020C00010101010101" pitchFamily="18" charset="-128"/>
              <a:ea typeface="ＤＦＧ極太明朝体" panose="02020C00010101010101" pitchFamily="18" charset="-128"/>
            </a:endParaRPr>
          </a:p>
        </p:txBody>
      </p:sp>
      <p:sp>
        <p:nvSpPr>
          <p:cNvPr id="22" name="テキスト ボックス 21"/>
          <p:cNvSpPr txBox="1"/>
          <p:nvPr/>
        </p:nvSpPr>
        <p:spPr>
          <a:xfrm>
            <a:off x="1275350" y="3252342"/>
            <a:ext cx="7689138" cy="1569660"/>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a:t>
            </a:r>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私的利用</a:t>
            </a:r>
            <a:r>
              <a:rPr lang="ja-JP" altLang="en-US" sz="2400" dirty="0" smtClean="0">
                <a:latin typeface="ＤＦＧ極太明朝体" panose="02020C00010101010101" pitchFamily="18" charset="-128"/>
                <a:ea typeface="ＤＦＧ極太明朝体" panose="02020C00010101010101" pitchFamily="18" charset="-128"/>
              </a:rPr>
              <a:t>のための複製　　</a:t>
            </a:r>
            <a:endParaRPr lang="en-US" altLang="ja-JP" sz="2400" dirty="0" smtClean="0">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a:t>
            </a:r>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引用</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a:t>
            </a:r>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教育機関</a:t>
            </a:r>
            <a:r>
              <a:rPr lang="ja-JP" altLang="en-US" sz="2400" dirty="0" smtClean="0">
                <a:latin typeface="ＤＦＧ極太明朝体" panose="02020C00010101010101" pitchFamily="18" charset="-128"/>
                <a:ea typeface="ＤＦＧ極太明朝体" panose="02020C00010101010101" pitchFamily="18" charset="-128"/>
              </a:rPr>
              <a:t>における複製</a:t>
            </a:r>
            <a:endParaRPr lang="en-US" altLang="ja-JP" sz="2400" dirty="0" smtClean="0">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a:t>
            </a:r>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非営利目的</a:t>
            </a:r>
            <a:r>
              <a:rPr lang="ja-JP" altLang="en-US" sz="2400" dirty="0" smtClean="0">
                <a:latin typeface="ＤＦＧ極太明朝体" panose="02020C00010101010101" pitchFamily="18" charset="-128"/>
                <a:ea typeface="ＤＦＧ極太明朝体" panose="02020C00010101010101" pitchFamily="18" charset="-128"/>
              </a:rPr>
              <a:t>の演奏など</a:t>
            </a:r>
            <a:endParaRPr lang="en-US" altLang="ja-JP" sz="2400" dirty="0" smtClean="0">
              <a:latin typeface="ＤＦＧ極太明朝体" panose="02020C00010101010101" pitchFamily="18" charset="-128"/>
              <a:ea typeface="ＤＦＧ極太明朝体" panose="02020C00010101010101" pitchFamily="18" charset="-128"/>
            </a:endParaRPr>
          </a:p>
        </p:txBody>
      </p:sp>
    </p:spTree>
    <p:extLst>
      <p:ext uri="{BB962C8B-B14F-4D97-AF65-F5344CB8AC3E}">
        <p14:creationId xmlns:p14="http://schemas.microsoft.com/office/powerpoint/2010/main" val="2773931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5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1" grpId="0"/>
      <p:bldP spid="2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6588224" y="4866501"/>
            <a:ext cx="255577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７　知的財産とその保護②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1" name="テキスト ボックス 10"/>
          <p:cNvSpPr txBox="1"/>
          <p:nvPr/>
        </p:nvSpPr>
        <p:spPr>
          <a:xfrm>
            <a:off x="179512" y="669925"/>
            <a:ext cx="2948243" cy="461665"/>
          </a:xfrm>
          <a:prstGeom prst="rect">
            <a:avLst/>
          </a:prstGeom>
          <a:noFill/>
        </p:spPr>
        <p:txBody>
          <a:bodyPr wrap="non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２　著作物利用の実際</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26" name="テキスト ボックス 25"/>
          <p:cNvSpPr txBox="1"/>
          <p:nvPr/>
        </p:nvSpPr>
        <p:spPr>
          <a:xfrm>
            <a:off x="611560" y="1164689"/>
            <a:ext cx="8532439" cy="830997"/>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著作物を利用する場合は，著作権者と直接交渉するのが原則である．ただし，次のような状況もある．</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20" name="テキスト ボックス 19"/>
          <p:cNvSpPr txBox="1"/>
          <p:nvPr/>
        </p:nvSpPr>
        <p:spPr>
          <a:xfrm>
            <a:off x="0" y="0"/>
            <a:ext cx="5796136" cy="492443"/>
          </a:xfrm>
          <a:prstGeom prst="rect">
            <a:avLst/>
          </a:prstGeom>
          <a:solidFill>
            <a:srgbClr val="00B0F0"/>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７　知的財産とその保護②</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３４</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３５</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21" name="テキスト ボックス 20"/>
          <p:cNvSpPr txBox="1"/>
          <p:nvPr/>
        </p:nvSpPr>
        <p:spPr>
          <a:xfrm>
            <a:off x="611560" y="2110085"/>
            <a:ext cx="8532439"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①著作権管理団体へ一任</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22" name="テキスト ボックス 21"/>
          <p:cNvSpPr txBox="1"/>
          <p:nvPr/>
        </p:nvSpPr>
        <p:spPr>
          <a:xfrm>
            <a:off x="1008113" y="2547591"/>
            <a:ext cx="8135887"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一般社団法人日本音楽著作権協会（</a:t>
            </a:r>
            <a:r>
              <a:rPr lang="en-US" altLang="ja-JP" sz="2400" dirty="0" smtClean="0">
                <a:latin typeface="ＤＦＧ極太明朝体" panose="02020C00010101010101" pitchFamily="18" charset="-128"/>
                <a:ea typeface="ＤＦＧ極太明朝体" panose="02020C00010101010101" pitchFamily="18" charset="-128"/>
              </a:rPr>
              <a:t>JASRAC</a:t>
            </a:r>
            <a:r>
              <a:rPr lang="ja-JP" altLang="en-US" sz="2400" dirty="0" smtClean="0">
                <a:latin typeface="ＤＦＧ極太明朝体" panose="02020C00010101010101" pitchFamily="18" charset="-128"/>
                <a:ea typeface="ＤＦＧ極太明朝体" panose="02020C00010101010101" pitchFamily="18" charset="-128"/>
              </a:rPr>
              <a:t>）</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23" name="テキスト ボックス 22"/>
          <p:cNvSpPr txBox="1"/>
          <p:nvPr/>
        </p:nvSpPr>
        <p:spPr>
          <a:xfrm>
            <a:off x="611559" y="2969807"/>
            <a:ext cx="8532439"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②</a:t>
            </a:r>
            <a:r>
              <a:rPr lang="en-US" altLang="ja-JP" sz="2400" dirty="0" smtClean="0">
                <a:solidFill>
                  <a:srgbClr val="FF0000"/>
                </a:solidFill>
                <a:latin typeface="ＤＦＧ極太明朝体" panose="02020C00010101010101" pitchFamily="18" charset="-128"/>
                <a:ea typeface="ＤＦＧ極太明朝体" panose="02020C00010101010101" pitchFamily="18" charset="-128"/>
              </a:rPr>
              <a:t>DRM</a:t>
            </a:r>
          </a:p>
        </p:txBody>
      </p:sp>
      <p:sp>
        <p:nvSpPr>
          <p:cNvPr id="24" name="テキスト ボックス 23"/>
          <p:cNvSpPr txBox="1"/>
          <p:nvPr/>
        </p:nvSpPr>
        <p:spPr>
          <a:xfrm>
            <a:off x="1043608" y="3367864"/>
            <a:ext cx="8135887" cy="830997"/>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ディジタル化されたコンテンツの複製回数や</a:t>
            </a:r>
            <a:r>
              <a:rPr lang="ja-JP" altLang="en-US" sz="2400" smtClean="0">
                <a:latin typeface="ＤＦＧ極太明朝体" panose="02020C00010101010101" pitchFamily="18" charset="-128"/>
                <a:ea typeface="ＤＦＧ極太明朝体" panose="02020C00010101010101" pitchFamily="18" charset="-128"/>
              </a:rPr>
              <a:t>再生回数，</a:t>
            </a:r>
            <a:r>
              <a:rPr lang="ja-JP" altLang="en-US" sz="2400" dirty="0" smtClean="0">
                <a:latin typeface="ＤＦＧ極太明朝体" panose="02020C00010101010101" pitchFamily="18" charset="-128"/>
                <a:ea typeface="ＤＦＧ極太明朝体" panose="02020C00010101010101" pitchFamily="18" charset="-128"/>
              </a:rPr>
              <a:t>日時などを制限し，著作権を保護する技術の総称．</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25" name="テキスト ボックス 24"/>
          <p:cNvSpPr txBox="1"/>
          <p:nvPr/>
        </p:nvSpPr>
        <p:spPr>
          <a:xfrm>
            <a:off x="611561" y="4194636"/>
            <a:ext cx="8532439"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③容認</a:t>
            </a:r>
            <a:endParaRPr lang="en-US" altLang="ja-JP" sz="2400" dirty="0" smtClean="0">
              <a:latin typeface="ＤＦＧ極太明朝体" panose="02020C00010101010101" pitchFamily="18" charset="-128"/>
              <a:ea typeface="ＤＦＧ極太明朝体" panose="02020C00010101010101" pitchFamily="18" charset="-128"/>
            </a:endParaRPr>
          </a:p>
        </p:txBody>
      </p:sp>
    </p:spTree>
    <p:extLst>
      <p:ext uri="{BB962C8B-B14F-4D97-AF65-F5344CB8AC3E}">
        <p14:creationId xmlns:p14="http://schemas.microsoft.com/office/powerpoint/2010/main" val="2670936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6588224" y="4866501"/>
            <a:ext cx="255577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８　個人情報とプライバシー</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1" name="テキスト ボックス 10"/>
          <p:cNvSpPr txBox="1"/>
          <p:nvPr/>
        </p:nvSpPr>
        <p:spPr>
          <a:xfrm>
            <a:off x="179512" y="669925"/>
            <a:ext cx="3558988" cy="461665"/>
          </a:xfrm>
          <a:prstGeom prst="rect">
            <a:avLst/>
          </a:prstGeom>
          <a:noFill/>
        </p:spPr>
        <p:txBody>
          <a:bodyPr wrap="non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１　個人情報とプライバシー</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26" name="テキスト ボックス 25"/>
          <p:cNvSpPr txBox="1"/>
          <p:nvPr/>
        </p:nvSpPr>
        <p:spPr>
          <a:xfrm>
            <a:off x="635154" y="1491630"/>
            <a:ext cx="6984776"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個人情報とは，生存している個人を識別できる情報．</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20" name="テキスト ボックス 19"/>
          <p:cNvSpPr txBox="1"/>
          <p:nvPr/>
        </p:nvSpPr>
        <p:spPr>
          <a:xfrm>
            <a:off x="0" y="0"/>
            <a:ext cx="5796136" cy="492443"/>
          </a:xfrm>
          <a:prstGeom prst="rect">
            <a:avLst/>
          </a:prstGeom>
          <a:solidFill>
            <a:srgbClr val="00B0F0"/>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８　個人情報とプライバシー</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３６</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３７</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21" name="テキスト ボックス 20"/>
          <p:cNvSpPr txBox="1"/>
          <p:nvPr/>
        </p:nvSpPr>
        <p:spPr>
          <a:xfrm>
            <a:off x="1043608" y="2130777"/>
            <a:ext cx="1368152"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具体例）</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2" name="テキスト ボックス 11"/>
          <p:cNvSpPr txBox="1"/>
          <p:nvPr/>
        </p:nvSpPr>
        <p:spPr>
          <a:xfrm>
            <a:off x="2483768" y="2130777"/>
            <a:ext cx="6264696" cy="830997"/>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氏名，住所，年齢，性別，生年月日，電話番号</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学歴，職歴，病歴，犯罪歴　など</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Tree>
    <p:extLst>
      <p:ext uri="{BB962C8B-B14F-4D97-AF65-F5344CB8AC3E}">
        <p14:creationId xmlns:p14="http://schemas.microsoft.com/office/powerpoint/2010/main" val="757751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6588224" y="4866501"/>
            <a:ext cx="255577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８　個人情報とプライバシー</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26" name="テキスト ボックス 25"/>
          <p:cNvSpPr txBox="1"/>
          <p:nvPr/>
        </p:nvSpPr>
        <p:spPr>
          <a:xfrm>
            <a:off x="251520" y="775624"/>
            <a:ext cx="6984776"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プライバシーとは，</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20" name="テキスト ボックス 19"/>
          <p:cNvSpPr txBox="1"/>
          <p:nvPr/>
        </p:nvSpPr>
        <p:spPr>
          <a:xfrm>
            <a:off x="0" y="0"/>
            <a:ext cx="5796136" cy="492443"/>
          </a:xfrm>
          <a:prstGeom prst="rect">
            <a:avLst/>
          </a:prstGeom>
          <a:solidFill>
            <a:srgbClr val="00B0F0"/>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８　個人情報とプライバシー</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３６</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３７</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21" name="テキスト ボックス 20"/>
          <p:cNvSpPr txBox="1"/>
          <p:nvPr/>
        </p:nvSpPr>
        <p:spPr>
          <a:xfrm>
            <a:off x="539552" y="1365238"/>
            <a:ext cx="8352928" cy="830997"/>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」であって「　　　　　　　　　　　　　　　　　　　　　　」とされている．</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2" name="テキスト ボックス 11"/>
          <p:cNvSpPr txBox="1"/>
          <p:nvPr/>
        </p:nvSpPr>
        <p:spPr>
          <a:xfrm>
            <a:off x="827584" y="1365237"/>
            <a:ext cx="2304256"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私生活上のこと</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9" name="テキスト ボックス 8"/>
          <p:cNvSpPr txBox="1"/>
          <p:nvPr/>
        </p:nvSpPr>
        <p:spPr>
          <a:xfrm>
            <a:off x="4311098" y="1365237"/>
            <a:ext cx="3402124"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他人に知られたくないこと</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13" name="テキスト ボックス 12"/>
          <p:cNvSpPr txBox="1"/>
          <p:nvPr/>
        </p:nvSpPr>
        <p:spPr>
          <a:xfrm>
            <a:off x="251520" y="2684308"/>
            <a:ext cx="6984776"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プライバシー権とは，</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4" name="テキスト ボックス 13"/>
          <p:cNvSpPr txBox="1"/>
          <p:nvPr/>
        </p:nvSpPr>
        <p:spPr>
          <a:xfrm>
            <a:off x="539552" y="3273921"/>
            <a:ext cx="8352928"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私生活をみだりに公開されない権利</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15" name="テキスト ボックス 14"/>
          <p:cNvSpPr txBox="1"/>
          <p:nvPr/>
        </p:nvSpPr>
        <p:spPr>
          <a:xfrm>
            <a:off x="818710" y="3863534"/>
            <a:ext cx="7785738" cy="369332"/>
          </a:xfrm>
          <a:prstGeom prst="rect">
            <a:avLst/>
          </a:prstGeom>
          <a:noFill/>
        </p:spPr>
        <p:txBody>
          <a:bodyPr wrap="square" rtlCol="0">
            <a:spAutoFit/>
          </a:bodyPr>
          <a:lstStyle/>
          <a:p>
            <a:r>
              <a:rPr lang="en-US" altLang="ja-JP" dirty="0" smtClean="0">
                <a:latin typeface="ＤＦＧ極太明朝体" panose="02020C00010101010101" pitchFamily="18" charset="-128"/>
                <a:ea typeface="ＤＦＧ極太明朝体" panose="02020C00010101010101" pitchFamily="18" charset="-128"/>
              </a:rPr>
              <a:t>※</a:t>
            </a:r>
            <a:r>
              <a:rPr lang="ja-JP" altLang="en-US" dirty="0" smtClean="0">
                <a:latin typeface="ＤＦＧ極太明朝体" panose="02020C00010101010101" pitchFamily="18" charset="-128"/>
                <a:ea typeface="ＤＦＧ極太明朝体" panose="02020C00010101010101" pitchFamily="18" charset="-128"/>
              </a:rPr>
              <a:t>法律として明文化されていないが判例の積み重ねで認められてきた権利．</a:t>
            </a:r>
            <a:endParaRPr lang="en-US" altLang="ja-JP" dirty="0" smtClean="0">
              <a:latin typeface="ＤＦＧ極太明朝体" panose="02020C00010101010101" pitchFamily="18" charset="-128"/>
              <a:ea typeface="ＤＦＧ極太明朝体" panose="02020C00010101010101" pitchFamily="18" charset="-128"/>
            </a:endParaRPr>
          </a:p>
        </p:txBody>
      </p:sp>
    </p:spTree>
    <p:extLst>
      <p:ext uri="{BB962C8B-B14F-4D97-AF65-F5344CB8AC3E}">
        <p14:creationId xmlns:p14="http://schemas.microsoft.com/office/powerpoint/2010/main" val="2277115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9" grpId="0"/>
      <p:bldP spid="1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6588224" y="4866501"/>
            <a:ext cx="255577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８　個人情報とプライバシー</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1" name="テキスト ボックス 10"/>
          <p:cNvSpPr txBox="1"/>
          <p:nvPr/>
        </p:nvSpPr>
        <p:spPr>
          <a:xfrm>
            <a:off x="179512" y="669925"/>
            <a:ext cx="1431802" cy="461665"/>
          </a:xfrm>
          <a:prstGeom prst="rect">
            <a:avLst/>
          </a:prstGeom>
          <a:noFill/>
        </p:spPr>
        <p:txBody>
          <a:bodyPr wrap="non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２　肖像権</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26" name="テキスト ボックス 25"/>
          <p:cNvSpPr txBox="1"/>
          <p:nvPr/>
        </p:nvSpPr>
        <p:spPr>
          <a:xfrm>
            <a:off x="395536" y="1281156"/>
            <a:ext cx="6984776"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肖像権とは，人の顔や容姿などの肖像に関する権利．</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20" name="テキスト ボックス 19"/>
          <p:cNvSpPr txBox="1"/>
          <p:nvPr/>
        </p:nvSpPr>
        <p:spPr>
          <a:xfrm>
            <a:off x="0" y="0"/>
            <a:ext cx="5796136" cy="492443"/>
          </a:xfrm>
          <a:prstGeom prst="rect">
            <a:avLst/>
          </a:prstGeom>
          <a:solidFill>
            <a:srgbClr val="00B0F0"/>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８　個人情報とプライバシー</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３６</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３７</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21" name="テキスト ボックス 20"/>
          <p:cNvSpPr txBox="1"/>
          <p:nvPr/>
        </p:nvSpPr>
        <p:spPr>
          <a:xfrm>
            <a:off x="611560" y="1884966"/>
            <a:ext cx="2596467"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肖像権（</a:t>
            </a:r>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　　　　　　　</a:t>
            </a:r>
            <a:r>
              <a:rPr lang="ja-JP" altLang="en-US" sz="2400" dirty="0" smtClean="0">
                <a:latin typeface="ＤＦＧ極太明朝体" panose="02020C00010101010101" pitchFamily="18" charset="-128"/>
                <a:ea typeface="ＤＦＧ極太明朝体" panose="02020C00010101010101" pitchFamily="18" charset="-128"/>
              </a:rPr>
              <a:t>）</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2" name="テキスト ボックス 11"/>
          <p:cNvSpPr txBox="1"/>
          <p:nvPr/>
        </p:nvSpPr>
        <p:spPr>
          <a:xfrm>
            <a:off x="1763688" y="1892387"/>
            <a:ext cx="1278396"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人格権</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9" name="テキスト ボックス 8"/>
          <p:cNvSpPr txBox="1"/>
          <p:nvPr/>
        </p:nvSpPr>
        <p:spPr>
          <a:xfrm>
            <a:off x="895413" y="2361473"/>
            <a:ext cx="7776864" cy="830997"/>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自分の顔や姿などを無断で撮影されたり公表されたりすることを拒否できる権利</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3" name="テキスト ボックス 12"/>
          <p:cNvSpPr txBox="1"/>
          <p:nvPr/>
        </p:nvSpPr>
        <p:spPr>
          <a:xfrm>
            <a:off x="597977" y="3265670"/>
            <a:ext cx="2596467"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肖像権（</a:t>
            </a:r>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　　　　　　　</a:t>
            </a:r>
            <a:r>
              <a:rPr lang="ja-JP" altLang="en-US" sz="2400" dirty="0" smtClean="0">
                <a:latin typeface="ＤＦＧ極太明朝体" panose="02020C00010101010101" pitchFamily="18" charset="-128"/>
                <a:ea typeface="ＤＦＧ極太明朝体" panose="02020C00010101010101" pitchFamily="18" charset="-128"/>
              </a:rPr>
              <a:t>）</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4" name="テキスト ボックス 13"/>
          <p:cNvSpPr txBox="1"/>
          <p:nvPr/>
        </p:nvSpPr>
        <p:spPr>
          <a:xfrm>
            <a:off x="1750104" y="3273091"/>
            <a:ext cx="5126151"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財産権　　</a:t>
            </a:r>
            <a:r>
              <a:rPr lang="en-US" altLang="ja-JP" sz="2400" dirty="0" smtClean="0">
                <a:solidFill>
                  <a:srgbClr val="FF0000"/>
                </a:solidFill>
                <a:latin typeface="ＤＦＧ極太明朝体" panose="02020C00010101010101" pitchFamily="18" charset="-128"/>
                <a:ea typeface="ＤＦＧ極太明朝体" panose="02020C00010101010101" pitchFamily="18" charset="-128"/>
              </a:rPr>
              <a:t>【</a:t>
            </a:r>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パブリシティー権</a:t>
            </a:r>
            <a:r>
              <a:rPr lang="en-US" altLang="ja-JP" sz="2400" dirty="0" smtClean="0">
                <a:solidFill>
                  <a:srgbClr val="FF0000"/>
                </a:solidFill>
                <a:latin typeface="ＤＦＧ極太明朝体" panose="02020C00010101010101" pitchFamily="18" charset="-128"/>
                <a:ea typeface="ＤＦＧ極太明朝体" panose="02020C00010101010101" pitchFamily="18" charset="-128"/>
              </a:rPr>
              <a:t>】</a:t>
            </a:r>
          </a:p>
        </p:txBody>
      </p:sp>
      <p:sp>
        <p:nvSpPr>
          <p:cNvPr id="15" name="テキスト ボックス 14"/>
          <p:cNvSpPr txBox="1"/>
          <p:nvPr/>
        </p:nvSpPr>
        <p:spPr>
          <a:xfrm>
            <a:off x="881830" y="3742177"/>
            <a:ext cx="7776864" cy="830997"/>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多くのひとを引きつけることができる芸能人などが持つ，氏名・肖像の経済的な価値についての権利．</a:t>
            </a:r>
            <a:endParaRPr lang="en-US" altLang="ja-JP" sz="2400" dirty="0" smtClean="0">
              <a:latin typeface="ＤＦＧ極太明朝体" panose="02020C00010101010101" pitchFamily="18" charset="-128"/>
              <a:ea typeface="ＤＦＧ極太明朝体" panose="02020C00010101010101" pitchFamily="18" charset="-128"/>
            </a:endParaRPr>
          </a:p>
        </p:txBody>
      </p:sp>
    </p:spTree>
    <p:extLst>
      <p:ext uri="{BB962C8B-B14F-4D97-AF65-F5344CB8AC3E}">
        <p14:creationId xmlns:p14="http://schemas.microsoft.com/office/powerpoint/2010/main" val="2778520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51520" y="627534"/>
            <a:ext cx="4315605" cy="461665"/>
          </a:xfrm>
          <a:prstGeom prst="rect">
            <a:avLst/>
          </a:prstGeom>
          <a:noFill/>
        </p:spPr>
        <p:txBody>
          <a:bodyPr wrap="non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２　コミュニケーション手段の発達</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20" name="テキスト ボックス 19"/>
          <p:cNvSpPr txBox="1"/>
          <p:nvPr/>
        </p:nvSpPr>
        <p:spPr>
          <a:xfrm>
            <a:off x="534001" y="1203598"/>
            <a:ext cx="1597641"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言葉</a:t>
            </a:r>
            <a:endParaRPr lang="en-US" altLang="ja-JP" sz="2000" dirty="0" smtClean="0">
              <a:latin typeface="ＤＦＧ極太明朝体" panose="02020C00010101010101" pitchFamily="18" charset="-128"/>
              <a:ea typeface="ＤＦＧ極太明朝体" panose="02020C00010101010101" pitchFamily="18" charset="-128"/>
            </a:endParaRPr>
          </a:p>
        </p:txBody>
      </p:sp>
      <p:sp>
        <p:nvSpPr>
          <p:cNvPr id="2" name="下矢印 1"/>
          <p:cNvSpPr/>
          <p:nvPr/>
        </p:nvSpPr>
        <p:spPr>
          <a:xfrm>
            <a:off x="682475" y="1743443"/>
            <a:ext cx="36677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534001" y="2247499"/>
            <a:ext cx="935138" cy="400110"/>
          </a:xfrm>
          <a:prstGeom prst="rect">
            <a:avLst/>
          </a:prstGeom>
          <a:noFill/>
        </p:spPr>
        <p:txBody>
          <a:bodyPr wrap="square" rtlCol="0">
            <a:spAutoFit/>
          </a:bodyPr>
          <a:lstStyle/>
          <a:p>
            <a:r>
              <a:rPr lang="ja-JP" altLang="en-US" sz="2000" dirty="0" smtClean="0">
                <a:latin typeface="ＤＦＧ極太明朝体" panose="02020C00010101010101" pitchFamily="18" charset="-128"/>
                <a:ea typeface="ＤＦＧ極太明朝体" panose="02020C00010101010101" pitchFamily="18" charset="-128"/>
              </a:rPr>
              <a:t>図形</a:t>
            </a:r>
            <a:endParaRPr lang="en-US" altLang="ja-JP" sz="2000" dirty="0" smtClean="0">
              <a:latin typeface="ＤＦＧ極太明朝体" panose="02020C00010101010101" pitchFamily="18" charset="-128"/>
              <a:ea typeface="ＤＦＧ極太明朝体" panose="02020C00010101010101" pitchFamily="18" charset="-128"/>
            </a:endParaRPr>
          </a:p>
        </p:txBody>
      </p:sp>
      <p:grpSp>
        <p:nvGrpSpPr>
          <p:cNvPr id="3" name="グループ化 2"/>
          <p:cNvGrpSpPr/>
          <p:nvPr/>
        </p:nvGrpSpPr>
        <p:grpSpPr>
          <a:xfrm>
            <a:off x="1469139" y="2247499"/>
            <a:ext cx="3678329" cy="715564"/>
            <a:chOff x="1469139" y="2247499"/>
            <a:chExt cx="3678329" cy="715564"/>
          </a:xfrm>
        </p:grpSpPr>
        <p:sp>
          <p:nvSpPr>
            <p:cNvPr id="23" name="テキスト ボックス 22"/>
            <p:cNvSpPr txBox="1"/>
            <p:nvPr/>
          </p:nvSpPr>
          <p:spPr>
            <a:xfrm>
              <a:off x="1469139" y="2255177"/>
              <a:ext cx="1872207" cy="707886"/>
            </a:xfrm>
            <a:prstGeom prst="rect">
              <a:avLst/>
            </a:prstGeom>
            <a:noFill/>
          </p:spPr>
          <p:txBody>
            <a:bodyPr wrap="square" rtlCol="0">
              <a:spAutoFit/>
            </a:bodyPr>
            <a:lstStyle/>
            <a:p>
              <a:r>
                <a:rPr lang="ja-JP" altLang="en-US" sz="2000" dirty="0" smtClean="0">
                  <a:latin typeface="ＤＦＧ極太明朝体" panose="02020C00010101010101" pitchFamily="18" charset="-128"/>
                  <a:ea typeface="ＤＦＧ極太明朝体" panose="02020C00010101010101" pitchFamily="18" charset="-128"/>
                </a:rPr>
                <a:t>アルタミラ洞窟</a:t>
              </a:r>
              <a:endParaRPr lang="en-US" altLang="ja-JP" sz="2000" dirty="0" smtClean="0">
                <a:latin typeface="ＤＦＧ極太明朝体" panose="02020C00010101010101" pitchFamily="18" charset="-128"/>
                <a:ea typeface="ＤＦＧ極太明朝体" panose="02020C00010101010101" pitchFamily="18" charset="-128"/>
              </a:endParaRPr>
            </a:p>
            <a:p>
              <a:r>
                <a:rPr lang="ja-JP" altLang="en-US" sz="2000" dirty="0">
                  <a:latin typeface="ＤＦＧ極太明朝体" panose="02020C00010101010101" pitchFamily="18" charset="-128"/>
                  <a:ea typeface="ＤＦＧ極太明朝体" panose="02020C00010101010101" pitchFamily="18" charset="-128"/>
                </a:rPr>
                <a:t>ラスコー洞窟</a:t>
              </a:r>
              <a:endParaRPr lang="en-US" altLang="ja-JP" sz="2000" dirty="0" smtClean="0">
                <a:latin typeface="ＤＦＧ極太明朝体" panose="02020C00010101010101" pitchFamily="18" charset="-128"/>
                <a:ea typeface="ＤＦＧ極太明朝体" panose="02020C00010101010101" pitchFamily="18" charset="-128"/>
              </a:endParaRPr>
            </a:p>
          </p:txBody>
        </p:sp>
        <p:sp>
          <p:nvSpPr>
            <p:cNvPr id="24" name="テキスト ボックス 23"/>
            <p:cNvSpPr txBox="1"/>
            <p:nvPr/>
          </p:nvSpPr>
          <p:spPr>
            <a:xfrm>
              <a:off x="3275261" y="2247499"/>
              <a:ext cx="1872207" cy="707886"/>
            </a:xfrm>
            <a:prstGeom prst="rect">
              <a:avLst/>
            </a:prstGeom>
            <a:noFill/>
          </p:spPr>
          <p:txBody>
            <a:bodyPr wrap="square" rtlCol="0">
              <a:spAutoFit/>
            </a:bodyPr>
            <a:lstStyle/>
            <a:p>
              <a:r>
                <a:rPr lang="ja-JP" altLang="en-US" sz="2000" dirty="0" smtClean="0">
                  <a:latin typeface="ＤＦＧ極太明朝体" panose="02020C00010101010101" pitchFamily="18" charset="-128"/>
                  <a:ea typeface="ＤＦＧ極太明朝体" panose="02020C00010101010101" pitchFamily="18" charset="-128"/>
                </a:rPr>
                <a:t>（スペイン）</a:t>
              </a:r>
              <a:endParaRPr lang="en-US" altLang="ja-JP" sz="2000" dirty="0" smtClean="0">
                <a:latin typeface="ＤＦＧ極太明朝体" panose="02020C00010101010101" pitchFamily="18" charset="-128"/>
                <a:ea typeface="ＤＦＧ極太明朝体" panose="02020C00010101010101" pitchFamily="18" charset="-128"/>
              </a:endParaRPr>
            </a:p>
            <a:p>
              <a:r>
                <a:rPr lang="ja-JP" altLang="en-US" sz="2000" dirty="0" smtClean="0">
                  <a:latin typeface="ＤＦＧ極太明朝体" panose="02020C00010101010101" pitchFamily="18" charset="-128"/>
                  <a:ea typeface="ＤＦＧ極太明朝体" panose="02020C00010101010101" pitchFamily="18" charset="-128"/>
                </a:rPr>
                <a:t>（フランス）</a:t>
              </a:r>
              <a:endParaRPr lang="en-US" altLang="ja-JP" sz="2000" dirty="0" smtClean="0">
                <a:latin typeface="ＤＦＧ極太明朝体" panose="02020C00010101010101" pitchFamily="18" charset="-128"/>
                <a:ea typeface="ＤＦＧ極太明朝体" panose="02020C00010101010101" pitchFamily="18" charset="-128"/>
              </a:endParaRPr>
            </a:p>
          </p:txBody>
        </p:sp>
      </p:grpSp>
      <p:sp>
        <p:nvSpPr>
          <p:cNvPr id="15" name="テキスト ボックス 14"/>
          <p:cNvSpPr txBox="1"/>
          <p:nvPr/>
        </p:nvSpPr>
        <p:spPr>
          <a:xfrm>
            <a:off x="0" y="0"/>
            <a:ext cx="6084168" cy="492443"/>
          </a:xfrm>
          <a:prstGeom prst="rect">
            <a:avLst/>
          </a:prstGeom>
          <a:solidFill>
            <a:srgbClr val="00B0F0"/>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１　情報社会とコミュニケーション</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１６</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１７</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17" name="テキスト ボックス 16"/>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8" name="下矢印 17"/>
          <p:cNvSpPr/>
          <p:nvPr/>
        </p:nvSpPr>
        <p:spPr>
          <a:xfrm>
            <a:off x="677050" y="2715766"/>
            <a:ext cx="36677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461993" y="3272505"/>
            <a:ext cx="947206"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文字</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9" name="下矢印 18"/>
          <p:cNvSpPr/>
          <p:nvPr/>
        </p:nvSpPr>
        <p:spPr>
          <a:xfrm>
            <a:off x="677050" y="3876600"/>
            <a:ext cx="36677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 name="グループ化 3"/>
          <p:cNvGrpSpPr/>
          <p:nvPr/>
        </p:nvGrpSpPr>
        <p:grpSpPr>
          <a:xfrm>
            <a:off x="1259632" y="3272505"/>
            <a:ext cx="4536504" cy="1168391"/>
            <a:chOff x="1259632" y="3272505"/>
            <a:chExt cx="4536504" cy="1168391"/>
          </a:xfrm>
        </p:grpSpPr>
        <p:sp>
          <p:nvSpPr>
            <p:cNvPr id="21" name="テキスト ボックス 20"/>
            <p:cNvSpPr txBox="1"/>
            <p:nvPr/>
          </p:nvSpPr>
          <p:spPr>
            <a:xfrm>
              <a:off x="1259632" y="3272505"/>
              <a:ext cx="2736304" cy="400110"/>
            </a:xfrm>
            <a:prstGeom prst="rect">
              <a:avLst/>
            </a:prstGeom>
            <a:noFill/>
          </p:spPr>
          <p:txBody>
            <a:bodyPr wrap="square" rtlCol="0">
              <a:spAutoFit/>
            </a:bodyPr>
            <a:lstStyle/>
            <a:p>
              <a:r>
                <a:rPr lang="ja-JP" altLang="en-US" sz="2000" dirty="0" smtClean="0">
                  <a:latin typeface="ＤＦＧ極太明朝体" panose="02020C00010101010101" pitchFamily="18" charset="-128"/>
                  <a:ea typeface="ＤＦＧ極太明朝体" panose="02020C00010101010101" pitchFamily="18" charset="-128"/>
                </a:rPr>
                <a:t>・・くさび形文字</a:t>
              </a:r>
              <a:endParaRPr lang="en-US" altLang="ja-JP" sz="2000" dirty="0" smtClean="0">
                <a:latin typeface="ＤＦＧ極太明朝体" panose="02020C00010101010101" pitchFamily="18" charset="-128"/>
                <a:ea typeface="ＤＦＧ極太明朝体" panose="02020C00010101010101" pitchFamily="18" charset="-128"/>
              </a:endParaRPr>
            </a:p>
          </p:txBody>
        </p:sp>
        <p:sp>
          <p:nvSpPr>
            <p:cNvPr id="25" name="テキスト ボックス 24"/>
            <p:cNvSpPr txBox="1"/>
            <p:nvPr/>
          </p:nvSpPr>
          <p:spPr>
            <a:xfrm>
              <a:off x="1259632" y="3670635"/>
              <a:ext cx="2736304" cy="400110"/>
            </a:xfrm>
            <a:prstGeom prst="rect">
              <a:avLst/>
            </a:prstGeom>
            <a:noFill/>
          </p:spPr>
          <p:txBody>
            <a:bodyPr wrap="square" rtlCol="0">
              <a:spAutoFit/>
            </a:bodyPr>
            <a:lstStyle/>
            <a:p>
              <a:r>
                <a:rPr lang="ja-JP" altLang="en-US" sz="2000" dirty="0" smtClean="0">
                  <a:latin typeface="ＤＦＧ極太明朝体" panose="02020C00010101010101" pitchFamily="18" charset="-128"/>
                  <a:ea typeface="ＤＦＧ極太明朝体" panose="02020C00010101010101" pitchFamily="18" charset="-128"/>
                </a:rPr>
                <a:t>・・ヒエログリフ</a:t>
              </a:r>
              <a:endParaRPr lang="en-US" altLang="ja-JP" sz="2000" dirty="0" smtClean="0">
                <a:latin typeface="ＤＦＧ極太明朝体" panose="02020C00010101010101" pitchFamily="18" charset="-128"/>
                <a:ea typeface="ＤＦＧ極太明朝体" panose="02020C00010101010101" pitchFamily="18" charset="-128"/>
              </a:endParaRPr>
            </a:p>
          </p:txBody>
        </p:sp>
        <p:sp>
          <p:nvSpPr>
            <p:cNvPr id="26" name="テキスト ボックス 25"/>
            <p:cNvSpPr txBox="1"/>
            <p:nvPr/>
          </p:nvSpPr>
          <p:spPr>
            <a:xfrm>
              <a:off x="1260831" y="4040786"/>
              <a:ext cx="1654985" cy="400110"/>
            </a:xfrm>
            <a:prstGeom prst="rect">
              <a:avLst/>
            </a:prstGeom>
            <a:noFill/>
          </p:spPr>
          <p:txBody>
            <a:bodyPr wrap="square" rtlCol="0">
              <a:spAutoFit/>
            </a:bodyPr>
            <a:lstStyle/>
            <a:p>
              <a:r>
                <a:rPr lang="ja-JP" altLang="en-US" sz="2000" dirty="0" smtClean="0">
                  <a:latin typeface="ＤＦＧ極太明朝体" panose="02020C00010101010101" pitchFamily="18" charset="-128"/>
                  <a:ea typeface="ＤＦＧ極太明朝体" panose="02020C00010101010101" pitchFamily="18" charset="-128"/>
                </a:rPr>
                <a:t>・・甲骨文字</a:t>
              </a:r>
              <a:endParaRPr lang="en-US" altLang="ja-JP" sz="2000" dirty="0" smtClean="0">
                <a:latin typeface="ＤＦＧ極太明朝体" panose="02020C00010101010101" pitchFamily="18" charset="-128"/>
                <a:ea typeface="ＤＦＧ極太明朝体" panose="02020C00010101010101" pitchFamily="18" charset="-128"/>
              </a:endParaRPr>
            </a:p>
          </p:txBody>
        </p:sp>
        <p:sp>
          <p:nvSpPr>
            <p:cNvPr id="27" name="テキスト ボックス 26"/>
            <p:cNvSpPr txBox="1"/>
            <p:nvPr/>
          </p:nvSpPr>
          <p:spPr>
            <a:xfrm>
              <a:off x="3131840" y="3272505"/>
              <a:ext cx="2232248" cy="400110"/>
            </a:xfrm>
            <a:prstGeom prst="rect">
              <a:avLst/>
            </a:prstGeom>
            <a:noFill/>
          </p:spPr>
          <p:txBody>
            <a:bodyPr wrap="square" rtlCol="0">
              <a:spAutoFit/>
            </a:bodyPr>
            <a:lstStyle/>
            <a:p>
              <a:r>
                <a:rPr lang="ja-JP" altLang="en-US" sz="2000" dirty="0" smtClean="0">
                  <a:latin typeface="ＤＦＧ極太明朝体" panose="02020C00010101010101" pitchFamily="18" charset="-128"/>
                  <a:ea typeface="ＤＦＧ極太明朝体" panose="02020C00010101010101" pitchFamily="18" charset="-128"/>
                </a:rPr>
                <a:t>（メソポタミア文明）</a:t>
              </a:r>
              <a:endParaRPr lang="en-US" altLang="ja-JP" sz="2000" dirty="0" smtClean="0">
                <a:latin typeface="ＤＦＧ極太明朝体" panose="02020C00010101010101" pitchFamily="18" charset="-128"/>
                <a:ea typeface="ＤＦＧ極太明朝体" panose="02020C00010101010101" pitchFamily="18" charset="-128"/>
              </a:endParaRPr>
            </a:p>
          </p:txBody>
        </p:sp>
        <p:sp>
          <p:nvSpPr>
            <p:cNvPr id="28" name="テキスト ボックス 27"/>
            <p:cNvSpPr txBox="1"/>
            <p:nvPr/>
          </p:nvSpPr>
          <p:spPr>
            <a:xfrm>
              <a:off x="3144782" y="3670635"/>
              <a:ext cx="2651354" cy="400110"/>
            </a:xfrm>
            <a:prstGeom prst="rect">
              <a:avLst/>
            </a:prstGeom>
            <a:noFill/>
          </p:spPr>
          <p:txBody>
            <a:bodyPr wrap="square" rtlCol="0">
              <a:spAutoFit/>
            </a:bodyPr>
            <a:lstStyle/>
            <a:p>
              <a:r>
                <a:rPr lang="ja-JP" altLang="en-US" sz="2000" dirty="0" smtClean="0">
                  <a:latin typeface="ＤＦＧ極太明朝体" panose="02020C00010101010101" pitchFamily="18" charset="-128"/>
                  <a:ea typeface="ＤＦＧ極太明朝体" panose="02020C00010101010101" pitchFamily="18" charset="-128"/>
                </a:rPr>
                <a:t>（エジプト文明）</a:t>
              </a:r>
              <a:endParaRPr lang="en-US" altLang="ja-JP" sz="2000" dirty="0" smtClean="0">
                <a:latin typeface="ＤＦＧ極太明朝体" panose="02020C00010101010101" pitchFamily="18" charset="-128"/>
                <a:ea typeface="ＤＦＧ極太明朝体" panose="02020C00010101010101" pitchFamily="18" charset="-128"/>
              </a:endParaRPr>
            </a:p>
          </p:txBody>
        </p:sp>
        <p:sp>
          <p:nvSpPr>
            <p:cNvPr id="29" name="テキスト ボックス 28"/>
            <p:cNvSpPr txBox="1"/>
            <p:nvPr/>
          </p:nvSpPr>
          <p:spPr>
            <a:xfrm>
              <a:off x="2627784" y="4031943"/>
              <a:ext cx="1631366" cy="400110"/>
            </a:xfrm>
            <a:prstGeom prst="rect">
              <a:avLst/>
            </a:prstGeom>
            <a:noFill/>
          </p:spPr>
          <p:txBody>
            <a:bodyPr wrap="square" rtlCol="0">
              <a:spAutoFit/>
            </a:bodyPr>
            <a:lstStyle/>
            <a:p>
              <a:r>
                <a:rPr lang="ja-JP" altLang="en-US" sz="2000" dirty="0" smtClean="0">
                  <a:latin typeface="ＤＦＧ極太明朝体" panose="02020C00010101010101" pitchFamily="18" charset="-128"/>
                  <a:ea typeface="ＤＦＧ極太明朝体" panose="02020C00010101010101" pitchFamily="18" charset="-128"/>
                </a:rPr>
                <a:t>（黄河文明）</a:t>
              </a:r>
              <a:endParaRPr lang="en-US" altLang="ja-JP" sz="2000" dirty="0" smtClean="0">
                <a:latin typeface="ＤＦＧ極太明朝体" panose="02020C00010101010101" pitchFamily="18" charset="-128"/>
                <a:ea typeface="ＤＦＧ極太明朝体" panose="02020C00010101010101" pitchFamily="18" charset="-128"/>
              </a:endParaRPr>
            </a:p>
          </p:txBody>
        </p:sp>
      </p:grpSp>
      <p:sp>
        <p:nvSpPr>
          <p:cNvPr id="33" name="テキスト ボックス 32"/>
          <p:cNvSpPr txBox="1"/>
          <p:nvPr/>
        </p:nvSpPr>
        <p:spPr>
          <a:xfrm>
            <a:off x="6588224" y="4866501"/>
            <a:ext cx="255577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１　情報社会とコミュニケーション</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8" name="正方形/長方形 7"/>
          <p:cNvSpPr/>
          <p:nvPr/>
        </p:nvSpPr>
        <p:spPr>
          <a:xfrm>
            <a:off x="5147468" y="713093"/>
            <a:ext cx="1595732" cy="105487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rPr>
              <a:t>アルタミラ洞窟</a:t>
            </a:r>
            <a:endParaRPr lang="en-US" altLang="ja-JP" dirty="0" smtClean="0">
              <a:solidFill>
                <a:schemeClr val="tx1"/>
              </a:solidFill>
            </a:endParaRPr>
          </a:p>
          <a:p>
            <a:pPr algn="ctr"/>
            <a:r>
              <a:rPr lang="ja-JP" altLang="en-US" dirty="0" smtClean="0">
                <a:solidFill>
                  <a:schemeClr val="tx1"/>
                </a:solidFill>
              </a:rPr>
              <a:t>の写真</a:t>
            </a:r>
            <a:endParaRPr kumimoji="1" lang="ja-JP" altLang="en-US" dirty="0">
              <a:solidFill>
                <a:schemeClr val="tx1"/>
              </a:solidFill>
            </a:endParaRPr>
          </a:p>
        </p:txBody>
      </p:sp>
      <p:sp>
        <p:nvSpPr>
          <p:cNvPr id="9" name="正方形/長方形 8"/>
          <p:cNvSpPr/>
          <p:nvPr/>
        </p:nvSpPr>
        <p:spPr>
          <a:xfrm>
            <a:off x="7196177" y="679102"/>
            <a:ext cx="1646988" cy="106434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ラスコー洞窟</a:t>
            </a:r>
            <a:endParaRPr kumimoji="1" lang="en-US" altLang="ja-JP" dirty="0" smtClean="0">
              <a:solidFill>
                <a:schemeClr val="tx1"/>
              </a:solidFill>
            </a:endParaRPr>
          </a:p>
          <a:p>
            <a:pPr algn="ctr"/>
            <a:r>
              <a:rPr lang="ja-JP" altLang="en-US" dirty="0" smtClean="0">
                <a:solidFill>
                  <a:schemeClr val="tx1"/>
                </a:solidFill>
              </a:rPr>
              <a:t>の写真</a:t>
            </a:r>
            <a:endParaRPr kumimoji="1" lang="ja-JP" altLang="en-US" dirty="0">
              <a:solidFill>
                <a:schemeClr val="tx1"/>
              </a:solidFill>
            </a:endParaRPr>
          </a:p>
        </p:txBody>
      </p:sp>
      <p:sp>
        <p:nvSpPr>
          <p:cNvPr id="10" name="正方形/長方形 9"/>
          <p:cNvSpPr/>
          <p:nvPr/>
        </p:nvSpPr>
        <p:spPr>
          <a:xfrm>
            <a:off x="5945334" y="2020792"/>
            <a:ext cx="1250843" cy="210783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甲骨文字</a:t>
            </a:r>
            <a:r>
              <a:rPr lang="ja-JP" altLang="en-US" dirty="0" smtClean="0">
                <a:solidFill>
                  <a:schemeClr val="tx1"/>
                </a:solidFill>
              </a:rPr>
              <a:t>の写真</a:t>
            </a:r>
            <a:endParaRPr kumimoji="1" lang="ja-JP" altLang="en-US" dirty="0">
              <a:solidFill>
                <a:schemeClr val="tx1"/>
              </a:solidFill>
            </a:endParaRPr>
          </a:p>
        </p:txBody>
      </p:sp>
      <p:sp>
        <p:nvSpPr>
          <p:cNvPr id="11" name="正方形/長方形 10"/>
          <p:cNvSpPr/>
          <p:nvPr/>
        </p:nvSpPr>
        <p:spPr>
          <a:xfrm>
            <a:off x="7258383" y="1995471"/>
            <a:ext cx="1453032" cy="135908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シュメール粘土板</a:t>
            </a:r>
            <a:endParaRPr kumimoji="1" lang="en-US" altLang="ja-JP" sz="1200" dirty="0" smtClean="0">
              <a:solidFill>
                <a:schemeClr val="tx1"/>
              </a:solidFill>
            </a:endParaRPr>
          </a:p>
          <a:p>
            <a:pPr algn="ctr"/>
            <a:r>
              <a:rPr lang="ja-JP" altLang="en-US" sz="1200" dirty="0" smtClean="0">
                <a:solidFill>
                  <a:schemeClr val="tx1"/>
                </a:solidFill>
              </a:rPr>
              <a:t>（くさび形文字）</a:t>
            </a:r>
            <a:endParaRPr lang="en-US" altLang="ja-JP" sz="1200" dirty="0" smtClean="0">
              <a:solidFill>
                <a:schemeClr val="tx1"/>
              </a:solidFill>
            </a:endParaRPr>
          </a:p>
          <a:p>
            <a:pPr algn="ctr"/>
            <a:r>
              <a:rPr kumimoji="1" lang="ja-JP" altLang="en-US" sz="1200" dirty="0" smtClean="0">
                <a:solidFill>
                  <a:schemeClr val="tx1"/>
                </a:solidFill>
              </a:rPr>
              <a:t>の写真</a:t>
            </a:r>
            <a:endParaRPr kumimoji="1" lang="ja-JP" altLang="en-US" sz="1200" dirty="0">
              <a:solidFill>
                <a:schemeClr val="tx1"/>
              </a:solidFill>
            </a:endParaRPr>
          </a:p>
        </p:txBody>
      </p:sp>
      <p:sp>
        <p:nvSpPr>
          <p:cNvPr id="12" name="正方形/長方形 11"/>
          <p:cNvSpPr/>
          <p:nvPr/>
        </p:nvSpPr>
        <p:spPr>
          <a:xfrm>
            <a:off x="7258382" y="3417889"/>
            <a:ext cx="1798433" cy="134677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パピルス紙</a:t>
            </a:r>
            <a:endParaRPr kumimoji="1" lang="en-US" altLang="ja-JP" dirty="0" smtClean="0">
              <a:solidFill>
                <a:schemeClr val="tx1"/>
              </a:solidFill>
            </a:endParaRPr>
          </a:p>
          <a:p>
            <a:pPr algn="ctr"/>
            <a:r>
              <a:rPr lang="ja-JP" altLang="en-US" dirty="0" smtClean="0">
                <a:solidFill>
                  <a:schemeClr val="tx1"/>
                </a:solidFill>
              </a:rPr>
              <a:t>（ヒエログリフ）</a:t>
            </a:r>
            <a:endParaRPr lang="en-US" altLang="ja-JP" dirty="0" smtClean="0">
              <a:solidFill>
                <a:schemeClr val="tx1"/>
              </a:solidFill>
            </a:endParaRPr>
          </a:p>
          <a:p>
            <a:pPr algn="ctr"/>
            <a:r>
              <a:rPr kumimoji="1" lang="ja-JP" altLang="en-US" dirty="0" smtClean="0">
                <a:solidFill>
                  <a:schemeClr val="tx1"/>
                </a:solidFill>
              </a:rPr>
              <a:t>の写真</a:t>
            </a:r>
            <a:endParaRPr kumimoji="1" lang="ja-JP" altLang="en-US" dirty="0">
              <a:solidFill>
                <a:schemeClr val="tx1"/>
              </a:solidFill>
            </a:endParaRPr>
          </a:p>
        </p:txBody>
      </p:sp>
    </p:spTree>
    <p:extLst>
      <p:ext uri="{BB962C8B-B14F-4D97-AF65-F5344CB8AC3E}">
        <p14:creationId xmlns:p14="http://schemas.microsoft.com/office/powerpoint/2010/main" val="4271609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テキスト ボックス 28"/>
          <p:cNvSpPr txBox="1"/>
          <p:nvPr/>
        </p:nvSpPr>
        <p:spPr>
          <a:xfrm>
            <a:off x="395536" y="677359"/>
            <a:ext cx="1753894"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印刷技術</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31" name="下矢印 30"/>
          <p:cNvSpPr/>
          <p:nvPr/>
        </p:nvSpPr>
        <p:spPr>
          <a:xfrm>
            <a:off x="656553" y="1182139"/>
            <a:ext cx="36677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395536" y="1729310"/>
            <a:ext cx="2028822"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通信技術</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22" name="テキスト ボックス 21"/>
          <p:cNvSpPr txBox="1"/>
          <p:nvPr/>
        </p:nvSpPr>
        <p:spPr>
          <a:xfrm>
            <a:off x="0" y="0"/>
            <a:ext cx="5796136" cy="492443"/>
          </a:xfrm>
          <a:prstGeom prst="rect">
            <a:avLst/>
          </a:prstGeom>
          <a:solidFill>
            <a:srgbClr val="00B0F0"/>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１　情報社会とコミュニケーション</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１６</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１７</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23" name="テキスト ボックス 22"/>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24" name="テキスト ボックス 23"/>
          <p:cNvSpPr txBox="1"/>
          <p:nvPr/>
        </p:nvSpPr>
        <p:spPr>
          <a:xfrm>
            <a:off x="6588224" y="4866501"/>
            <a:ext cx="255577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１　情報社会とコミュニケーション</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30" name="テキスト ボックス 29"/>
          <p:cNvSpPr txBox="1"/>
          <p:nvPr/>
        </p:nvSpPr>
        <p:spPr>
          <a:xfrm>
            <a:off x="1952697" y="708136"/>
            <a:ext cx="4680520" cy="400110"/>
          </a:xfrm>
          <a:prstGeom prst="rect">
            <a:avLst/>
          </a:prstGeom>
          <a:noFill/>
        </p:spPr>
        <p:txBody>
          <a:bodyPr wrap="square" rtlCol="0">
            <a:spAutoFit/>
          </a:bodyPr>
          <a:lstStyle/>
          <a:p>
            <a:r>
              <a:rPr lang="ja-JP" altLang="en-US" sz="2000" dirty="0" smtClean="0">
                <a:latin typeface="ＤＦＧ極太明朝体" panose="02020C00010101010101" pitchFamily="18" charset="-128"/>
                <a:ea typeface="ＤＦＧ極太明朝体" panose="02020C00010101010101" pitchFamily="18" charset="-128"/>
              </a:rPr>
              <a:t>・</a:t>
            </a:r>
            <a:r>
              <a:rPr lang="ja-JP" altLang="en-US" sz="2000" smtClean="0">
                <a:latin typeface="ＤＦＧ極太明朝体" panose="02020C00010101010101" pitchFamily="18" charset="-128"/>
                <a:ea typeface="ＤＦＧ極太明朝体" panose="02020C00010101010101" pitchFamily="18" charset="-128"/>
              </a:rPr>
              <a:t>・</a:t>
            </a:r>
            <a:r>
              <a:rPr lang="ja-JP" altLang="en-US" sz="2000" smtClean="0">
                <a:solidFill>
                  <a:schemeClr val="accent1">
                    <a:lumMod val="75000"/>
                  </a:schemeClr>
                </a:solidFill>
                <a:latin typeface="ＤＦＧ極太明朝体" panose="02020C00010101010101" pitchFamily="18" charset="-128"/>
                <a:ea typeface="ＤＦＧ極太明朝体" panose="02020C00010101010101" pitchFamily="18" charset="-128"/>
              </a:rPr>
              <a:t>グーテンベルク</a:t>
            </a:r>
            <a:r>
              <a:rPr lang="ja-JP" altLang="en-US" sz="2000" smtClean="0">
                <a:latin typeface="ＤＦＧ極太明朝体" panose="02020C00010101010101" pitchFamily="18" charset="-128"/>
                <a:ea typeface="ＤＦＧ極太明朝体" panose="02020C00010101010101" pitchFamily="18" charset="-128"/>
              </a:rPr>
              <a:t>の</a:t>
            </a:r>
            <a:r>
              <a:rPr lang="ja-JP" altLang="en-US" sz="2000" dirty="0" smtClean="0">
                <a:latin typeface="ＤＦＧ極太明朝体" panose="02020C00010101010101" pitchFamily="18" charset="-128"/>
                <a:ea typeface="ＤＦＧ極太明朝体" panose="02020C00010101010101" pitchFamily="18" charset="-128"/>
              </a:rPr>
              <a:t>活版印刷機</a:t>
            </a:r>
            <a:endParaRPr lang="en-US" altLang="ja-JP" sz="2000" dirty="0" smtClean="0">
              <a:latin typeface="ＤＦＧ極太明朝体" panose="02020C00010101010101" pitchFamily="18" charset="-128"/>
              <a:ea typeface="ＤＦＧ極太明朝体" panose="02020C00010101010101" pitchFamily="18" charset="-128"/>
            </a:endParaRPr>
          </a:p>
        </p:txBody>
      </p:sp>
      <p:sp>
        <p:nvSpPr>
          <p:cNvPr id="33" name="テキスト ボックス 32"/>
          <p:cNvSpPr txBox="1"/>
          <p:nvPr/>
        </p:nvSpPr>
        <p:spPr>
          <a:xfrm>
            <a:off x="1954274" y="1728992"/>
            <a:ext cx="3310791" cy="707886"/>
          </a:xfrm>
          <a:prstGeom prst="rect">
            <a:avLst/>
          </a:prstGeom>
          <a:noFill/>
        </p:spPr>
        <p:txBody>
          <a:bodyPr wrap="square" rtlCol="0">
            <a:spAutoFit/>
          </a:bodyPr>
          <a:lstStyle/>
          <a:p>
            <a:r>
              <a:rPr lang="ja-JP" altLang="en-US" sz="2000" dirty="0" smtClean="0">
                <a:latin typeface="ＤＦＧ極太明朝体" panose="02020C00010101010101" pitchFamily="18" charset="-128"/>
                <a:ea typeface="ＤＦＧ極太明朝体" panose="02020C00010101010101" pitchFamily="18" charset="-128"/>
              </a:rPr>
              <a:t>・・</a:t>
            </a:r>
            <a:r>
              <a:rPr lang="ja-JP" altLang="en-US" sz="2000" dirty="0" smtClean="0">
                <a:solidFill>
                  <a:schemeClr val="accent1">
                    <a:lumMod val="75000"/>
                  </a:schemeClr>
                </a:solidFill>
                <a:latin typeface="ＤＦＧ極太明朝体" panose="02020C00010101010101" pitchFamily="18" charset="-128"/>
                <a:ea typeface="ＤＦＧ極太明朝体" panose="02020C00010101010101" pitchFamily="18" charset="-128"/>
              </a:rPr>
              <a:t>モールス</a:t>
            </a:r>
            <a:r>
              <a:rPr lang="ja-JP" altLang="en-US" sz="2000" dirty="0" smtClean="0">
                <a:latin typeface="ＤＦＧ極太明朝体" panose="02020C00010101010101" pitchFamily="18" charset="-128"/>
                <a:ea typeface="ＤＦＧ極太明朝体" panose="02020C00010101010101" pitchFamily="18" charset="-128"/>
              </a:rPr>
              <a:t>の有線通信</a:t>
            </a:r>
            <a:endParaRPr lang="en-US" altLang="ja-JP" sz="2000" dirty="0" smtClean="0">
              <a:latin typeface="ＤＦＧ極太明朝体" panose="02020C00010101010101" pitchFamily="18" charset="-128"/>
              <a:ea typeface="ＤＦＧ極太明朝体" panose="02020C00010101010101" pitchFamily="18" charset="-128"/>
            </a:endParaRPr>
          </a:p>
          <a:p>
            <a:r>
              <a:rPr lang="ja-JP" altLang="en-US" sz="2000" dirty="0" smtClean="0">
                <a:latin typeface="ＤＦＧ極太明朝体" panose="02020C00010101010101" pitchFamily="18" charset="-128"/>
                <a:ea typeface="ＤＦＧ極太明朝体" panose="02020C00010101010101" pitchFamily="18" charset="-128"/>
              </a:rPr>
              <a:t>・・</a:t>
            </a:r>
            <a:r>
              <a:rPr lang="ja-JP" altLang="en-US" sz="2000" dirty="0" smtClean="0">
                <a:solidFill>
                  <a:schemeClr val="accent1">
                    <a:lumMod val="75000"/>
                  </a:schemeClr>
                </a:solidFill>
                <a:latin typeface="ＤＦＧ極太明朝体" panose="02020C00010101010101" pitchFamily="18" charset="-128"/>
                <a:ea typeface="ＤＦＧ極太明朝体" panose="02020C00010101010101" pitchFamily="18" charset="-128"/>
              </a:rPr>
              <a:t>マルコーニ</a:t>
            </a:r>
            <a:r>
              <a:rPr lang="ja-JP" altLang="en-US" sz="2000" dirty="0" smtClean="0">
                <a:latin typeface="ＤＦＧ極太明朝体" panose="02020C00010101010101" pitchFamily="18" charset="-128"/>
                <a:ea typeface="ＤＦＧ極太明朝体" panose="02020C00010101010101" pitchFamily="18" charset="-128"/>
              </a:rPr>
              <a:t>の無線通信</a:t>
            </a:r>
            <a:endParaRPr lang="en-US" altLang="ja-JP" sz="2000" dirty="0" smtClean="0">
              <a:latin typeface="ＤＦＧ極太明朝体" panose="02020C00010101010101" pitchFamily="18" charset="-128"/>
              <a:ea typeface="ＤＦＧ極太明朝体" panose="02020C00010101010101" pitchFamily="18" charset="-128"/>
            </a:endParaRPr>
          </a:p>
        </p:txBody>
      </p:sp>
      <p:sp>
        <p:nvSpPr>
          <p:cNvPr id="34" name="テキスト ボックス 33"/>
          <p:cNvSpPr txBox="1"/>
          <p:nvPr/>
        </p:nvSpPr>
        <p:spPr>
          <a:xfrm>
            <a:off x="1433358" y="2479993"/>
            <a:ext cx="4352622" cy="400110"/>
          </a:xfrm>
          <a:prstGeom prst="rect">
            <a:avLst/>
          </a:prstGeom>
          <a:noFill/>
        </p:spPr>
        <p:txBody>
          <a:bodyPr wrap="square" rtlCol="0">
            <a:spAutoFit/>
          </a:bodyPr>
          <a:lstStyle/>
          <a:p>
            <a:r>
              <a:rPr lang="ja-JP" altLang="en-US" sz="2000" dirty="0" smtClean="0">
                <a:latin typeface="ＤＦＧ極太明朝体" panose="02020C00010101010101" pitchFamily="18" charset="-128"/>
                <a:ea typeface="ＤＦＧ極太明朝体" panose="02020C00010101010101" pitchFamily="18" charset="-128"/>
              </a:rPr>
              <a:t>多くの人に情報の伝達が可能となった</a:t>
            </a:r>
            <a:endParaRPr lang="en-US" altLang="ja-JP" sz="2000" dirty="0" smtClean="0">
              <a:latin typeface="ＤＦＧ極太明朝体" panose="02020C00010101010101" pitchFamily="18" charset="-128"/>
              <a:ea typeface="ＤＦＧ極太明朝体" panose="02020C00010101010101" pitchFamily="18" charset="-128"/>
            </a:endParaRPr>
          </a:p>
        </p:txBody>
      </p:sp>
      <p:sp>
        <p:nvSpPr>
          <p:cNvPr id="35" name="テキスト ボックス 34"/>
          <p:cNvSpPr txBox="1"/>
          <p:nvPr/>
        </p:nvSpPr>
        <p:spPr>
          <a:xfrm>
            <a:off x="1952697" y="2799010"/>
            <a:ext cx="3168352" cy="400110"/>
          </a:xfrm>
          <a:prstGeom prst="rect">
            <a:avLst/>
          </a:prstGeom>
          <a:noFill/>
        </p:spPr>
        <p:txBody>
          <a:bodyPr wrap="square" rtlCol="0">
            <a:spAutoFit/>
          </a:bodyPr>
          <a:lstStyle/>
          <a:p>
            <a:r>
              <a:rPr lang="ja-JP" altLang="en-US" sz="2000" dirty="0" smtClean="0">
                <a:latin typeface="ＤＦＧ極太明朝体" panose="02020C00010101010101" pitchFamily="18" charset="-128"/>
                <a:ea typeface="ＤＦＧ極太明朝体" panose="02020C00010101010101" pitchFamily="18" charset="-128"/>
              </a:rPr>
              <a:t>→　</a:t>
            </a:r>
            <a:r>
              <a:rPr lang="ja-JP" altLang="en-US" sz="2000" dirty="0" smtClean="0">
                <a:solidFill>
                  <a:srgbClr val="FF0000"/>
                </a:solidFill>
                <a:latin typeface="ＤＦＧ極太明朝体" panose="02020C00010101010101" pitchFamily="18" charset="-128"/>
                <a:ea typeface="ＤＦＧ極太明朝体" panose="02020C00010101010101" pitchFamily="18" charset="-128"/>
              </a:rPr>
              <a:t>マスコミュニケーション</a:t>
            </a:r>
            <a:endParaRPr lang="en-US" altLang="ja-JP" sz="20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36" name="下矢印 35"/>
          <p:cNvSpPr/>
          <p:nvPr/>
        </p:nvSpPr>
        <p:spPr>
          <a:xfrm>
            <a:off x="656553" y="2265676"/>
            <a:ext cx="366772" cy="95854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395536" y="3331889"/>
            <a:ext cx="2028822"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現代社会</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38" name="テキスト ボックス 37"/>
          <p:cNvSpPr txBox="1"/>
          <p:nvPr/>
        </p:nvSpPr>
        <p:spPr>
          <a:xfrm>
            <a:off x="1880689" y="3376032"/>
            <a:ext cx="4752528" cy="707886"/>
          </a:xfrm>
          <a:prstGeom prst="rect">
            <a:avLst/>
          </a:prstGeom>
          <a:noFill/>
        </p:spPr>
        <p:txBody>
          <a:bodyPr wrap="square" rtlCol="0">
            <a:spAutoFit/>
          </a:bodyPr>
          <a:lstStyle/>
          <a:p>
            <a:r>
              <a:rPr lang="ja-JP" altLang="en-US" sz="2000" dirty="0" smtClean="0">
                <a:latin typeface="ＤＦＧ極太明朝体" panose="02020C00010101010101" pitchFamily="18" charset="-128"/>
                <a:ea typeface="ＤＦＧ極太明朝体" panose="02020C00010101010101" pitchFamily="18" charset="-128"/>
              </a:rPr>
              <a:t>・・</a:t>
            </a:r>
            <a:r>
              <a:rPr lang="ja-JP" altLang="en-US" sz="2000" dirty="0" smtClean="0">
                <a:solidFill>
                  <a:srgbClr val="FF0000"/>
                </a:solidFill>
                <a:latin typeface="ＤＦＧ極太明朝体" panose="02020C00010101010101" pitchFamily="18" charset="-128"/>
                <a:ea typeface="ＤＦＧ極太明朝体" panose="02020C00010101010101" pitchFamily="18" charset="-128"/>
              </a:rPr>
              <a:t>インターネット</a:t>
            </a:r>
            <a:r>
              <a:rPr lang="ja-JP" altLang="en-US" sz="2000" dirty="0" smtClean="0">
                <a:latin typeface="ＤＦＧ極太明朝体" panose="02020C00010101010101" pitchFamily="18" charset="-128"/>
                <a:ea typeface="ＤＦＧ極太明朝体" panose="02020C00010101010101" pitchFamily="18" charset="-128"/>
              </a:rPr>
              <a:t>の登場により，地理的な</a:t>
            </a:r>
            <a:endParaRPr lang="en-US" altLang="ja-JP" sz="2000" dirty="0" smtClean="0">
              <a:latin typeface="ＤＦＧ極太明朝体" panose="02020C00010101010101" pitchFamily="18" charset="-128"/>
              <a:ea typeface="ＤＦＧ極太明朝体" panose="02020C00010101010101" pitchFamily="18" charset="-128"/>
            </a:endParaRPr>
          </a:p>
          <a:p>
            <a:r>
              <a:rPr lang="ja-JP" altLang="en-US" sz="2000" dirty="0" smtClean="0">
                <a:latin typeface="ＤＦＧ極太明朝体" panose="02020C00010101010101" pitchFamily="18" charset="-128"/>
                <a:ea typeface="ＤＦＧ極太明朝体" panose="02020C00010101010101" pitchFamily="18" charset="-128"/>
              </a:rPr>
              <a:t>　　制約を超えて，世界が一つになった．</a:t>
            </a:r>
            <a:endParaRPr lang="en-US" altLang="ja-JP" sz="2000" dirty="0" smtClean="0">
              <a:latin typeface="ＤＦＧ極太明朝体" panose="02020C00010101010101" pitchFamily="18" charset="-128"/>
              <a:ea typeface="ＤＦＧ極太明朝体" panose="02020C00010101010101" pitchFamily="18" charset="-128"/>
            </a:endParaRPr>
          </a:p>
        </p:txBody>
      </p:sp>
      <p:sp>
        <p:nvSpPr>
          <p:cNvPr id="2" name="正方形/長方形 1"/>
          <p:cNvSpPr/>
          <p:nvPr/>
        </p:nvSpPr>
        <p:spPr>
          <a:xfrm>
            <a:off x="6951828" y="411511"/>
            <a:ext cx="1378478" cy="160116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グーテンベルク</a:t>
            </a:r>
            <a:endParaRPr kumimoji="1" lang="en-US" altLang="ja-JP" sz="1400" dirty="0" smtClean="0">
              <a:solidFill>
                <a:schemeClr val="tx1"/>
              </a:solidFill>
            </a:endParaRPr>
          </a:p>
          <a:p>
            <a:pPr algn="ctr"/>
            <a:r>
              <a:rPr lang="ja-JP" altLang="en-US" sz="1400" dirty="0">
                <a:solidFill>
                  <a:schemeClr val="tx1"/>
                </a:solidFill>
              </a:rPr>
              <a:t>活版</a:t>
            </a:r>
            <a:r>
              <a:rPr lang="ja-JP" altLang="en-US" sz="1400" dirty="0" smtClean="0">
                <a:solidFill>
                  <a:schemeClr val="tx1"/>
                </a:solidFill>
              </a:rPr>
              <a:t>印刷機</a:t>
            </a:r>
            <a:endParaRPr lang="en-US" altLang="ja-JP" sz="1400" dirty="0" smtClean="0">
              <a:solidFill>
                <a:schemeClr val="tx1"/>
              </a:solidFill>
            </a:endParaRPr>
          </a:p>
          <a:p>
            <a:pPr algn="ctr"/>
            <a:r>
              <a:rPr kumimoji="1" lang="ja-JP" altLang="en-US" sz="1400" dirty="0" smtClean="0">
                <a:solidFill>
                  <a:schemeClr val="tx1"/>
                </a:solidFill>
              </a:rPr>
              <a:t>の写真</a:t>
            </a:r>
            <a:endParaRPr kumimoji="1" lang="ja-JP" altLang="en-US" sz="1400" dirty="0">
              <a:solidFill>
                <a:schemeClr val="tx1"/>
              </a:solidFill>
            </a:endParaRPr>
          </a:p>
        </p:txBody>
      </p:sp>
      <p:sp>
        <p:nvSpPr>
          <p:cNvPr id="4" name="正方形/長方形 3"/>
          <p:cNvSpPr/>
          <p:nvPr/>
        </p:nvSpPr>
        <p:spPr>
          <a:xfrm>
            <a:off x="6012161" y="2113578"/>
            <a:ext cx="3131838" cy="96222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モールスの電信機</a:t>
            </a:r>
            <a:endParaRPr kumimoji="1" lang="en-US" altLang="ja-JP" dirty="0" smtClean="0">
              <a:solidFill>
                <a:schemeClr val="tx1"/>
              </a:solidFill>
            </a:endParaRPr>
          </a:p>
          <a:p>
            <a:pPr algn="ctr"/>
            <a:r>
              <a:rPr lang="ja-JP" altLang="en-US" dirty="0" smtClean="0">
                <a:solidFill>
                  <a:schemeClr val="tx1"/>
                </a:solidFill>
              </a:rPr>
              <a:t>の写真</a:t>
            </a:r>
            <a:endParaRPr kumimoji="1" lang="ja-JP" altLang="en-US" dirty="0">
              <a:solidFill>
                <a:schemeClr val="tx1"/>
              </a:solidFill>
            </a:endParaRPr>
          </a:p>
        </p:txBody>
      </p:sp>
      <p:sp>
        <p:nvSpPr>
          <p:cNvPr id="5" name="正方形/長方形 4"/>
          <p:cNvSpPr/>
          <p:nvPr/>
        </p:nvSpPr>
        <p:spPr>
          <a:xfrm>
            <a:off x="6633217" y="3224222"/>
            <a:ext cx="1971231" cy="12917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マルコーニ</a:t>
            </a:r>
            <a:endParaRPr kumimoji="1" lang="en-US" altLang="ja-JP" dirty="0" smtClean="0">
              <a:solidFill>
                <a:schemeClr val="tx1"/>
              </a:solidFill>
            </a:endParaRPr>
          </a:p>
          <a:p>
            <a:pPr algn="ctr"/>
            <a:r>
              <a:rPr lang="ja-JP" altLang="en-US" dirty="0">
                <a:solidFill>
                  <a:schemeClr val="tx1"/>
                </a:solidFill>
              </a:rPr>
              <a:t>無線</a:t>
            </a:r>
            <a:r>
              <a:rPr lang="ja-JP" altLang="en-US" dirty="0" smtClean="0">
                <a:solidFill>
                  <a:schemeClr val="tx1"/>
                </a:solidFill>
              </a:rPr>
              <a:t>通信機</a:t>
            </a:r>
            <a:endParaRPr lang="en-US" altLang="ja-JP" dirty="0" smtClean="0">
              <a:solidFill>
                <a:schemeClr val="tx1"/>
              </a:solidFill>
            </a:endParaRPr>
          </a:p>
          <a:p>
            <a:pPr algn="ctr"/>
            <a:r>
              <a:rPr kumimoji="1" lang="ja-JP" altLang="en-US" dirty="0" smtClean="0">
                <a:solidFill>
                  <a:schemeClr val="tx1"/>
                </a:solidFill>
              </a:rPr>
              <a:t>の写真</a:t>
            </a:r>
            <a:endParaRPr kumimoji="1" lang="ja-JP" altLang="en-US" dirty="0">
              <a:solidFill>
                <a:schemeClr val="tx1"/>
              </a:solidFill>
            </a:endParaRPr>
          </a:p>
        </p:txBody>
      </p:sp>
    </p:spTree>
    <p:extLst>
      <p:ext uri="{BB962C8B-B14F-4D97-AF65-F5344CB8AC3E}">
        <p14:creationId xmlns:p14="http://schemas.microsoft.com/office/powerpoint/2010/main" val="3913496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fade">
                                      <p:cBhvr>
                                        <p:cTn id="12" dur="500"/>
                                        <p:tgtEl>
                                          <p:spTgt spid="33"/>
                                        </p:tgtEl>
                                      </p:cBhvr>
                                    </p:animEffect>
                                  </p:childTnLst>
                                </p:cTn>
                              </p:par>
                            </p:childTnLst>
                          </p:cTn>
                        </p:par>
                        <p:par>
                          <p:cTn id="13" fill="hold">
                            <p:stCondLst>
                              <p:cond delay="500"/>
                            </p:stCondLst>
                            <p:childTnLst>
                              <p:par>
                                <p:cTn id="14" presetID="10" presetClass="entr" presetSubtype="0" fill="hold" grpId="0" nodeType="afterEffect">
                                  <p:stCondLst>
                                    <p:cond delay="500"/>
                                  </p:stCondLst>
                                  <p:childTnLst>
                                    <p:set>
                                      <p:cBhvr>
                                        <p:cTn id="15" dur="1" fill="hold">
                                          <p:stCondLst>
                                            <p:cond delay="0"/>
                                          </p:stCondLst>
                                        </p:cTn>
                                        <p:tgtEl>
                                          <p:spTgt spid="34"/>
                                        </p:tgtEl>
                                        <p:attrNameLst>
                                          <p:attrName>style.visibility</p:attrName>
                                        </p:attrNameLst>
                                      </p:cBhvr>
                                      <p:to>
                                        <p:strVal val="visible"/>
                                      </p:to>
                                    </p:set>
                                    <p:animEffect transition="in" filter="fade">
                                      <p:cBhvr>
                                        <p:cTn id="16" dur="500"/>
                                        <p:tgtEl>
                                          <p:spTgt spid="3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5"/>
                                        </p:tgtEl>
                                        <p:attrNameLst>
                                          <p:attrName>style.visibility</p:attrName>
                                        </p:attrNameLst>
                                      </p:cBhvr>
                                      <p:to>
                                        <p:strVal val="visible"/>
                                      </p:to>
                                    </p:set>
                                    <p:animEffect transition="in" filter="fade">
                                      <p:cBhvr>
                                        <p:cTn id="21" dur="500"/>
                                        <p:tgtEl>
                                          <p:spTgt spid="35"/>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8"/>
                                        </p:tgtEl>
                                        <p:attrNameLst>
                                          <p:attrName>style.visibility</p:attrName>
                                        </p:attrNameLst>
                                      </p:cBhvr>
                                      <p:to>
                                        <p:strVal val="visible"/>
                                      </p:to>
                                    </p:set>
                                    <p:animEffect transition="in" filter="fade">
                                      <p:cBhvr>
                                        <p:cTn id="26"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3" grpId="0"/>
      <p:bldP spid="34" grpId="0"/>
      <p:bldP spid="35" grpId="0"/>
      <p:bldP spid="3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79512" y="671086"/>
            <a:ext cx="4015843" cy="461665"/>
          </a:xfrm>
          <a:prstGeom prst="rect">
            <a:avLst/>
          </a:prstGeom>
          <a:noFill/>
        </p:spPr>
        <p:txBody>
          <a:bodyPr wrap="non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１　さまざまなコミュニケーション</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4" name="テキスト ボックス 13"/>
          <p:cNvSpPr txBox="1"/>
          <p:nvPr/>
        </p:nvSpPr>
        <p:spPr>
          <a:xfrm>
            <a:off x="611561" y="1275606"/>
            <a:ext cx="8352926"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　　　　　　　　　　　</a:t>
            </a:r>
            <a:r>
              <a:rPr lang="ja-JP" altLang="en-US" sz="2400" dirty="0" smtClean="0">
                <a:latin typeface="ＤＦＧ極太明朝体" panose="02020C00010101010101" pitchFamily="18" charset="-128"/>
                <a:ea typeface="ＤＦＧ極太明朝体" panose="02020C00010101010101" pitchFamily="18" charset="-128"/>
              </a:rPr>
              <a:t>の登場により，色々な</a:t>
            </a:r>
            <a:r>
              <a:rPr lang="ja-JP" altLang="en-US" sz="2400" dirty="0">
                <a:latin typeface="ＤＦＧ極太明朝体" panose="02020C00010101010101" pitchFamily="18" charset="-128"/>
                <a:ea typeface="ＤＦＧ極太明朝体" panose="02020C00010101010101" pitchFamily="18" charset="-128"/>
              </a:rPr>
              <a:t>こと</a:t>
            </a:r>
            <a:r>
              <a:rPr lang="ja-JP" altLang="en-US" sz="2400" dirty="0" smtClean="0">
                <a:latin typeface="ＤＦＧ極太明朝体" panose="02020C00010101010101" pitchFamily="18" charset="-128"/>
                <a:ea typeface="ＤＦＧ極太明朝体" panose="02020C00010101010101" pitchFamily="18" charset="-128"/>
              </a:rPr>
              <a:t>ができるようになった．</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3" name="テキスト ボックス 12"/>
          <p:cNvSpPr txBox="1"/>
          <p:nvPr/>
        </p:nvSpPr>
        <p:spPr>
          <a:xfrm>
            <a:off x="0" y="0"/>
            <a:ext cx="5796136" cy="492443"/>
          </a:xfrm>
          <a:prstGeom prst="rect">
            <a:avLst/>
          </a:prstGeom>
          <a:solidFill>
            <a:srgbClr val="00B0F0"/>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２　インターネットの広がり</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１８</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１９</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16" name="テキスト ボックス 15"/>
          <p:cNvSpPr txBox="1"/>
          <p:nvPr/>
        </p:nvSpPr>
        <p:spPr>
          <a:xfrm>
            <a:off x="6588224" y="4866501"/>
            <a:ext cx="2555775" cy="276999"/>
          </a:xfrm>
          <a:prstGeom prst="rect">
            <a:avLst/>
          </a:prstGeom>
          <a:noFill/>
        </p:spPr>
        <p:txBody>
          <a:bodyPr wrap="square" rtlCol="0">
            <a:spAutoFit/>
          </a:bodyPr>
          <a:lstStyle/>
          <a:p>
            <a:pPr algn="r"/>
            <a:r>
              <a:rPr kumimoji="1" lang="ja-JP" altLang="en-US" sz="1200" smtClean="0">
                <a:latin typeface="ＤＦＧ極太明朝体" panose="02020C00010101010101" pitchFamily="18" charset="-128"/>
                <a:ea typeface="ＤＦＧ極太明朝体" panose="02020C00010101010101" pitchFamily="18" charset="-128"/>
              </a:rPr>
              <a:t>２　インターネットの広がり</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2" name="下矢印 1"/>
          <p:cNvSpPr/>
          <p:nvPr/>
        </p:nvSpPr>
        <p:spPr>
          <a:xfrm>
            <a:off x="3903996" y="1844938"/>
            <a:ext cx="360040" cy="4387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619944" y="2355726"/>
            <a:ext cx="8344543"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コンピュータ同士を相互に接続して，情報交換が容易になった．</a:t>
            </a:r>
            <a:endParaRPr lang="en-US" altLang="ja-JP" sz="2400" dirty="0" smtClean="0">
              <a:latin typeface="ＤＦＧ極太明朝体" panose="02020C00010101010101" pitchFamily="18" charset="-128"/>
              <a:ea typeface="ＤＦＧ極太明朝体" panose="02020C00010101010101" pitchFamily="18" charset="-128"/>
            </a:endParaRPr>
          </a:p>
        </p:txBody>
      </p:sp>
      <p:cxnSp>
        <p:nvCxnSpPr>
          <p:cNvPr id="4" name="直線コネクタ 3"/>
          <p:cNvCxnSpPr>
            <a:endCxn id="20" idx="2"/>
          </p:cNvCxnSpPr>
          <p:nvPr/>
        </p:nvCxnSpPr>
        <p:spPr>
          <a:xfrm>
            <a:off x="619945" y="2817391"/>
            <a:ext cx="4172271"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1315900" y="2859782"/>
            <a:ext cx="5248200"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コンピュータネットワーク（ネットワーク）</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
        <p:nvSpPr>
          <p:cNvPr id="23" name="下矢印 22"/>
          <p:cNvSpPr/>
          <p:nvPr/>
        </p:nvSpPr>
        <p:spPr>
          <a:xfrm>
            <a:off x="3943328" y="3382353"/>
            <a:ext cx="360040" cy="4387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597855" y="3910735"/>
            <a:ext cx="8438641" cy="461665"/>
          </a:xfrm>
          <a:prstGeom prst="rect">
            <a:avLst/>
          </a:prstGeom>
          <a:noFill/>
        </p:spPr>
        <p:txBody>
          <a:bodyPr wrap="square" rtlCol="0">
            <a:spAutoFit/>
          </a:bodyPr>
          <a:lstStyle/>
          <a:p>
            <a:r>
              <a:rPr lang="ja-JP" altLang="en-US" sz="2400" dirty="0">
                <a:latin typeface="ＤＦＧ極太明朝体" panose="02020C00010101010101" pitchFamily="18" charset="-128"/>
                <a:ea typeface="ＤＦＧ極太明朝体" panose="02020C00010101010101" pitchFamily="18" charset="-128"/>
              </a:rPr>
              <a:t>現在で</a:t>
            </a:r>
            <a:r>
              <a:rPr lang="ja-JP" altLang="en-US" sz="2400" dirty="0" smtClean="0">
                <a:latin typeface="ＤＦＧ極太明朝体" panose="02020C00010101010101" pitchFamily="18" charset="-128"/>
                <a:ea typeface="ＤＦＧ極太明朝体" panose="02020C00010101010101" pitchFamily="18" charset="-128"/>
              </a:rPr>
              <a:t>は，様々な情報機器をネットワークに接続することができる．</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5" name="テキスト ボックス 14"/>
          <p:cNvSpPr txBox="1"/>
          <p:nvPr/>
        </p:nvSpPr>
        <p:spPr>
          <a:xfrm>
            <a:off x="611561" y="1275606"/>
            <a:ext cx="1863824"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コンピュータ</a:t>
            </a:r>
            <a:endParaRPr lang="en-US" altLang="ja-JP" sz="2400" dirty="0" smtClean="0">
              <a:latin typeface="ＤＦＧ極太明朝体" panose="02020C00010101010101" pitchFamily="18" charset="-128"/>
              <a:ea typeface="ＤＦＧ極太明朝体" panose="02020C00010101010101" pitchFamily="18" charset="-128"/>
            </a:endParaRPr>
          </a:p>
        </p:txBody>
      </p:sp>
    </p:spTree>
    <p:extLst>
      <p:ext uri="{BB962C8B-B14F-4D97-AF65-F5344CB8AC3E}">
        <p14:creationId xmlns:p14="http://schemas.microsoft.com/office/powerpoint/2010/main" val="950716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79512" y="627534"/>
            <a:ext cx="4802918" cy="461665"/>
          </a:xfrm>
          <a:prstGeom prst="rect">
            <a:avLst/>
          </a:prstGeom>
          <a:noFill/>
        </p:spPr>
        <p:txBody>
          <a:bodyPr wrap="non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２　コミュニケーションサービスの種類</a:t>
            </a:r>
            <a:endParaRPr lang="en-US" altLang="ja-JP" sz="2400" dirty="0" smtClean="0">
              <a:latin typeface="ＤＦＧ極太明朝体" panose="02020C00010101010101" pitchFamily="18" charset="-128"/>
              <a:ea typeface="ＤＦＧ極太明朝体" panose="02020C00010101010101" pitchFamily="18" charset="-128"/>
            </a:endParaRPr>
          </a:p>
        </p:txBody>
      </p:sp>
      <p:sp>
        <p:nvSpPr>
          <p:cNvPr id="13" name="テキスト ボックス 12"/>
          <p:cNvSpPr txBox="1"/>
          <p:nvPr/>
        </p:nvSpPr>
        <p:spPr>
          <a:xfrm>
            <a:off x="0" y="0"/>
            <a:ext cx="5796136" cy="492443"/>
          </a:xfrm>
          <a:prstGeom prst="rect">
            <a:avLst/>
          </a:prstGeom>
          <a:solidFill>
            <a:srgbClr val="00B0F0"/>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２　インターネットの広がり</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１８</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１９</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16" name="テキスト ボックス 15"/>
          <p:cNvSpPr txBox="1"/>
          <p:nvPr/>
        </p:nvSpPr>
        <p:spPr>
          <a:xfrm>
            <a:off x="6588224" y="4866501"/>
            <a:ext cx="2555775" cy="276999"/>
          </a:xfrm>
          <a:prstGeom prst="rect">
            <a:avLst/>
          </a:prstGeom>
          <a:noFill/>
        </p:spPr>
        <p:txBody>
          <a:bodyPr wrap="square" rtlCol="0">
            <a:spAutoFit/>
          </a:bodyPr>
          <a:lstStyle/>
          <a:p>
            <a:pPr algn="r"/>
            <a:r>
              <a:rPr kumimoji="1" lang="ja-JP" altLang="en-US" sz="1200" smtClean="0">
                <a:latin typeface="ＤＦＧ極太明朝体" panose="02020C00010101010101" pitchFamily="18" charset="-128"/>
                <a:ea typeface="ＤＦＧ極太明朝体" panose="02020C00010101010101" pitchFamily="18" charset="-128"/>
              </a:rPr>
              <a:t>２　インターネットの広がり</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8" name="テキスト ボックス 7"/>
          <p:cNvSpPr txBox="1"/>
          <p:nvPr/>
        </p:nvSpPr>
        <p:spPr>
          <a:xfrm>
            <a:off x="971600" y="1668745"/>
            <a:ext cx="7556622" cy="830997"/>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インターネット上で，人と人とのコミュニケーションを行うためのサービス．</a:t>
            </a:r>
            <a:endParaRPr lang="en-US" altLang="ja-JP" dirty="0" smtClean="0">
              <a:latin typeface="ＤＦＧ極太明朝体" panose="02020C00010101010101" pitchFamily="18" charset="-128"/>
              <a:ea typeface="ＤＦＧ極太明朝体" panose="02020C00010101010101" pitchFamily="18" charset="-128"/>
            </a:endParaRPr>
          </a:p>
        </p:txBody>
      </p:sp>
      <p:sp>
        <p:nvSpPr>
          <p:cNvPr id="9" name="テキスト ボックス 8"/>
          <p:cNvSpPr txBox="1"/>
          <p:nvPr/>
        </p:nvSpPr>
        <p:spPr>
          <a:xfrm>
            <a:off x="1580727" y="2531930"/>
            <a:ext cx="3380158" cy="1938992"/>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a:t>
            </a:r>
            <a:r>
              <a:rPr lang="en-US" altLang="ja-JP" sz="2400" dirty="0" smtClean="0">
                <a:latin typeface="ＤＦＧ極太明朝体" panose="02020C00010101010101" pitchFamily="18" charset="-128"/>
                <a:ea typeface="ＤＦＧ極太明朝体" panose="02020C00010101010101" pitchFamily="18" charset="-128"/>
              </a:rPr>
              <a:t>SNS</a:t>
            </a:r>
          </a:p>
          <a:p>
            <a:r>
              <a:rPr lang="ja-JP" altLang="en-US" sz="2400" dirty="0" smtClean="0">
                <a:latin typeface="ＤＦＧ極太明朝体" panose="02020C00010101010101" pitchFamily="18" charset="-128"/>
                <a:ea typeface="ＤＦＧ極太明朝体" panose="02020C00010101010101" pitchFamily="18" charset="-128"/>
              </a:rPr>
              <a:t>・電子メール</a:t>
            </a:r>
            <a:endParaRPr lang="en-US" altLang="ja-JP" sz="2400" dirty="0" smtClean="0">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a:t>
            </a:r>
            <a:r>
              <a:rPr lang="en-US" altLang="ja-JP" sz="2400" dirty="0" smtClean="0">
                <a:latin typeface="ＤＦＧ極太明朝体" panose="02020C00010101010101" pitchFamily="18" charset="-128"/>
                <a:ea typeface="ＤＦＧ極太明朝体" panose="02020C00010101010101" pitchFamily="18" charset="-128"/>
              </a:rPr>
              <a:t>WWW</a:t>
            </a:r>
            <a:r>
              <a:rPr lang="ja-JP" altLang="en-US" sz="2400" dirty="0" smtClean="0">
                <a:latin typeface="ＤＦＧ極太明朝体" panose="02020C00010101010101" pitchFamily="18" charset="-128"/>
                <a:ea typeface="ＤＦＧ極太明朝体" panose="02020C00010101010101" pitchFamily="18" charset="-128"/>
              </a:rPr>
              <a:t>（</a:t>
            </a:r>
            <a:r>
              <a:rPr lang="en-US" altLang="ja-JP" sz="2400" dirty="0" smtClean="0">
                <a:latin typeface="ＤＦＧ極太明朝体" panose="02020C00010101010101" pitchFamily="18" charset="-128"/>
                <a:ea typeface="ＤＦＧ極太明朝体" panose="02020C00010101010101" pitchFamily="18" charset="-128"/>
              </a:rPr>
              <a:t>Web</a:t>
            </a:r>
            <a:r>
              <a:rPr lang="ja-JP" altLang="en-US" sz="2400" dirty="0" smtClean="0">
                <a:latin typeface="ＤＦＧ極太明朝体" panose="02020C00010101010101" pitchFamily="18" charset="-128"/>
                <a:ea typeface="ＤＦＧ極太明朝体" panose="02020C00010101010101" pitchFamily="18" charset="-128"/>
              </a:rPr>
              <a:t>ページ）</a:t>
            </a:r>
            <a:endParaRPr lang="en-US" altLang="ja-JP" sz="2400" dirty="0" smtClean="0">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・動画配信</a:t>
            </a:r>
            <a:endParaRPr lang="en-US" altLang="ja-JP" sz="2400" dirty="0" smtClean="0">
              <a:latin typeface="ＤＦＧ極太明朝体" panose="02020C00010101010101" pitchFamily="18" charset="-128"/>
              <a:ea typeface="ＤＦＧ極太明朝体" panose="02020C00010101010101" pitchFamily="18" charset="-128"/>
            </a:endParaRPr>
          </a:p>
          <a:p>
            <a:r>
              <a:rPr lang="ja-JP" altLang="en-US" sz="2400" dirty="0" smtClean="0">
                <a:latin typeface="ＤＦＧ極太明朝体" panose="02020C00010101010101" pitchFamily="18" charset="-128"/>
                <a:ea typeface="ＤＦＧ極太明朝体" panose="02020C00010101010101" pitchFamily="18" charset="-128"/>
              </a:rPr>
              <a:t>・テレビ会議　</a:t>
            </a:r>
            <a:r>
              <a:rPr lang="ja-JP" altLang="en-US" dirty="0" smtClean="0">
                <a:latin typeface="ＤＦＧ極太明朝体" panose="02020C00010101010101" pitchFamily="18" charset="-128"/>
                <a:ea typeface="ＤＦＧ極太明朝体" panose="02020C00010101010101" pitchFamily="18" charset="-128"/>
              </a:rPr>
              <a:t>など</a:t>
            </a:r>
            <a:endParaRPr lang="en-US" altLang="ja-JP" dirty="0" smtClean="0">
              <a:latin typeface="ＤＦＧ極太明朝体" panose="02020C00010101010101" pitchFamily="18" charset="-128"/>
              <a:ea typeface="ＤＦＧ極太明朝体" panose="02020C00010101010101" pitchFamily="18" charset="-128"/>
            </a:endParaRPr>
          </a:p>
        </p:txBody>
      </p:sp>
      <p:sp>
        <p:nvSpPr>
          <p:cNvPr id="11" name="テキスト ボックス 10"/>
          <p:cNvSpPr txBox="1"/>
          <p:nvPr/>
        </p:nvSpPr>
        <p:spPr>
          <a:xfrm>
            <a:off x="467544" y="1174892"/>
            <a:ext cx="7920880"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コミュニケーションサービスとは</a:t>
            </a:r>
            <a:endParaRPr lang="en-US" altLang="ja-JP" dirty="0" smtClean="0">
              <a:latin typeface="ＤＦＧ極太明朝体" panose="02020C00010101010101" pitchFamily="18" charset="-128"/>
              <a:ea typeface="ＤＦＧ極太明朝体" panose="02020C00010101010101" pitchFamily="18" charset="-128"/>
            </a:endParaRPr>
          </a:p>
        </p:txBody>
      </p:sp>
    </p:spTree>
    <p:extLst>
      <p:ext uri="{BB962C8B-B14F-4D97-AF65-F5344CB8AC3E}">
        <p14:creationId xmlns:p14="http://schemas.microsoft.com/office/powerpoint/2010/main" val="672351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79512" y="580281"/>
            <a:ext cx="3650358" cy="461665"/>
          </a:xfrm>
          <a:prstGeom prst="rect">
            <a:avLst/>
          </a:prstGeom>
          <a:noFill/>
        </p:spPr>
        <p:txBody>
          <a:bodyPr wrap="non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１　ソーシャルメディアと</a:t>
            </a:r>
            <a:r>
              <a:rPr lang="en-US" altLang="ja-JP" sz="2400" dirty="0" smtClean="0">
                <a:latin typeface="ＤＦＧ極太明朝体" panose="02020C00010101010101" pitchFamily="18" charset="-128"/>
                <a:ea typeface="ＤＦＧ極太明朝体" panose="02020C00010101010101" pitchFamily="18" charset="-128"/>
              </a:rPr>
              <a:t>SNS</a:t>
            </a:r>
          </a:p>
        </p:txBody>
      </p:sp>
      <p:sp>
        <p:nvSpPr>
          <p:cNvPr id="13" name="テキスト ボックス 12"/>
          <p:cNvSpPr txBox="1"/>
          <p:nvPr/>
        </p:nvSpPr>
        <p:spPr>
          <a:xfrm>
            <a:off x="0" y="0"/>
            <a:ext cx="5796136" cy="492443"/>
          </a:xfrm>
          <a:prstGeom prst="rect">
            <a:avLst/>
          </a:prstGeom>
          <a:solidFill>
            <a:schemeClr val="bg1">
              <a:lumMod val="50000"/>
            </a:schemeClr>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資料</a:t>
            </a:r>
            <a:r>
              <a:rPr lang="en-US" altLang="ja-JP" sz="2600" dirty="0" smtClean="0">
                <a:solidFill>
                  <a:schemeClr val="bg1"/>
                </a:solidFill>
                <a:latin typeface="ＤＦＧ極太明朝体" panose="02020C00010101010101" pitchFamily="18" charset="-128"/>
                <a:ea typeface="ＤＦＧ極太明朝体" panose="02020C00010101010101" pitchFamily="18" charset="-128"/>
              </a:rPr>
              <a:t>1-1</a:t>
            </a:r>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　ソーシャルメディア</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２０</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２１</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16" name="テキスト ボックス 15"/>
          <p:cNvSpPr txBox="1"/>
          <p:nvPr/>
        </p:nvSpPr>
        <p:spPr>
          <a:xfrm>
            <a:off x="6588224" y="4866501"/>
            <a:ext cx="255577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資料</a:t>
            </a:r>
            <a:r>
              <a:rPr kumimoji="1" lang="en-US" altLang="ja-JP" sz="1200" dirty="0" smtClean="0">
                <a:latin typeface="ＤＦＧ極太明朝体" panose="02020C00010101010101" pitchFamily="18" charset="-128"/>
                <a:ea typeface="ＤＦＧ極太明朝体" panose="02020C00010101010101" pitchFamily="18" charset="-128"/>
              </a:rPr>
              <a:t>1-1</a:t>
            </a:r>
            <a:r>
              <a:rPr kumimoji="1" lang="ja-JP" altLang="en-US" sz="1200" dirty="0" smtClean="0">
                <a:latin typeface="ＤＦＧ極太明朝体" panose="02020C00010101010101" pitchFamily="18" charset="-128"/>
                <a:ea typeface="ＤＦＧ極太明朝体" panose="02020C00010101010101" pitchFamily="18" charset="-128"/>
              </a:rPr>
              <a:t>　ソーシャルメディアと</a:t>
            </a:r>
            <a:r>
              <a:rPr kumimoji="1" lang="en-US" altLang="ja-JP" sz="1200" dirty="0" smtClean="0">
                <a:latin typeface="ＤＦＧ極太明朝体" panose="02020C00010101010101" pitchFamily="18" charset="-128"/>
                <a:ea typeface="ＤＦＧ極太明朝体" panose="02020C00010101010101" pitchFamily="18" charset="-128"/>
              </a:rPr>
              <a:t>SNS</a:t>
            </a: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11" name="テキスト ボックス 10"/>
          <p:cNvSpPr txBox="1"/>
          <p:nvPr/>
        </p:nvSpPr>
        <p:spPr>
          <a:xfrm>
            <a:off x="611560" y="1203598"/>
            <a:ext cx="8352926"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ソーシャルメディア</a:t>
            </a:r>
            <a:endParaRPr lang="en-US" altLang="ja-JP" dirty="0" smtClean="0">
              <a:latin typeface="ＤＦＧ極太明朝体" panose="02020C00010101010101" pitchFamily="18" charset="-128"/>
              <a:ea typeface="ＤＦＧ極太明朝体" panose="02020C00010101010101" pitchFamily="18" charset="-128"/>
            </a:endParaRPr>
          </a:p>
        </p:txBody>
      </p:sp>
      <p:sp>
        <p:nvSpPr>
          <p:cNvPr id="12" name="テキスト ボックス 11"/>
          <p:cNvSpPr txBox="1"/>
          <p:nvPr/>
        </p:nvSpPr>
        <p:spPr>
          <a:xfrm>
            <a:off x="971600" y="1716439"/>
            <a:ext cx="7920880"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インターネット上に形成された大規模なコミュニティ．</a:t>
            </a:r>
            <a:endParaRPr lang="en-US" altLang="ja-JP" dirty="0" smtClean="0">
              <a:latin typeface="ＤＦＧ極太明朝体" panose="02020C00010101010101" pitchFamily="18" charset="-128"/>
              <a:ea typeface="ＤＦＧ極太明朝体" panose="02020C00010101010101" pitchFamily="18" charset="-128"/>
            </a:endParaRPr>
          </a:p>
        </p:txBody>
      </p:sp>
      <p:sp>
        <p:nvSpPr>
          <p:cNvPr id="3" name="下矢印 2"/>
          <p:cNvSpPr/>
          <p:nvPr/>
        </p:nvSpPr>
        <p:spPr>
          <a:xfrm>
            <a:off x="3923928" y="2283718"/>
            <a:ext cx="360040"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969631" y="2843614"/>
            <a:ext cx="7920880" cy="461665"/>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人々が互いに情報を発信し合って共有するコミュニティ．</a:t>
            </a:r>
            <a:endParaRPr lang="en-US" altLang="ja-JP" dirty="0" smtClean="0">
              <a:latin typeface="ＤＦＧ極太明朝体" panose="02020C00010101010101" pitchFamily="18" charset="-128"/>
              <a:ea typeface="ＤＦＧ極太明朝体" panose="02020C00010101010101" pitchFamily="18" charset="-128"/>
            </a:endParaRPr>
          </a:p>
        </p:txBody>
      </p:sp>
      <p:cxnSp>
        <p:nvCxnSpPr>
          <p:cNvPr id="5" name="直線コネクタ 4"/>
          <p:cNvCxnSpPr/>
          <p:nvPr/>
        </p:nvCxnSpPr>
        <p:spPr>
          <a:xfrm>
            <a:off x="1187624" y="3291470"/>
            <a:ext cx="324036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1691680" y="3356455"/>
            <a:ext cx="4680520" cy="461665"/>
          </a:xfrm>
          <a:prstGeom prst="rect">
            <a:avLst/>
          </a:prstGeom>
          <a:noFill/>
        </p:spPr>
        <p:txBody>
          <a:bodyPr wrap="square" rtlCol="0">
            <a:spAutoFit/>
          </a:bodyPr>
          <a:lstStyle/>
          <a:p>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社会的に影響力を持っている．</a:t>
            </a:r>
            <a:endParaRPr lang="en-US" altLang="ja-JP" sz="2400" dirty="0" smtClean="0">
              <a:solidFill>
                <a:srgbClr val="FF0000"/>
              </a:solidFill>
              <a:latin typeface="ＤＦＧ極太明朝体" panose="02020C00010101010101" pitchFamily="18" charset="-128"/>
              <a:ea typeface="ＤＦＧ極太明朝体" panose="02020C00010101010101" pitchFamily="18" charset="-128"/>
            </a:endParaRPr>
          </a:p>
        </p:txBody>
      </p:sp>
    </p:spTree>
    <p:extLst>
      <p:ext uri="{BB962C8B-B14F-4D97-AF65-F5344CB8AC3E}">
        <p14:creationId xmlns:p14="http://schemas.microsoft.com/office/powerpoint/2010/main" val="2752403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251520" y="771550"/>
            <a:ext cx="8352926" cy="461665"/>
          </a:xfrm>
          <a:prstGeom prst="rect">
            <a:avLst/>
          </a:prstGeom>
          <a:noFill/>
        </p:spPr>
        <p:txBody>
          <a:bodyPr wrap="square" rtlCol="0">
            <a:spAutoFit/>
          </a:bodyPr>
          <a:lstStyle/>
          <a:p>
            <a:r>
              <a:rPr lang="en-US" altLang="ja-JP" sz="2400" dirty="0" smtClean="0">
                <a:solidFill>
                  <a:srgbClr val="FF0000"/>
                </a:solidFill>
                <a:latin typeface="ＤＦＧ極太明朝体" panose="02020C00010101010101" pitchFamily="18" charset="-128"/>
                <a:ea typeface="ＤＦＧ極太明朝体" panose="02020C00010101010101" pitchFamily="18" charset="-128"/>
              </a:rPr>
              <a:t>SNS</a:t>
            </a:r>
            <a:r>
              <a:rPr lang="ja-JP" altLang="en-US" sz="2400" dirty="0" smtClean="0">
                <a:solidFill>
                  <a:srgbClr val="FF0000"/>
                </a:solidFill>
                <a:latin typeface="ＤＦＧ極太明朝体" panose="02020C00010101010101" pitchFamily="18" charset="-128"/>
                <a:ea typeface="ＤＦＧ極太明朝体" panose="02020C00010101010101" pitchFamily="18" charset="-128"/>
              </a:rPr>
              <a:t>　</a:t>
            </a:r>
            <a:r>
              <a:rPr lang="ja-JP" altLang="en-US" dirty="0" smtClean="0">
                <a:latin typeface="ＤＦＧ極太明朝体" panose="02020C00010101010101" pitchFamily="18" charset="-128"/>
                <a:ea typeface="ＤＦＧ極太明朝体" panose="02020C00010101010101" pitchFamily="18" charset="-128"/>
              </a:rPr>
              <a:t>（</a:t>
            </a:r>
            <a:r>
              <a:rPr lang="en-US" altLang="ja-JP" dirty="0" smtClean="0">
                <a:latin typeface="ＤＦＧ極太明朝体" panose="02020C00010101010101" pitchFamily="18" charset="-128"/>
                <a:ea typeface="ＤＦＧ極太明朝体" panose="02020C00010101010101" pitchFamily="18" charset="-128"/>
              </a:rPr>
              <a:t>Social Networking Service</a:t>
            </a:r>
            <a:r>
              <a:rPr lang="ja-JP" altLang="en-US" dirty="0" smtClean="0">
                <a:latin typeface="ＤＦＧ極太明朝体" panose="02020C00010101010101" pitchFamily="18" charset="-128"/>
                <a:ea typeface="ＤＦＧ極太明朝体" panose="02020C00010101010101" pitchFamily="18" charset="-128"/>
              </a:rPr>
              <a:t>）</a:t>
            </a:r>
            <a:endParaRPr lang="en-US" altLang="ja-JP" dirty="0" smtClean="0">
              <a:latin typeface="ＤＦＧ極太明朝体" panose="02020C00010101010101" pitchFamily="18" charset="-128"/>
              <a:ea typeface="ＤＦＧ極太明朝体" panose="02020C00010101010101" pitchFamily="18" charset="-128"/>
            </a:endParaRPr>
          </a:p>
        </p:txBody>
      </p:sp>
      <p:sp>
        <p:nvSpPr>
          <p:cNvPr id="13" name="テキスト ボックス 12"/>
          <p:cNvSpPr txBox="1"/>
          <p:nvPr/>
        </p:nvSpPr>
        <p:spPr>
          <a:xfrm>
            <a:off x="0" y="0"/>
            <a:ext cx="5796136" cy="492443"/>
          </a:xfrm>
          <a:prstGeom prst="rect">
            <a:avLst/>
          </a:prstGeom>
          <a:solidFill>
            <a:schemeClr val="bg1">
              <a:lumMod val="50000"/>
            </a:schemeClr>
          </a:solidFill>
        </p:spPr>
        <p:txBody>
          <a:bodyPr wrap="square" rtlCol="0">
            <a:spAutoFit/>
          </a:bodyPr>
          <a:lstStyle/>
          <a:p>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資料</a:t>
            </a:r>
            <a:r>
              <a:rPr lang="en-US" altLang="ja-JP" sz="2600" dirty="0" smtClean="0">
                <a:solidFill>
                  <a:schemeClr val="bg1"/>
                </a:solidFill>
                <a:latin typeface="ＤＦＧ極太明朝体" panose="02020C00010101010101" pitchFamily="18" charset="-128"/>
                <a:ea typeface="ＤＦＧ極太明朝体" panose="02020C00010101010101" pitchFamily="18" charset="-128"/>
              </a:rPr>
              <a:t>1-1</a:t>
            </a:r>
            <a:r>
              <a:rPr lang="ja-JP" altLang="en-US" sz="2600" dirty="0" smtClean="0">
                <a:solidFill>
                  <a:schemeClr val="bg1"/>
                </a:solidFill>
                <a:latin typeface="ＤＦＧ極太明朝体" panose="02020C00010101010101" pitchFamily="18" charset="-128"/>
                <a:ea typeface="ＤＦＧ極太明朝体" panose="02020C00010101010101" pitchFamily="18" charset="-128"/>
              </a:rPr>
              <a:t>　ソーシャルメディア</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pp.</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２０</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r>
              <a:rPr lang="ja-JP" altLang="en-US" dirty="0" smtClean="0">
                <a:solidFill>
                  <a:schemeClr val="bg1"/>
                </a:solidFill>
                <a:latin typeface="ＤＦＧ極太明朝体" panose="02020C00010101010101" pitchFamily="18" charset="-128"/>
                <a:ea typeface="ＤＦＧ極太明朝体" panose="02020C00010101010101" pitchFamily="18" charset="-128"/>
              </a:rPr>
              <a:t>２１</a:t>
            </a:r>
            <a:r>
              <a:rPr lang="en-US" altLang="ja-JP" dirty="0" smtClean="0">
                <a:solidFill>
                  <a:schemeClr val="bg1"/>
                </a:solidFill>
                <a:latin typeface="ＤＦＧ極太明朝体" panose="02020C00010101010101" pitchFamily="18" charset="-128"/>
                <a:ea typeface="ＤＦＧ極太明朝体" panose="02020C00010101010101" pitchFamily="18" charset="-128"/>
              </a:rPr>
              <a:t>.)</a:t>
            </a:r>
            <a:endParaRPr kumimoji="1" lang="en-US" altLang="ja-JP" dirty="0" smtClean="0">
              <a:solidFill>
                <a:schemeClr val="bg1"/>
              </a:solidFill>
              <a:latin typeface="ＤＦＧ極太明朝体" panose="02020C00010101010101" pitchFamily="18" charset="-128"/>
              <a:ea typeface="ＤＦＧ極太明朝体" panose="02020C00010101010101" pitchFamily="18" charset="-128"/>
            </a:endParaRPr>
          </a:p>
        </p:txBody>
      </p:sp>
      <p:sp>
        <p:nvSpPr>
          <p:cNvPr id="16" name="テキスト ボックス 15"/>
          <p:cNvSpPr txBox="1"/>
          <p:nvPr/>
        </p:nvSpPr>
        <p:spPr>
          <a:xfrm>
            <a:off x="6588224" y="4866501"/>
            <a:ext cx="255577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資料</a:t>
            </a:r>
            <a:r>
              <a:rPr kumimoji="1" lang="en-US" altLang="ja-JP" sz="1200" dirty="0" smtClean="0">
                <a:latin typeface="ＤＦＧ極太明朝体" panose="02020C00010101010101" pitchFamily="18" charset="-128"/>
                <a:ea typeface="ＤＦＧ極太明朝体" panose="02020C00010101010101" pitchFamily="18" charset="-128"/>
              </a:rPr>
              <a:t>1-1</a:t>
            </a:r>
            <a:r>
              <a:rPr kumimoji="1" lang="ja-JP" altLang="en-US" sz="1200" dirty="0" smtClean="0">
                <a:latin typeface="ＤＦＧ極太明朝体" panose="02020C00010101010101" pitchFamily="18" charset="-128"/>
                <a:ea typeface="ＤＦＧ極太明朝体" panose="02020C00010101010101" pitchFamily="18" charset="-128"/>
              </a:rPr>
              <a:t>　ソーシャルメディアと</a:t>
            </a:r>
            <a:r>
              <a:rPr kumimoji="1" lang="en-US" altLang="ja-JP" sz="1200" dirty="0" smtClean="0">
                <a:latin typeface="ＤＦＧ極太明朝体" panose="02020C00010101010101" pitchFamily="18" charset="-128"/>
                <a:ea typeface="ＤＦＧ極太明朝体" panose="02020C00010101010101" pitchFamily="18" charset="-128"/>
              </a:rPr>
              <a:t>SNS</a:t>
            </a:r>
          </a:p>
        </p:txBody>
      </p:sp>
      <p:sp>
        <p:nvSpPr>
          <p:cNvPr id="10" name="テキスト ボックス 9"/>
          <p:cNvSpPr txBox="1"/>
          <p:nvPr/>
        </p:nvSpPr>
        <p:spPr>
          <a:xfrm>
            <a:off x="5796136" y="0"/>
            <a:ext cx="3347865" cy="276999"/>
          </a:xfrm>
          <a:prstGeom prst="rect">
            <a:avLst/>
          </a:prstGeom>
          <a:noFill/>
        </p:spPr>
        <p:txBody>
          <a:bodyPr wrap="square" rtlCol="0">
            <a:spAutoFit/>
          </a:bodyPr>
          <a:lstStyle/>
          <a:p>
            <a:pPr algn="r"/>
            <a:r>
              <a:rPr kumimoji="1" lang="ja-JP" altLang="en-US" sz="1200" dirty="0" smtClean="0">
                <a:latin typeface="ＤＦＧ極太明朝体" panose="02020C00010101010101" pitchFamily="18" charset="-128"/>
                <a:ea typeface="ＤＦＧ極太明朝体" panose="02020C00010101010101" pitchFamily="18" charset="-128"/>
              </a:rPr>
              <a:t>第１章　</a:t>
            </a:r>
            <a:r>
              <a:rPr lang="ja-JP" altLang="en-US" sz="1200" dirty="0" smtClean="0">
                <a:latin typeface="ＤＦＧ極太明朝体" panose="02020C00010101010101" pitchFamily="18" charset="-128"/>
                <a:ea typeface="ＤＦＧ極太明朝体" panose="02020C00010101010101" pitchFamily="18" charset="-128"/>
              </a:rPr>
              <a:t>情報社会に生きるわたしたち</a:t>
            </a:r>
            <a:endParaRPr kumimoji="1" lang="en-US" altLang="ja-JP" sz="1200" dirty="0" smtClean="0">
              <a:latin typeface="ＤＦＧ極太明朝体" panose="02020C00010101010101" pitchFamily="18" charset="-128"/>
              <a:ea typeface="ＤＦＧ極太明朝体" panose="02020C00010101010101" pitchFamily="18" charset="-128"/>
            </a:endParaRPr>
          </a:p>
        </p:txBody>
      </p:sp>
      <p:sp>
        <p:nvSpPr>
          <p:cNvPr id="8" name="テキスト ボックス 7"/>
          <p:cNvSpPr txBox="1"/>
          <p:nvPr/>
        </p:nvSpPr>
        <p:spPr>
          <a:xfrm>
            <a:off x="611560" y="1255494"/>
            <a:ext cx="7920880" cy="830997"/>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　人と人とのつながりを促進・支援する，コミュニティ型の</a:t>
            </a:r>
            <a:r>
              <a:rPr lang="en-US" altLang="ja-JP" sz="2400" dirty="0" smtClean="0">
                <a:latin typeface="ＤＦＧ極太明朝体" panose="02020C00010101010101" pitchFamily="18" charset="-128"/>
                <a:ea typeface="ＤＦＧ極太明朝体" panose="02020C00010101010101" pitchFamily="18" charset="-128"/>
              </a:rPr>
              <a:t>Web</a:t>
            </a:r>
            <a:r>
              <a:rPr lang="ja-JP" altLang="en-US" sz="2400" dirty="0" smtClean="0">
                <a:latin typeface="ＤＦＧ極太明朝体" panose="02020C00010101010101" pitchFamily="18" charset="-128"/>
                <a:ea typeface="ＤＦＧ極太明朝体" panose="02020C00010101010101" pitchFamily="18" charset="-128"/>
              </a:rPr>
              <a:t>サイトおよびネットサービス．</a:t>
            </a:r>
            <a:endParaRPr lang="en-US" altLang="ja-JP" dirty="0" smtClean="0">
              <a:latin typeface="ＤＦＧ極太明朝体" panose="02020C00010101010101" pitchFamily="18" charset="-128"/>
              <a:ea typeface="ＤＦＧ極太明朝体" panose="02020C00010101010101" pitchFamily="18" charset="-128"/>
            </a:endParaRPr>
          </a:p>
        </p:txBody>
      </p:sp>
      <p:sp>
        <p:nvSpPr>
          <p:cNvPr id="15" name="テキスト ボックス 14"/>
          <p:cNvSpPr txBox="1"/>
          <p:nvPr/>
        </p:nvSpPr>
        <p:spPr>
          <a:xfrm>
            <a:off x="1043608" y="2283718"/>
            <a:ext cx="7920880" cy="1200329"/>
          </a:xfrm>
          <a:prstGeom prst="rect">
            <a:avLst/>
          </a:prstGeom>
          <a:noFill/>
        </p:spPr>
        <p:txBody>
          <a:bodyPr wrap="square" rtlCol="0">
            <a:spAutoFit/>
          </a:bodyPr>
          <a:lstStyle/>
          <a:p>
            <a:r>
              <a:rPr lang="ja-JP" altLang="en-US" sz="2400" dirty="0" smtClean="0">
                <a:latin typeface="ＤＦＧ極太明朝体" panose="02020C00010101010101" pitchFamily="18" charset="-128"/>
                <a:ea typeface="ＤＦＧ極太明朝体" panose="02020C00010101010101" pitchFamily="18" charset="-128"/>
              </a:rPr>
              <a:t>・</a:t>
            </a:r>
            <a:r>
              <a:rPr lang="en-US" altLang="ja-JP" sz="2400" dirty="0" smtClean="0">
                <a:latin typeface="ＤＦＧ極太明朝体" panose="02020C00010101010101" pitchFamily="18" charset="-128"/>
                <a:ea typeface="ＤＦＧ極太明朝体" panose="02020C00010101010101" pitchFamily="18" charset="-128"/>
              </a:rPr>
              <a:t>Facebook</a:t>
            </a:r>
          </a:p>
          <a:p>
            <a:r>
              <a:rPr lang="ja-JP" altLang="en-US" sz="2400" dirty="0" smtClean="0">
                <a:latin typeface="ＤＦＧ極太明朝体" panose="02020C00010101010101" pitchFamily="18" charset="-128"/>
                <a:ea typeface="ＤＦＧ極太明朝体" panose="02020C00010101010101" pitchFamily="18" charset="-128"/>
              </a:rPr>
              <a:t>・</a:t>
            </a:r>
            <a:r>
              <a:rPr lang="en-US" altLang="ja-JP" sz="2400" dirty="0" smtClean="0">
                <a:latin typeface="ＤＦＧ極太明朝体" panose="02020C00010101010101" pitchFamily="18" charset="-128"/>
                <a:ea typeface="ＤＦＧ極太明朝体" panose="02020C00010101010101" pitchFamily="18" charset="-128"/>
              </a:rPr>
              <a:t>Twitter</a:t>
            </a:r>
          </a:p>
          <a:p>
            <a:r>
              <a:rPr lang="ja-JP" altLang="en-US" sz="2400" dirty="0" smtClean="0">
                <a:latin typeface="ＤＦＧ極太明朝体" panose="02020C00010101010101" pitchFamily="18" charset="-128"/>
                <a:ea typeface="ＤＦＧ極太明朝体" panose="02020C00010101010101" pitchFamily="18" charset="-128"/>
              </a:rPr>
              <a:t>・インスタグラム</a:t>
            </a:r>
            <a:endParaRPr lang="en-US" altLang="ja-JP" sz="2400" dirty="0" smtClean="0">
              <a:latin typeface="ＤＦＧ極太明朝体" panose="02020C00010101010101" pitchFamily="18" charset="-128"/>
              <a:ea typeface="ＤＦＧ極太明朝体" panose="02020C00010101010101" pitchFamily="18" charset="-128"/>
            </a:endParaRPr>
          </a:p>
        </p:txBody>
      </p:sp>
    </p:spTree>
    <p:extLst>
      <p:ext uri="{BB962C8B-B14F-4D97-AF65-F5344CB8AC3E}">
        <p14:creationId xmlns:p14="http://schemas.microsoft.com/office/powerpoint/2010/main" val="81365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3428</TotalTime>
  <Words>1054</Words>
  <Application>Microsoft Office PowerPoint</Application>
  <PresentationFormat>画面に合わせる (16:9)</PresentationFormat>
  <Paragraphs>409</Paragraphs>
  <Slides>38</Slides>
  <Notes>0</Notes>
  <HiddenSlides>0</HiddenSlides>
  <MMClips>0</MMClips>
  <ScaleCrop>false</ScaleCrop>
  <HeadingPairs>
    <vt:vector size="4" baseType="variant">
      <vt:variant>
        <vt:lpstr>テーマ</vt:lpstr>
      </vt:variant>
      <vt:variant>
        <vt:i4>1</vt:i4>
      </vt:variant>
      <vt:variant>
        <vt:lpstr>スライド タイトル</vt:lpstr>
      </vt:variant>
      <vt:variant>
        <vt:i4>38</vt:i4>
      </vt:variant>
    </vt:vector>
  </HeadingPairs>
  <TitlesOfParts>
    <vt:vector size="39" baseType="lpstr">
      <vt:lpstr>Office ​​テーマ</vt:lpstr>
      <vt:lpstr>第１章</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画像のデジタル化</dc:title>
  <dc:creator>FJ-USER</dc:creator>
  <cp:lastModifiedBy>FJ-USER</cp:lastModifiedBy>
  <cp:revision>160</cp:revision>
  <dcterms:created xsi:type="dcterms:W3CDTF">2013-09-28T22:48:47Z</dcterms:created>
  <dcterms:modified xsi:type="dcterms:W3CDTF">2020-06-02T04:30:16Z</dcterms:modified>
</cp:coreProperties>
</file>