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00" r:id="rId2"/>
    <p:sldId id="421" r:id="rId3"/>
    <p:sldId id="415" r:id="rId4"/>
    <p:sldId id="429" r:id="rId5"/>
    <p:sldId id="434" r:id="rId6"/>
    <p:sldId id="435" r:id="rId7"/>
    <p:sldId id="436" r:id="rId8"/>
    <p:sldId id="437" r:id="rId9"/>
    <p:sldId id="438" r:id="rId10"/>
    <p:sldId id="439" r:id="rId11"/>
    <p:sldId id="440" r:id="rId12"/>
    <p:sldId id="446" r:id="rId13"/>
    <p:sldId id="433" r:id="rId14"/>
    <p:sldId id="444" r:id="rId15"/>
    <p:sldId id="445" r:id="rId16"/>
    <p:sldId id="447" r:id="rId17"/>
    <p:sldId id="448" r:id="rId18"/>
    <p:sldId id="419" r:id="rId19"/>
  </p:sldIdLst>
  <p:sldSz cx="9144000" cy="6858000" type="screen4x3"/>
  <p:notesSz cx="6784975" cy="990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作成者" initials="作成者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8" autoAdjust="0"/>
    <p:restoredTop sz="94660"/>
  </p:normalViewPr>
  <p:slideViewPr>
    <p:cSldViewPr>
      <p:cViewPr varScale="1">
        <p:scale>
          <a:sx n="71" d="100"/>
          <a:sy n="71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3339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300"/>
            </a:lvl1pPr>
          </a:lstStyle>
          <a:p>
            <a:fld id="{5F2DA353-DFA9-4600-A004-30A28537AB83}" type="datetimeFigureOut">
              <a:rPr kumimoji="1" lang="ja-JP" altLang="en-US" smtClean="0"/>
              <a:pPr/>
              <a:t>2020/9/8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3339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300"/>
            </a:lvl1pPr>
          </a:lstStyle>
          <a:p>
            <a:fld id="{51A368D6-A06D-4CCC-8D38-67E3F3FF5A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4236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3249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r">
              <a:defRPr sz="1300"/>
            </a:lvl1pPr>
          </a:lstStyle>
          <a:p>
            <a:pPr>
              <a:defRPr/>
            </a:pPr>
            <a:fld id="{48C065DD-ED48-4B7D-BA2D-BE34BF26952A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1363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59" tIns="47680" rIns="95359" bIns="4768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8498" y="4705351"/>
            <a:ext cx="5427980" cy="4457700"/>
          </a:xfrm>
          <a:prstGeom prst="rect">
            <a:avLst/>
          </a:prstGeom>
        </p:spPr>
        <p:txBody>
          <a:bodyPr vert="horz" lIns="95359" tIns="47680" rIns="95359" bIns="4768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3249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r">
              <a:defRPr sz="1300"/>
            </a:lvl1pPr>
          </a:lstStyle>
          <a:p>
            <a:pPr>
              <a:defRPr/>
            </a:pPr>
            <a:fld id="{E7A3D860-263D-40CA-AAB1-51FE220C23F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91395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20F6F-3C0C-42AE-9DCC-ADCED1757607}" type="slidenum">
              <a:rPr lang="ja-JP" altLang="en-US" smtClean="0"/>
              <a:pPr/>
              <a:t>3</a:t>
            </a:fld>
            <a:endParaRPr lang="en-US" altLang="ja-JP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1363"/>
            <a:ext cx="4956175" cy="3717925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86695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25592-9161-4282-A7F1-82801EA6EE31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50B0-E26A-4F9D-87E0-133A2EBAEF7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20D9B-BACD-49F2-A834-B9437069553C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D8AB1-67B7-4A78-A108-AB53C4754E9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3AD0-7873-4BB8-B00D-8387992CB82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3FF0-1198-431F-B4A7-CFFC40A22D4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8EA1-1A34-40E4-B3FC-5B6B0C2EE022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C152-DEAA-4EB8-BBCD-82427656C8A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97AA-E6D3-4764-891F-0E75A3E2D28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F0C-8020-4B57-BA42-179DC3E6431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C027-8F6B-433C-B37E-C7350A9FFDC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89FB-3F4F-4559-A142-CB125D0A176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952FD-2659-4C87-A971-D6A8D941A27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98414-9A6E-4D7D-87EA-DBB3B0D3D5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03536-AEB5-4399-9E04-0076778441B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D1B7-5C69-4897-AF92-64346900BA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D8309-C381-405D-9233-8A9628C53B6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F345A-649B-47DD-BC3F-56F4B3BC73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3696-93D9-4762-AEC0-9C694F1AEAE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E0BC-9EED-46AD-AB15-47F42860A08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FD64-E087-4E53-A3BF-B9C8C9EB5D48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4496C-66AB-494D-A476-C464573A2F8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4B6981-43E2-4A0C-A39D-7517B8F3BF23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DEDB03-3639-4833-A079-48FF3A3F3A6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nihonseiji.com/policy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24987" y="980728"/>
            <a:ext cx="896448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6600" dirty="0" smtClean="0"/>
              <a:t>選挙ポスター制作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プロジェクト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（</a:t>
            </a:r>
            <a:r>
              <a:rPr lang="ja-JP" altLang="en-US" sz="6600" dirty="0" smtClean="0">
                <a:solidFill>
                  <a:srgbClr val="FF0000"/>
                </a:solidFill>
              </a:rPr>
              <a:t>選プロ③</a:t>
            </a:r>
            <a:r>
              <a:rPr lang="ja-JP" altLang="en-US" sz="6600" dirty="0" smtClean="0"/>
              <a:t>）</a:t>
            </a:r>
            <a:endParaRPr lang="en-US" altLang="ja-JP" sz="66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2" y="4293096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～　社会の問題点を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発見</a:t>
            </a:r>
            <a:r>
              <a:rPr kumimoji="1" lang="ja-JP" altLang="en-US" sz="3200" dirty="0" smtClean="0"/>
              <a:t>し、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解決</a:t>
            </a:r>
            <a:r>
              <a:rPr kumimoji="1" lang="ja-JP" altLang="en-US" sz="3200" smtClean="0"/>
              <a:t>策を提案する</a:t>
            </a:r>
            <a:r>
              <a:rPr kumimoji="1" lang="ja-JP" altLang="en-US" sz="3200" dirty="0" smtClean="0"/>
              <a:t>　～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307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604448" cy="1143000"/>
          </a:xfrm>
        </p:spPr>
        <p:txBody>
          <a:bodyPr>
            <a:noAutofit/>
          </a:bodyPr>
          <a:lstStyle/>
          <a:p>
            <a:r>
              <a:rPr kumimoji="1" lang="ja-JP" altLang="en-US" sz="8000" dirty="0" smtClean="0"/>
              <a:t>企画書を見て</a:t>
            </a:r>
            <a:r>
              <a:rPr kumimoji="1" lang="en-US" altLang="ja-JP" sz="8000" dirty="0" smtClean="0"/>
              <a:t/>
            </a:r>
            <a:br>
              <a:rPr kumimoji="1" lang="en-US" altLang="ja-JP" sz="8000" dirty="0" smtClean="0"/>
            </a:br>
            <a:r>
              <a:rPr lang="ja-JP" altLang="en-US" sz="8000" dirty="0" smtClean="0"/>
              <a:t>内容が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/>
              <a:t>想像</a:t>
            </a:r>
            <a:r>
              <a:rPr lang="ja-JP" altLang="en-US" sz="8000" dirty="0" smtClean="0"/>
              <a:t>できるように！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3959477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142"/>
            <a:ext cx="8229600" cy="1143000"/>
          </a:xfrm>
        </p:spPr>
        <p:txBody>
          <a:bodyPr>
            <a:noAutofit/>
          </a:bodyPr>
          <a:lstStyle/>
          <a:p>
            <a:r>
              <a:rPr kumimoji="1" lang="ja-JP" altLang="en-US" sz="5400" dirty="0" smtClean="0"/>
              <a:t>企画が９割</a:t>
            </a:r>
            <a:endParaRPr kumimoji="1" lang="ja-JP" altLang="en-US" sz="5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24747" y="1420758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・完成した企画書を見れば、作品が想像できる。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⇒　想像できない企画書は企画書にあらず。</a:t>
            </a:r>
            <a:endParaRPr lang="en-US" altLang="ja-JP" sz="3200" dirty="0" smtClean="0"/>
          </a:p>
          <a:p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856" y="2938515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・「そうきたか！」と言わせる企画書を！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なるほど！（納得性）</a:t>
            </a:r>
            <a:r>
              <a:rPr lang="en-US" altLang="ja-JP" sz="3200" dirty="0" smtClean="0"/>
              <a:t>×</a:t>
            </a:r>
            <a:r>
              <a:rPr lang="ja-JP" altLang="en-US" sz="3200" dirty="0" smtClean="0"/>
              <a:t>まさか！（意外性）</a:t>
            </a:r>
            <a:endParaRPr kumimoji="1" lang="en-US" altLang="ja-JP" sz="32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856" y="4581128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・完成した企画書を見れば、制作に入れる。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⇒　企画書が出来れば、</a:t>
            </a:r>
            <a:r>
              <a:rPr lang="en-US" altLang="ja-JP" sz="3200" dirty="0" smtClean="0"/>
              <a:t>9</a:t>
            </a:r>
            <a:r>
              <a:rPr lang="ja-JP" altLang="en-US" sz="3200" dirty="0" smtClean="0"/>
              <a:t>割がた終了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　　　あとは、単なる作業！！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707294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528" y="692696"/>
            <a:ext cx="85010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ja-JP" altLang="en-US" sz="6600" dirty="0" smtClean="0">
                <a:latin typeface="+mj-ea"/>
                <a:ea typeface="+mj-ea"/>
              </a:rPr>
              <a:t>相手を楽しませる</a:t>
            </a:r>
            <a:endParaRPr lang="en-US" altLang="ja-JP" sz="6600" dirty="0" smtClean="0">
              <a:latin typeface="+mj-ea"/>
              <a:ea typeface="+mj-ea"/>
            </a:endParaRPr>
          </a:p>
          <a:p>
            <a:pPr marL="742950" indent="-742950"/>
            <a:r>
              <a:rPr lang="ja-JP" altLang="en-US" sz="6600" dirty="0" smtClean="0">
                <a:latin typeface="+mj-ea"/>
                <a:ea typeface="+mj-ea"/>
              </a:rPr>
              <a:t>驚かせる、</a:t>
            </a:r>
            <a:endParaRPr lang="en-US" altLang="ja-JP" sz="6600" dirty="0" smtClean="0">
              <a:latin typeface="+mj-ea"/>
              <a:ea typeface="+mj-ea"/>
            </a:endParaRPr>
          </a:p>
          <a:p>
            <a:pPr marL="742950" indent="-742950"/>
            <a:r>
              <a:rPr lang="ja-JP" altLang="en-US" sz="6600" dirty="0" smtClean="0">
                <a:latin typeface="+mj-ea"/>
                <a:ea typeface="+mj-ea"/>
              </a:rPr>
              <a:t>そして、</a:t>
            </a:r>
            <a:endParaRPr lang="en-US" altLang="ja-JP" sz="6600" dirty="0" smtClean="0">
              <a:latin typeface="+mj-ea"/>
              <a:ea typeface="+mj-ea"/>
            </a:endParaRPr>
          </a:p>
          <a:p>
            <a:pPr marL="742950" indent="-742950"/>
            <a:r>
              <a:rPr lang="ja-JP" altLang="en-US" sz="6600" dirty="0" smtClean="0">
                <a:solidFill>
                  <a:srgbClr val="C00000"/>
                </a:solidFill>
                <a:latin typeface="+mj-ea"/>
                <a:ea typeface="+mj-ea"/>
              </a:rPr>
              <a:t>自分自身が楽しむ</a:t>
            </a:r>
            <a:endParaRPr lang="en-US" altLang="ja-JP" sz="6600" dirty="0" smtClean="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72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5536" y="148478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latin typeface="+mj-ea"/>
                <a:ea typeface="+mj-ea"/>
              </a:rPr>
              <a:t>企画に決まった手順、</a:t>
            </a:r>
            <a:endParaRPr kumimoji="1" lang="en-US" altLang="ja-JP" sz="5400" dirty="0" smtClean="0">
              <a:latin typeface="+mj-ea"/>
              <a:ea typeface="+mj-ea"/>
            </a:endParaRPr>
          </a:p>
          <a:p>
            <a:pPr algn="ctr"/>
            <a:r>
              <a:rPr kumimoji="1" lang="ja-JP" altLang="en-US" sz="5400" dirty="0" smtClean="0">
                <a:latin typeface="+mj-ea"/>
                <a:ea typeface="+mj-ea"/>
              </a:rPr>
              <a:t>正解はない！！</a:t>
            </a:r>
            <a:endParaRPr kumimoji="1" lang="ja-JP" altLang="en-US" sz="5400" dirty="0"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776" y="4797152"/>
            <a:ext cx="8568952" cy="132343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 smtClean="0">
                <a:latin typeface="+mj-ea"/>
                <a:ea typeface="+mj-ea"/>
              </a:rPr>
              <a:t>遊び心を大切に！</a:t>
            </a:r>
            <a:endParaRPr kumimoji="1" lang="ja-JP" altLang="en-US" sz="8000" dirty="0">
              <a:latin typeface="+mj-ea"/>
              <a:ea typeface="+mj-ea"/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3995936" y="3429000"/>
            <a:ext cx="1008112" cy="1008112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94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横巻き 8"/>
          <p:cNvSpPr/>
          <p:nvPr/>
        </p:nvSpPr>
        <p:spPr>
          <a:xfrm>
            <a:off x="-108520" y="2060848"/>
            <a:ext cx="9684568" cy="3212976"/>
          </a:xfrm>
          <a:prstGeom prst="horizontalScroll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>
                <a:solidFill>
                  <a:schemeClr val="bg1"/>
                </a:solidFill>
              </a:rPr>
              <a:t>企画は昼夜・場所を問わず</a:t>
            </a:r>
            <a:endParaRPr kumimoji="1" lang="en-US" altLang="ja-JP" sz="54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5400" dirty="0" smtClean="0">
                <a:solidFill>
                  <a:schemeClr val="bg1"/>
                </a:solidFill>
              </a:rPr>
              <a:t>できます！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35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3528" y="1404122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（アイデアを産む３つの場所）</a:t>
            </a:r>
            <a:endParaRPr kumimoji="1" lang="ja-JP" altLang="en-US" sz="44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5048" y="18864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dirty="0" smtClean="0">
                <a:solidFill>
                  <a:srgbClr val="FF0000"/>
                </a:solidFill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３上</a:t>
            </a:r>
            <a:endParaRPr kumimoji="1" lang="ja-JP" altLang="en-US" sz="7200" dirty="0">
              <a:solidFill>
                <a:srgbClr val="FF0000"/>
              </a:solidFill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0008" y="3684949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・枕上（ちんじょう）：寝床</a:t>
            </a:r>
            <a:endParaRPr kumimoji="1" lang="en-US" altLang="ja-JP" sz="4400" dirty="0" smtClean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0008" y="2522132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・馬上（ばじょう）：移動中</a:t>
            </a:r>
            <a:endParaRPr kumimoji="1" lang="en-US" altLang="ja-JP" sz="4400" dirty="0" smtClean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3871" y="4870341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・厠上（しじょう）：トイレ</a:t>
            </a:r>
            <a:endParaRPr kumimoji="1" lang="en-US" altLang="ja-JP" sz="4400" dirty="0" smtClean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9215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/>
          <a:lstStyle/>
          <a:p>
            <a:r>
              <a:rPr kumimoji="1" lang="ja-JP" altLang="en-US" sz="3200" dirty="0" smtClean="0"/>
              <a:t>問題の発見と解決策の検討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73932" y="764704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社会の問題</a:t>
            </a:r>
            <a:r>
              <a:rPr kumimoji="1" lang="ja-JP" altLang="en-US" dirty="0" smtClean="0"/>
              <a:t>を発見し、理想と現実を書いてみよう。そのうえで解決策を提示しなさい。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0480" y="1617866"/>
            <a:ext cx="3672408" cy="20313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ここに具体的な理想を記述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3964" y="4718926"/>
            <a:ext cx="3672408" cy="20313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ここに具体的な現実を記述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6" name="上下矢印 5"/>
          <p:cNvSpPr/>
          <p:nvPr/>
        </p:nvSpPr>
        <p:spPr>
          <a:xfrm>
            <a:off x="1907704" y="3725444"/>
            <a:ext cx="352685" cy="91722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4008" y="1644901"/>
            <a:ext cx="4053136" cy="5078313"/>
          </a:xfrm>
          <a:prstGeom prst="rect">
            <a:avLst/>
          </a:prstGeom>
          <a:ln w="50800" cmpd="dbl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解決策（５</a:t>
            </a:r>
            <a:r>
              <a:rPr kumimoji="1" lang="en-US" altLang="ja-JP" dirty="0" smtClean="0"/>
              <a:t>W</a:t>
            </a:r>
            <a:r>
              <a:rPr kumimoji="1" lang="ja-JP" altLang="en-US" dirty="0" smtClean="0"/>
              <a:t>１</a:t>
            </a:r>
            <a:r>
              <a:rPr kumimoji="1" lang="en-US" altLang="ja-JP" dirty="0" smtClean="0"/>
              <a:t>H</a:t>
            </a:r>
            <a:r>
              <a:rPr kumimoji="1" lang="ja-JP" altLang="en-US" dirty="0" smtClean="0"/>
              <a:t>を意識して記述）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8" name="左矢印 7"/>
          <p:cNvSpPr/>
          <p:nvPr/>
        </p:nvSpPr>
        <p:spPr>
          <a:xfrm flipH="1">
            <a:off x="2190168" y="3985619"/>
            <a:ext cx="2520280" cy="396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xmlns="" val="327877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395288" y="404814"/>
            <a:ext cx="856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4400" dirty="0"/>
              <a:t>参考</a:t>
            </a:r>
            <a:endParaRPr lang="en-US" altLang="ja-JP" sz="4400" dirty="0" smtClean="0"/>
          </a:p>
        </p:txBody>
      </p:sp>
      <p:sp>
        <p:nvSpPr>
          <p:cNvPr id="14339" name="テキスト ボックス 4"/>
          <p:cNvSpPr txBox="1">
            <a:spLocks noChangeArrowheads="1"/>
          </p:cNvSpPr>
          <p:nvPr/>
        </p:nvSpPr>
        <p:spPr bwMode="auto">
          <a:xfrm>
            <a:off x="251520" y="1362248"/>
            <a:ext cx="88924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dirty="0" smtClean="0"/>
              <a:t>「日本の政治</a:t>
            </a:r>
            <a:r>
              <a:rPr lang="en-US" altLang="ja-JP" sz="3200" dirty="0" smtClean="0"/>
              <a:t>.com</a:t>
            </a:r>
            <a:r>
              <a:rPr lang="ja-JP" altLang="en-US" sz="3200" dirty="0" smtClean="0"/>
              <a:t>」　</a:t>
            </a:r>
            <a:endParaRPr lang="en-US" altLang="ja-JP" sz="3200" dirty="0" smtClean="0"/>
          </a:p>
          <a:p>
            <a:r>
              <a:rPr lang="en-US" altLang="ja-JP" sz="3200" dirty="0" smtClean="0">
                <a:hlinkClick r:id="rId2"/>
              </a:rPr>
              <a:t>http</a:t>
            </a:r>
            <a:r>
              <a:rPr lang="en-US" altLang="ja-JP" sz="3200" dirty="0">
                <a:hlinkClick r:id="rId2"/>
              </a:rPr>
              <a:t>://nihonseiji.com/policy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84716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リフレクションシートの記入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1107260"/>
            <a:ext cx="9217024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今日の授業に対する評価・意見・質問・感想・独り言</a:t>
            </a:r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を</a:t>
            </a:r>
            <a:r>
              <a:rPr lang="ja-JP" altLang="en-US" dirty="0" smtClean="0">
                <a:solidFill>
                  <a:srgbClr val="FF0000"/>
                </a:solidFill>
              </a:rPr>
              <a:t>具体的に</a:t>
            </a:r>
            <a:r>
              <a:rPr lang="ja-JP" altLang="en-US" dirty="0" smtClean="0"/>
              <a:t>記入。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355163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ja-JP" altLang="en-US" smtClean="0">
                <a:latin typeface="+mj-ea"/>
              </a:rPr>
              <a:t>本日のミッション</a:t>
            </a:r>
            <a:endParaRPr lang="ja-JP" altLang="en-US" dirty="0"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2204864"/>
            <a:ext cx="7632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+mj-ea"/>
                <a:ea typeface="+mj-ea"/>
              </a:rPr>
              <a:t>・企画</a:t>
            </a:r>
            <a:endParaRPr lang="en-US" altLang="ja-JP" sz="4400" dirty="0" smtClean="0">
              <a:latin typeface="+mj-ea"/>
              <a:ea typeface="+mj-ea"/>
            </a:endParaRPr>
          </a:p>
          <a:p>
            <a:r>
              <a:rPr lang="ja-JP" altLang="en-US" sz="4400" dirty="0" smtClean="0">
                <a:latin typeface="+mj-ea"/>
                <a:ea typeface="+mj-ea"/>
              </a:rPr>
              <a:t>　</a:t>
            </a:r>
            <a:r>
              <a:rPr lang="ja-JP" altLang="en-US" sz="3600" dirty="0" smtClean="0">
                <a:latin typeface="+mj-ea"/>
                <a:ea typeface="+mj-ea"/>
              </a:rPr>
              <a:t>（必要に応じて、素材収集、画像編集の練習も並行して行う）</a:t>
            </a:r>
            <a:endParaRPr lang="en-US" altLang="ja-JP" sz="3600" dirty="0" smtClean="0">
              <a:latin typeface="+mj-ea"/>
              <a:ea typeface="+mj-ea"/>
            </a:endParaRPr>
          </a:p>
          <a:p>
            <a:endParaRPr lang="en-US" altLang="ja-JP" sz="3600" dirty="0">
              <a:latin typeface="+mj-ea"/>
              <a:ea typeface="+mj-ea"/>
            </a:endParaRPr>
          </a:p>
          <a:p>
            <a:r>
              <a:rPr lang="ja-JP" altLang="en-US" sz="3600" dirty="0" smtClean="0">
                <a:solidFill>
                  <a:srgbClr val="FF0000"/>
                </a:solidFill>
                <a:latin typeface="+mj-ea"/>
                <a:ea typeface="+mj-ea"/>
              </a:rPr>
              <a:t>授業終了時に企画書を提出</a:t>
            </a:r>
            <a:endParaRPr lang="en-US" altLang="ja-JP" sz="3600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099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6573" y="9398"/>
            <a:ext cx="9858375" cy="9286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600" dirty="0" smtClean="0"/>
              <a:t>　授業計画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7504" y="910517"/>
            <a:ext cx="713302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１</a:t>
            </a: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限：プロジェクトの説明、問題解決とは</a:t>
            </a:r>
            <a:endParaRPr lang="ja-JP" altLang="en-US" sz="3200" dirty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7504" y="2592767"/>
            <a:ext cx="470261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３限：企画</a:t>
            </a:r>
            <a:endParaRPr lang="en-US" altLang="ja-JP" sz="320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7504" y="3433892"/>
            <a:ext cx="662897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４～６限：制作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07504" y="427501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７限：発表／相互評価／投票（グループ）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7504" y="1751642"/>
            <a:ext cx="606742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２限：画像編集の練習＋企画</a:t>
            </a:r>
            <a:endParaRPr lang="en-US" altLang="ja-JP" sz="3200" dirty="0" smtClean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5116142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８～９限：発表／相互評価／投票（クラス）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7504" y="595726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１０限：振り返り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90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395288" y="404814"/>
            <a:ext cx="856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4400" dirty="0" smtClean="0"/>
              <a:t>（１）企画書・・・</a:t>
            </a:r>
            <a:r>
              <a:rPr lang="en-US" altLang="ja-JP" sz="4400" dirty="0" smtClean="0"/>
              <a:t>A4</a:t>
            </a:r>
            <a:r>
              <a:rPr lang="ja-JP" altLang="en-US" sz="4400" dirty="0" smtClean="0"/>
              <a:t>の紙、手書き</a:t>
            </a:r>
            <a:endParaRPr lang="en-US" altLang="ja-JP" sz="4400" dirty="0" smtClean="0"/>
          </a:p>
        </p:txBody>
      </p:sp>
      <p:sp>
        <p:nvSpPr>
          <p:cNvPr id="14339" name="テキスト ボックス 4"/>
          <p:cNvSpPr txBox="1">
            <a:spLocks noChangeArrowheads="1"/>
          </p:cNvSpPr>
          <p:nvPr/>
        </p:nvSpPr>
        <p:spPr bwMode="auto">
          <a:xfrm>
            <a:off x="251520" y="1362248"/>
            <a:ext cx="889248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dirty="0" smtClean="0"/>
              <a:t>　（１） 立候補者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　　人、動物、物、架空の・・・など自由</a:t>
            </a:r>
            <a:endParaRPr lang="en-US" altLang="ja-JP" sz="3200" dirty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（２） 党の名前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　　作品提出時までに決定すれば良い</a:t>
            </a:r>
            <a:endParaRPr lang="en-US" altLang="ja-JP" sz="3200" dirty="0"/>
          </a:p>
          <a:p>
            <a:r>
              <a:rPr lang="ja-JP" altLang="en-US" sz="3200" dirty="0" smtClean="0"/>
              <a:t>　</a:t>
            </a:r>
            <a:r>
              <a:rPr lang="ja-JP" altLang="en-US" sz="3200" dirty="0"/>
              <a:t>（３） 社会の「</a:t>
            </a:r>
            <a:r>
              <a:rPr lang="ja-JP" altLang="en-US" sz="3200" dirty="0">
                <a:solidFill>
                  <a:srgbClr val="FF0000"/>
                </a:solidFill>
              </a:rPr>
              <a:t>何</a:t>
            </a:r>
            <a:r>
              <a:rPr lang="ja-JP" altLang="en-US" sz="3200" dirty="0"/>
              <a:t>」の問題を解決するか？</a:t>
            </a:r>
            <a:endParaRPr lang="en-US" altLang="ja-JP" sz="3200" dirty="0"/>
          </a:p>
          <a:p>
            <a:r>
              <a:rPr lang="ja-JP" altLang="en-US" sz="3200" dirty="0"/>
              <a:t>　（４）（３）の問題を「</a:t>
            </a:r>
            <a:r>
              <a:rPr lang="ja-JP" altLang="en-US" sz="3200" dirty="0">
                <a:solidFill>
                  <a:srgbClr val="FF0000"/>
                </a:solidFill>
              </a:rPr>
              <a:t>どのように</a:t>
            </a:r>
            <a:r>
              <a:rPr lang="ja-JP" altLang="en-US" sz="3200" dirty="0"/>
              <a:t>」解決するか？</a:t>
            </a:r>
            <a:endParaRPr lang="en-US" altLang="ja-JP" sz="3200" dirty="0"/>
          </a:p>
          <a:p>
            <a:r>
              <a:rPr lang="ja-JP" altLang="en-US" sz="3200" dirty="0"/>
              <a:t>　　　　具体的に記述する</a:t>
            </a:r>
            <a:endParaRPr lang="en-US" altLang="ja-JP" sz="3200" dirty="0"/>
          </a:p>
          <a:p>
            <a:r>
              <a:rPr lang="ja-JP" altLang="en-US" sz="3200" dirty="0"/>
              <a:t>　（５） ラフスケッチ</a:t>
            </a:r>
            <a:endParaRPr lang="en-US" altLang="ja-JP" sz="3200" dirty="0"/>
          </a:p>
          <a:p>
            <a:r>
              <a:rPr lang="ja-JP" altLang="en-US" sz="3200" dirty="0"/>
              <a:t>　　　素材収集と平行してやるといいかも</a:t>
            </a:r>
            <a:endParaRPr lang="en-US" altLang="ja-JP" sz="3200" dirty="0"/>
          </a:p>
          <a:p>
            <a:r>
              <a:rPr lang="ja-JP" altLang="en-US" sz="3200" dirty="0"/>
              <a:t>　　　（企画倒れにならないように）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xmlns="" val="248967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844824"/>
            <a:ext cx="7920880" cy="2378075"/>
          </a:xfrm>
        </p:spPr>
        <p:txBody>
          <a:bodyPr/>
          <a:lstStyle/>
          <a:p>
            <a:pPr eaLnBrk="1" hangingPunct="1"/>
            <a:r>
              <a:rPr lang="ja-JP" altLang="en-US" sz="7200" dirty="0" smtClean="0">
                <a:latin typeface="HGS創英角ﾎﾟｯﾌﾟ体" pitchFamily="50" charset="-128"/>
                <a:ea typeface="HGS創英角ﾎﾟｯﾌﾟ体" pitchFamily="50" charset="-128"/>
              </a:rPr>
              <a:t>企画にあたって</a:t>
            </a:r>
            <a:endParaRPr lang="ja-JP" altLang="en-US" dirty="0" smtClean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5605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企画とは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134076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/>
              <a:t>企・・・人＋止</a:t>
            </a:r>
            <a:endParaRPr kumimoji="1" lang="en-US" altLang="ja-JP" sz="96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3371508"/>
            <a:ext cx="8820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/>
              <a:t>画・・・</a:t>
            </a:r>
            <a:r>
              <a:rPr kumimoji="1" lang="ja-JP" altLang="en-US" sz="9600" dirty="0" smtClean="0">
                <a:solidFill>
                  <a:srgbClr val="FF0000"/>
                </a:solidFill>
              </a:rPr>
              <a:t>はかりごと</a:t>
            </a:r>
            <a:endParaRPr kumimoji="1" lang="en-US" altLang="ja-JP" sz="9600" dirty="0" smtClean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6021288"/>
            <a:ext cx="91440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現状より少し先のことを実現する計画を立てる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56176" y="62068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踵（きびす）</a:t>
            </a:r>
            <a:endParaRPr kumimoji="1" lang="ja-JP" altLang="en-US" sz="3200" dirty="0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6660232" y="1268760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043608" y="2708920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→ 足をつま先立て、遠くを望む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87624" y="5013176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→ うまくいくように前もってたくらむ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84834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9552" y="1340768"/>
            <a:ext cx="7920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0" dirty="0" smtClean="0"/>
              <a:t>そして</a:t>
            </a:r>
            <a:endParaRPr kumimoji="1" lang="en-US" altLang="ja-JP" sz="20000" dirty="0" smtClean="0"/>
          </a:p>
        </p:txBody>
      </p:sp>
    </p:spTree>
    <p:extLst>
      <p:ext uri="{BB962C8B-B14F-4D97-AF65-F5344CB8AC3E}">
        <p14:creationId xmlns:p14="http://schemas.microsoft.com/office/powerpoint/2010/main" xmlns="" val="1699890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企画とは問題（課題）解決である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1628800"/>
            <a:ext cx="86764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・何が問題なの？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⇒　現状を問うことから企画が始まる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　　　　「なぜ？」を繰り返そう！</a:t>
            </a:r>
            <a:endParaRPr lang="en-US" altLang="ja-JP" sz="3600" dirty="0" smtClean="0"/>
          </a:p>
          <a:p>
            <a:r>
              <a:rPr lang="ja-JP" altLang="en-US" sz="3600" dirty="0" smtClean="0"/>
              <a:t>・</a:t>
            </a:r>
            <a:r>
              <a:rPr lang="ja-JP" altLang="en-US" sz="3600" dirty="0"/>
              <a:t>何</a:t>
            </a:r>
            <a:r>
              <a:rPr lang="ja-JP" altLang="en-US" sz="3600" dirty="0" smtClean="0"/>
              <a:t>をどうやって解決するの？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5013176"/>
            <a:ext cx="6768752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4800" dirty="0"/>
              <a:t>対象</a:t>
            </a:r>
            <a:r>
              <a:rPr kumimoji="1" lang="ja-JP" altLang="en-US" sz="4800" dirty="0" smtClean="0"/>
              <a:t>に対する想い（入れ）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1814576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203848" y="6486714"/>
            <a:ext cx="5744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dirty="0" smtClean="0"/>
              <a:t>「企画は</a:t>
            </a:r>
            <a:r>
              <a:rPr lang="en-US" altLang="ja-JP" dirty="0"/>
              <a:t>3</a:t>
            </a:r>
            <a:r>
              <a:rPr lang="ja-JP" altLang="en-US" dirty="0" smtClean="0"/>
              <a:t>度たくらむ」　http</a:t>
            </a:r>
            <a:r>
              <a:rPr lang="ja-JP" altLang="en-US" dirty="0"/>
              <a:t>://dentsu-ho.com/articles/2259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755576" y="692696"/>
            <a:ext cx="7416824" cy="5472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イラスト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45198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Office PowerPoint</Application>
  <PresentationFormat>画面に合わせる (4:3)</PresentationFormat>
  <Paragraphs>103</Paragraphs>
  <Slides>18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テーマ</vt:lpstr>
      <vt:lpstr>スライド 1</vt:lpstr>
      <vt:lpstr>スライド 2</vt:lpstr>
      <vt:lpstr>　授業計画</vt:lpstr>
      <vt:lpstr>スライド 4</vt:lpstr>
      <vt:lpstr>企画にあたって</vt:lpstr>
      <vt:lpstr>企画とは</vt:lpstr>
      <vt:lpstr>スライド 7</vt:lpstr>
      <vt:lpstr>企画とは問題（課題）解決である</vt:lpstr>
      <vt:lpstr>スライド 9</vt:lpstr>
      <vt:lpstr>企画書を見て 内容が 想像できるように！</vt:lpstr>
      <vt:lpstr>企画が９割</vt:lpstr>
      <vt:lpstr>スライド 12</vt:lpstr>
      <vt:lpstr>スライド 13</vt:lpstr>
      <vt:lpstr>スライド 14</vt:lpstr>
      <vt:lpstr>スライド 15</vt:lpstr>
      <vt:lpstr>問題の発見と解決策の検討</vt:lpstr>
      <vt:lpstr>スライド 17</vt:lpstr>
      <vt:lpstr>リフレクションシートの記入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2020-04-29T11:39:38Z</dcterms:created>
  <dcterms:modified xsi:type="dcterms:W3CDTF">2020-09-08T01:12:53Z</dcterms:modified>
</cp:coreProperties>
</file>