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9"/>
  </p:notesMasterIdLst>
  <p:handoutMasterIdLst>
    <p:handoutMasterId r:id="rId50"/>
  </p:handoutMasterIdLst>
  <p:sldIdLst>
    <p:sldId id="300" r:id="rId2"/>
    <p:sldId id="421" r:id="rId3"/>
    <p:sldId id="305" r:id="rId4"/>
    <p:sldId id="302" r:id="rId5"/>
    <p:sldId id="306" r:id="rId6"/>
    <p:sldId id="415" r:id="rId7"/>
    <p:sldId id="304" r:id="rId8"/>
    <p:sldId id="310" r:id="rId9"/>
    <p:sldId id="311" r:id="rId10"/>
    <p:sldId id="312" r:id="rId11"/>
    <p:sldId id="314" r:id="rId12"/>
    <p:sldId id="313" r:id="rId13"/>
    <p:sldId id="423" r:id="rId14"/>
    <p:sldId id="424" r:id="rId15"/>
    <p:sldId id="317" r:id="rId16"/>
    <p:sldId id="416" r:id="rId17"/>
    <p:sldId id="315" r:id="rId18"/>
    <p:sldId id="389" r:id="rId19"/>
    <p:sldId id="422" r:id="rId20"/>
    <p:sldId id="354" r:id="rId21"/>
    <p:sldId id="355" r:id="rId22"/>
    <p:sldId id="391" r:id="rId23"/>
    <p:sldId id="356" r:id="rId24"/>
    <p:sldId id="357" r:id="rId25"/>
    <p:sldId id="358" r:id="rId26"/>
    <p:sldId id="359" r:id="rId27"/>
    <p:sldId id="360" r:id="rId28"/>
    <p:sldId id="417" r:id="rId29"/>
    <p:sldId id="418" r:id="rId30"/>
    <p:sldId id="367" r:id="rId31"/>
    <p:sldId id="262" r:id="rId32"/>
    <p:sldId id="276" r:id="rId33"/>
    <p:sldId id="279" r:id="rId34"/>
    <p:sldId id="288" r:id="rId35"/>
    <p:sldId id="289" r:id="rId36"/>
    <p:sldId id="330" r:id="rId37"/>
    <p:sldId id="348" r:id="rId38"/>
    <p:sldId id="420" r:id="rId39"/>
    <p:sldId id="425" r:id="rId40"/>
    <p:sldId id="426" r:id="rId41"/>
    <p:sldId id="427" r:id="rId42"/>
    <p:sldId id="428" r:id="rId43"/>
    <p:sldId id="429" r:id="rId44"/>
    <p:sldId id="430" r:id="rId45"/>
    <p:sldId id="431" r:id="rId46"/>
    <p:sldId id="432" r:id="rId47"/>
    <p:sldId id="419" r:id="rId48"/>
  </p:sldIdLst>
  <p:sldSz cx="9144000" cy="6858000" type="screen4x3"/>
  <p:notesSz cx="6784975" cy="9906000"/>
  <p:defaultTex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作成者" initials="作成者" lastIdx="0" clrIdx="5"/>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58" autoAdjust="0"/>
    <p:restoredTop sz="74631" autoAdjust="0"/>
  </p:normalViewPr>
  <p:slideViewPr>
    <p:cSldViewPr>
      <p:cViewPr varScale="1">
        <p:scale>
          <a:sx n="71" d="100"/>
          <a:sy n="71" d="100"/>
        </p:scale>
        <p:origin x="-1668" y="-90"/>
      </p:cViewPr>
      <p:guideLst>
        <p:guide orient="horz" pos="2160"/>
        <p:guide pos="2880"/>
      </p:guideLst>
    </p:cSldViewPr>
  </p:slideViewPr>
  <p:notesTextViewPr>
    <p:cViewPr>
      <p:scale>
        <a:sx n="100" d="100"/>
        <a:sy n="100" d="100"/>
      </p:scale>
      <p:origin x="0" y="54"/>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0050" cy="496889"/>
          </a:xfrm>
          <a:prstGeom prst="rect">
            <a:avLst/>
          </a:prstGeom>
        </p:spPr>
        <p:txBody>
          <a:bodyPr vert="horz" lIns="91426" tIns="45713" rIns="91426" bIns="45713" rtlCol="0"/>
          <a:lstStyle>
            <a:lvl1pPr algn="l">
              <a:defRPr sz="1300"/>
            </a:lvl1pPr>
          </a:lstStyle>
          <a:p>
            <a:endParaRPr kumimoji="1" lang="ja-JP" altLang="en-US"/>
          </a:p>
        </p:txBody>
      </p:sp>
      <p:sp>
        <p:nvSpPr>
          <p:cNvPr id="3" name="日付プレースホルダー 2"/>
          <p:cNvSpPr>
            <a:spLocks noGrp="1"/>
          </p:cNvSpPr>
          <p:nvPr>
            <p:ph type="dt" sz="quarter" idx="1"/>
          </p:nvPr>
        </p:nvSpPr>
        <p:spPr>
          <a:xfrm>
            <a:off x="3843339" y="0"/>
            <a:ext cx="2940050" cy="496889"/>
          </a:xfrm>
          <a:prstGeom prst="rect">
            <a:avLst/>
          </a:prstGeom>
        </p:spPr>
        <p:txBody>
          <a:bodyPr vert="horz" lIns="91426" tIns="45713" rIns="91426" bIns="45713" rtlCol="0"/>
          <a:lstStyle>
            <a:lvl1pPr algn="r">
              <a:defRPr sz="1300"/>
            </a:lvl1pPr>
          </a:lstStyle>
          <a:p>
            <a:fld id="{5F2DA353-DFA9-4600-A004-30A28537AB83}" type="datetimeFigureOut">
              <a:rPr kumimoji="1" lang="ja-JP" altLang="en-US" smtClean="0"/>
              <a:pPr/>
              <a:t>2020/9/8</a:t>
            </a:fld>
            <a:endParaRPr kumimoji="1" lang="ja-JP" altLang="en-US"/>
          </a:p>
        </p:txBody>
      </p:sp>
      <p:sp>
        <p:nvSpPr>
          <p:cNvPr id="4" name="フッター プレースホルダー 3"/>
          <p:cNvSpPr>
            <a:spLocks noGrp="1"/>
          </p:cNvSpPr>
          <p:nvPr>
            <p:ph type="ftr" sz="quarter" idx="2"/>
          </p:nvPr>
        </p:nvSpPr>
        <p:spPr>
          <a:xfrm>
            <a:off x="1" y="9409114"/>
            <a:ext cx="2940050" cy="496888"/>
          </a:xfrm>
          <a:prstGeom prst="rect">
            <a:avLst/>
          </a:prstGeom>
        </p:spPr>
        <p:txBody>
          <a:bodyPr vert="horz" lIns="91426" tIns="45713" rIns="91426" bIns="45713" rtlCol="0" anchor="b"/>
          <a:lstStyle>
            <a:lvl1pPr algn="l">
              <a:defRPr sz="1300"/>
            </a:lvl1pPr>
          </a:lstStyle>
          <a:p>
            <a:endParaRPr kumimoji="1" lang="ja-JP" altLang="en-US"/>
          </a:p>
        </p:txBody>
      </p:sp>
      <p:sp>
        <p:nvSpPr>
          <p:cNvPr id="5" name="スライド番号プレースホルダー 4"/>
          <p:cNvSpPr>
            <a:spLocks noGrp="1"/>
          </p:cNvSpPr>
          <p:nvPr>
            <p:ph type="sldNum" sz="quarter" idx="3"/>
          </p:nvPr>
        </p:nvSpPr>
        <p:spPr>
          <a:xfrm>
            <a:off x="3843339" y="9409114"/>
            <a:ext cx="2940050" cy="496888"/>
          </a:xfrm>
          <a:prstGeom prst="rect">
            <a:avLst/>
          </a:prstGeom>
        </p:spPr>
        <p:txBody>
          <a:bodyPr vert="horz" lIns="91426" tIns="45713" rIns="91426" bIns="45713" rtlCol="0" anchor="b"/>
          <a:lstStyle>
            <a:lvl1pPr algn="r">
              <a:defRPr sz="1300"/>
            </a:lvl1pPr>
          </a:lstStyle>
          <a:p>
            <a:fld id="{51A368D6-A06D-4CCC-8D38-67E3F3FF5A7F}" type="slidenum">
              <a:rPr kumimoji="1" lang="ja-JP" altLang="en-US" smtClean="0"/>
              <a:pPr/>
              <a:t>&lt;#&gt;</a:t>
            </a:fld>
            <a:endParaRPr kumimoji="1" lang="ja-JP" altLang="en-US"/>
          </a:p>
        </p:txBody>
      </p:sp>
    </p:spTree>
    <p:extLst>
      <p:ext uri="{BB962C8B-B14F-4D97-AF65-F5344CB8AC3E}">
        <p14:creationId xmlns="" xmlns:p14="http://schemas.microsoft.com/office/powerpoint/2010/main" val="942369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0156" cy="495299"/>
          </a:xfrm>
          <a:prstGeom prst="rect">
            <a:avLst/>
          </a:prstGeom>
        </p:spPr>
        <p:txBody>
          <a:bodyPr vert="horz" lIns="95359" tIns="47680" rIns="95359" bIns="47680" rtlCol="0"/>
          <a:lstStyle>
            <a:lvl1pPr algn="l">
              <a:defRPr sz="1300"/>
            </a:lvl1pPr>
          </a:lstStyle>
          <a:p>
            <a:pPr>
              <a:defRPr/>
            </a:pPr>
            <a:endParaRPr lang="ja-JP" altLang="en-US"/>
          </a:p>
        </p:txBody>
      </p:sp>
      <p:sp>
        <p:nvSpPr>
          <p:cNvPr id="3" name="日付プレースホルダ 2"/>
          <p:cNvSpPr>
            <a:spLocks noGrp="1"/>
          </p:cNvSpPr>
          <p:nvPr>
            <p:ph type="dt" idx="1"/>
          </p:nvPr>
        </p:nvSpPr>
        <p:spPr>
          <a:xfrm>
            <a:off x="3843249" y="1"/>
            <a:ext cx="2940156" cy="495299"/>
          </a:xfrm>
          <a:prstGeom prst="rect">
            <a:avLst/>
          </a:prstGeom>
        </p:spPr>
        <p:txBody>
          <a:bodyPr vert="horz" lIns="95359" tIns="47680" rIns="95359" bIns="47680" rtlCol="0"/>
          <a:lstStyle>
            <a:lvl1pPr algn="r">
              <a:defRPr sz="1300"/>
            </a:lvl1pPr>
          </a:lstStyle>
          <a:p>
            <a:pPr>
              <a:defRPr/>
            </a:pPr>
            <a:fld id="{48C065DD-ED48-4B7D-BA2D-BE34BF26952A}" type="datetimeFigureOut">
              <a:rPr lang="ja-JP" altLang="en-US"/>
              <a:pPr>
                <a:defRPr/>
              </a:pPr>
              <a:t>2020/9/8</a:t>
            </a:fld>
            <a:endParaRPr lang="ja-JP" altLang="en-US"/>
          </a:p>
        </p:txBody>
      </p:sp>
      <p:sp>
        <p:nvSpPr>
          <p:cNvPr id="4" name="スライド イメージ プレースホルダ 3"/>
          <p:cNvSpPr>
            <a:spLocks noGrp="1" noRot="1" noChangeAspect="1"/>
          </p:cNvSpPr>
          <p:nvPr>
            <p:ph type="sldImg" idx="2"/>
          </p:nvPr>
        </p:nvSpPr>
        <p:spPr>
          <a:xfrm>
            <a:off x="914400" y="741363"/>
            <a:ext cx="4956175" cy="3717925"/>
          </a:xfrm>
          <a:prstGeom prst="rect">
            <a:avLst/>
          </a:prstGeom>
          <a:noFill/>
          <a:ln w="12700">
            <a:solidFill>
              <a:prstClr val="black"/>
            </a:solidFill>
          </a:ln>
        </p:spPr>
        <p:txBody>
          <a:bodyPr vert="horz" lIns="95359" tIns="47680" rIns="95359" bIns="47680" rtlCol="0" anchor="ctr"/>
          <a:lstStyle/>
          <a:p>
            <a:pPr lvl="0"/>
            <a:endParaRPr lang="ja-JP" altLang="en-US" noProof="0" smtClean="0"/>
          </a:p>
        </p:txBody>
      </p:sp>
      <p:sp>
        <p:nvSpPr>
          <p:cNvPr id="5" name="ノート プレースホルダ 4"/>
          <p:cNvSpPr>
            <a:spLocks noGrp="1"/>
          </p:cNvSpPr>
          <p:nvPr>
            <p:ph type="body" sz="quarter" idx="3"/>
          </p:nvPr>
        </p:nvSpPr>
        <p:spPr>
          <a:xfrm>
            <a:off x="678498" y="4705351"/>
            <a:ext cx="5427980" cy="4457700"/>
          </a:xfrm>
          <a:prstGeom prst="rect">
            <a:avLst/>
          </a:prstGeom>
        </p:spPr>
        <p:txBody>
          <a:bodyPr vert="horz" lIns="95359" tIns="47680" rIns="95359" bIns="4768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9408982"/>
            <a:ext cx="2940156" cy="495299"/>
          </a:xfrm>
          <a:prstGeom prst="rect">
            <a:avLst/>
          </a:prstGeom>
        </p:spPr>
        <p:txBody>
          <a:bodyPr vert="horz" lIns="95359" tIns="47680" rIns="95359" bIns="47680" rtlCol="0" anchor="b"/>
          <a:lstStyle>
            <a:lvl1pPr algn="l">
              <a:defRPr sz="1300"/>
            </a:lvl1pPr>
          </a:lstStyle>
          <a:p>
            <a:pPr>
              <a:defRPr/>
            </a:pPr>
            <a:endParaRPr lang="ja-JP" altLang="en-US"/>
          </a:p>
        </p:txBody>
      </p:sp>
      <p:sp>
        <p:nvSpPr>
          <p:cNvPr id="7" name="スライド番号プレースホルダ 6"/>
          <p:cNvSpPr>
            <a:spLocks noGrp="1"/>
          </p:cNvSpPr>
          <p:nvPr>
            <p:ph type="sldNum" sz="quarter" idx="5"/>
          </p:nvPr>
        </p:nvSpPr>
        <p:spPr>
          <a:xfrm>
            <a:off x="3843249" y="9408982"/>
            <a:ext cx="2940156" cy="495299"/>
          </a:xfrm>
          <a:prstGeom prst="rect">
            <a:avLst/>
          </a:prstGeom>
        </p:spPr>
        <p:txBody>
          <a:bodyPr vert="horz" lIns="95359" tIns="47680" rIns="95359" bIns="47680" rtlCol="0" anchor="b"/>
          <a:lstStyle>
            <a:lvl1pPr algn="r">
              <a:defRPr sz="1300"/>
            </a:lvl1pPr>
          </a:lstStyle>
          <a:p>
            <a:pPr>
              <a:defRPr/>
            </a:pPr>
            <a:fld id="{E7A3D860-263D-40CA-AAB1-51FE220C23F6}" type="slidenum">
              <a:rPr lang="ja-JP" altLang="en-US"/>
              <a:pPr>
                <a:defRPr/>
              </a:pPr>
              <a:t>&lt;#&gt;</a:t>
            </a:fld>
            <a:endParaRPr lang="ja-JP" altLang="en-US"/>
          </a:p>
        </p:txBody>
      </p:sp>
    </p:spTree>
    <p:extLst>
      <p:ext uri="{BB962C8B-B14F-4D97-AF65-F5344CB8AC3E}">
        <p14:creationId xmlns="" xmlns:p14="http://schemas.microsoft.com/office/powerpoint/2010/main" val="16913959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7A3D860-263D-40CA-AAB1-51FE220C23F6}" type="slidenum">
              <a:rPr lang="ja-JP" altLang="en-US" smtClean="0"/>
              <a:pPr>
                <a:defRPr/>
              </a:pPr>
              <a:t>1</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5B420F6F-3C0C-42AE-9DCC-ADCED1757607}" type="slidenum">
              <a:rPr lang="ja-JP" altLang="en-US" smtClean="0"/>
              <a:pPr/>
              <a:t>6</a:t>
            </a:fld>
            <a:endParaRPr lang="en-US" altLang="ja-JP" smtClean="0"/>
          </a:p>
        </p:txBody>
      </p:sp>
      <p:sp>
        <p:nvSpPr>
          <p:cNvPr id="13315" name="Rectangle 2"/>
          <p:cNvSpPr>
            <a:spLocks noGrp="1" noRot="1" noChangeAspect="1" noChangeArrowheads="1" noTextEdit="1"/>
          </p:cNvSpPr>
          <p:nvPr>
            <p:ph type="sldImg"/>
          </p:nvPr>
        </p:nvSpPr>
        <p:spPr>
          <a:xfrm>
            <a:off x="914400" y="741363"/>
            <a:ext cx="4956175" cy="3717925"/>
          </a:xfrm>
          <a:ln/>
        </p:spPr>
      </p:sp>
      <p:sp>
        <p:nvSpPr>
          <p:cNvPr id="13316" name="Rectangle 3"/>
          <p:cNvSpPr>
            <a:spLocks noGrp="1" noChangeArrowheads="1"/>
          </p:cNvSpPr>
          <p:nvPr>
            <p:ph type="body" idx="1"/>
          </p:nvPr>
        </p:nvSpPr>
        <p:spPr>
          <a:noFill/>
          <a:ln/>
        </p:spPr>
        <p:txBody>
          <a:bodyPr/>
          <a:lstStyle/>
          <a:p>
            <a:pPr eaLnBrk="1" hangingPunct="1"/>
            <a:endParaRPr lang="ja-JP" altLang="en-US" smtClean="0"/>
          </a:p>
        </p:txBody>
      </p:sp>
    </p:spTree>
    <p:extLst>
      <p:ext uri="{BB962C8B-B14F-4D97-AF65-F5344CB8AC3E}">
        <p14:creationId xmlns="" xmlns:p14="http://schemas.microsoft.com/office/powerpoint/2010/main" val="1866954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E7A3D860-263D-40CA-AAB1-51FE220C23F6}" type="slidenum">
              <a:rPr lang="ja-JP" altLang="en-US" smtClean="0"/>
              <a:pPr>
                <a:defRPr/>
              </a:pPr>
              <a:t>8</a:t>
            </a:fld>
            <a:endParaRPr lang="ja-JP" altLang="en-US"/>
          </a:p>
        </p:txBody>
      </p:sp>
    </p:spTree>
    <p:extLst>
      <p:ext uri="{BB962C8B-B14F-4D97-AF65-F5344CB8AC3E}">
        <p14:creationId xmlns="" xmlns:p14="http://schemas.microsoft.com/office/powerpoint/2010/main" val="4169661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85825592-9161-4282-A7F1-82801EA6EE31}" type="datetimeFigureOut">
              <a:rPr lang="ja-JP" altLang="en-US"/>
              <a:pPr>
                <a:defRPr/>
              </a:pPr>
              <a:t>2020/9/8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A7A50B0-E26A-4F9D-87E0-133A2EBAEF75}"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96420D9B-BACD-49F2-A834-B9437069553C}" type="datetimeFigureOut">
              <a:rPr lang="ja-JP" altLang="en-US"/>
              <a:pPr>
                <a:defRPr/>
              </a:pPr>
              <a:t>2020/9/8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2DD8AB1-67B7-4A78-A108-AB53C4754E9B}"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D10C3AD0-7873-4BB8-B00D-8387992CB82F}" type="datetimeFigureOut">
              <a:rPr lang="ja-JP" altLang="en-US"/>
              <a:pPr>
                <a:defRPr/>
              </a:pPr>
              <a:t>2020/9/8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5C93FF0-1198-431F-B4A7-CFFC40A22D4F}"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AAEA8EA1-1A34-40E4-B3FC-5B6B0C2EE022}" type="datetimeFigureOut">
              <a:rPr lang="ja-JP" altLang="en-US"/>
              <a:pPr>
                <a:defRPr/>
              </a:pPr>
              <a:t>2020/9/8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081C152-DEAA-4EB8-BBCD-82427656C8A5}"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E15297AA-E6D3-4764-891F-0E75A3E2D284}" type="datetimeFigureOut">
              <a:rPr lang="ja-JP" altLang="en-US"/>
              <a:pPr>
                <a:defRPr/>
              </a:pPr>
              <a:t>2020/9/8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C16DF0C-8020-4B57-BA42-179DC3E64317}"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5FE2C027-8F6B-433C-B37E-C7350A9FFDCB}" type="datetimeFigureOut">
              <a:rPr lang="ja-JP" altLang="en-US"/>
              <a:pPr>
                <a:defRPr/>
              </a:pPr>
              <a:t>2020/9/8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989FB-3F4F-4559-A142-CB125D0A176E}"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95C952FD-2659-4C87-A971-D6A8D941A27F}" type="datetimeFigureOut">
              <a:rPr lang="ja-JP" altLang="en-US"/>
              <a:pPr>
                <a:defRPr/>
              </a:pPr>
              <a:t>2020/9/8</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D9598414-9A6E-4D7D-87EA-DBB3B0D3D5BA}"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CAA03536-AEB5-4399-9E04-0076778441B4}" type="datetimeFigureOut">
              <a:rPr lang="ja-JP" altLang="en-US"/>
              <a:pPr>
                <a:defRPr/>
              </a:pPr>
              <a:t>2020/9/8</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8943D1B7-5C69-4897-AF92-64346900BA6B}"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BE2D8309-C381-405D-9233-8A9628C53B6F}" type="datetimeFigureOut">
              <a:rPr lang="ja-JP" altLang="en-US"/>
              <a:pPr>
                <a:defRPr/>
              </a:pPr>
              <a:t>2020/9/8</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B61F345A-649B-47DD-BC3F-56F4B3BC736B}"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DBFA3696-93D9-4762-AEC0-9C694F1AEAEB}" type="datetimeFigureOut">
              <a:rPr lang="ja-JP" altLang="en-US"/>
              <a:pPr>
                <a:defRPr/>
              </a:pPr>
              <a:t>2020/9/8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D8D9E0BC-9EED-46AD-AB15-47F42860A085}"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60C1FD64-E087-4E53-A3BF-B9C8C9EB5D48}" type="datetimeFigureOut">
              <a:rPr lang="ja-JP" altLang="en-US"/>
              <a:pPr>
                <a:defRPr/>
              </a:pPr>
              <a:t>2020/9/8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D94496C-66AB-494D-A476-C464573A2F88}"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5E4B6981-43E2-4A0C-A39D-7517B8F3BF23}" type="datetimeFigureOut">
              <a:rPr lang="ja-JP" altLang="en-US"/>
              <a:pPr>
                <a:defRPr/>
              </a:pPr>
              <a:t>2020/9/8</a:t>
            </a:fld>
            <a:endParaRPr lang="ja-JP" altLang="en-US"/>
          </a:p>
        </p:txBody>
      </p:sp>
      <p:sp>
        <p:nvSpPr>
          <p:cNvPr id="5" name="フッター プレースホルダ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9EDEDB03-3639-4833-A079-48FF3A3F3A6D}"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hyperlink" Target="https://www.pinterest.jp/pin/532832199636919258/"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www.dailyartfixx.com/wp-content/uploads/2010/08/Derek-Gores.jpg" TargetMode="External"/><Relationship Id="rId2" Type="http://schemas.openxmlformats.org/officeDocument/2006/relationships/hyperlink" Target="http://www.robertpennekamp.nl/collage.html"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3"/>
          <p:cNvSpPr txBox="1">
            <a:spLocks noChangeArrowheads="1"/>
          </p:cNvSpPr>
          <p:nvPr/>
        </p:nvSpPr>
        <p:spPr bwMode="auto">
          <a:xfrm>
            <a:off x="24987" y="980728"/>
            <a:ext cx="8964488" cy="3139321"/>
          </a:xfrm>
          <a:prstGeom prst="rect">
            <a:avLst/>
          </a:prstGeom>
          <a:noFill/>
          <a:ln w="9525">
            <a:noFill/>
            <a:miter lim="800000"/>
            <a:headEnd/>
            <a:tailEnd/>
          </a:ln>
        </p:spPr>
        <p:txBody>
          <a:bodyPr wrap="square">
            <a:spAutoFit/>
          </a:bodyPr>
          <a:lstStyle/>
          <a:p>
            <a:pPr algn="ctr"/>
            <a:r>
              <a:rPr lang="ja-JP" altLang="en-US" sz="6600" dirty="0" smtClean="0"/>
              <a:t>選挙ポスター制作</a:t>
            </a:r>
            <a:endParaRPr lang="en-US" altLang="ja-JP" sz="6600" dirty="0" smtClean="0"/>
          </a:p>
          <a:p>
            <a:pPr algn="ctr"/>
            <a:r>
              <a:rPr lang="ja-JP" altLang="en-US" sz="6600" dirty="0" smtClean="0"/>
              <a:t>プロジェクト</a:t>
            </a:r>
            <a:endParaRPr lang="en-US" altLang="ja-JP" sz="6600" dirty="0" smtClean="0"/>
          </a:p>
          <a:p>
            <a:pPr algn="ctr"/>
            <a:r>
              <a:rPr lang="ja-JP" altLang="en-US" sz="6600" dirty="0" smtClean="0"/>
              <a:t>（</a:t>
            </a:r>
            <a:r>
              <a:rPr lang="ja-JP" altLang="en-US" sz="6600" dirty="0" smtClean="0">
                <a:solidFill>
                  <a:srgbClr val="FF0000"/>
                </a:solidFill>
              </a:rPr>
              <a:t>選プロ①</a:t>
            </a:r>
            <a:r>
              <a:rPr lang="ja-JP" altLang="en-US" sz="6600" dirty="0" smtClean="0"/>
              <a:t>）</a:t>
            </a:r>
            <a:endParaRPr lang="en-US" altLang="ja-JP" sz="6600" dirty="0" smtClean="0"/>
          </a:p>
        </p:txBody>
      </p:sp>
      <p:sp>
        <p:nvSpPr>
          <p:cNvPr id="2" name="テキスト ボックス 1"/>
          <p:cNvSpPr txBox="1"/>
          <p:nvPr/>
        </p:nvSpPr>
        <p:spPr>
          <a:xfrm>
            <a:off x="179512" y="4725144"/>
            <a:ext cx="8964488" cy="584775"/>
          </a:xfrm>
          <a:prstGeom prst="rect">
            <a:avLst/>
          </a:prstGeom>
          <a:noFill/>
        </p:spPr>
        <p:txBody>
          <a:bodyPr wrap="square" rtlCol="0">
            <a:spAutoFit/>
          </a:bodyPr>
          <a:lstStyle/>
          <a:p>
            <a:pPr algn="ctr"/>
            <a:r>
              <a:rPr kumimoji="1" lang="ja-JP" altLang="en-US" sz="3200" dirty="0" smtClean="0"/>
              <a:t>～　社会の問題点を</a:t>
            </a:r>
            <a:r>
              <a:rPr kumimoji="1" lang="ja-JP" altLang="en-US" sz="3200" dirty="0" smtClean="0">
                <a:solidFill>
                  <a:srgbClr val="FF0000"/>
                </a:solidFill>
              </a:rPr>
              <a:t>発見</a:t>
            </a:r>
            <a:r>
              <a:rPr kumimoji="1" lang="ja-JP" altLang="en-US" sz="3200" dirty="0" smtClean="0"/>
              <a:t>し、</a:t>
            </a:r>
            <a:r>
              <a:rPr kumimoji="1" lang="ja-JP" altLang="en-US" sz="3200" dirty="0" smtClean="0">
                <a:solidFill>
                  <a:srgbClr val="FF0000"/>
                </a:solidFill>
              </a:rPr>
              <a:t>解決</a:t>
            </a:r>
            <a:r>
              <a:rPr kumimoji="1" lang="ja-JP" altLang="en-US" sz="3200" smtClean="0"/>
              <a:t>策を提案する</a:t>
            </a:r>
            <a:r>
              <a:rPr kumimoji="1" lang="ja-JP" altLang="en-US" sz="3200" dirty="0" smtClean="0"/>
              <a:t>　～</a:t>
            </a:r>
            <a:endParaRPr kumimoji="1" lang="en-US" altLang="ja-JP" sz="3200" dirty="0" smtClean="0"/>
          </a:p>
        </p:txBody>
      </p:sp>
    </p:spTree>
    <p:extLst>
      <p:ext uri="{BB962C8B-B14F-4D97-AF65-F5344CB8AC3E}">
        <p14:creationId xmlns="" xmlns:p14="http://schemas.microsoft.com/office/powerpoint/2010/main" val="23076621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4016" y="1628801"/>
            <a:ext cx="8676456" cy="2554545"/>
          </a:xfrm>
          <a:prstGeom prst="rect">
            <a:avLst/>
          </a:prstGeom>
          <a:noFill/>
        </p:spPr>
        <p:txBody>
          <a:bodyPr wrap="square" rtlCol="0">
            <a:spAutoFit/>
          </a:bodyPr>
          <a:lstStyle/>
          <a:p>
            <a:r>
              <a:rPr kumimoji="1" lang="ja-JP" altLang="en-US" sz="8000" dirty="0" smtClean="0"/>
              <a:t>発想、アイデアは、日常の至る所に・・・</a:t>
            </a:r>
            <a:endParaRPr kumimoji="1" lang="ja-JP" altLang="en-US" sz="8000" dirty="0"/>
          </a:p>
        </p:txBody>
      </p:sp>
    </p:spTree>
    <p:extLst>
      <p:ext uri="{BB962C8B-B14F-4D97-AF65-F5344CB8AC3E}">
        <p14:creationId xmlns="" xmlns:p14="http://schemas.microsoft.com/office/powerpoint/2010/main" val="2630558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テキスト ボックス 3"/>
          <p:cNvSpPr txBox="1">
            <a:spLocks noChangeArrowheads="1"/>
          </p:cNvSpPr>
          <p:nvPr/>
        </p:nvSpPr>
        <p:spPr bwMode="auto">
          <a:xfrm>
            <a:off x="107505" y="6059106"/>
            <a:ext cx="8463308" cy="584775"/>
          </a:xfrm>
          <a:prstGeom prst="rect">
            <a:avLst/>
          </a:prstGeom>
          <a:noFill/>
          <a:ln w="9525">
            <a:noFill/>
            <a:miter lim="800000"/>
            <a:headEnd/>
            <a:tailEnd/>
          </a:ln>
        </p:spPr>
        <p:txBody>
          <a:bodyPr wrap="square">
            <a:spAutoFit/>
          </a:bodyPr>
          <a:lstStyle/>
          <a:p>
            <a:r>
              <a:rPr lang="ja-JP" altLang="en-US" sz="3200" dirty="0" smtClean="0"/>
              <a:t>ファイル名：</a:t>
            </a:r>
            <a:r>
              <a:rPr lang="en-US" altLang="ja-JP" sz="3200" dirty="0" smtClean="0">
                <a:solidFill>
                  <a:srgbClr val="FF0000"/>
                </a:solidFill>
              </a:rPr>
              <a:t>1000-</a:t>
            </a:r>
            <a:r>
              <a:rPr lang="ja-JP" altLang="en-US" sz="3200" dirty="0" smtClean="0">
                <a:solidFill>
                  <a:srgbClr val="FF0000"/>
                </a:solidFill>
              </a:rPr>
              <a:t>選プロレポート</a:t>
            </a:r>
            <a:endParaRPr lang="ja-JP" altLang="en-US" sz="3200" dirty="0">
              <a:solidFill>
                <a:srgbClr val="FF0000"/>
              </a:solidFill>
            </a:endParaRPr>
          </a:p>
        </p:txBody>
      </p:sp>
      <p:sp>
        <p:nvSpPr>
          <p:cNvPr id="4" name="テキスト ボックス 3"/>
          <p:cNvSpPr txBox="1"/>
          <p:nvPr/>
        </p:nvSpPr>
        <p:spPr>
          <a:xfrm>
            <a:off x="318311" y="1332237"/>
            <a:ext cx="3312368" cy="461665"/>
          </a:xfrm>
          <a:prstGeom prst="rect">
            <a:avLst/>
          </a:prstGeom>
          <a:noFill/>
        </p:spPr>
        <p:txBody>
          <a:bodyPr wrap="square" rtlCol="0">
            <a:spAutoFit/>
          </a:bodyPr>
          <a:lstStyle/>
          <a:p>
            <a:pPr algn="ctr"/>
            <a:r>
              <a:rPr lang="en-US" altLang="ja-JP" dirty="0"/>
              <a:t>【</a:t>
            </a:r>
            <a:r>
              <a:rPr kumimoji="1" lang="en-US" altLang="ja-JP" dirty="0" smtClean="0"/>
              <a:t>1</a:t>
            </a:r>
            <a:r>
              <a:rPr kumimoji="1" lang="ja-JP" altLang="en-US" dirty="0" smtClean="0"/>
              <a:t>ページ</a:t>
            </a:r>
            <a:r>
              <a:rPr lang="ja-JP" altLang="en-US" dirty="0"/>
              <a:t>目</a:t>
            </a:r>
            <a:r>
              <a:rPr kumimoji="1" lang="en-US" altLang="ja-JP" dirty="0" smtClean="0"/>
              <a:t>】</a:t>
            </a:r>
            <a:endParaRPr kumimoji="1" lang="ja-JP" altLang="en-US" dirty="0"/>
          </a:p>
        </p:txBody>
      </p:sp>
      <p:sp>
        <p:nvSpPr>
          <p:cNvPr id="7" name="テキスト ボックス 6"/>
          <p:cNvSpPr txBox="1"/>
          <p:nvPr/>
        </p:nvSpPr>
        <p:spPr>
          <a:xfrm>
            <a:off x="435650" y="1742462"/>
            <a:ext cx="3376155"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kumimoji="1" lang="ja-JP" altLang="en-US" dirty="0"/>
          </a:p>
        </p:txBody>
      </p:sp>
      <p:sp>
        <p:nvSpPr>
          <p:cNvPr id="9" name="テキスト ボックス 8"/>
          <p:cNvSpPr txBox="1"/>
          <p:nvPr/>
        </p:nvSpPr>
        <p:spPr>
          <a:xfrm>
            <a:off x="4814046" y="1742462"/>
            <a:ext cx="3574377"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kumimoji="1" lang="ja-JP" altLang="en-US" dirty="0"/>
          </a:p>
        </p:txBody>
      </p:sp>
      <p:sp>
        <p:nvSpPr>
          <p:cNvPr id="10" name="テキスト ボックス 9"/>
          <p:cNvSpPr txBox="1"/>
          <p:nvPr/>
        </p:nvSpPr>
        <p:spPr>
          <a:xfrm>
            <a:off x="560947" y="4375909"/>
            <a:ext cx="3430362" cy="923330"/>
          </a:xfrm>
          <a:prstGeom prst="rect">
            <a:avLst/>
          </a:prstGeom>
          <a:noFill/>
        </p:spPr>
        <p:txBody>
          <a:bodyPr wrap="square" rtlCol="0">
            <a:spAutoFit/>
          </a:bodyPr>
          <a:lstStyle/>
          <a:p>
            <a:r>
              <a:rPr lang="ja-JP" altLang="en-US" dirty="0" smtClean="0"/>
              <a:t>使用した画像を全て貼り付け、</a:t>
            </a:r>
            <a:endParaRPr lang="en-US" altLang="ja-JP" dirty="0" smtClean="0"/>
          </a:p>
          <a:p>
            <a:r>
              <a:rPr lang="ja-JP" altLang="en-US" dirty="0" smtClean="0"/>
              <a:t>出典を明記する。</a:t>
            </a:r>
            <a:endParaRPr lang="en-US" altLang="ja-JP" dirty="0" smtClean="0"/>
          </a:p>
          <a:p>
            <a:endParaRPr lang="en-US" altLang="ja-JP" dirty="0"/>
          </a:p>
        </p:txBody>
      </p:sp>
      <p:sp>
        <p:nvSpPr>
          <p:cNvPr id="11" name="テキスト ボックス 10"/>
          <p:cNvSpPr txBox="1"/>
          <p:nvPr/>
        </p:nvSpPr>
        <p:spPr>
          <a:xfrm>
            <a:off x="4814046" y="1332237"/>
            <a:ext cx="3312368" cy="369332"/>
          </a:xfrm>
          <a:prstGeom prst="rect">
            <a:avLst/>
          </a:prstGeom>
          <a:noFill/>
        </p:spPr>
        <p:txBody>
          <a:bodyPr wrap="square" rtlCol="0">
            <a:spAutoFit/>
          </a:bodyPr>
          <a:lstStyle/>
          <a:p>
            <a:pPr algn="ctr"/>
            <a:r>
              <a:rPr lang="en-US" altLang="ja-JP" dirty="0" smtClean="0"/>
              <a:t>【2</a:t>
            </a:r>
            <a:r>
              <a:rPr kumimoji="1" lang="ja-JP" altLang="en-US" dirty="0" smtClean="0"/>
              <a:t>ページ</a:t>
            </a:r>
            <a:r>
              <a:rPr lang="ja-JP" altLang="en-US" dirty="0" smtClean="0"/>
              <a:t>目</a:t>
            </a:r>
            <a:r>
              <a:rPr kumimoji="1" lang="en-US" altLang="ja-JP" dirty="0" smtClean="0"/>
              <a:t>】</a:t>
            </a:r>
            <a:endParaRPr kumimoji="1" lang="ja-JP" altLang="en-US" dirty="0"/>
          </a:p>
        </p:txBody>
      </p:sp>
      <p:sp>
        <p:nvSpPr>
          <p:cNvPr id="14" name="テキスト ボックス 3"/>
          <p:cNvSpPr txBox="1">
            <a:spLocks noChangeArrowheads="1"/>
          </p:cNvSpPr>
          <p:nvPr/>
        </p:nvSpPr>
        <p:spPr bwMode="auto">
          <a:xfrm>
            <a:off x="469449" y="413049"/>
            <a:ext cx="7927359" cy="769441"/>
          </a:xfrm>
          <a:prstGeom prst="rect">
            <a:avLst/>
          </a:prstGeom>
          <a:noFill/>
          <a:ln w="9525">
            <a:noFill/>
            <a:miter lim="800000"/>
            <a:headEnd/>
            <a:tailEnd/>
          </a:ln>
        </p:spPr>
        <p:txBody>
          <a:bodyPr wrap="square">
            <a:spAutoFit/>
          </a:bodyPr>
          <a:lstStyle/>
          <a:p>
            <a:r>
              <a:rPr lang="ja-JP" altLang="en-US" sz="4400" dirty="0" smtClean="0"/>
              <a:t>（２） レポート（</a:t>
            </a:r>
            <a:r>
              <a:rPr lang="en-US" altLang="ja-JP" sz="4400" dirty="0" smtClean="0"/>
              <a:t>Excel</a:t>
            </a:r>
            <a:r>
              <a:rPr lang="ja-JP" altLang="en-US" sz="4400" dirty="0" smtClean="0"/>
              <a:t>で作成）</a:t>
            </a:r>
            <a:endParaRPr lang="ja-JP" altLang="en-US" sz="4400" dirty="0"/>
          </a:p>
        </p:txBody>
      </p:sp>
      <p:sp>
        <p:nvSpPr>
          <p:cNvPr id="12" name="テキスト ボックス 4"/>
          <p:cNvSpPr txBox="1">
            <a:spLocks noChangeArrowheads="1"/>
          </p:cNvSpPr>
          <p:nvPr/>
        </p:nvSpPr>
        <p:spPr bwMode="auto">
          <a:xfrm>
            <a:off x="691952" y="2338740"/>
            <a:ext cx="3168352" cy="2308324"/>
          </a:xfrm>
          <a:prstGeom prst="rect">
            <a:avLst/>
          </a:prstGeom>
          <a:noFill/>
          <a:ln w="9525">
            <a:noFill/>
            <a:miter lim="800000"/>
            <a:headEnd/>
            <a:tailEnd/>
          </a:ln>
        </p:spPr>
        <p:txBody>
          <a:bodyPr wrap="square">
            <a:spAutoFit/>
          </a:bodyPr>
          <a:lstStyle/>
          <a:p>
            <a:r>
              <a:rPr lang="ja-JP" altLang="en-US" sz="2400" dirty="0" smtClean="0"/>
              <a:t>（１）立候補者</a:t>
            </a:r>
            <a:endParaRPr lang="en-US" altLang="ja-JP" sz="2400" dirty="0" smtClean="0"/>
          </a:p>
          <a:p>
            <a:r>
              <a:rPr lang="ja-JP" altLang="en-US" sz="2400" dirty="0" smtClean="0"/>
              <a:t>（２）党</a:t>
            </a:r>
            <a:r>
              <a:rPr lang="ja-JP" altLang="en-US" sz="2400" dirty="0"/>
              <a:t>の</a:t>
            </a:r>
            <a:r>
              <a:rPr lang="ja-JP" altLang="en-US" sz="2400" dirty="0" smtClean="0"/>
              <a:t>名前</a:t>
            </a:r>
            <a:endParaRPr lang="en-US" altLang="ja-JP" sz="2400" dirty="0" smtClean="0"/>
          </a:p>
          <a:p>
            <a:r>
              <a:rPr lang="ja-JP" altLang="en-US" sz="2400" dirty="0" smtClean="0"/>
              <a:t>（３）自己</a:t>
            </a:r>
            <a:r>
              <a:rPr lang="en-US" altLang="ja-JP" sz="2400" dirty="0" smtClean="0"/>
              <a:t>PR</a:t>
            </a:r>
          </a:p>
          <a:p>
            <a:r>
              <a:rPr lang="ja-JP" altLang="en-US" sz="2400" dirty="0" smtClean="0"/>
              <a:t>（</a:t>
            </a:r>
            <a:r>
              <a:rPr lang="ja-JP" altLang="en-US" sz="2400" dirty="0"/>
              <a:t>４</a:t>
            </a:r>
            <a:r>
              <a:rPr lang="ja-JP" altLang="en-US" sz="2400" dirty="0" smtClean="0"/>
              <a:t>）工夫・努力した点</a:t>
            </a:r>
            <a:endParaRPr lang="en-US" altLang="ja-JP" sz="2400" dirty="0" smtClean="0"/>
          </a:p>
          <a:p>
            <a:r>
              <a:rPr lang="ja-JP" altLang="en-US" sz="2400" dirty="0" smtClean="0"/>
              <a:t>（５）出典</a:t>
            </a:r>
            <a:endParaRPr lang="en-US" altLang="ja-JP" sz="2400" dirty="0"/>
          </a:p>
          <a:p>
            <a:endParaRPr lang="en-US" altLang="ja-JP" sz="2400" dirty="0" smtClean="0"/>
          </a:p>
        </p:txBody>
      </p:sp>
      <p:sp>
        <p:nvSpPr>
          <p:cNvPr id="15363" name="テキスト ボックス 4"/>
          <p:cNvSpPr txBox="1">
            <a:spLocks noChangeArrowheads="1"/>
          </p:cNvSpPr>
          <p:nvPr/>
        </p:nvSpPr>
        <p:spPr bwMode="auto">
          <a:xfrm>
            <a:off x="4961463" y="2298191"/>
            <a:ext cx="3168352" cy="1569660"/>
          </a:xfrm>
          <a:prstGeom prst="rect">
            <a:avLst/>
          </a:prstGeom>
          <a:noFill/>
          <a:ln w="9525">
            <a:noFill/>
            <a:miter lim="800000"/>
            <a:headEnd/>
            <a:tailEnd/>
          </a:ln>
        </p:spPr>
        <p:txBody>
          <a:bodyPr wrap="square">
            <a:spAutoFit/>
          </a:bodyPr>
          <a:lstStyle/>
          <a:p>
            <a:r>
              <a:rPr lang="ja-JP" altLang="en-US" sz="2400" dirty="0" smtClean="0"/>
              <a:t>（６）質疑応答集</a:t>
            </a:r>
            <a:endParaRPr lang="en-US" altLang="ja-JP" sz="2400" dirty="0" smtClean="0"/>
          </a:p>
          <a:p>
            <a:endParaRPr lang="en-US" altLang="ja-JP" sz="2400" dirty="0"/>
          </a:p>
          <a:p>
            <a:r>
              <a:rPr lang="ja-JP" altLang="en-US" sz="2400" dirty="0" smtClean="0"/>
              <a:t>想定される質疑応答を</a:t>
            </a:r>
            <a:endParaRPr lang="en-US" altLang="ja-JP" sz="2400" dirty="0" smtClean="0"/>
          </a:p>
          <a:p>
            <a:r>
              <a:rPr lang="ja-JP" altLang="en-US" sz="2400" dirty="0"/>
              <a:t>記述</a:t>
            </a:r>
            <a:r>
              <a:rPr lang="ja-JP" altLang="en-US" sz="2400" dirty="0" smtClean="0"/>
              <a:t>する</a:t>
            </a:r>
            <a:endParaRPr lang="en-US" altLang="ja-JP" sz="2400" dirty="0" smtClean="0"/>
          </a:p>
        </p:txBody>
      </p:sp>
    </p:spTree>
    <p:extLst>
      <p:ext uri="{BB962C8B-B14F-4D97-AF65-F5344CB8AC3E}">
        <p14:creationId xmlns="" xmlns:p14="http://schemas.microsoft.com/office/powerpoint/2010/main" val="1965886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3"/>
          <p:cNvSpPr txBox="1">
            <a:spLocks noChangeArrowheads="1"/>
          </p:cNvSpPr>
          <p:nvPr/>
        </p:nvSpPr>
        <p:spPr bwMode="auto">
          <a:xfrm>
            <a:off x="0" y="354472"/>
            <a:ext cx="9145264" cy="769441"/>
          </a:xfrm>
          <a:prstGeom prst="rect">
            <a:avLst/>
          </a:prstGeom>
          <a:noFill/>
          <a:ln w="9525">
            <a:noFill/>
            <a:miter lim="800000"/>
            <a:headEnd/>
            <a:tailEnd/>
          </a:ln>
        </p:spPr>
        <p:txBody>
          <a:bodyPr wrap="square">
            <a:spAutoFit/>
          </a:bodyPr>
          <a:lstStyle/>
          <a:p>
            <a:r>
              <a:rPr lang="ja-JP" altLang="en-US" sz="4400" dirty="0" smtClean="0"/>
              <a:t>（３）作品（ポスター）・・・画像ファイル</a:t>
            </a:r>
            <a:endParaRPr lang="en-US" altLang="ja-JP" sz="4400" dirty="0" smtClean="0"/>
          </a:p>
        </p:txBody>
      </p:sp>
      <p:sp>
        <p:nvSpPr>
          <p:cNvPr id="14339" name="テキスト ボックス 4"/>
          <p:cNvSpPr txBox="1">
            <a:spLocks noChangeArrowheads="1"/>
          </p:cNvSpPr>
          <p:nvPr/>
        </p:nvSpPr>
        <p:spPr bwMode="auto">
          <a:xfrm>
            <a:off x="274476" y="1628800"/>
            <a:ext cx="8596312" cy="1754326"/>
          </a:xfrm>
          <a:prstGeom prst="rect">
            <a:avLst/>
          </a:prstGeom>
          <a:noFill/>
          <a:ln w="9525">
            <a:noFill/>
            <a:miter lim="800000"/>
            <a:headEnd/>
            <a:tailEnd/>
          </a:ln>
        </p:spPr>
        <p:txBody>
          <a:bodyPr>
            <a:spAutoFit/>
          </a:bodyPr>
          <a:lstStyle/>
          <a:p>
            <a:r>
              <a:rPr lang="ja-JP" altLang="en-US" sz="3200" dirty="0" smtClean="0"/>
              <a:t>　</a:t>
            </a:r>
            <a:r>
              <a:rPr lang="en-US" altLang="ja-JP" sz="3200" dirty="0" smtClean="0"/>
              <a:t>Photoshop</a:t>
            </a:r>
            <a:r>
              <a:rPr lang="ja-JP" altLang="en-US" sz="3200" dirty="0" smtClean="0"/>
              <a:t>で制作し、</a:t>
            </a:r>
            <a:r>
              <a:rPr lang="en-US" altLang="ja-JP" sz="3200" dirty="0" smtClean="0">
                <a:solidFill>
                  <a:srgbClr val="FF0000"/>
                </a:solidFill>
              </a:rPr>
              <a:t>JPEG</a:t>
            </a:r>
            <a:r>
              <a:rPr lang="ja-JP" altLang="en-US" sz="3200" dirty="0" smtClean="0">
                <a:solidFill>
                  <a:srgbClr val="FF0000"/>
                </a:solidFill>
              </a:rPr>
              <a:t>形式</a:t>
            </a:r>
            <a:r>
              <a:rPr lang="ja-JP" altLang="en-US" sz="3200" dirty="0" smtClean="0"/>
              <a:t>のファイルに変換</a:t>
            </a:r>
            <a:endParaRPr lang="en-US" altLang="ja-JP" sz="3200" dirty="0" smtClean="0"/>
          </a:p>
          <a:p>
            <a:endParaRPr lang="en-US" altLang="ja-JP" sz="3200" dirty="0"/>
          </a:p>
          <a:p>
            <a:r>
              <a:rPr lang="ja-JP" altLang="en-US" sz="4400" dirty="0" smtClean="0"/>
              <a:t>ファイル名：</a:t>
            </a:r>
            <a:r>
              <a:rPr lang="en-US" altLang="ja-JP" sz="4400" dirty="0" smtClean="0">
                <a:solidFill>
                  <a:srgbClr val="FF0000"/>
                </a:solidFill>
              </a:rPr>
              <a:t>1000</a:t>
            </a:r>
            <a:r>
              <a:rPr lang="ja-JP" altLang="en-US" sz="4400" dirty="0" err="1" smtClean="0">
                <a:solidFill>
                  <a:srgbClr val="FF0000"/>
                </a:solidFill>
              </a:rPr>
              <a:t>ｰ</a:t>
            </a:r>
            <a:r>
              <a:rPr lang="ja-JP" altLang="en-US" sz="4400" dirty="0" smtClean="0">
                <a:solidFill>
                  <a:srgbClr val="FF0000"/>
                </a:solidFill>
              </a:rPr>
              <a:t>選挙ポスター</a:t>
            </a:r>
            <a:endParaRPr lang="en-US" altLang="ja-JP" sz="4400" dirty="0" smtClean="0">
              <a:solidFill>
                <a:srgbClr val="FF0000"/>
              </a:solidFill>
            </a:endParaRPr>
          </a:p>
        </p:txBody>
      </p:sp>
    </p:spTree>
    <p:extLst>
      <p:ext uri="{BB962C8B-B14F-4D97-AF65-F5344CB8AC3E}">
        <p14:creationId xmlns="" xmlns:p14="http://schemas.microsoft.com/office/powerpoint/2010/main" val="28980621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3"/>
          <p:cNvSpPr txBox="1">
            <a:spLocks noChangeArrowheads="1"/>
          </p:cNvSpPr>
          <p:nvPr/>
        </p:nvSpPr>
        <p:spPr bwMode="auto">
          <a:xfrm>
            <a:off x="179512" y="332656"/>
            <a:ext cx="9145264" cy="769441"/>
          </a:xfrm>
          <a:prstGeom prst="rect">
            <a:avLst/>
          </a:prstGeom>
          <a:noFill/>
          <a:ln w="9525">
            <a:noFill/>
            <a:miter lim="800000"/>
            <a:headEnd/>
            <a:tailEnd/>
          </a:ln>
        </p:spPr>
        <p:txBody>
          <a:bodyPr wrap="square">
            <a:spAutoFit/>
          </a:bodyPr>
          <a:lstStyle/>
          <a:p>
            <a:r>
              <a:rPr lang="ja-JP" altLang="en-US" sz="4400" dirty="0" smtClean="0"/>
              <a:t>過去の作品を見てみよう</a:t>
            </a:r>
            <a:r>
              <a:rPr lang="ja-JP" altLang="en-US" sz="4400" dirty="0"/>
              <a:t>！</a:t>
            </a:r>
            <a:endParaRPr lang="en-US" altLang="ja-JP" sz="4400" dirty="0" smtClean="0"/>
          </a:p>
        </p:txBody>
      </p:sp>
    </p:spTree>
    <p:extLst>
      <p:ext uri="{BB962C8B-B14F-4D97-AF65-F5344CB8AC3E}">
        <p14:creationId xmlns="" xmlns:p14="http://schemas.microsoft.com/office/powerpoint/2010/main" val="3431701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07504" y="648450"/>
            <a:ext cx="8928992" cy="5940088"/>
          </a:xfrm>
          <a:prstGeom prst="rect">
            <a:avLst/>
          </a:prstGeom>
          <a:noFill/>
        </p:spPr>
        <p:txBody>
          <a:bodyPr wrap="square" rtlCol="0">
            <a:spAutoFit/>
          </a:bodyPr>
          <a:lstStyle/>
          <a:p>
            <a:r>
              <a:rPr kumimoji="1" lang="ja-JP" altLang="en-US" sz="15000" dirty="0" smtClean="0"/>
              <a:t>何を</a:t>
            </a:r>
            <a:endParaRPr kumimoji="1" lang="en-US" altLang="ja-JP" sz="15000" dirty="0" smtClean="0"/>
          </a:p>
          <a:p>
            <a:r>
              <a:rPr lang="ja-JP" altLang="en-US" sz="15000" dirty="0"/>
              <a:t>どのよう</a:t>
            </a:r>
            <a:r>
              <a:rPr lang="ja-JP" altLang="en-US" sz="15000" dirty="0" smtClean="0"/>
              <a:t>に</a:t>
            </a:r>
            <a:endParaRPr lang="en-US" altLang="ja-JP" sz="15000" dirty="0" smtClean="0"/>
          </a:p>
          <a:p>
            <a:r>
              <a:rPr kumimoji="1" lang="ja-JP" altLang="en-US" sz="8000" dirty="0" smtClean="0">
                <a:solidFill>
                  <a:srgbClr val="FF0000"/>
                </a:solidFill>
              </a:rPr>
              <a:t>組み合わせるか？</a:t>
            </a:r>
            <a:endParaRPr kumimoji="1" lang="ja-JP" altLang="en-US" sz="8000" dirty="0">
              <a:solidFill>
                <a:srgbClr val="FF0000"/>
              </a:solidFill>
            </a:endParaRPr>
          </a:p>
        </p:txBody>
      </p:sp>
    </p:spTree>
    <p:extLst>
      <p:ext uri="{BB962C8B-B14F-4D97-AF65-F5344CB8AC3E}">
        <p14:creationId xmlns="" xmlns:p14="http://schemas.microsoft.com/office/powerpoint/2010/main" val="20854569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p:cNvSpPr>
            <a:spLocks noGrp="1"/>
          </p:cNvSpPr>
          <p:nvPr>
            <p:ph type="title"/>
          </p:nvPr>
        </p:nvSpPr>
        <p:spPr>
          <a:xfrm>
            <a:off x="0" y="0"/>
            <a:ext cx="8229600" cy="1143000"/>
          </a:xfrm>
        </p:spPr>
        <p:txBody>
          <a:bodyPr/>
          <a:lstStyle/>
          <a:p>
            <a:pPr eaLnBrk="1" hangingPunct="1"/>
            <a:r>
              <a:rPr lang="en-US" altLang="ja-JP" sz="4800" dirty="0" smtClean="0"/>
              <a:t>Photoshop</a:t>
            </a:r>
            <a:r>
              <a:rPr lang="ja-JP" altLang="en-US" sz="4800" dirty="0" smtClean="0"/>
              <a:t>とは</a:t>
            </a:r>
          </a:p>
        </p:txBody>
      </p:sp>
      <p:sp>
        <p:nvSpPr>
          <p:cNvPr id="5123" name="正方形/長方形 2"/>
          <p:cNvSpPr>
            <a:spLocks noChangeArrowheads="1"/>
          </p:cNvSpPr>
          <p:nvPr/>
        </p:nvSpPr>
        <p:spPr bwMode="auto">
          <a:xfrm>
            <a:off x="179389" y="1341438"/>
            <a:ext cx="7921625" cy="3970318"/>
          </a:xfrm>
          <a:prstGeom prst="rect">
            <a:avLst/>
          </a:prstGeom>
          <a:noFill/>
          <a:ln w="9525">
            <a:noFill/>
            <a:miter lim="800000"/>
            <a:headEnd/>
            <a:tailEnd/>
          </a:ln>
        </p:spPr>
        <p:txBody>
          <a:bodyPr>
            <a:spAutoFit/>
          </a:bodyPr>
          <a:lstStyle/>
          <a:p>
            <a:r>
              <a:rPr lang="ja-JP" altLang="en-US" sz="3600" dirty="0"/>
              <a:t>ラスタ</a:t>
            </a:r>
            <a:r>
              <a:rPr lang="ja-JP" altLang="ja-JP" sz="3600" dirty="0"/>
              <a:t>画像編集・加工ソフトウェア</a:t>
            </a:r>
            <a:endParaRPr lang="en-US" altLang="ja-JP" sz="3600" dirty="0"/>
          </a:p>
          <a:p>
            <a:endParaRPr lang="en-US" altLang="ja-JP" sz="3600" dirty="0"/>
          </a:p>
          <a:p>
            <a:r>
              <a:rPr lang="ja-JP" altLang="en-US" sz="3600" dirty="0"/>
              <a:t>＜できること＞</a:t>
            </a:r>
            <a:endParaRPr lang="en-US" altLang="ja-JP" sz="3600" dirty="0"/>
          </a:p>
          <a:p>
            <a:r>
              <a:rPr lang="ja-JP" altLang="en-US" sz="3600" dirty="0"/>
              <a:t>　・画像の編集／加工（レタッチ）</a:t>
            </a:r>
            <a:endParaRPr lang="en-US" altLang="ja-JP" sz="3600" dirty="0"/>
          </a:p>
          <a:p>
            <a:r>
              <a:rPr lang="ja-JP" altLang="en-US" sz="3600" dirty="0"/>
              <a:t>　・画像の合成（コラージュ）</a:t>
            </a:r>
            <a:endParaRPr lang="en-US" altLang="ja-JP" sz="3600" dirty="0"/>
          </a:p>
          <a:p>
            <a:r>
              <a:rPr lang="ja-JP" altLang="en-US" sz="3600" dirty="0"/>
              <a:t>　・イラストの作成</a:t>
            </a:r>
            <a:endParaRPr lang="en-US" altLang="ja-JP" sz="3600" dirty="0"/>
          </a:p>
          <a:p>
            <a:r>
              <a:rPr lang="ja-JP" altLang="en-US" sz="3600" dirty="0"/>
              <a:t>　・文字を使った加工（ロゴ）</a:t>
            </a:r>
            <a:endParaRPr lang="en-US" altLang="ja-JP" sz="3600" dirty="0"/>
          </a:p>
        </p:txBody>
      </p:sp>
    </p:spTree>
    <p:extLst>
      <p:ext uri="{BB962C8B-B14F-4D97-AF65-F5344CB8AC3E}">
        <p14:creationId xmlns="" xmlns:p14="http://schemas.microsoft.com/office/powerpoint/2010/main" val="12752746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73753" y="188640"/>
            <a:ext cx="7920880" cy="923330"/>
          </a:xfrm>
          <a:prstGeom prst="rect">
            <a:avLst/>
          </a:prstGeom>
          <a:noFill/>
        </p:spPr>
        <p:txBody>
          <a:bodyPr wrap="square" rtlCol="0">
            <a:spAutoFit/>
          </a:bodyPr>
          <a:lstStyle/>
          <a:p>
            <a:pPr algn="ctr"/>
            <a:r>
              <a:rPr kumimoji="1" lang="ja-JP" altLang="en-US" sz="5400" dirty="0" smtClean="0"/>
              <a:t>レイヤーの概念</a:t>
            </a:r>
            <a:endParaRPr kumimoji="1" lang="ja-JP" altLang="en-US" sz="5400" dirty="0"/>
          </a:p>
        </p:txBody>
      </p:sp>
      <p:sp>
        <p:nvSpPr>
          <p:cNvPr id="2" name="角丸四角形 1"/>
          <p:cNvSpPr/>
          <p:nvPr/>
        </p:nvSpPr>
        <p:spPr>
          <a:xfrm>
            <a:off x="2051720" y="1700808"/>
            <a:ext cx="4536504" cy="43204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レイヤーの概念が分かる画像</a:t>
            </a:r>
            <a:endParaRPr lang="en-US" altLang="ja-JP" sz="2400" dirty="0" smtClean="0"/>
          </a:p>
        </p:txBody>
      </p:sp>
    </p:spTree>
    <p:extLst>
      <p:ext uri="{BB962C8B-B14F-4D97-AF65-F5344CB8AC3E}">
        <p14:creationId xmlns="" xmlns:p14="http://schemas.microsoft.com/office/powerpoint/2010/main" val="16407814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3"/>
          <p:cNvSpPr txBox="1">
            <a:spLocks noChangeArrowheads="1"/>
          </p:cNvSpPr>
          <p:nvPr/>
        </p:nvSpPr>
        <p:spPr bwMode="auto">
          <a:xfrm>
            <a:off x="0" y="354472"/>
            <a:ext cx="9145264" cy="1015663"/>
          </a:xfrm>
          <a:prstGeom prst="rect">
            <a:avLst/>
          </a:prstGeom>
          <a:noFill/>
          <a:ln w="9525">
            <a:noFill/>
            <a:miter lim="800000"/>
            <a:headEnd/>
            <a:tailEnd/>
          </a:ln>
        </p:spPr>
        <p:txBody>
          <a:bodyPr wrap="square">
            <a:spAutoFit/>
          </a:bodyPr>
          <a:lstStyle/>
          <a:p>
            <a:r>
              <a:rPr lang="ja-JP" altLang="en-US" sz="6000" dirty="0" smtClean="0"/>
              <a:t>４．ポスターのサイズ</a:t>
            </a:r>
            <a:endParaRPr lang="en-US" altLang="ja-JP" sz="6000" dirty="0" smtClean="0"/>
          </a:p>
        </p:txBody>
      </p:sp>
      <p:sp>
        <p:nvSpPr>
          <p:cNvPr id="14339" name="テキスト ボックス 4"/>
          <p:cNvSpPr txBox="1">
            <a:spLocks noChangeArrowheads="1"/>
          </p:cNvSpPr>
          <p:nvPr/>
        </p:nvSpPr>
        <p:spPr bwMode="auto">
          <a:xfrm>
            <a:off x="-125636" y="2276872"/>
            <a:ext cx="9396536" cy="923330"/>
          </a:xfrm>
          <a:prstGeom prst="rect">
            <a:avLst/>
          </a:prstGeom>
          <a:noFill/>
          <a:ln w="9525">
            <a:noFill/>
            <a:miter lim="800000"/>
            <a:headEnd/>
            <a:tailEnd/>
          </a:ln>
        </p:spPr>
        <p:txBody>
          <a:bodyPr wrap="square">
            <a:spAutoFit/>
          </a:bodyPr>
          <a:lstStyle/>
          <a:p>
            <a:r>
              <a:rPr lang="ja-JP" altLang="en-US" sz="5400" dirty="0" smtClean="0"/>
              <a:t>　</a:t>
            </a:r>
            <a:r>
              <a:rPr lang="en-US" altLang="ja-JP" sz="5400" dirty="0" smtClean="0">
                <a:solidFill>
                  <a:srgbClr val="FF0000"/>
                </a:solidFill>
              </a:rPr>
              <a:t>A4</a:t>
            </a:r>
            <a:r>
              <a:rPr lang="ja-JP" altLang="en-US" sz="5400" dirty="0" smtClean="0">
                <a:solidFill>
                  <a:srgbClr val="FF0000"/>
                </a:solidFill>
              </a:rPr>
              <a:t>サイズ（縦長、横長は自由）</a:t>
            </a:r>
            <a:endParaRPr lang="en-US" altLang="ja-JP" sz="5400" dirty="0" smtClean="0">
              <a:solidFill>
                <a:srgbClr val="FF0000"/>
              </a:solidFill>
            </a:endParaRPr>
          </a:p>
        </p:txBody>
      </p:sp>
    </p:spTree>
    <p:extLst>
      <p:ext uri="{BB962C8B-B14F-4D97-AF65-F5344CB8AC3E}">
        <p14:creationId xmlns="" xmlns:p14="http://schemas.microsoft.com/office/powerpoint/2010/main" val="1980665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3"/>
          <p:cNvSpPr txBox="1">
            <a:spLocks noChangeArrowheads="1"/>
          </p:cNvSpPr>
          <p:nvPr/>
        </p:nvSpPr>
        <p:spPr bwMode="auto">
          <a:xfrm>
            <a:off x="395289" y="404814"/>
            <a:ext cx="6408737" cy="830997"/>
          </a:xfrm>
          <a:prstGeom prst="rect">
            <a:avLst/>
          </a:prstGeom>
          <a:noFill/>
          <a:ln w="9525">
            <a:noFill/>
            <a:miter lim="800000"/>
            <a:headEnd/>
            <a:tailEnd/>
          </a:ln>
        </p:spPr>
        <p:txBody>
          <a:bodyPr>
            <a:spAutoFit/>
          </a:bodyPr>
          <a:lstStyle/>
          <a:p>
            <a:r>
              <a:rPr lang="ja-JP" altLang="en-US" sz="4800" dirty="0"/>
              <a:t>５．</a:t>
            </a:r>
            <a:r>
              <a:rPr lang="ja-JP" altLang="en-US" sz="4800" dirty="0" smtClean="0"/>
              <a:t> 評価の観点</a:t>
            </a:r>
            <a:endParaRPr lang="ja-JP" altLang="en-US" sz="4800" dirty="0"/>
          </a:p>
        </p:txBody>
      </p:sp>
      <p:sp>
        <p:nvSpPr>
          <p:cNvPr id="4" name="テキスト ボックス 3"/>
          <p:cNvSpPr txBox="1"/>
          <p:nvPr/>
        </p:nvSpPr>
        <p:spPr>
          <a:xfrm>
            <a:off x="144929" y="1844824"/>
            <a:ext cx="8964488" cy="2554545"/>
          </a:xfrm>
          <a:prstGeom prst="rect">
            <a:avLst/>
          </a:prstGeom>
          <a:noFill/>
        </p:spPr>
        <p:txBody>
          <a:bodyPr wrap="square" rtlCol="0">
            <a:spAutoFit/>
          </a:bodyPr>
          <a:lstStyle/>
          <a:p>
            <a:r>
              <a:rPr kumimoji="1" lang="ja-JP" altLang="en-US" sz="4000" dirty="0" smtClean="0"/>
              <a:t>（１） </a:t>
            </a:r>
            <a:r>
              <a:rPr lang="ja-JP" altLang="en-US" sz="4000" dirty="0" smtClean="0"/>
              <a:t>問題解決</a:t>
            </a:r>
            <a:endParaRPr lang="en-US" altLang="ja-JP" sz="4000" dirty="0"/>
          </a:p>
          <a:p>
            <a:r>
              <a:rPr lang="ja-JP" altLang="en-US" sz="4000" dirty="0" smtClean="0"/>
              <a:t>（</a:t>
            </a:r>
            <a:r>
              <a:rPr lang="ja-JP" altLang="en-US" sz="4000" dirty="0"/>
              <a:t>２</a:t>
            </a:r>
            <a:r>
              <a:rPr lang="ja-JP" altLang="en-US" sz="4000" dirty="0" smtClean="0"/>
              <a:t>） デザイン</a:t>
            </a:r>
            <a:endParaRPr lang="en-US" altLang="ja-JP" sz="4000" dirty="0" smtClean="0"/>
          </a:p>
          <a:p>
            <a:r>
              <a:rPr lang="ja-JP" altLang="en-US" sz="4000" dirty="0" smtClean="0"/>
              <a:t>（</a:t>
            </a:r>
            <a:r>
              <a:rPr lang="ja-JP" altLang="en-US" sz="4000" dirty="0"/>
              <a:t>３</a:t>
            </a:r>
            <a:r>
              <a:rPr lang="ja-JP" altLang="en-US" sz="4000" dirty="0" smtClean="0"/>
              <a:t>） 発想力（妄想力？）</a:t>
            </a:r>
            <a:endParaRPr lang="en-US" altLang="ja-JP" sz="4000" dirty="0" smtClean="0"/>
          </a:p>
          <a:p>
            <a:r>
              <a:rPr lang="ja-JP" altLang="en-US" sz="4000" dirty="0" smtClean="0"/>
              <a:t>（４） 発表＋質疑応答</a:t>
            </a:r>
            <a:endParaRPr lang="en-US" altLang="ja-JP" sz="4000" dirty="0" smtClean="0"/>
          </a:p>
        </p:txBody>
      </p:sp>
      <p:sp>
        <p:nvSpPr>
          <p:cNvPr id="3" name="テキスト ボックス 2"/>
          <p:cNvSpPr txBox="1"/>
          <p:nvPr/>
        </p:nvSpPr>
        <p:spPr>
          <a:xfrm>
            <a:off x="594725" y="5589240"/>
            <a:ext cx="8064896" cy="1107996"/>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kumimoji="1" lang="ja-JP" altLang="en-US" sz="6600" dirty="0" smtClean="0"/>
              <a:t>投票したいと</a:t>
            </a:r>
            <a:r>
              <a:rPr lang="ja-JP" altLang="en-US" sz="6600" dirty="0" smtClean="0"/>
              <a:t>思わせる</a:t>
            </a:r>
            <a:endParaRPr kumimoji="1" lang="ja-JP" altLang="en-US" sz="6600" dirty="0"/>
          </a:p>
        </p:txBody>
      </p:sp>
    </p:spTree>
    <p:extLst>
      <p:ext uri="{BB962C8B-B14F-4D97-AF65-F5344CB8AC3E}">
        <p14:creationId xmlns="" xmlns:p14="http://schemas.microsoft.com/office/powerpoint/2010/main" val="10981974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3"/>
          <p:cNvSpPr txBox="1">
            <a:spLocks noChangeArrowheads="1"/>
          </p:cNvSpPr>
          <p:nvPr/>
        </p:nvSpPr>
        <p:spPr bwMode="auto">
          <a:xfrm>
            <a:off x="395289" y="404814"/>
            <a:ext cx="6408737" cy="830997"/>
          </a:xfrm>
          <a:prstGeom prst="rect">
            <a:avLst/>
          </a:prstGeom>
          <a:noFill/>
          <a:ln w="9525">
            <a:noFill/>
            <a:miter lim="800000"/>
            <a:headEnd/>
            <a:tailEnd/>
          </a:ln>
        </p:spPr>
        <p:txBody>
          <a:bodyPr>
            <a:spAutoFit/>
          </a:bodyPr>
          <a:lstStyle/>
          <a:p>
            <a:r>
              <a:rPr lang="ja-JP" altLang="en-US" sz="4800" dirty="0">
                <a:latin typeface="+mj-ea"/>
                <a:ea typeface="+mj-ea"/>
              </a:rPr>
              <a:t>６</a:t>
            </a:r>
            <a:r>
              <a:rPr lang="ja-JP" altLang="en-US" sz="4800" dirty="0" smtClean="0">
                <a:latin typeface="+mj-ea"/>
                <a:ea typeface="+mj-ea"/>
              </a:rPr>
              <a:t>．投票について</a:t>
            </a:r>
            <a:endParaRPr lang="en-US" altLang="ja-JP" sz="4800" dirty="0" smtClean="0">
              <a:latin typeface="+mj-ea"/>
              <a:ea typeface="+mj-ea"/>
            </a:endParaRPr>
          </a:p>
        </p:txBody>
      </p:sp>
      <p:sp>
        <p:nvSpPr>
          <p:cNvPr id="4" name="テキスト ボックス 3"/>
          <p:cNvSpPr txBox="1"/>
          <p:nvPr/>
        </p:nvSpPr>
        <p:spPr>
          <a:xfrm>
            <a:off x="57875" y="4673754"/>
            <a:ext cx="8964488"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3600" dirty="0" smtClean="0">
                <a:latin typeface="+mj-ea"/>
                <a:ea typeface="+mj-ea"/>
              </a:rPr>
              <a:t>＜特別ルール＞</a:t>
            </a:r>
            <a:endParaRPr lang="en-US" altLang="ja-JP" sz="3600" dirty="0" smtClean="0">
              <a:latin typeface="+mj-ea"/>
              <a:ea typeface="+mj-ea"/>
            </a:endParaRPr>
          </a:p>
          <a:p>
            <a:r>
              <a:rPr lang="ja-JP" altLang="en-US" sz="3600" dirty="0">
                <a:latin typeface="+mj-ea"/>
                <a:ea typeface="+mj-ea"/>
              </a:rPr>
              <a:t>　</a:t>
            </a:r>
            <a:r>
              <a:rPr lang="ja-JP" altLang="en-US" sz="3600" dirty="0" smtClean="0">
                <a:latin typeface="+mj-ea"/>
                <a:ea typeface="+mj-ea"/>
              </a:rPr>
              <a:t>クラス内選挙は、当選だけでなく罷免もして　</a:t>
            </a:r>
            <a:endParaRPr lang="en-US" altLang="ja-JP" sz="3600" dirty="0" smtClean="0">
              <a:latin typeface="+mj-ea"/>
              <a:ea typeface="+mj-ea"/>
            </a:endParaRPr>
          </a:p>
          <a:p>
            <a:r>
              <a:rPr lang="ja-JP" altLang="en-US" sz="3600" dirty="0">
                <a:latin typeface="+mj-ea"/>
                <a:ea typeface="+mj-ea"/>
              </a:rPr>
              <a:t>　</a:t>
            </a:r>
            <a:r>
              <a:rPr lang="ja-JP" altLang="en-US" sz="3600" dirty="0" smtClean="0">
                <a:latin typeface="+mj-ea"/>
                <a:ea typeface="+mj-ea"/>
              </a:rPr>
              <a:t>もらいます</a:t>
            </a:r>
            <a:endParaRPr lang="en-US" altLang="ja-JP" sz="3600" dirty="0" smtClean="0">
              <a:latin typeface="+mj-ea"/>
              <a:ea typeface="+mj-ea"/>
            </a:endParaRPr>
          </a:p>
        </p:txBody>
      </p:sp>
      <p:sp>
        <p:nvSpPr>
          <p:cNvPr id="5" name="テキスト ボックス 4"/>
          <p:cNvSpPr txBox="1"/>
          <p:nvPr/>
        </p:nvSpPr>
        <p:spPr>
          <a:xfrm>
            <a:off x="214346" y="1369733"/>
            <a:ext cx="8964488" cy="3170099"/>
          </a:xfrm>
          <a:prstGeom prst="rect">
            <a:avLst/>
          </a:prstGeom>
          <a:noFill/>
        </p:spPr>
        <p:txBody>
          <a:bodyPr wrap="square" rtlCol="0">
            <a:spAutoFit/>
          </a:bodyPr>
          <a:lstStyle/>
          <a:p>
            <a:r>
              <a:rPr lang="ja-JP" altLang="en-US" sz="4000" dirty="0" smtClean="0">
                <a:latin typeface="+mj-ea"/>
                <a:ea typeface="+mj-ea"/>
              </a:rPr>
              <a:t>投票は</a:t>
            </a:r>
            <a:r>
              <a:rPr lang="en-US" altLang="ja-JP" sz="4000" dirty="0" smtClean="0">
                <a:latin typeface="+mj-ea"/>
                <a:ea typeface="+mj-ea"/>
              </a:rPr>
              <a:t>2</a:t>
            </a:r>
            <a:r>
              <a:rPr lang="ja-JP" altLang="en-US" sz="4000" dirty="0" smtClean="0">
                <a:latin typeface="+mj-ea"/>
                <a:ea typeface="+mj-ea"/>
              </a:rPr>
              <a:t>回実施</a:t>
            </a:r>
            <a:endParaRPr lang="en-US" altLang="ja-JP" sz="4000" dirty="0" smtClean="0">
              <a:latin typeface="+mj-ea"/>
              <a:ea typeface="+mj-ea"/>
            </a:endParaRPr>
          </a:p>
          <a:p>
            <a:r>
              <a:rPr lang="ja-JP" altLang="en-US" sz="4000" dirty="0" smtClean="0">
                <a:latin typeface="+mj-ea"/>
                <a:ea typeface="+mj-ea"/>
              </a:rPr>
              <a:t>・</a:t>
            </a:r>
            <a:r>
              <a:rPr lang="en-US" altLang="ja-JP" sz="4000" dirty="0" smtClean="0">
                <a:latin typeface="+mj-ea"/>
                <a:ea typeface="+mj-ea"/>
              </a:rPr>
              <a:t>1</a:t>
            </a:r>
            <a:r>
              <a:rPr lang="ja-JP" altLang="en-US" sz="4000" dirty="0" smtClean="0">
                <a:latin typeface="+mj-ea"/>
                <a:ea typeface="+mj-ea"/>
              </a:rPr>
              <a:t>回目：班内選挙</a:t>
            </a:r>
            <a:endParaRPr lang="en-US" altLang="ja-JP" sz="4000" dirty="0" smtClean="0">
              <a:latin typeface="+mj-ea"/>
              <a:ea typeface="+mj-ea"/>
            </a:endParaRPr>
          </a:p>
          <a:p>
            <a:r>
              <a:rPr lang="ja-JP" altLang="en-US" sz="4000" dirty="0" smtClean="0">
                <a:latin typeface="+mj-ea"/>
                <a:ea typeface="+mj-ea"/>
              </a:rPr>
              <a:t>　→当選者はクラス内選挙へ</a:t>
            </a:r>
            <a:endParaRPr lang="en-US" altLang="ja-JP" sz="4000" dirty="0" smtClean="0">
              <a:latin typeface="+mj-ea"/>
              <a:ea typeface="+mj-ea"/>
            </a:endParaRPr>
          </a:p>
          <a:p>
            <a:r>
              <a:rPr lang="ja-JP" altLang="en-US" sz="4000" dirty="0" smtClean="0">
                <a:latin typeface="+mj-ea"/>
                <a:ea typeface="+mj-ea"/>
              </a:rPr>
              <a:t>・</a:t>
            </a:r>
            <a:r>
              <a:rPr lang="en-US" altLang="ja-JP" sz="4000" dirty="0" smtClean="0">
                <a:latin typeface="+mj-ea"/>
                <a:ea typeface="+mj-ea"/>
              </a:rPr>
              <a:t>2</a:t>
            </a:r>
            <a:r>
              <a:rPr lang="ja-JP" altLang="en-US" sz="4000" dirty="0" smtClean="0">
                <a:latin typeface="+mj-ea"/>
                <a:ea typeface="+mj-ea"/>
              </a:rPr>
              <a:t>回目：クラス内選挙</a:t>
            </a:r>
            <a:endParaRPr lang="en-US" altLang="ja-JP" sz="4000" dirty="0" smtClean="0">
              <a:latin typeface="+mj-ea"/>
              <a:ea typeface="+mj-ea"/>
            </a:endParaRPr>
          </a:p>
          <a:p>
            <a:r>
              <a:rPr lang="ja-JP" altLang="en-US" sz="4000" dirty="0">
                <a:latin typeface="+mj-ea"/>
                <a:ea typeface="+mj-ea"/>
              </a:rPr>
              <a:t>　</a:t>
            </a:r>
            <a:r>
              <a:rPr lang="ja-JP" altLang="en-US" sz="4000" dirty="0" smtClean="0">
                <a:latin typeface="+mj-ea"/>
                <a:ea typeface="+mj-ea"/>
              </a:rPr>
              <a:t>　班の代表者</a:t>
            </a:r>
            <a:r>
              <a:rPr lang="en-US" altLang="ja-JP" sz="4000" dirty="0" smtClean="0">
                <a:latin typeface="+mj-ea"/>
                <a:ea typeface="+mj-ea"/>
              </a:rPr>
              <a:t>10</a:t>
            </a:r>
            <a:r>
              <a:rPr lang="ja-JP" altLang="en-US" sz="4000" dirty="0" smtClean="0">
                <a:latin typeface="+mj-ea"/>
                <a:ea typeface="+mj-ea"/>
              </a:rPr>
              <a:t>人による選挙</a:t>
            </a:r>
            <a:endParaRPr lang="en-US" altLang="ja-JP" sz="4000" dirty="0" smtClean="0">
              <a:latin typeface="+mj-ea"/>
              <a:ea typeface="+mj-ea"/>
            </a:endParaRPr>
          </a:p>
        </p:txBody>
      </p:sp>
    </p:spTree>
    <p:extLst>
      <p:ext uri="{BB962C8B-B14F-4D97-AF65-F5344CB8AC3E}">
        <p14:creationId xmlns="" xmlns:p14="http://schemas.microsoft.com/office/powerpoint/2010/main" val="34916494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r>
              <a:rPr lang="ja-JP" altLang="en-US" smtClean="0">
                <a:latin typeface="+mj-ea"/>
              </a:rPr>
              <a:t>本日のミッション</a:t>
            </a:r>
            <a:endParaRPr lang="ja-JP" altLang="en-US" dirty="0">
              <a:latin typeface="+mj-ea"/>
            </a:endParaRPr>
          </a:p>
        </p:txBody>
      </p:sp>
      <p:sp>
        <p:nvSpPr>
          <p:cNvPr id="4" name="テキスト ボックス 3"/>
          <p:cNvSpPr txBox="1"/>
          <p:nvPr/>
        </p:nvSpPr>
        <p:spPr>
          <a:xfrm>
            <a:off x="755576" y="2204864"/>
            <a:ext cx="8136904" cy="3662541"/>
          </a:xfrm>
          <a:prstGeom prst="rect">
            <a:avLst/>
          </a:prstGeom>
          <a:noFill/>
        </p:spPr>
        <p:txBody>
          <a:bodyPr wrap="square" rtlCol="0">
            <a:spAutoFit/>
          </a:bodyPr>
          <a:lstStyle/>
          <a:p>
            <a:r>
              <a:rPr lang="ja-JP" altLang="en-US" sz="4400" dirty="0" smtClean="0">
                <a:latin typeface="+mj-ea"/>
                <a:ea typeface="+mj-ea"/>
              </a:rPr>
              <a:t>・プロジェクトの説明</a:t>
            </a:r>
            <a:endParaRPr lang="en-US" altLang="ja-JP" sz="4400" dirty="0" smtClean="0">
              <a:latin typeface="+mj-ea"/>
              <a:ea typeface="+mj-ea"/>
            </a:endParaRPr>
          </a:p>
          <a:p>
            <a:endParaRPr lang="en-US" altLang="ja-JP" sz="4400" dirty="0" smtClean="0">
              <a:latin typeface="+mj-ea"/>
              <a:ea typeface="+mj-ea"/>
            </a:endParaRPr>
          </a:p>
          <a:p>
            <a:r>
              <a:rPr lang="ja-JP" altLang="en-US" sz="4400" dirty="0" smtClean="0">
                <a:latin typeface="+mj-ea"/>
                <a:ea typeface="+mj-ea"/>
              </a:rPr>
              <a:t>・問題解決とは？</a:t>
            </a:r>
            <a:endParaRPr lang="en-US" altLang="ja-JP" sz="4400" dirty="0" smtClean="0">
              <a:latin typeface="+mj-ea"/>
              <a:ea typeface="+mj-ea"/>
            </a:endParaRPr>
          </a:p>
          <a:p>
            <a:endParaRPr lang="en-US" altLang="ja-JP" sz="4400" dirty="0">
              <a:latin typeface="+mj-ea"/>
              <a:ea typeface="+mj-ea"/>
            </a:endParaRPr>
          </a:p>
          <a:p>
            <a:r>
              <a:rPr lang="ja-JP" altLang="en-US" sz="2800" dirty="0">
                <a:solidFill>
                  <a:srgbClr val="FF0000"/>
                </a:solidFill>
                <a:latin typeface="+mj-ea"/>
              </a:rPr>
              <a:t>授業終了時</a:t>
            </a:r>
            <a:r>
              <a:rPr lang="ja-JP" altLang="en-US" sz="2800" dirty="0" smtClean="0">
                <a:solidFill>
                  <a:srgbClr val="FF0000"/>
                </a:solidFill>
                <a:latin typeface="+mj-ea"/>
              </a:rPr>
              <a:t>に問題の発見と解決策の提案を</a:t>
            </a:r>
            <a:r>
              <a:rPr lang="ja-JP" altLang="en-US" sz="2800" dirty="0">
                <a:solidFill>
                  <a:srgbClr val="FF0000"/>
                </a:solidFill>
                <a:latin typeface="+mj-ea"/>
              </a:rPr>
              <a:t>提出</a:t>
            </a:r>
            <a:endParaRPr lang="en-US" altLang="ja-JP" sz="2800" dirty="0">
              <a:solidFill>
                <a:srgbClr val="FF0000"/>
              </a:solidFill>
              <a:latin typeface="+mj-ea"/>
            </a:endParaRPr>
          </a:p>
          <a:p>
            <a:endParaRPr lang="en-US" altLang="ja-JP" sz="2800" dirty="0" smtClean="0">
              <a:latin typeface="+mj-ea"/>
              <a:ea typeface="+mj-ea"/>
            </a:endParaRPr>
          </a:p>
        </p:txBody>
      </p:sp>
    </p:spTree>
    <p:extLst>
      <p:ext uri="{BB962C8B-B14F-4D97-AF65-F5344CB8AC3E}">
        <p14:creationId xmlns="" xmlns:p14="http://schemas.microsoft.com/office/powerpoint/2010/main" val="3900999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2060848"/>
            <a:ext cx="8532440" cy="1938992"/>
          </a:xfrm>
          <a:prstGeom prst="rect">
            <a:avLst/>
          </a:prstGeom>
          <a:noFill/>
        </p:spPr>
        <p:txBody>
          <a:bodyPr wrap="square" rtlCol="0">
            <a:spAutoFit/>
          </a:bodyPr>
          <a:lstStyle/>
          <a:p>
            <a:pPr algn="ctr"/>
            <a:r>
              <a:rPr lang="ja-JP" altLang="en-US" sz="12000" b="1" dirty="0" smtClean="0">
                <a:latin typeface="HG丸ｺﾞｼｯｸM-PRO" pitchFamily="50" charset="-128"/>
                <a:ea typeface="HG丸ｺﾞｼｯｸM-PRO" pitchFamily="50" charset="-128"/>
              </a:rPr>
              <a:t>問題とは？</a:t>
            </a:r>
            <a:endParaRPr lang="en-US" altLang="ja-JP" sz="12000" b="1" dirty="0" smtClean="0">
              <a:latin typeface="HG丸ｺﾞｼｯｸM-PRO" pitchFamily="50" charset="-128"/>
              <a:ea typeface="HG丸ｺﾞｼｯｸM-PRO" pitchFamily="50" charset="-128"/>
            </a:endParaRPr>
          </a:p>
        </p:txBody>
      </p:sp>
    </p:spTree>
    <p:extLst>
      <p:ext uri="{BB962C8B-B14F-4D97-AF65-F5344CB8AC3E}">
        <p14:creationId xmlns="" xmlns:p14="http://schemas.microsoft.com/office/powerpoint/2010/main" val="2104977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547664" y="416024"/>
            <a:ext cx="6107361" cy="864096"/>
          </a:xfrm>
          <a:prstGeom prst="round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理想（あるべき姿）</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3" name="角丸四角形 2"/>
          <p:cNvSpPr/>
          <p:nvPr/>
        </p:nvSpPr>
        <p:spPr>
          <a:xfrm>
            <a:off x="3071279" y="5879584"/>
            <a:ext cx="2736304" cy="864096"/>
          </a:xfrm>
          <a:prstGeom prst="round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現実</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4" name="上下矢印 3"/>
          <p:cNvSpPr/>
          <p:nvPr/>
        </p:nvSpPr>
        <p:spPr>
          <a:xfrm>
            <a:off x="4001679" y="1280120"/>
            <a:ext cx="864096" cy="4599463"/>
          </a:xfrm>
          <a:prstGeom prst="up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AutoShape 4" descr="クリックすると新しいウィンドウで開きます"/>
          <p:cNvSpPr>
            <a:spLocks noChangeAspect="1" noChangeArrowheads="1"/>
          </p:cNvSpPr>
          <p:nvPr/>
        </p:nvSpPr>
        <p:spPr bwMode="auto">
          <a:xfrm>
            <a:off x="63500"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AutoShape 6" descr="クリックすると新しいウィンドウで開きます"/>
          <p:cNvSpPr>
            <a:spLocks noChangeAspect="1" noChangeArrowheads="1"/>
          </p:cNvSpPr>
          <p:nvPr/>
        </p:nvSpPr>
        <p:spPr bwMode="auto">
          <a:xfrm>
            <a:off x="215900" y="1587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テキスト ボックス 10"/>
          <p:cNvSpPr txBox="1"/>
          <p:nvPr/>
        </p:nvSpPr>
        <p:spPr>
          <a:xfrm>
            <a:off x="1547664" y="2564904"/>
            <a:ext cx="6107361"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ja-JP" altLang="en-US" sz="5400" b="1" dirty="0" smtClean="0">
                <a:solidFill>
                  <a:srgbClr val="FF0000"/>
                </a:solidFill>
                <a:latin typeface="HG丸ｺﾞｼｯｸM-PRO" pitchFamily="50" charset="-128"/>
                <a:ea typeface="HG丸ｺﾞｼｯｸM-PRO" pitchFamily="50" charset="-128"/>
              </a:rPr>
              <a:t>理想</a:t>
            </a:r>
            <a:r>
              <a:rPr lang="ja-JP" altLang="en-US" sz="5400" b="1" dirty="0" smtClean="0">
                <a:latin typeface="HG丸ｺﾞｼｯｸM-PRO" pitchFamily="50" charset="-128"/>
                <a:ea typeface="HG丸ｺﾞｼｯｸM-PRO" pitchFamily="50" charset="-128"/>
              </a:rPr>
              <a:t>と</a:t>
            </a:r>
            <a:r>
              <a:rPr lang="ja-JP" altLang="en-US" sz="5400" b="1" dirty="0" smtClean="0">
                <a:solidFill>
                  <a:srgbClr val="FF0000"/>
                </a:solidFill>
                <a:latin typeface="HG丸ｺﾞｼｯｸM-PRO" pitchFamily="50" charset="-128"/>
                <a:ea typeface="HG丸ｺﾞｼｯｸM-PRO" pitchFamily="50" charset="-128"/>
              </a:rPr>
              <a:t>現実</a:t>
            </a:r>
            <a:r>
              <a:rPr lang="ja-JP" altLang="en-US" sz="5400" b="1" dirty="0" smtClean="0">
                <a:latin typeface="HG丸ｺﾞｼｯｸM-PRO" pitchFamily="50" charset="-128"/>
                <a:ea typeface="HG丸ｺﾞｼｯｸM-PRO" pitchFamily="50" charset="-128"/>
              </a:rPr>
              <a:t>の</a:t>
            </a:r>
            <a:r>
              <a:rPr lang="ja-JP" altLang="en-US" sz="5400" b="1" dirty="0" smtClean="0">
                <a:solidFill>
                  <a:srgbClr val="FF0000"/>
                </a:solidFill>
                <a:latin typeface="HG丸ｺﾞｼｯｸM-PRO" pitchFamily="50" charset="-128"/>
                <a:ea typeface="HG丸ｺﾞｼｯｸM-PRO" pitchFamily="50" charset="-128"/>
              </a:rPr>
              <a:t>ギャップ</a:t>
            </a:r>
            <a:endParaRPr lang="en-US" altLang="ja-JP" sz="5400" b="1" dirty="0" smtClean="0">
              <a:solidFill>
                <a:srgbClr val="FF0000"/>
              </a:solidFill>
              <a:latin typeface="HG丸ｺﾞｼｯｸM-PRO" pitchFamily="50" charset="-128"/>
              <a:ea typeface="HG丸ｺﾞｼｯｸM-PRO" pitchFamily="50" charset="-128"/>
            </a:endParaRPr>
          </a:p>
        </p:txBody>
      </p:sp>
    </p:spTree>
    <p:extLst>
      <p:ext uri="{BB962C8B-B14F-4D97-AF65-F5344CB8AC3E}">
        <p14:creationId xmlns="" xmlns:p14="http://schemas.microsoft.com/office/powerpoint/2010/main" val="173438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900" decel="100000" fill="hold"/>
                                        <p:tgtEl>
                                          <p:spTgt spid="11"/>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2934885" y="2186893"/>
            <a:ext cx="2997683" cy="3600400"/>
            <a:chOff x="2934885" y="1901173"/>
            <a:chExt cx="2997683" cy="3600400"/>
          </a:xfrm>
        </p:grpSpPr>
        <p:sp>
          <p:nvSpPr>
            <p:cNvPr id="4" name="上下矢印 3"/>
            <p:cNvSpPr/>
            <p:nvPr/>
          </p:nvSpPr>
          <p:spPr>
            <a:xfrm>
              <a:off x="4001679" y="1901173"/>
              <a:ext cx="864096" cy="3600400"/>
            </a:xfrm>
            <a:prstGeom prst="up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2934885" y="3143280"/>
              <a:ext cx="2997683" cy="720080"/>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ギャップ</a:t>
              </a:r>
              <a:endParaRPr kumimoji="1" lang="ja-JP" altLang="en-US" sz="4400" dirty="0">
                <a:latin typeface="HGP創英角ｺﾞｼｯｸUB" pitchFamily="50" charset="-128"/>
                <a:ea typeface="HGP創英角ｺﾞｼｯｸUB" pitchFamily="50" charset="-128"/>
              </a:endParaRPr>
            </a:p>
          </p:txBody>
        </p:sp>
      </p:grpSp>
      <p:sp>
        <p:nvSpPr>
          <p:cNvPr id="9" name="AutoShape 6" descr="クリックすると新しいウィンドウで開きます"/>
          <p:cNvSpPr>
            <a:spLocks noChangeAspect="1" noChangeArrowheads="1"/>
          </p:cNvSpPr>
          <p:nvPr/>
        </p:nvSpPr>
        <p:spPr bwMode="auto">
          <a:xfrm>
            <a:off x="215900" y="1587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 name="角丸四角形 1"/>
          <p:cNvSpPr/>
          <p:nvPr/>
        </p:nvSpPr>
        <p:spPr>
          <a:xfrm>
            <a:off x="2987824" y="1196752"/>
            <a:ext cx="2736304" cy="864096"/>
          </a:xfrm>
          <a:prstGeom prst="round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理想</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6" name="テキスト ボックス 5"/>
          <p:cNvSpPr txBox="1"/>
          <p:nvPr/>
        </p:nvSpPr>
        <p:spPr>
          <a:xfrm>
            <a:off x="7847856" y="700551"/>
            <a:ext cx="1296144" cy="6001643"/>
          </a:xfrm>
          <a:prstGeom prst="rect">
            <a:avLst/>
          </a:prstGeom>
          <a:noFill/>
        </p:spPr>
        <p:txBody>
          <a:bodyPr wrap="square" rtlCol="0">
            <a:spAutoFit/>
          </a:bodyPr>
          <a:lstStyle/>
          <a:p>
            <a:r>
              <a:rPr kumimoji="1" lang="ja-JP" altLang="en-US" sz="4800" dirty="0" smtClean="0">
                <a:latin typeface="HG創英角ﾎﾟｯﾌﾟ体" pitchFamily="49" charset="-128"/>
                <a:ea typeface="HG創英角ﾎﾟｯﾌﾟ体" pitchFamily="49" charset="-128"/>
              </a:rPr>
              <a:t>そう上手くいく？</a:t>
            </a:r>
            <a:endParaRPr kumimoji="1" lang="ja-JP" altLang="en-US" sz="4800" dirty="0">
              <a:latin typeface="HG創英角ﾎﾟｯﾌﾟ体" pitchFamily="49" charset="-128"/>
              <a:ea typeface="HG創英角ﾎﾟｯﾌﾟ体" pitchFamily="49" charset="-128"/>
            </a:endParaRPr>
          </a:p>
        </p:txBody>
      </p:sp>
      <p:sp>
        <p:nvSpPr>
          <p:cNvPr id="3" name="角丸四角形 2"/>
          <p:cNvSpPr/>
          <p:nvPr/>
        </p:nvSpPr>
        <p:spPr>
          <a:xfrm>
            <a:off x="3065575" y="5805264"/>
            <a:ext cx="2736304" cy="864096"/>
          </a:xfrm>
          <a:prstGeom prst="round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現実</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10" name="テキスト ボックス 9"/>
          <p:cNvSpPr txBox="1"/>
          <p:nvPr/>
        </p:nvSpPr>
        <p:spPr>
          <a:xfrm>
            <a:off x="368300" y="15875"/>
            <a:ext cx="7876108" cy="830997"/>
          </a:xfrm>
          <a:prstGeom prst="rect">
            <a:avLst/>
          </a:prstGeom>
          <a:noFill/>
        </p:spPr>
        <p:txBody>
          <a:bodyPr wrap="square" rtlCol="0">
            <a:spAutoFit/>
          </a:bodyPr>
          <a:lstStyle/>
          <a:p>
            <a:pPr algn="ctr"/>
            <a:r>
              <a:rPr lang="ja-JP" altLang="en-US" sz="4800" dirty="0" smtClean="0"/>
              <a:t>どうギャップを埋めるの？</a:t>
            </a:r>
            <a:endParaRPr kumimoji="1" lang="ja-JP" altLang="en-US" sz="4800" dirty="0"/>
          </a:p>
        </p:txBody>
      </p:sp>
    </p:spTree>
    <p:extLst>
      <p:ext uri="{BB962C8B-B14F-4D97-AF65-F5344CB8AC3E}">
        <p14:creationId xmlns="" xmlns:p14="http://schemas.microsoft.com/office/powerpoint/2010/main" val="52846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4.16667E-6 -7.40741E-7 L -0.00851 -0.67222 " pathEditMode="relative" rAng="0" ptsTypes="AA">
                                      <p:cBhvr>
                                        <p:cTn id="6" dur="2000" fill="hold"/>
                                        <p:tgtEl>
                                          <p:spTgt spid="3"/>
                                        </p:tgtEl>
                                        <p:attrNameLst>
                                          <p:attrName>ppt_x</p:attrName>
                                          <p:attrName>ppt_y</p:attrName>
                                        </p:attrNameLst>
                                      </p:cBhvr>
                                      <p:rCtr x="-434" y="-33611"/>
                                    </p:animMotion>
                                  </p:childTnLst>
                                </p:cTn>
                              </p:par>
                            </p:childTnLst>
                          </p:cTn>
                        </p:par>
                        <p:par>
                          <p:cTn id="7" fill="hold">
                            <p:stCondLst>
                              <p:cond delay="2000"/>
                            </p:stCondLst>
                            <p:childTnLst>
                              <p:par>
                                <p:cTn id="8" presetID="50" presetClass="exit" presetSubtype="0" accel="100000" fill="hold" nodeType="afterEffect">
                                  <p:stCondLst>
                                    <p:cond delay="0"/>
                                  </p:stCondLst>
                                  <p:childTnLst>
                                    <p:anim calcmode="lin" valueType="num">
                                      <p:cBhvr>
                                        <p:cTn id="9" dur="1000"/>
                                        <p:tgtEl>
                                          <p:spTgt spid="8"/>
                                        </p:tgtEl>
                                        <p:attrNameLst>
                                          <p:attrName>ppt_w</p:attrName>
                                        </p:attrNameLst>
                                      </p:cBhvr>
                                      <p:tavLst>
                                        <p:tav tm="0">
                                          <p:val>
                                            <p:strVal val="ppt_w"/>
                                          </p:val>
                                        </p:tav>
                                        <p:tav tm="100000">
                                          <p:val>
                                            <p:strVal val="ppt_w+.3"/>
                                          </p:val>
                                        </p:tav>
                                      </p:tavLst>
                                    </p:anim>
                                    <p:anim calcmode="lin" valueType="num">
                                      <p:cBhvr>
                                        <p:cTn id="10" dur="1000"/>
                                        <p:tgtEl>
                                          <p:spTgt spid="8"/>
                                        </p:tgtEl>
                                        <p:attrNameLst>
                                          <p:attrName>ppt_h</p:attrName>
                                        </p:attrNameLst>
                                      </p:cBhvr>
                                      <p:tavLst>
                                        <p:tav tm="0">
                                          <p:val>
                                            <p:strVal val="ppt_h"/>
                                          </p:val>
                                        </p:tav>
                                        <p:tav tm="100000">
                                          <p:val>
                                            <p:strVal val="ppt_h"/>
                                          </p:val>
                                        </p:tav>
                                      </p:tavLst>
                                    </p:anim>
                                    <p:animEffect transition="out" filter="fade">
                                      <p:cBhvr>
                                        <p:cTn id="11" dur="1000"/>
                                        <p:tgtEl>
                                          <p:spTgt spid="8"/>
                                        </p:tgtEl>
                                      </p:cBhvr>
                                    </p:animEffect>
                                    <p:set>
                                      <p:cBhvr>
                                        <p:cTn id="12" dur="1" fill="hold">
                                          <p:stCondLst>
                                            <p:cond delay="999"/>
                                          </p:stCondLst>
                                        </p:cTn>
                                        <p:tgtEl>
                                          <p:spTgt spid="8"/>
                                        </p:tgtEl>
                                        <p:attrNameLst>
                                          <p:attrName>style.visibility</p:attrName>
                                        </p:attrNameLst>
                                      </p:cBhvr>
                                      <p:to>
                                        <p:strVal val="hidden"/>
                                      </p:to>
                                    </p:set>
                                  </p:childTnLst>
                                </p:cTn>
                              </p:par>
                            </p:childTnLst>
                          </p:cTn>
                        </p:par>
                        <p:par>
                          <p:cTn id="13" fill="hold">
                            <p:stCondLst>
                              <p:cond delay="3000"/>
                            </p:stCondLst>
                            <p:childTnLst>
                              <p:par>
                                <p:cTn id="14" presetID="16" presetClass="entr" presetSubtype="2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065575" y="5805264"/>
            <a:ext cx="2736304" cy="864096"/>
          </a:xfrm>
          <a:prstGeom prst="round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現実</a:t>
            </a:r>
            <a:endParaRPr kumimoji="1" lang="ja-JP" altLang="en-US" sz="4800" dirty="0">
              <a:solidFill>
                <a:schemeClr val="bg1"/>
              </a:solidFill>
              <a:latin typeface="HGP創英角ｺﾞｼｯｸUB" pitchFamily="50" charset="-128"/>
              <a:ea typeface="HGP創英角ｺﾞｼｯｸUB" pitchFamily="50" charset="-128"/>
            </a:endParaRPr>
          </a:p>
        </p:txBody>
      </p:sp>
      <p:grpSp>
        <p:nvGrpSpPr>
          <p:cNvPr id="8" name="グループ化 7"/>
          <p:cNvGrpSpPr/>
          <p:nvPr/>
        </p:nvGrpSpPr>
        <p:grpSpPr>
          <a:xfrm>
            <a:off x="2934885" y="2186893"/>
            <a:ext cx="2997683" cy="3600400"/>
            <a:chOff x="2934885" y="1901173"/>
            <a:chExt cx="2997683" cy="3600400"/>
          </a:xfrm>
        </p:grpSpPr>
        <p:sp>
          <p:nvSpPr>
            <p:cNvPr id="4" name="上下矢印 3"/>
            <p:cNvSpPr/>
            <p:nvPr/>
          </p:nvSpPr>
          <p:spPr>
            <a:xfrm>
              <a:off x="4001679" y="1901173"/>
              <a:ext cx="864096" cy="3600400"/>
            </a:xfrm>
            <a:prstGeom prst="up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2934885" y="3143280"/>
              <a:ext cx="2997683" cy="720080"/>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ギャップ</a:t>
              </a:r>
              <a:endParaRPr kumimoji="1" lang="ja-JP" altLang="en-US" sz="4400" dirty="0">
                <a:latin typeface="HGP創英角ｺﾞｼｯｸUB" pitchFamily="50" charset="-128"/>
                <a:ea typeface="HGP創英角ｺﾞｼｯｸUB" pitchFamily="50" charset="-128"/>
              </a:endParaRPr>
            </a:p>
          </p:txBody>
        </p:sp>
      </p:grpSp>
      <p:sp>
        <p:nvSpPr>
          <p:cNvPr id="7" name="AutoShape 4" descr="クリックすると新しいウィンドウで開きます"/>
          <p:cNvSpPr>
            <a:spLocks noChangeAspect="1" noChangeArrowheads="1"/>
          </p:cNvSpPr>
          <p:nvPr/>
        </p:nvSpPr>
        <p:spPr bwMode="auto">
          <a:xfrm>
            <a:off x="63500"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AutoShape 6" descr="クリックすると新しいウィンドウで開きます"/>
          <p:cNvSpPr>
            <a:spLocks noChangeAspect="1" noChangeArrowheads="1"/>
          </p:cNvSpPr>
          <p:nvPr/>
        </p:nvSpPr>
        <p:spPr bwMode="auto">
          <a:xfrm>
            <a:off x="215900" y="1587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 name="角丸四角形 1"/>
          <p:cNvSpPr/>
          <p:nvPr/>
        </p:nvSpPr>
        <p:spPr>
          <a:xfrm>
            <a:off x="2987824" y="1196752"/>
            <a:ext cx="2736304" cy="864096"/>
          </a:xfrm>
          <a:prstGeom prst="round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理想</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6" name="テキスト ボックス 5"/>
          <p:cNvSpPr txBox="1"/>
          <p:nvPr/>
        </p:nvSpPr>
        <p:spPr>
          <a:xfrm>
            <a:off x="7524328" y="1656752"/>
            <a:ext cx="1296144" cy="4524315"/>
          </a:xfrm>
          <a:prstGeom prst="rect">
            <a:avLst/>
          </a:prstGeom>
          <a:noFill/>
        </p:spPr>
        <p:txBody>
          <a:bodyPr wrap="square" rtlCol="0">
            <a:spAutoFit/>
          </a:bodyPr>
          <a:lstStyle/>
          <a:p>
            <a:r>
              <a:rPr kumimoji="1" lang="ja-JP" altLang="en-US" sz="9600" dirty="0" smtClean="0">
                <a:latin typeface="HG創英角ﾎﾟｯﾌﾟ体" pitchFamily="49" charset="-128"/>
                <a:ea typeface="HG創英角ﾎﾟｯﾌﾟ体" pitchFamily="49" charset="-128"/>
              </a:rPr>
              <a:t>妥協？</a:t>
            </a:r>
            <a:endParaRPr kumimoji="1" lang="ja-JP" altLang="en-US" sz="9600" dirty="0">
              <a:latin typeface="HG創英角ﾎﾟｯﾌﾟ体" pitchFamily="49" charset="-128"/>
              <a:ea typeface="HG創英角ﾎﾟｯﾌﾟ体" pitchFamily="49" charset="-128"/>
            </a:endParaRPr>
          </a:p>
        </p:txBody>
      </p:sp>
      <p:sp>
        <p:nvSpPr>
          <p:cNvPr id="10" name="テキスト ボックス 9"/>
          <p:cNvSpPr txBox="1"/>
          <p:nvPr/>
        </p:nvSpPr>
        <p:spPr>
          <a:xfrm>
            <a:off x="368300" y="15875"/>
            <a:ext cx="7876108" cy="830997"/>
          </a:xfrm>
          <a:prstGeom prst="rect">
            <a:avLst/>
          </a:prstGeom>
          <a:noFill/>
        </p:spPr>
        <p:txBody>
          <a:bodyPr wrap="square" rtlCol="0">
            <a:spAutoFit/>
          </a:bodyPr>
          <a:lstStyle/>
          <a:p>
            <a:pPr algn="ctr"/>
            <a:r>
              <a:rPr lang="ja-JP" altLang="en-US" sz="4800" dirty="0" smtClean="0"/>
              <a:t>どうギャップを埋めるの？</a:t>
            </a:r>
            <a:endParaRPr kumimoji="1" lang="ja-JP" altLang="en-US" sz="4800" dirty="0"/>
          </a:p>
        </p:txBody>
      </p:sp>
    </p:spTree>
    <p:extLst>
      <p:ext uri="{BB962C8B-B14F-4D97-AF65-F5344CB8AC3E}">
        <p14:creationId xmlns="" xmlns:p14="http://schemas.microsoft.com/office/powerpoint/2010/main" val="198992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0 L 0.00781 0.67176 " pathEditMode="relative" rAng="0" ptsTypes="AA">
                                      <p:cBhvr>
                                        <p:cTn id="6" dur="2000" fill="hold"/>
                                        <p:tgtEl>
                                          <p:spTgt spid="2"/>
                                        </p:tgtEl>
                                        <p:attrNameLst>
                                          <p:attrName>ppt_x</p:attrName>
                                          <p:attrName>ppt_y</p:attrName>
                                        </p:attrNameLst>
                                      </p:cBhvr>
                                      <p:rCtr x="382" y="33588"/>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8"/>
                                        </p:tgtEl>
                                        <p:attrNameLst>
                                          <p:attrName>style.visibility</p:attrName>
                                        </p:attrNameLst>
                                      </p:cBhvr>
                                      <p:to>
                                        <p:strVal val="hidden"/>
                                      </p:to>
                                    </p:set>
                                  </p:childTnLst>
                                </p:cTn>
                              </p:par>
                            </p:childTnLst>
                          </p:cTn>
                        </p:par>
                        <p:par>
                          <p:cTn id="10" fill="hold">
                            <p:stCondLst>
                              <p:cond delay="2000"/>
                            </p:stCondLst>
                            <p:childTnLst>
                              <p:par>
                                <p:cTn id="11" presetID="16" presetClass="entr" presetSubtype="21" fill="hold" grpId="0" nodeType="after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2934885" y="1901173"/>
            <a:ext cx="2997683" cy="3600400"/>
            <a:chOff x="2934885" y="1901173"/>
            <a:chExt cx="2997683" cy="3600400"/>
          </a:xfrm>
        </p:grpSpPr>
        <p:sp>
          <p:nvSpPr>
            <p:cNvPr id="4" name="上下矢印 3"/>
            <p:cNvSpPr/>
            <p:nvPr/>
          </p:nvSpPr>
          <p:spPr>
            <a:xfrm>
              <a:off x="4001679" y="1901173"/>
              <a:ext cx="864096" cy="3600400"/>
            </a:xfrm>
            <a:prstGeom prst="up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2934885" y="3143280"/>
              <a:ext cx="2997683" cy="720080"/>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ギャップ</a:t>
              </a:r>
              <a:endParaRPr kumimoji="1" lang="ja-JP" altLang="en-US" sz="4400" dirty="0">
                <a:latin typeface="HGP創英角ｺﾞｼｯｸUB" pitchFamily="50" charset="-128"/>
                <a:ea typeface="HGP創英角ｺﾞｼｯｸUB" pitchFamily="50" charset="-128"/>
              </a:endParaRPr>
            </a:p>
          </p:txBody>
        </p:sp>
      </p:grpSp>
      <p:sp>
        <p:nvSpPr>
          <p:cNvPr id="3" name="角丸四角形 2"/>
          <p:cNvSpPr/>
          <p:nvPr/>
        </p:nvSpPr>
        <p:spPr>
          <a:xfrm>
            <a:off x="3065575" y="5519544"/>
            <a:ext cx="2736304" cy="864096"/>
          </a:xfrm>
          <a:prstGeom prst="round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現実</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7" name="AutoShape 4" descr="クリックすると新しいウィンドウで開きます"/>
          <p:cNvSpPr>
            <a:spLocks noChangeAspect="1" noChangeArrowheads="1"/>
          </p:cNvSpPr>
          <p:nvPr/>
        </p:nvSpPr>
        <p:spPr bwMode="auto">
          <a:xfrm>
            <a:off x="63500"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AutoShape 6" descr="クリックすると新しいウィンドウで開きます"/>
          <p:cNvSpPr>
            <a:spLocks noChangeAspect="1" noChangeArrowheads="1"/>
          </p:cNvSpPr>
          <p:nvPr/>
        </p:nvSpPr>
        <p:spPr bwMode="auto">
          <a:xfrm>
            <a:off x="215900" y="1587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 name="角丸四角形 1"/>
          <p:cNvSpPr/>
          <p:nvPr/>
        </p:nvSpPr>
        <p:spPr>
          <a:xfrm>
            <a:off x="2987824" y="911032"/>
            <a:ext cx="2736304" cy="864096"/>
          </a:xfrm>
          <a:prstGeom prst="round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理想</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10" name="テキスト ボックス 9"/>
          <p:cNvSpPr txBox="1"/>
          <p:nvPr/>
        </p:nvSpPr>
        <p:spPr>
          <a:xfrm>
            <a:off x="1547664" y="168275"/>
            <a:ext cx="5688632" cy="584775"/>
          </a:xfrm>
          <a:prstGeom prst="rect">
            <a:avLst/>
          </a:prstGeom>
          <a:noFill/>
        </p:spPr>
        <p:txBody>
          <a:bodyPr wrap="square" rtlCol="0">
            <a:spAutoFit/>
          </a:bodyPr>
          <a:lstStyle/>
          <a:p>
            <a:pPr algn="ctr"/>
            <a:r>
              <a:rPr kumimoji="1" lang="ja-JP" altLang="en-US" sz="3200" dirty="0" smtClean="0"/>
              <a:t>現実的に考えると・・・</a:t>
            </a:r>
            <a:endParaRPr kumimoji="1" lang="ja-JP" altLang="en-US" sz="3200" dirty="0"/>
          </a:p>
        </p:txBody>
      </p:sp>
    </p:spTree>
    <p:extLst>
      <p:ext uri="{BB962C8B-B14F-4D97-AF65-F5344CB8AC3E}">
        <p14:creationId xmlns="" xmlns:p14="http://schemas.microsoft.com/office/powerpoint/2010/main" val="88991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3.33333E-6 L 1.11111E-6 0.14676 " pathEditMode="relative" rAng="0" ptsTypes="AA">
                                      <p:cBhvr>
                                        <p:cTn id="6" dur="2000" fill="hold"/>
                                        <p:tgtEl>
                                          <p:spTgt spid="2"/>
                                        </p:tgtEl>
                                        <p:attrNameLst>
                                          <p:attrName>ppt_x</p:attrName>
                                          <p:attrName>ppt_y</p:attrName>
                                        </p:attrNameLst>
                                      </p:cBhvr>
                                      <p:rCtr x="0" y="7338"/>
                                    </p:animMotion>
                                  </p:childTnLst>
                                </p:cTn>
                              </p:par>
                            </p:childTnLst>
                          </p:cTn>
                        </p:par>
                        <p:par>
                          <p:cTn id="7" fill="hold">
                            <p:stCondLst>
                              <p:cond delay="2000"/>
                            </p:stCondLst>
                            <p:childTnLst>
                              <p:par>
                                <p:cTn id="8" presetID="64" presetClass="path" presetSubtype="0" accel="50000" decel="50000" fill="hold" grpId="0" nodeType="afterEffect">
                                  <p:stCondLst>
                                    <p:cond delay="0"/>
                                  </p:stCondLst>
                                  <p:childTnLst>
                                    <p:animMotion origin="layout" path="M 4.16667E-6 -4.07407E-6 L -0.0007 -0.14722 " pathEditMode="relative" rAng="0" ptsTypes="AA">
                                      <p:cBhvr>
                                        <p:cTn id="9" dur="2000" fill="hold"/>
                                        <p:tgtEl>
                                          <p:spTgt spid="3"/>
                                        </p:tgtEl>
                                        <p:attrNameLst>
                                          <p:attrName>ppt_x</p:attrName>
                                          <p:attrName>ppt_y</p:attrName>
                                        </p:attrNameLst>
                                      </p:cBhvr>
                                      <p:rCtr x="-35" y="-7361"/>
                                    </p:animMotion>
                                  </p:childTnLst>
                                </p:cTn>
                              </p:par>
                            </p:childTnLst>
                          </p:cTn>
                        </p:par>
                        <p:par>
                          <p:cTn id="10" fill="hold">
                            <p:stCondLst>
                              <p:cond delay="4000"/>
                            </p:stCondLst>
                            <p:childTnLst>
                              <p:par>
                                <p:cTn id="11" presetID="6" presetClass="emph" presetSubtype="0" fill="hold" nodeType="afterEffect">
                                  <p:stCondLst>
                                    <p:cond delay="0"/>
                                  </p:stCondLst>
                                  <p:childTnLst>
                                    <p:animScale>
                                      <p:cBhvr>
                                        <p:cTn id="12" dur="2000" fill="hold"/>
                                        <p:tgtEl>
                                          <p:spTgt spid="8"/>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736507" y="908720"/>
            <a:ext cx="2736304" cy="864096"/>
          </a:xfrm>
          <a:prstGeom prst="round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理想</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3" name="角丸四角形 2"/>
          <p:cNvSpPr/>
          <p:nvPr/>
        </p:nvSpPr>
        <p:spPr>
          <a:xfrm>
            <a:off x="814258" y="5517232"/>
            <a:ext cx="2736304" cy="864096"/>
          </a:xfrm>
          <a:prstGeom prst="round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現実</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4" name="上下矢印 3"/>
          <p:cNvSpPr/>
          <p:nvPr/>
        </p:nvSpPr>
        <p:spPr>
          <a:xfrm>
            <a:off x="1750362" y="1898861"/>
            <a:ext cx="864096" cy="3600400"/>
          </a:xfrm>
          <a:prstGeom prst="up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683568" y="3140968"/>
            <a:ext cx="2997683" cy="720080"/>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ギャップ</a:t>
            </a:r>
            <a:endParaRPr kumimoji="1" lang="ja-JP" altLang="en-US" sz="4400" dirty="0">
              <a:latin typeface="HGP創英角ｺﾞｼｯｸUB" pitchFamily="50" charset="-128"/>
              <a:ea typeface="HGP創英角ｺﾞｼｯｸUB" pitchFamily="50" charset="-128"/>
            </a:endParaRPr>
          </a:p>
        </p:txBody>
      </p:sp>
      <p:sp>
        <p:nvSpPr>
          <p:cNvPr id="6" name="テキスト ボックス 5"/>
          <p:cNvSpPr txBox="1"/>
          <p:nvPr/>
        </p:nvSpPr>
        <p:spPr>
          <a:xfrm>
            <a:off x="4211960" y="886414"/>
            <a:ext cx="3240360" cy="1200329"/>
          </a:xfrm>
          <a:prstGeom prst="rect">
            <a:avLst/>
          </a:prstGeom>
          <a:noFill/>
        </p:spPr>
        <p:txBody>
          <a:bodyPr wrap="square" rtlCol="0">
            <a:spAutoFit/>
          </a:bodyPr>
          <a:lstStyle/>
          <a:p>
            <a:r>
              <a:rPr kumimoji="1" lang="ja-JP" altLang="en-US" sz="3600" dirty="0" smtClean="0">
                <a:latin typeface="HG丸ｺﾞｼｯｸM-PRO" pitchFamily="50" charset="-128"/>
                <a:ea typeface="HG丸ｺﾞｼｯｸM-PRO" pitchFamily="50" charset="-128"/>
              </a:rPr>
              <a:t>引き締まった</a:t>
            </a:r>
            <a:r>
              <a:rPr kumimoji="1" lang="en-US" altLang="ja-JP" sz="3600" dirty="0" smtClean="0">
                <a:latin typeface="HG丸ｺﾞｼｯｸM-PRO" pitchFamily="50" charset="-128"/>
                <a:ea typeface="HG丸ｺﾞｼｯｸM-PRO" pitchFamily="50" charset="-128"/>
              </a:rPr>
              <a:t>BODY</a:t>
            </a:r>
            <a:endParaRPr kumimoji="1" lang="ja-JP" altLang="en-US" sz="3600" dirty="0">
              <a:latin typeface="HG丸ｺﾞｼｯｸM-PRO" pitchFamily="50" charset="-128"/>
              <a:ea typeface="HG丸ｺﾞｼｯｸM-PRO" pitchFamily="50" charset="-128"/>
            </a:endParaRPr>
          </a:p>
        </p:txBody>
      </p:sp>
      <p:sp>
        <p:nvSpPr>
          <p:cNvPr id="8" name="テキスト ボックス 7"/>
          <p:cNvSpPr txBox="1"/>
          <p:nvPr/>
        </p:nvSpPr>
        <p:spPr>
          <a:xfrm>
            <a:off x="3873623" y="5349115"/>
            <a:ext cx="3960440" cy="1200329"/>
          </a:xfrm>
          <a:prstGeom prst="rect">
            <a:avLst/>
          </a:prstGeom>
          <a:noFill/>
        </p:spPr>
        <p:txBody>
          <a:bodyPr wrap="square" rtlCol="0">
            <a:spAutoFit/>
          </a:bodyPr>
          <a:lstStyle/>
          <a:p>
            <a:r>
              <a:rPr kumimoji="1" lang="ja-JP" altLang="en-US" sz="3600" dirty="0" smtClean="0">
                <a:latin typeface="HG丸ｺﾞｼｯｸM-PRO" pitchFamily="50" charset="-128"/>
                <a:ea typeface="HG丸ｺﾞｼｯｸM-PRO" pitchFamily="50" charset="-128"/>
              </a:rPr>
              <a:t>ボヨボヨ</a:t>
            </a:r>
            <a:endParaRPr kumimoji="1" lang="en-US" altLang="ja-JP" sz="3600" dirty="0" smtClean="0">
              <a:latin typeface="HG丸ｺﾞｼｯｸM-PRO" pitchFamily="50" charset="-128"/>
              <a:ea typeface="HG丸ｺﾞｼｯｸM-PRO" pitchFamily="50" charset="-128"/>
            </a:endParaRPr>
          </a:p>
          <a:p>
            <a:r>
              <a:rPr kumimoji="1" lang="ja-JP" altLang="en-US" sz="3600" dirty="0" err="1" smtClean="0">
                <a:latin typeface="HG丸ｺﾞｼｯｸM-PRO" pitchFamily="50" charset="-128"/>
                <a:ea typeface="HG丸ｺﾞｼｯｸM-PRO" pitchFamily="50" charset="-128"/>
              </a:rPr>
              <a:t>の</a:t>
            </a:r>
            <a:r>
              <a:rPr lang="ja-JP" altLang="en-US" sz="3600" dirty="0" err="1" smtClean="0">
                <a:latin typeface="HG丸ｺﾞｼｯｸM-PRO" pitchFamily="50" charset="-128"/>
                <a:ea typeface="HG丸ｺﾞｼｯｸM-PRO" pitchFamily="50" charset="-128"/>
              </a:rPr>
              <a:t>お</a:t>
            </a:r>
            <a:r>
              <a:rPr lang="ja-JP" altLang="en-US" sz="3600" dirty="0">
                <a:latin typeface="HG丸ｺﾞｼｯｸM-PRO" pitchFamily="50" charset="-128"/>
                <a:ea typeface="HG丸ｺﾞｼｯｸM-PRO" pitchFamily="50" charset="-128"/>
              </a:rPr>
              <a:t>腹</a:t>
            </a:r>
            <a:endParaRPr kumimoji="1" lang="ja-JP" altLang="en-US" sz="3600" dirty="0">
              <a:latin typeface="HG丸ｺﾞｼｯｸM-PRO" pitchFamily="50" charset="-128"/>
              <a:ea typeface="HG丸ｺﾞｼｯｸM-PRO" pitchFamily="50" charset="-128"/>
            </a:endParaRPr>
          </a:p>
        </p:txBody>
      </p:sp>
      <p:sp>
        <p:nvSpPr>
          <p:cNvPr id="7" name="AutoShape 4" descr="クリックすると新しいウィンドウで開きます"/>
          <p:cNvSpPr>
            <a:spLocks noChangeAspect="1" noChangeArrowheads="1"/>
          </p:cNvSpPr>
          <p:nvPr/>
        </p:nvSpPr>
        <p:spPr bwMode="auto">
          <a:xfrm>
            <a:off x="63500"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AutoShape 6" descr="クリックすると新しいウィンドウで開きます"/>
          <p:cNvSpPr>
            <a:spLocks noChangeAspect="1" noChangeArrowheads="1"/>
          </p:cNvSpPr>
          <p:nvPr/>
        </p:nvSpPr>
        <p:spPr bwMode="auto">
          <a:xfrm>
            <a:off x="215900" y="1587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テキスト ボックス 11"/>
          <p:cNvSpPr txBox="1"/>
          <p:nvPr/>
        </p:nvSpPr>
        <p:spPr>
          <a:xfrm>
            <a:off x="1547664" y="168275"/>
            <a:ext cx="5688632" cy="584775"/>
          </a:xfrm>
          <a:prstGeom prst="rect">
            <a:avLst/>
          </a:prstGeom>
          <a:noFill/>
        </p:spPr>
        <p:txBody>
          <a:bodyPr wrap="square" rtlCol="0">
            <a:spAutoFit/>
          </a:bodyPr>
          <a:lstStyle/>
          <a:p>
            <a:pPr algn="ctr"/>
            <a:r>
              <a:rPr kumimoji="1" lang="ja-JP" altLang="en-US" sz="3200" dirty="0" smtClean="0"/>
              <a:t>私の例で考える</a:t>
            </a:r>
            <a:endParaRPr kumimoji="1" lang="ja-JP" altLang="en-US" sz="3200" dirty="0"/>
          </a:p>
        </p:txBody>
      </p:sp>
      <p:sp>
        <p:nvSpPr>
          <p:cNvPr id="13" name="角丸四角形 12"/>
          <p:cNvSpPr/>
          <p:nvPr/>
        </p:nvSpPr>
        <p:spPr>
          <a:xfrm>
            <a:off x="6300192" y="1748077"/>
            <a:ext cx="2565636"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画像</a:t>
            </a:r>
            <a:endParaRPr lang="en-US" altLang="ja-JP" sz="2400" dirty="0" smtClean="0"/>
          </a:p>
        </p:txBody>
      </p:sp>
      <p:sp>
        <p:nvSpPr>
          <p:cNvPr id="14" name="角丸四角形 13"/>
          <p:cNvSpPr/>
          <p:nvPr/>
        </p:nvSpPr>
        <p:spPr>
          <a:xfrm>
            <a:off x="6285780" y="5121187"/>
            <a:ext cx="2565636"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画像</a:t>
            </a:r>
            <a:endParaRPr lang="en-US" altLang="ja-JP" sz="2400" dirty="0" smtClean="0"/>
          </a:p>
        </p:txBody>
      </p:sp>
    </p:spTree>
    <p:extLst>
      <p:ext uri="{BB962C8B-B14F-4D97-AF65-F5344CB8AC3E}">
        <p14:creationId xmlns="" xmlns:p14="http://schemas.microsoft.com/office/powerpoint/2010/main" val="480871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736507" y="908720"/>
            <a:ext cx="2736304" cy="864096"/>
          </a:xfrm>
          <a:prstGeom prst="round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理想</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3" name="角丸四角形 2"/>
          <p:cNvSpPr/>
          <p:nvPr/>
        </p:nvSpPr>
        <p:spPr>
          <a:xfrm>
            <a:off x="814258" y="5517232"/>
            <a:ext cx="2736304" cy="864096"/>
          </a:xfrm>
          <a:prstGeom prst="round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現実</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4" name="上下矢印 3"/>
          <p:cNvSpPr/>
          <p:nvPr/>
        </p:nvSpPr>
        <p:spPr>
          <a:xfrm>
            <a:off x="1750362" y="1898861"/>
            <a:ext cx="864096" cy="3600400"/>
          </a:xfrm>
          <a:prstGeom prst="up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683568" y="3140968"/>
            <a:ext cx="2997683" cy="720080"/>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ギャップ</a:t>
            </a:r>
            <a:endParaRPr kumimoji="1" lang="ja-JP" altLang="en-US" sz="4400" dirty="0">
              <a:latin typeface="HGP創英角ｺﾞｼｯｸUB" pitchFamily="50" charset="-128"/>
              <a:ea typeface="HGP創英角ｺﾞｼｯｸUB" pitchFamily="50" charset="-128"/>
            </a:endParaRPr>
          </a:p>
        </p:txBody>
      </p:sp>
      <p:sp>
        <p:nvSpPr>
          <p:cNvPr id="6" name="テキスト ボックス 5"/>
          <p:cNvSpPr txBox="1"/>
          <p:nvPr/>
        </p:nvSpPr>
        <p:spPr>
          <a:xfrm>
            <a:off x="4211960" y="886414"/>
            <a:ext cx="2520280" cy="338554"/>
          </a:xfrm>
          <a:prstGeom prst="rect">
            <a:avLst/>
          </a:prstGeom>
          <a:noFill/>
        </p:spPr>
        <p:txBody>
          <a:bodyPr wrap="square" rtlCol="0">
            <a:spAutoFit/>
          </a:bodyPr>
          <a:lstStyle/>
          <a:p>
            <a:r>
              <a:rPr kumimoji="1" lang="ja-JP" altLang="en-US" sz="1600" dirty="0" smtClean="0">
                <a:latin typeface="HG丸ｺﾞｼｯｸM-PRO" pitchFamily="50" charset="-128"/>
                <a:ea typeface="HG丸ｺﾞｼｯｸM-PRO" pitchFamily="50" charset="-128"/>
              </a:rPr>
              <a:t>引き締まった</a:t>
            </a:r>
            <a:r>
              <a:rPr kumimoji="1" lang="en-US" altLang="ja-JP" sz="1600" dirty="0" smtClean="0">
                <a:latin typeface="HG丸ｺﾞｼｯｸM-PRO" pitchFamily="50" charset="-128"/>
                <a:ea typeface="HG丸ｺﾞｼｯｸM-PRO" pitchFamily="50" charset="-128"/>
              </a:rPr>
              <a:t>BODY</a:t>
            </a:r>
            <a:endParaRPr kumimoji="1" lang="ja-JP" altLang="en-US" sz="1600" dirty="0">
              <a:latin typeface="HG丸ｺﾞｼｯｸM-PRO" pitchFamily="50" charset="-128"/>
              <a:ea typeface="HG丸ｺﾞｼｯｸM-PRO" pitchFamily="50" charset="-128"/>
            </a:endParaRPr>
          </a:p>
        </p:txBody>
      </p:sp>
      <p:sp>
        <p:nvSpPr>
          <p:cNvPr id="8" name="テキスト ボックス 7"/>
          <p:cNvSpPr txBox="1"/>
          <p:nvPr/>
        </p:nvSpPr>
        <p:spPr>
          <a:xfrm>
            <a:off x="4211960" y="5767968"/>
            <a:ext cx="3960440" cy="400110"/>
          </a:xfrm>
          <a:prstGeom prst="rect">
            <a:avLst/>
          </a:prstGeom>
          <a:noFill/>
        </p:spPr>
        <p:txBody>
          <a:bodyPr wrap="square" rtlCol="0">
            <a:spAutoFit/>
          </a:bodyPr>
          <a:lstStyle/>
          <a:p>
            <a:r>
              <a:rPr kumimoji="1" lang="ja-JP" altLang="en-US" sz="2000" dirty="0" smtClean="0">
                <a:latin typeface="HG丸ｺﾞｼｯｸM-PRO" pitchFamily="50" charset="-128"/>
                <a:ea typeface="HG丸ｺﾞｼｯｸM-PRO" pitchFamily="50" charset="-128"/>
              </a:rPr>
              <a:t>ボヨボヨの</a:t>
            </a:r>
            <a:r>
              <a:rPr lang="ja-JP" altLang="en-US" sz="2000" dirty="0" smtClean="0">
                <a:latin typeface="HG丸ｺﾞｼｯｸM-PRO" pitchFamily="50" charset="-128"/>
                <a:ea typeface="HG丸ｺﾞｼｯｸM-PRO" pitchFamily="50" charset="-128"/>
              </a:rPr>
              <a:t>お</a:t>
            </a:r>
            <a:r>
              <a:rPr lang="ja-JP" altLang="en-US" sz="2000" dirty="0">
                <a:latin typeface="HG丸ｺﾞｼｯｸM-PRO" pitchFamily="50" charset="-128"/>
                <a:ea typeface="HG丸ｺﾞｼｯｸM-PRO" pitchFamily="50" charset="-128"/>
              </a:rPr>
              <a:t>腹</a:t>
            </a:r>
            <a:endParaRPr kumimoji="1" lang="ja-JP" altLang="en-US" sz="2000" dirty="0">
              <a:latin typeface="HG丸ｺﾞｼｯｸM-PRO" pitchFamily="50" charset="-128"/>
              <a:ea typeface="HG丸ｺﾞｼｯｸM-PRO" pitchFamily="50" charset="-128"/>
            </a:endParaRPr>
          </a:p>
        </p:txBody>
      </p:sp>
      <p:sp>
        <p:nvSpPr>
          <p:cNvPr id="7" name="AutoShape 4" descr="クリックすると新しいウィンドウで開きます"/>
          <p:cNvSpPr>
            <a:spLocks noChangeAspect="1" noChangeArrowheads="1"/>
          </p:cNvSpPr>
          <p:nvPr/>
        </p:nvSpPr>
        <p:spPr bwMode="auto">
          <a:xfrm>
            <a:off x="63500"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AutoShape 6" descr="クリックすると新しいウィンドウで開きます"/>
          <p:cNvSpPr>
            <a:spLocks noChangeAspect="1" noChangeArrowheads="1"/>
          </p:cNvSpPr>
          <p:nvPr/>
        </p:nvSpPr>
        <p:spPr bwMode="auto">
          <a:xfrm>
            <a:off x="215900" y="1587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テキスト ボックス 11"/>
          <p:cNvSpPr txBox="1"/>
          <p:nvPr/>
        </p:nvSpPr>
        <p:spPr>
          <a:xfrm>
            <a:off x="1547664" y="168275"/>
            <a:ext cx="5688632" cy="584775"/>
          </a:xfrm>
          <a:prstGeom prst="rect">
            <a:avLst/>
          </a:prstGeom>
          <a:noFill/>
        </p:spPr>
        <p:txBody>
          <a:bodyPr wrap="square" rtlCol="0">
            <a:spAutoFit/>
          </a:bodyPr>
          <a:lstStyle/>
          <a:p>
            <a:pPr algn="ctr"/>
            <a:r>
              <a:rPr kumimoji="1" lang="ja-JP" altLang="en-US" sz="3200" dirty="0" smtClean="0"/>
              <a:t>理想と現実を具体的に記述</a:t>
            </a:r>
            <a:endParaRPr kumimoji="1" lang="ja-JP" altLang="en-US" sz="3200" dirty="0"/>
          </a:p>
        </p:txBody>
      </p:sp>
      <p:sp>
        <p:nvSpPr>
          <p:cNvPr id="10" name="右カーブ矢印 9"/>
          <p:cNvSpPr/>
          <p:nvPr/>
        </p:nvSpPr>
        <p:spPr>
          <a:xfrm>
            <a:off x="3838593" y="1163155"/>
            <a:ext cx="314685" cy="7171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p:cNvSpPr txBox="1"/>
          <p:nvPr/>
        </p:nvSpPr>
        <p:spPr>
          <a:xfrm>
            <a:off x="4364360" y="1711003"/>
            <a:ext cx="3808040" cy="58477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3200" dirty="0" smtClean="0">
                <a:latin typeface="HG丸ｺﾞｼｯｸM-PRO" pitchFamily="50" charset="-128"/>
                <a:ea typeface="HG丸ｺﾞｼｯｸM-PRO" pitchFamily="50" charset="-128"/>
              </a:rPr>
              <a:t>体脂肪率</a:t>
            </a:r>
            <a:r>
              <a:rPr kumimoji="1" lang="en-US" altLang="ja-JP" sz="3200" dirty="0" smtClean="0">
                <a:latin typeface="HG丸ｺﾞｼｯｸM-PRO" pitchFamily="50" charset="-128"/>
                <a:ea typeface="HG丸ｺﾞｼｯｸM-PRO" pitchFamily="50" charset="-128"/>
              </a:rPr>
              <a:t>15%</a:t>
            </a:r>
            <a:r>
              <a:rPr kumimoji="1" lang="ja-JP" altLang="en-US" sz="3200" dirty="0" smtClean="0">
                <a:latin typeface="HG丸ｺﾞｼｯｸM-PRO" pitchFamily="50" charset="-128"/>
                <a:ea typeface="HG丸ｺﾞｼｯｸM-PRO" pitchFamily="50" charset="-128"/>
              </a:rPr>
              <a:t>以下</a:t>
            </a:r>
            <a:endParaRPr kumimoji="1" lang="ja-JP" altLang="en-US" sz="3200" dirty="0">
              <a:latin typeface="HG丸ｺﾞｼｯｸM-PRO" pitchFamily="50" charset="-128"/>
              <a:ea typeface="HG丸ｺﾞｼｯｸM-PRO" pitchFamily="50" charset="-128"/>
            </a:endParaRPr>
          </a:p>
        </p:txBody>
      </p:sp>
      <p:sp>
        <p:nvSpPr>
          <p:cNvPr id="15" name="右カーブ矢印 14"/>
          <p:cNvSpPr/>
          <p:nvPr/>
        </p:nvSpPr>
        <p:spPr>
          <a:xfrm flipV="1">
            <a:off x="3826307" y="5253008"/>
            <a:ext cx="314685" cy="7171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ボックス 15"/>
          <p:cNvSpPr txBox="1"/>
          <p:nvPr/>
        </p:nvSpPr>
        <p:spPr>
          <a:xfrm>
            <a:off x="4288160" y="4914486"/>
            <a:ext cx="3808040" cy="58477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3200" dirty="0" smtClean="0">
                <a:latin typeface="HG丸ｺﾞｼｯｸM-PRO" pitchFamily="50" charset="-128"/>
                <a:ea typeface="HG丸ｺﾞｼｯｸM-PRO" pitchFamily="50" charset="-128"/>
              </a:rPr>
              <a:t>体脂肪率２７</a:t>
            </a:r>
            <a:r>
              <a:rPr kumimoji="1" lang="en-US" altLang="ja-JP" sz="3200" dirty="0" smtClean="0">
                <a:latin typeface="HG丸ｺﾞｼｯｸM-PRO" pitchFamily="50" charset="-128"/>
                <a:ea typeface="HG丸ｺﾞｼｯｸM-PRO" pitchFamily="50" charset="-128"/>
              </a:rPr>
              <a:t>%</a:t>
            </a:r>
            <a:endParaRPr kumimoji="1" lang="ja-JP" altLang="en-US" sz="3200" dirty="0">
              <a:latin typeface="HG丸ｺﾞｼｯｸM-PRO" pitchFamily="50" charset="-128"/>
              <a:ea typeface="HG丸ｺﾞｼｯｸM-PRO" pitchFamily="50" charset="-128"/>
            </a:endParaRPr>
          </a:p>
        </p:txBody>
      </p:sp>
    </p:spTree>
    <p:extLst>
      <p:ext uri="{BB962C8B-B14F-4D97-AF65-F5344CB8AC3E}">
        <p14:creationId xmlns="" xmlns:p14="http://schemas.microsoft.com/office/powerpoint/2010/main" val="6501643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304459" y="908720"/>
            <a:ext cx="2736304" cy="864096"/>
          </a:xfrm>
          <a:prstGeom prst="round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理想</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3" name="角丸四角形 2"/>
          <p:cNvSpPr/>
          <p:nvPr/>
        </p:nvSpPr>
        <p:spPr>
          <a:xfrm>
            <a:off x="382210" y="5517232"/>
            <a:ext cx="2736304" cy="864096"/>
          </a:xfrm>
          <a:prstGeom prst="round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4800" dirty="0" smtClean="0">
                <a:solidFill>
                  <a:schemeClr val="bg1"/>
                </a:solidFill>
                <a:latin typeface="HGP創英角ｺﾞｼｯｸUB" pitchFamily="50" charset="-128"/>
                <a:ea typeface="HGP創英角ｺﾞｼｯｸUB" pitchFamily="50" charset="-128"/>
              </a:rPr>
              <a:t>現実</a:t>
            </a:r>
            <a:endParaRPr kumimoji="1" lang="ja-JP" altLang="en-US" sz="4800" dirty="0">
              <a:solidFill>
                <a:schemeClr val="bg1"/>
              </a:solidFill>
              <a:latin typeface="HGP創英角ｺﾞｼｯｸUB" pitchFamily="50" charset="-128"/>
              <a:ea typeface="HGP創英角ｺﾞｼｯｸUB" pitchFamily="50" charset="-128"/>
            </a:endParaRPr>
          </a:p>
        </p:txBody>
      </p:sp>
      <p:sp>
        <p:nvSpPr>
          <p:cNvPr id="4" name="上下矢印 3"/>
          <p:cNvSpPr/>
          <p:nvPr/>
        </p:nvSpPr>
        <p:spPr>
          <a:xfrm>
            <a:off x="1318314" y="1898861"/>
            <a:ext cx="864096" cy="3600400"/>
          </a:xfrm>
          <a:prstGeom prst="up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251520" y="3140968"/>
            <a:ext cx="2997683" cy="720080"/>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ギャップ</a:t>
            </a:r>
            <a:endParaRPr kumimoji="1" lang="ja-JP" altLang="en-US" sz="4400" dirty="0">
              <a:latin typeface="HGP創英角ｺﾞｼｯｸUB" pitchFamily="50" charset="-128"/>
              <a:ea typeface="HGP創英角ｺﾞｼｯｸUB" pitchFamily="50" charset="-128"/>
            </a:endParaRPr>
          </a:p>
        </p:txBody>
      </p:sp>
      <p:sp>
        <p:nvSpPr>
          <p:cNvPr id="7" name="AutoShape 4" descr="クリックすると新しいウィンドウで開きます"/>
          <p:cNvSpPr>
            <a:spLocks noChangeAspect="1" noChangeArrowheads="1"/>
          </p:cNvSpPr>
          <p:nvPr/>
        </p:nvSpPr>
        <p:spPr bwMode="auto">
          <a:xfrm>
            <a:off x="63500"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AutoShape 6" descr="クリックすると新しいウィンドウで開きます"/>
          <p:cNvSpPr>
            <a:spLocks noChangeAspect="1" noChangeArrowheads="1"/>
          </p:cNvSpPr>
          <p:nvPr/>
        </p:nvSpPr>
        <p:spPr bwMode="auto">
          <a:xfrm>
            <a:off x="215900" y="1587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テキスト ボックス 11"/>
          <p:cNvSpPr txBox="1"/>
          <p:nvPr/>
        </p:nvSpPr>
        <p:spPr>
          <a:xfrm>
            <a:off x="1547664" y="168275"/>
            <a:ext cx="5688632" cy="584775"/>
          </a:xfrm>
          <a:prstGeom prst="rect">
            <a:avLst/>
          </a:prstGeom>
          <a:noFill/>
        </p:spPr>
        <p:txBody>
          <a:bodyPr wrap="square" rtlCol="0">
            <a:spAutoFit/>
          </a:bodyPr>
          <a:lstStyle/>
          <a:p>
            <a:pPr algn="ctr"/>
            <a:r>
              <a:rPr kumimoji="1" lang="ja-JP" altLang="en-US" sz="3200" dirty="0" smtClean="0"/>
              <a:t>解決策の検討</a:t>
            </a:r>
            <a:endParaRPr kumimoji="1" lang="ja-JP" altLang="en-US" sz="3200" dirty="0"/>
          </a:p>
        </p:txBody>
      </p:sp>
      <p:sp>
        <p:nvSpPr>
          <p:cNvPr id="14" name="テキスト ボックス 13"/>
          <p:cNvSpPr txBox="1"/>
          <p:nvPr/>
        </p:nvSpPr>
        <p:spPr>
          <a:xfrm>
            <a:off x="63500" y="1048380"/>
            <a:ext cx="3808040" cy="58477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3200" dirty="0" smtClean="0">
                <a:latin typeface="HG丸ｺﾞｼｯｸM-PRO" pitchFamily="50" charset="-128"/>
                <a:ea typeface="HG丸ｺﾞｼｯｸM-PRO" pitchFamily="50" charset="-128"/>
              </a:rPr>
              <a:t>体脂肪率</a:t>
            </a:r>
            <a:r>
              <a:rPr kumimoji="1" lang="en-US" altLang="ja-JP" sz="3200" dirty="0" smtClean="0">
                <a:latin typeface="HG丸ｺﾞｼｯｸM-PRO" pitchFamily="50" charset="-128"/>
                <a:ea typeface="HG丸ｺﾞｼｯｸM-PRO" pitchFamily="50" charset="-128"/>
              </a:rPr>
              <a:t>15%</a:t>
            </a:r>
            <a:r>
              <a:rPr kumimoji="1" lang="ja-JP" altLang="en-US" sz="3200" dirty="0" smtClean="0">
                <a:latin typeface="HG丸ｺﾞｼｯｸM-PRO" pitchFamily="50" charset="-128"/>
                <a:ea typeface="HG丸ｺﾞｼｯｸM-PRO" pitchFamily="50" charset="-128"/>
              </a:rPr>
              <a:t>以下</a:t>
            </a:r>
            <a:endParaRPr kumimoji="1" lang="ja-JP" altLang="en-US" sz="3200" dirty="0">
              <a:latin typeface="HG丸ｺﾞｼｯｸM-PRO" pitchFamily="50" charset="-128"/>
              <a:ea typeface="HG丸ｺﾞｼｯｸM-PRO" pitchFamily="50" charset="-128"/>
            </a:endParaRPr>
          </a:p>
        </p:txBody>
      </p:sp>
      <p:sp>
        <p:nvSpPr>
          <p:cNvPr id="16" name="テキスト ボックス 15"/>
          <p:cNvSpPr txBox="1"/>
          <p:nvPr/>
        </p:nvSpPr>
        <p:spPr>
          <a:xfrm>
            <a:off x="63500" y="5661129"/>
            <a:ext cx="3808040" cy="58477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3200" dirty="0" smtClean="0">
                <a:latin typeface="HG丸ｺﾞｼｯｸM-PRO" pitchFamily="50" charset="-128"/>
                <a:ea typeface="HG丸ｺﾞｼｯｸM-PRO" pitchFamily="50" charset="-128"/>
              </a:rPr>
              <a:t>体脂肪率２７</a:t>
            </a:r>
            <a:r>
              <a:rPr kumimoji="1" lang="en-US" altLang="ja-JP" sz="3200" dirty="0" smtClean="0">
                <a:latin typeface="HG丸ｺﾞｼｯｸM-PRO" pitchFamily="50" charset="-128"/>
                <a:ea typeface="HG丸ｺﾞｼｯｸM-PRO" pitchFamily="50" charset="-128"/>
              </a:rPr>
              <a:t>%</a:t>
            </a:r>
            <a:endParaRPr kumimoji="1" lang="ja-JP" altLang="en-US" sz="3200" dirty="0">
              <a:latin typeface="HG丸ｺﾞｼｯｸM-PRO" pitchFamily="50" charset="-128"/>
              <a:ea typeface="HG丸ｺﾞｼｯｸM-PRO" pitchFamily="50" charset="-128"/>
            </a:endParaRPr>
          </a:p>
        </p:txBody>
      </p:sp>
      <p:sp>
        <p:nvSpPr>
          <p:cNvPr id="11" name="テキスト ボックス 10"/>
          <p:cNvSpPr txBox="1"/>
          <p:nvPr/>
        </p:nvSpPr>
        <p:spPr>
          <a:xfrm>
            <a:off x="3739415" y="2476870"/>
            <a:ext cx="5085549"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2400" dirty="0" smtClean="0"/>
              <a:t>＜解決策（具体的な）＞</a:t>
            </a:r>
            <a:endParaRPr lang="en-US" altLang="ja-JP" sz="2400" dirty="0" smtClean="0"/>
          </a:p>
          <a:p>
            <a:r>
              <a:rPr lang="ja-JP" altLang="en-US" sz="2400" dirty="0" smtClean="0"/>
              <a:t>・毎日腹筋を３０回</a:t>
            </a:r>
            <a:r>
              <a:rPr lang="en-US" altLang="ja-JP" sz="2400" dirty="0" smtClean="0"/>
              <a:t>×</a:t>
            </a:r>
            <a:r>
              <a:rPr lang="ja-JP" altLang="en-US" sz="2400" dirty="0" smtClean="0"/>
              <a:t>３セット行う</a:t>
            </a:r>
            <a:endParaRPr lang="en-US" altLang="ja-JP" sz="2400" dirty="0" smtClean="0"/>
          </a:p>
          <a:p>
            <a:r>
              <a:rPr kumimoji="1" lang="ja-JP" altLang="en-US" sz="2400" dirty="0" smtClean="0"/>
              <a:t>・寝る２時間前までに食事をとる</a:t>
            </a:r>
            <a:endParaRPr kumimoji="1" lang="en-US" altLang="ja-JP" sz="2400" dirty="0" smtClean="0"/>
          </a:p>
          <a:p>
            <a:r>
              <a:rPr lang="ja-JP" altLang="en-US" sz="2400" dirty="0" smtClean="0"/>
              <a:t>・間食は１日１回以内とする</a:t>
            </a:r>
            <a:endParaRPr kumimoji="1" lang="ja-JP" altLang="en-US" sz="2400" dirty="0"/>
          </a:p>
        </p:txBody>
      </p:sp>
      <p:sp>
        <p:nvSpPr>
          <p:cNvPr id="17" name="屈折矢印 16"/>
          <p:cNvSpPr/>
          <p:nvPr/>
        </p:nvSpPr>
        <p:spPr>
          <a:xfrm rot="5400000">
            <a:off x="4076945" y="4437097"/>
            <a:ext cx="630070" cy="63010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4707031" y="4669830"/>
            <a:ext cx="1575159" cy="646331"/>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kumimoji="1" lang="ja-JP" altLang="en-US" sz="3600" b="1" dirty="0" smtClean="0"/>
              <a:t>実践</a:t>
            </a:r>
            <a:endParaRPr kumimoji="1" lang="ja-JP" altLang="en-US" sz="3600" b="1" dirty="0"/>
          </a:p>
        </p:txBody>
      </p:sp>
      <p:sp>
        <p:nvSpPr>
          <p:cNvPr id="19" name="右矢印 18"/>
          <p:cNvSpPr/>
          <p:nvPr/>
        </p:nvSpPr>
        <p:spPr>
          <a:xfrm>
            <a:off x="6282190" y="4731834"/>
            <a:ext cx="648072" cy="461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930262" y="4653136"/>
            <a:ext cx="1575159"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kumimoji="1" lang="ja-JP" altLang="en-US" sz="3600" b="1" dirty="0" smtClean="0"/>
              <a:t>評価</a:t>
            </a:r>
            <a:endParaRPr kumimoji="1" lang="ja-JP" altLang="en-US" sz="3600" b="1" dirty="0"/>
          </a:p>
        </p:txBody>
      </p:sp>
    </p:spTree>
    <p:extLst>
      <p:ext uri="{BB962C8B-B14F-4D97-AF65-F5344CB8AC3E}">
        <p14:creationId xmlns="" xmlns:p14="http://schemas.microsoft.com/office/powerpoint/2010/main" val="38905060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9552" y="1916832"/>
            <a:ext cx="9036496" cy="4770537"/>
          </a:xfrm>
          <a:prstGeom prst="rect">
            <a:avLst/>
          </a:prstGeom>
          <a:noFill/>
        </p:spPr>
        <p:txBody>
          <a:bodyPr wrap="square" rtlCol="0">
            <a:spAutoFit/>
          </a:bodyPr>
          <a:lstStyle/>
          <a:p>
            <a:r>
              <a:rPr lang="ja-JP" altLang="en-US" sz="3200" dirty="0" smtClean="0"/>
              <a:t>質問することによって</a:t>
            </a:r>
            <a:endParaRPr lang="en-US" altLang="ja-JP" sz="3200" dirty="0" smtClean="0"/>
          </a:p>
          <a:p>
            <a:endParaRPr lang="en-US" altLang="ja-JP" sz="3200" dirty="0" smtClean="0"/>
          </a:p>
          <a:p>
            <a:r>
              <a:rPr lang="ja-JP" altLang="en-US" sz="7200" dirty="0" smtClean="0">
                <a:solidFill>
                  <a:srgbClr val="FF0000"/>
                </a:solidFill>
              </a:rPr>
              <a:t>情報、考え、気づき、意欲、行動、信頼</a:t>
            </a:r>
            <a:endParaRPr lang="en-US" altLang="ja-JP" sz="7200" dirty="0" smtClean="0">
              <a:solidFill>
                <a:srgbClr val="FF0000"/>
              </a:solidFill>
            </a:endParaRPr>
          </a:p>
          <a:p>
            <a:endParaRPr lang="en-US" altLang="ja-JP" sz="3200" dirty="0" smtClean="0"/>
          </a:p>
          <a:p>
            <a:endParaRPr lang="en-US" altLang="ja-JP" sz="3200" dirty="0" smtClean="0"/>
          </a:p>
          <a:p>
            <a:r>
              <a:rPr lang="ja-JP" altLang="en-US" sz="3200" dirty="0" smtClean="0"/>
              <a:t>などを引き出す力</a:t>
            </a:r>
            <a:endParaRPr lang="en-US" altLang="ja-JP" sz="3200" dirty="0" smtClean="0"/>
          </a:p>
        </p:txBody>
      </p:sp>
      <p:sp>
        <p:nvSpPr>
          <p:cNvPr id="4" name="テキスト ボックス 3"/>
          <p:cNvSpPr txBox="1"/>
          <p:nvPr/>
        </p:nvSpPr>
        <p:spPr>
          <a:xfrm>
            <a:off x="179512" y="260648"/>
            <a:ext cx="8964488" cy="1015663"/>
          </a:xfrm>
          <a:prstGeom prst="rect">
            <a:avLst/>
          </a:prstGeom>
          <a:noFill/>
        </p:spPr>
        <p:txBody>
          <a:bodyPr wrap="square" rtlCol="0">
            <a:spAutoFit/>
          </a:bodyPr>
          <a:lstStyle/>
          <a:p>
            <a:pPr algn="ctr"/>
            <a:r>
              <a:rPr kumimoji="1" lang="ja-JP" altLang="en-US" sz="6000" dirty="0" smtClean="0"/>
              <a:t>質問力</a:t>
            </a:r>
            <a:endParaRPr kumimoji="1" lang="en-US" altLang="ja-JP" sz="6000" dirty="0" smtClean="0"/>
          </a:p>
        </p:txBody>
      </p:sp>
    </p:spTree>
    <p:extLst>
      <p:ext uri="{BB962C8B-B14F-4D97-AF65-F5344CB8AC3E}">
        <p14:creationId xmlns="" xmlns:p14="http://schemas.microsoft.com/office/powerpoint/2010/main" val="32409440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79512" y="2249577"/>
            <a:ext cx="8964488" cy="1323439"/>
          </a:xfrm>
          <a:prstGeom prst="rect">
            <a:avLst/>
          </a:prstGeom>
          <a:noFill/>
        </p:spPr>
        <p:txBody>
          <a:bodyPr wrap="square" rtlCol="0">
            <a:spAutoFit/>
          </a:bodyPr>
          <a:lstStyle/>
          <a:p>
            <a:r>
              <a:rPr kumimoji="1" lang="ja-JP" altLang="en-US" sz="4000" dirty="0" smtClean="0"/>
              <a:t>　　良い質問は、その場にいる人の思考　　</a:t>
            </a:r>
            <a:endParaRPr kumimoji="1" lang="en-US" altLang="ja-JP" sz="4000" dirty="0" smtClean="0"/>
          </a:p>
          <a:p>
            <a:r>
              <a:rPr lang="ja-JP" altLang="en-US" sz="4000" dirty="0" smtClean="0"/>
              <a:t>　　</a:t>
            </a:r>
            <a:r>
              <a:rPr kumimoji="1" lang="ja-JP" altLang="en-US" sz="4000" dirty="0" smtClean="0"/>
              <a:t>を深めることができる</a:t>
            </a:r>
            <a:endParaRPr kumimoji="1" lang="en-US" altLang="ja-JP" sz="4000" dirty="0" smtClean="0"/>
          </a:p>
        </p:txBody>
      </p:sp>
      <p:sp>
        <p:nvSpPr>
          <p:cNvPr id="8" name="テキスト ボックス 7"/>
          <p:cNvSpPr txBox="1"/>
          <p:nvPr/>
        </p:nvSpPr>
        <p:spPr>
          <a:xfrm>
            <a:off x="179512" y="260648"/>
            <a:ext cx="8964488" cy="1015663"/>
          </a:xfrm>
          <a:prstGeom prst="rect">
            <a:avLst/>
          </a:prstGeom>
          <a:noFill/>
        </p:spPr>
        <p:txBody>
          <a:bodyPr wrap="square" rtlCol="0">
            <a:spAutoFit/>
          </a:bodyPr>
          <a:lstStyle/>
          <a:p>
            <a:pPr algn="ctr"/>
            <a:r>
              <a:rPr kumimoji="1" lang="ja-JP" altLang="en-US" sz="6000" dirty="0" smtClean="0"/>
              <a:t>質問力を問う</a:t>
            </a:r>
            <a:endParaRPr kumimoji="1" lang="en-US" altLang="ja-JP" sz="6000" dirty="0" smtClean="0"/>
          </a:p>
        </p:txBody>
      </p:sp>
    </p:spTree>
    <p:extLst>
      <p:ext uri="{BB962C8B-B14F-4D97-AF65-F5344CB8AC3E}">
        <p14:creationId xmlns="" xmlns:p14="http://schemas.microsoft.com/office/powerpoint/2010/main" val="3766258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852936"/>
            <a:ext cx="8229600" cy="1143000"/>
          </a:xfrm>
        </p:spPr>
        <p:txBody>
          <a:bodyPr/>
          <a:lstStyle/>
          <a:p>
            <a:r>
              <a:rPr lang="ja-JP" altLang="en-US" sz="9600" dirty="0" smtClean="0"/>
              <a:t>１．目的</a:t>
            </a:r>
            <a:endParaRPr kumimoji="1" lang="ja-JP" altLang="en-US" sz="9600" dirty="0"/>
          </a:p>
        </p:txBody>
      </p:sp>
    </p:spTree>
    <p:extLst>
      <p:ext uri="{BB962C8B-B14F-4D97-AF65-F5344CB8AC3E}">
        <p14:creationId xmlns="" xmlns:p14="http://schemas.microsoft.com/office/powerpoint/2010/main" val="15719177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二等辺三角形 1"/>
          <p:cNvSpPr/>
          <p:nvPr/>
        </p:nvSpPr>
        <p:spPr>
          <a:xfrm>
            <a:off x="971600" y="116632"/>
            <a:ext cx="6840760" cy="5897207"/>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コネクタ 3"/>
          <p:cNvCxnSpPr/>
          <p:nvPr/>
        </p:nvCxnSpPr>
        <p:spPr>
          <a:xfrm>
            <a:off x="1835696" y="4509120"/>
            <a:ext cx="511256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a:off x="2843808" y="2780928"/>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3563888" y="4725144"/>
            <a:ext cx="1656184"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kumimoji="1" lang="ja-JP" altLang="en-US" sz="2800" dirty="0" smtClean="0"/>
              <a:t>聞く力</a:t>
            </a:r>
            <a:endParaRPr kumimoji="1" lang="ja-JP" altLang="en-US" sz="2800" dirty="0"/>
          </a:p>
        </p:txBody>
      </p:sp>
      <p:sp>
        <p:nvSpPr>
          <p:cNvPr id="8" name="テキスト ボックス 7"/>
          <p:cNvSpPr txBox="1"/>
          <p:nvPr/>
        </p:nvSpPr>
        <p:spPr>
          <a:xfrm>
            <a:off x="3491880" y="2852936"/>
            <a:ext cx="1656184"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ja-JP" altLang="en-US" sz="2800" dirty="0"/>
              <a:t>聴く</a:t>
            </a:r>
            <a:r>
              <a:rPr kumimoji="1" lang="ja-JP" altLang="en-US" sz="2800" dirty="0" smtClean="0"/>
              <a:t>力</a:t>
            </a:r>
            <a:endParaRPr kumimoji="1" lang="ja-JP" altLang="en-US" sz="2800" dirty="0"/>
          </a:p>
        </p:txBody>
      </p:sp>
      <p:sp>
        <p:nvSpPr>
          <p:cNvPr id="9" name="テキスト ボックス 8"/>
          <p:cNvSpPr txBox="1"/>
          <p:nvPr/>
        </p:nvSpPr>
        <p:spPr>
          <a:xfrm>
            <a:off x="3577925" y="836712"/>
            <a:ext cx="1656184"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kumimoji="1" lang="ja-JP" altLang="en-US" sz="2800" dirty="0" smtClean="0"/>
              <a:t>訊く力</a:t>
            </a:r>
            <a:endParaRPr kumimoji="1" lang="ja-JP" altLang="en-US" sz="2800" dirty="0"/>
          </a:p>
        </p:txBody>
      </p:sp>
      <p:sp>
        <p:nvSpPr>
          <p:cNvPr id="10" name="テキスト ボックス 9"/>
          <p:cNvSpPr txBox="1"/>
          <p:nvPr/>
        </p:nvSpPr>
        <p:spPr>
          <a:xfrm>
            <a:off x="2699792" y="1671477"/>
            <a:ext cx="3888432" cy="954107"/>
          </a:xfrm>
          <a:prstGeom prst="rect">
            <a:avLst/>
          </a:prstGeom>
          <a:noFill/>
        </p:spPr>
        <p:txBody>
          <a:bodyPr wrap="square" rtlCol="0">
            <a:spAutoFit/>
          </a:bodyPr>
          <a:lstStyle/>
          <a:p>
            <a:pPr algn="ctr"/>
            <a:r>
              <a:rPr kumimoji="1" lang="ja-JP" altLang="en-US" sz="2800" dirty="0" smtClean="0"/>
              <a:t>相手の行動を変える</a:t>
            </a:r>
            <a:endParaRPr kumimoji="1" lang="en-US" altLang="ja-JP" sz="2800" dirty="0" smtClean="0"/>
          </a:p>
          <a:p>
            <a:pPr algn="ctr"/>
            <a:r>
              <a:rPr lang="ja-JP" altLang="en-US" sz="2800" dirty="0"/>
              <a:t>問いかけ</a:t>
            </a:r>
            <a:r>
              <a:rPr lang="ja-JP" altLang="en-US" sz="2800" dirty="0" smtClean="0"/>
              <a:t>をする力</a:t>
            </a:r>
            <a:endParaRPr kumimoji="1" lang="ja-JP" altLang="en-US" sz="2800" dirty="0"/>
          </a:p>
        </p:txBody>
      </p:sp>
      <p:sp>
        <p:nvSpPr>
          <p:cNvPr id="11" name="テキスト ボックス 10"/>
          <p:cNvSpPr txBox="1"/>
          <p:nvPr/>
        </p:nvSpPr>
        <p:spPr>
          <a:xfrm>
            <a:off x="2339752" y="3573016"/>
            <a:ext cx="4032448" cy="954107"/>
          </a:xfrm>
          <a:prstGeom prst="rect">
            <a:avLst/>
          </a:prstGeom>
          <a:noFill/>
        </p:spPr>
        <p:txBody>
          <a:bodyPr wrap="square" rtlCol="0">
            <a:spAutoFit/>
          </a:bodyPr>
          <a:lstStyle/>
          <a:p>
            <a:pPr algn="ctr"/>
            <a:r>
              <a:rPr kumimoji="1" lang="ja-JP" altLang="en-US" sz="2800" dirty="0" smtClean="0"/>
              <a:t>情報を聞き分け</a:t>
            </a:r>
            <a:endParaRPr kumimoji="1" lang="en-US" altLang="ja-JP" sz="2800" dirty="0" smtClean="0"/>
          </a:p>
          <a:p>
            <a:pPr algn="ctr"/>
            <a:r>
              <a:rPr lang="ja-JP" altLang="en-US" sz="2800" dirty="0" smtClean="0"/>
              <a:t>仮説を検証する力</a:t>
            </a:r>
            <a:endParaRPr kumimoji="1" lang="ja-JP" altLang="en-US" sz="2800" dirty="0"/>
          </a:p>
        </p:txBody>
      </p:sp>
      <p:sp>
        <p:nvSpPr>
          <p:cNvPr id="12" name="テキスト ボックス 11"/>
          <p:cNvSpPr txBox="1"/>
          <p:nvPr/>
        </p:nvSpPr>
        <p:spPr>
          <a:xfrm>
            <a:off x="1259632" y="5433030"/>
            <a:ext cx="6192688" cy="523220"/>
          </a:xfrm>
          <a:prstGeom prst="rect">
            <a:avLst/>
          </a:prstGeom>
          <a:noFill/>
        </p:spPr>
        <p:txBody>
          <a:bodyPr wrap="square" rtlCol="0">
            <a:spAutoFit/>
          </a:bodyPr>
          <a:lstStyle/>
          <a:p>
            <a:pPr algn="ctr"/>
            <a:r>
              <a:rPr kumimoji="1" lang="ja-JP" altLang="en-US" sz="2800" dirty="0" smtClean="0"/>
              <a:t>聞く基本姿勢を整え信頼関係を築く力</a:t>
            </a:r>
            <a:endParaRPr kumimoji="1" lang="ja-JP" altLang="en-US" sz="2800" dirty="0"/>
          </a:p>
        </p:txBody>
      </p:sp>
      <p:sp>
        <p:nvSpPr>
          <p:cNvPr id="13" name="テキスト ボックス 12"/>
          <p:cNvSpPr txBox="1"/>
          <p:nvPr/>
        </p:nvSpPr>
        <p:spPr>
          <a:xfrm>
            <a:off x="1584176" y="6453336"/>
            <a:ext cx="7524328" cy="369332"/>
          </a:xfrm>
          <a:prstGeom prst="rect">
            <a:avLst/>
          </a:prstGeom>
          <a:noFill/>
        </p:spPr>
        <p:txBody>
          <a:bodyPr wrap="square" rtlCol="0">
            <a:spAutoFit/>
          </a:bodyPr>
          <a:lstStyle/>
          <a:p>
            <a:pPr algn="r"/>
            <a:r>
              <a:rPr kumimoji="1" lang="ja-JP" altLang="en-US" dirty="0" smtClean="0"/>
              <a:t>「外資系コンサルに学ぶ聞き方の教科書」　３つのきく　より</a:t>
            </a:r>
            <a:endParaRPr kumimoji="1" lang="ja-JP" altLang="en-US" dirty="0"/>
          </a:p>
        </p:txBody>
      </p:sp>
    </p:spTree>
    <p:extLst>
      <p:ext uri="{BB962C8B-B14F-4D97-AF65-F5344CB8AC3E}">
        <p14:creationId xmlns="" xmlns:p14="http://schemas.microsoft.com/office/powerpoint/2010/main" val="30986972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395288" y="2862263"/>
            <a:ext cx="8229600" cy="1143000"/>
          </a:xfrm>
          <a:prstGeom prst="rect">
            <a:avLst/>
          </a:prstGeom>
        </p:spPr>
        <p:txBody>
          <a:bodyPr anchor="ctr"/>
          <a:lstStyle/>
          <a:p>
            <a:pPr algn="ctr" fontAlgn="auto">
              <a:spcAft>
                <a:spcPts val="0"/>
              </a:spcAft>
              <a:defRPr/>
            </a:pPr>
            <a:r>
              <a:rPr lang="ja-JP" altLang="en-US" sz="9600" dirty="0">
                <a:latin typeface="+mj-lt"/>
                <a:ea typeface="+mj-ea"/>
                <a:cs typeface="+mj-cs"/>
              </a:rPr>
              <a:t>画像編集</a:t>
            </a:r>
            <a:endParaRPr lang="en-US" altLang="ja-JP" sz="9600" dirty="0">
              <a:latin typeface="+mj-lt"/>
              <a:ea typeface="+mj-ea"/>
              <a:cs typeface="+mj-cs"/>
            </a:endParaRPr>
          </a:p>
          <a:p>
            <a:pPr algn="ctr" fontAlgn="auto">
              <a:spcAft>
                <a:spcPts val="0"/>
              </a:spcAft>
              <a:defRPr/>
            </a:pPr>
            <a:endParaRPr lang="en-US" altLang="ja-JP" sz="3200" dirty="0">
              <a:solidFill>
                <a:srgbClr val="FF0000"/>
              </a:solidFill>
              <a:latin typeface="+mj-lt"/>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148064" y="6165305"/>
            <a:ext cx="4572000" cy="276999"/>
          </a:xfrm>
          <a:prstGeom prst="rect">
            <a:avLst/>
          </a:prstGeom>
        </p:spPr>
        <p:txBody>
          <a:bodyPr>
            <a:spAutoFit/>
          </a:bodyPr>
          <a:lstStyle/>
          <a:p>
            <a:r>
              <a:rPr lang="en-US" altLang="ja-JP" sz="1200" dirty="0" smtClean="0"/>
              <a:t>http://www.j-cast.com/2013/05/21175565.html?p=all</a:t>
            </a:r>
            <a:endParaRPr lang="ja-JP" altLang="en-US" sz="1200" dirty="0"/>
          </a:p>
        </p:txBody>
      </p:sp>
      <p:sp>
        <p:nvSpPr>
          <p:cNvPr id="5" name="テキスト ボックス 4"/>
          <p:cNvSpPr txBox="1"/>
          <p:nvPr/>
        </p:nvSpPr>
        <p:spPr>
          <a:xfrm>
            <a:off x="5076056" y="5805264"/>
            <a:ext cx="2736304" cy="369332"/>
          </a:xfrm>
          <a:prstGeom prst="rect">
            <a:avLst/>
          </a:prstGeom>
          <a:noFill/>
        </p:spPr>
        <p:txBody>
          <a:bodyPr wrap="square" rtlCol="0">
            <a:spAutoFit/>
          </a:bodyPr>
          <a:lstStyle/>
          <a:p>
            <a:r>
              <a:rPr kumimoji="1" lang="ja-JP" altLang="en-US" dirty="0" smtClean="0"/>
              <a:t>参照：</a:t>
            </a:r>
            <a:r>
              <a:rPr kumimoji="1" lang="en-US" altLang="ja-JP" dirty="0" err="1" smtClean="0"/>
              <a:t>Jcast</a:t>
            </a:r>
            <a:r>
              <a:rPr kumimoji="1" lang="ja-JP" altLang="en-US" dirty="0" smtClean="0"/>
              <a:t>ニュース</a:t>
            </a:r>
            <a:endParaRPr kumimoji="1" lang="ja-JP" altLang="en-US" dirty="0"/>
          </a:p>
        </p:txBody>
      </p:sp>
      <p:sp>
        <p:nvSpPr>
          <p:cNvPr id="6" name="正方形/長方形 5"/>
          <p:cNvSpPr/>
          <p:nvPr/>
        </p:nvSpPr>
        <p:spPr>
          <a:xfrm>
            <a:off x="5004048" y="1"/>
            <a:ext cx="3816424" cy="1384995"/>
          </a:xfrm>
          <a:prstGeom prst="rect">
            <a:avLst/>
          </a:prstGeom>
        </p:spPr>
        <p:txBody>
          <a:bodyPr wrap="square">
            <a:spAutoFit/>
          </a:bodyPr>
          <a:lstStyle/>
          <a:p>
            <a:r>
              <a:rPr lang="en-US" altLang="ja-JP" sz="2800" dirty="0" smtClean="0"/>
              <a:t>2013</a:t>
            </a:r>
            <a:r>
              <a:rPr lang="ja-JP" altLang="en-US" sz="2800" dirty="0" smtClean="0"/>
              <a:t>年</a:t>
            </a:r>
            <a:r>
              <a:rPr lang="en-US" altLang="ja-JP" sz="2800" dirty="0" smtClean="0"/>
              <a:t>5</a:t>
            </a:r>
            <a:r>
              <a:rPr lang="ja-JP" altLang="en-US" sz="2800" dirty="0" smtClean="0"/>
              <a:t>月</a:t>
            </a:r>
            <a:r>
              <a:rPr lang="en-US" altLang="ja-JP" sz="2800" dirty="0" smtClean="0"/>
              <a:t>18</a:t>
            </a:r>
            <a:r>
              <a:rPr lang="ja-JP" altLang="en-US" sz="2800" dirty="0" smtClean="0"/>
              <a:t>日付けの英エコノミスト誌</a:t>
            </a:r>
            <a:endParaRPr lang="en-US" altLang="ja-JP" sz="2800" dirty="0" smtClean="0"/>
          </a:p>
          <a:p>
            <a:r>
              <a:rPr lang="ja-JP" altLang="en-US" sz="2800" dirty="0" smtClean="0"/>
              <a:t>最新号の表紙</a:t>
            </a:r>
            <a:endParaRPr lang="ja-JP" altLang="en-US" sz="2800" dirty="0"/>
          </a:p>
        </p:txBody>
      </p:sp>
      <p:sp>
        <p:nvSpPr>
          <p:cNvPr id="7" name="角丸四角形 6"/>
          <p:cNvSpPr/>
          <p:nvPr/>
        </p:nvSpPr>
        <p:spPr>
          <a:xfrm>
            <a:off x="899592" y="1772816"/>
            <a:ext cx="3312368" cy="30243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画像</a:t>
            </a:r>
            <a:endParaRPr lang="en-US" altLang="ja-JP" sz="24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コラージュ（</a:t>
            </a:r>
            <a:r>
              <a:rPr kumimoji="1" lang="en-US" altLang="ja-JP" dirty="0" smtClean="0"/>
              <a:t>collage</a:t>
            </a:r>
            <a:r>
              <a:rPr kumimoji="1" lang="ja-JP" altLang="en-US" dirty="0" smtClean="0"/>
              <a:t>）とは</a:t>
            </a:r>
            <a:endParaRPr kumimoji="1" lang="ja-JP" altLang="en-US" dirty="0"/>
          </a:p>
        </p:txBody>
      </p:sp>
      <p:sp>
        <p:nvSpPr>
          <p:cNvPr id="3" name="正方形/長方形 2"/>
          <p:cNvSpPr/>
          <p:nvPr/>
        </p:nvSpPr>
        <p:spPr>
          <a:xfrm>
            <a:off x="323528" y="1556793"/>
            <a:ext cx="8424936" cy="3600986"/>
          </a:xfrm>
          <a:prstGeom prst="rect">
            <a:avLst/>
          </a:prstGeom>
        </p:spPr>
        <p:txBody>
          <a:bodyPr wrap="square">
            <a:spAutoFit/>
          </a:bodyPr>
          <a:lstStyle/>
          <a:p>
            <a:r>
              <a:rPr lang="ja-JP" altLang="ja-JP" sz="3600" dirty="0" smtClean="0"/>
              <a:t>現代絵画の技法の1つで、フランス語の</a:t>
            </a:r>
            <a:endParaRPr lang="en-US" altLang="ja-JP" sz="3600" dirty="0" smtClean="0"/>
          </a:p>
          <a:p>
            <a:r>
              <a:rPr lang="ja-JP" altLang="ja-JP" sz="3600" dirty="0" smtClean="0"/>
              <a:t>「糊付け」を意味する言葉である。</a:t>
            </a:r>
            <a:endParaRPr lang="en-US" altLang="ja-JP" sz="3600" dirty="0" smtClean="0"/>
          </a:p>
          <a:p>
            <a:endParaRPr lang="ja-JP" altLang="ja-JP" sz="3600" dirty="0" smtClean="0"/>
          </a:p>
          <a:p>
            <a:r>
              <a:rPr lang="ja-JP" altLang="ja-JP" sz="2400" dirty="0" smtClean="0"/>
              <a:t>絵画におけるコラージュはキュビスム時代にパブロ・ピカソ、ジョルジュ・ブラックらが始めたパピエ・コレに端を発するといわれている。</a:t>
            </a:r>
            <a:r>
              <a:rPr lang="ja-JP" altLang="en-US" sz="2400" dirty="0" err="1" smtClean="0"/>
              <a:t>、、、、、</a:t>
            </a:r>
            <a:r>
              <a:rPr lang="ja-JP" altLang="ja-JP" sz="2400" dirty="0" smtClean="0"/>
              <a:t>物を色々と組み合わせて画面に貼り付けることにより特殊効果を生み出すことが出来る。後に様々な方向で工夫されて発展し、現在に至る。</a:t>
            </a:r>
            <a:endParaRPr lang="ja-JP" altLang="ja-JP" sz="2400" dirty="0"/>
          </a:p>
        </p:txBody>
      </p:sp>
      <p:sp>
        <p:nvSpPr>
          <p:cNvPr id="4" name="テキスト ボックス 3"/>
          <p:cNvSpPr txBox="1"/>
          <p:nvPr/>
        </p:nvSpPr>
        <p:spPr>
          <a:xfrm>
            <a:off x="0" y="6237312"/>
            <a:ext cx="6624736" cy="369332"/>
          </a:xfrm>
          <a:prstGeom prst="rect">
            <a:avLst/>
          </a:prstGeom>
          <a:noFill/>
        </p:spPr>
        <p:txBody>
          <a:bodyPr wrap="square" rtlCol="0">
            <a:spAutoFit/>
          </a:bodyPr>
          <a:lstStyle/>
          <a:p>
            <a:r>
              <a:rPr kumimoji="1" lang="ja-JP" altLang="en-US" dirty="0" smtClean="0"/>
              <a:t>参考：</a:t>
            </a:r>
            <a:r>
              <a:rPr kumimoji="1" lang="en-US" altLang="ja-JP" dirty="0" smtClean="0"/>
              <a:t>Wikipedia</a:t>
            </a:r>
            <a:r>
              <a:rPr kumimoji="1" lang="ja-JP" altLang="en-US" dirty="0" smtClean="0"/>
              <a:t>　「コラージュ」</a:t>
            </a:r>
            <a:endParaRPr kumimoji="1" lang="ja-JP" altLang="en-US" dirty="0"/>
          </a:p>
        </p:txBody>
      </p:sp>
      <p:sp>
        <p:nvSpPr>
          <p:cNvPr id="5" name="正方形/長方形 4"/>
          <p:cNvSpPr/>
          <p:nvPr/>
        </p:nvSpPr>
        <p:spPr>
          <a:xfrm>
            <a:off x="0" y="6581002"/>
            <a:ext cx="8820472" cy="276999"/>
          </a:xfrm>
          <a:prstGeom prst="rect">
            <a:avLst/>
          </a:prstGeom>
        </p:spPr>
        <p:txBody>
          <a:bodyPr wrap="square">
            <a:spAutoFit/>
          </a:bodyPr>
          <a:lstStyle/>
          <a:p>
            <a:r>
              <a:rPr lang="en-US" altLang="ja-JP" sz="1200" dirty="0" smtClean="0"/>
              <a:t>http://ja.wikipedia.org/wiki/%E3%82%B3%E3%83%A9%E3%83%BC%E3%82%B8%E3%83%A5</a:t>
            </a:r>
            <a:endParaRPr lang="ja-JP" altLang="en-US" sz="1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755576" y="5877273"/>
            <a:ext cx="7863050" cy="646331"/>
          </a:xfrm>
          <a:prstGeom prst="rect">
            <a:avLst/>
          </a:prstGeom>
        </p:spPr>
        <p:txBody>
          <a:bodyPr wrap="none">
            <a:spAutoFit/>
          </a:bodyPr>
          <a:lstStyle/>
          <a:p>
            <a:r>
              <a:rPr lang="ja-JP" altLang="en-US" sz="3600" dirty="0" smtClean="0"/>
              <a:t>アメリカのアーティスト</a:t>
            </a:r>
            <a:r>
              <a:rPr lang="en-US" altLang="ja-JP" sz="3600" dirty="0" smtClean="0"/>
              <a:t>Jess Collins</a:t>
            </a:r>
            <a:r>
              <a:rPr lang="ja-JP" altLang="en-US" sz="3600" dirty="0" smtClean="0"/>
              <a:t>の作品</a:t>
            </a:r>
            <a:endParaRPr lang="ja-JP" altLang="en-US" sz="3600" dirty="0"/>
          </a:p>
        </p:txBody>
      </p:sp>
      <p:sp>
        <p:nvSpPr>
          <p:cNvPr id="4" name="正方形/長方形 3"/>
          <p:cNvSpPr/>
          <p:nvPr/>
        </p:nvSpPr>
        <p:spPr>
          <a:xfrm>
            <a:off x="971602" y="6488668"/>
            <a:ext cx="6408710" cy="369332"/>
          </a:xfrm>
          <a:prstGeom prst="rect">
            <a:avLst/>
          </a:prstGeom>
        </p:spPr>
        <p:txBody>
          <a:bodyPr wrap="square">
            <a:spAutoFit/>
          </a:bodyPr>
          <a:lstStyle/>
          <a:p>
            <a:r>
              <a:rPr lang="ja-JP" altLang="en-US" dirty="0" smtClean="0"/>
              <a:t>出典：</a:t>
            </a:r>
            <a:r>
              <a:rPr lang="en-US" altLang="ja-JP" dirty="0">
                <a:hlinkClick r:id="rId2"/>
              </a:rPr>
              <a:t>https://www.pinterest.jp/pin/532832199636919258/</a:t>
            </a:r>
            <a:endParaRPr lang="ja-JP" altLang="en-US" dirty="0"/>
          </a:p>
        </p:txBody>
      </p:sp>
      <p:sp>
        <p:nvSpPr>
          <p:cNvPr id="5" name="角丸四角形 4"/>
          <p:cNvSpPr/>
          <p:nvPr/>
        </p:nvSpPr>
        <p:spPr>
          <a:xfrm>
            <a:off x="1477768" y="1268760"/>
            <a:ext cx="5110455" cy="38884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画像</a:t>
            </a:r>
            <a:endParaRPr lang="en-US" altLang="ja-JP" sz="24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6095037"/>
            <a:ext cx="4572000" cy="523220"/>
          </a:xfrm>
          <a:prstGeom prst="rect">
            <a:avLst/>
          </a:prstGeom>
        </p:spPr>
        <p:txBody>
          <a:bodyPr>
            <a:spAutoFit/>
          </a:bodyPr>
          <a:lstStyle/>
          <a:p>
            <a:r>
              <a:rPr lang="ja-JP" altLang="nl-NL" sz="1400" dirty="0" smtClean="0"/>
              <a:t>出典 </a:t>
            </a:r>
            <a:r>
              <a:rPr lang="nl-NL" altLang="ja-JP" sz="1400" dirty="0" smtClean="0">
                <a:hlinkClick r:id="rId2"/>
              </a:rPr>
              <a:t>www.robertpennekamp.nl</a:t>
            </a:r>
            <a:r>
              <a:rPr lang="nl-NL" altLang="ja-JP" sz="1400" dirty="0" smtClean="0"/>
              <a:t> </a:t>
            </a:r>
          </a:p>
          <a:p>
            <a:r>
              <a:rPr lang="nl-NL" altLang="ja-JP" sz="1400" dirty="0" smtClean="0"/>
              <a:t>Robert Pennekamp</a:t>
            </a:r>
            <a:r>
              <a:rPr lang="ja-JP" altLang="nl-NL" sz="1400" dirty="0" smtClean="0"/>
              <a:t>「</a:t>
            </a:r>
            <a:r>
              <a:rPr lang="nl-NL" altLang="ja-JP" sz="1400" dirty="0" smtClean="0"/>
              <a:t>prijs op aanvraag(2005)</a:t>
            </a:r>
            <a:r>
              <a:rPr lang="ja-JP" altLang="nl-NL" sz="1400" dirty="0" smtClean="0"/>
              <a:t>」</a:t>
            </a:r>
            <a:endParaRPr lang="ja-JP" altLang="nl-NL" sz="1400" dirty="0"/>
          </a:p>
        </p:txBody>
      </p:sp>
      <p:sp>
        <p:nvSpPr>
          <p:cNvPr id="5" name="正方形/長方形 4"/>
          <p:cNvSpPr/>
          <p:nvPr/>
        </p:nvSpPr>
        <p:spPr>
          <a:xfrm>
            <a:off x="4716016" y="6165305"/>
            <a:ext cx="4572000" cy="461665"/>
          </a:xfrm>
          <a:prstGeom prst="rect">
            <a:avLst/>
          </a:prstGeom>
        </p:spPr>
        <p:txBody>
          <a:bodyPr>
            <a:spAutoFit/>
          </a:bodyPr>
          <a:lstStyle/>
          <a:p>
            <a:r>
              <a:rPr lang="ja-JP" altLang="nl-NL" sz="1000" dirty="0" smtClean="0"/>
              <a:t>出典 </a:t>
            </a:r>
            <a:r>
              <a:rPr lang="en-US" altLang="ja-JP" sz="1000" dirty="0">
                <a:hlinkClick r:id="rId3"/>
              </a:rPr>
              <a:t>http://</a:t>
            </a:r>
            <a:r>
              <a:rPr lang="en-US" altLang="ja-JP" sz="1000" dirty="0" smtClean="0">
                <a:hlinkClick r:id="rId3"/>
              </a:rPr>
              <a:t>www.dailyartfixx.com/wp-content/uploads/2010/08/Derek-Gores.jpg</a:t>
            </a:r>
            <a:endParaRPr lang="en-US" altLang="ja-JP" sz="1000" dirty="0" smtClean="0"/>
          </a:p>
          <a:p>
            <a:r>
              <a:rPr lang="ja-JP" altLang="en-US" sz="1400" dirty="0" smtClean="0"/>
              <a:t>　　</a:t>
            </a:r>
            <a:r>
              <a:rPr lang="en-US" altLang="ja-JP" sz="1400" dirty="0" smtClean="0"/>
              <a:t>Derek </a:t>
            </a:r>
            <a:r>
              <a:rPr lang="en-US" altLang="ja-JP" sz="1400" dirty="0"/>
              <a:t>Gores</a:t>
            </a:r>
            <a:r>
              <a:rPr lang="ja-JP" altLang="en-US" sz="1400" dirty="0"/>
              <a:t>「</a:t>
            </a:r>
            <a:r>
              <a:rPr lang="en-US" altLang="ja-JP" sz="1400" dirty="0"/>
              <a:t>Memento Mori (2010)</a:t>
            </a:r>
            <a:r>
              <a:rPr lang="ja-JP" altLang="en-US" sz="1400" dirty="0"/>
              <a:t>」</a:t>
            </a:r>
            <a:endParaRPr lang="ja-JP" altLang="nl-NL" sz="1400" dirty="0"/>
          </a:p>
        </p:txBody>
      </p:sp>
      <p:sp>
        <p:nvSpPr>
          <p:cNvPr id="6" name="角丸四角形 5"/>
          <p:cNvSpPr/>
          <p:nvPr/>
        </p:nvSpPr>
        <p:spPr>
          <a:xfrm>
            <a:off x="179512" y="1484784"/>
            <a:ext cx="3563888" cy="37444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画像</a:t>
            </a:r>
            <a:endParaRPr lang="en-US" altLang="ja-JP" sz="2400" dirty="0" smtClean="0"/>
          </a:p>
        </p:txBody>
      </p:sp>
      <p:sp>
        <p:nvSpPr>
          <p:cNvPr id="7" name="角丸四角形 6"/>
          <p:cNvSpPr/>
          <p:nvPr/>
        </p:nvSpPr>
        <p:spPr>
          <a:xfrm>
            <a:off x="5076056" y="1484784"/>
            <a:ext cx="3563888" cy="37444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画像</a:t>
            </a:r>
            <a:endParaRPr lang="en-US" altLang="ja-JP" sz="24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195736" y="188641"/>
            <a:ext cx="4355976" cy="707886"/>
          </a:xfrm>
          <a:prstGeom prst="rect">
            <a:avLst/>
          </a:prstGeom>
          <a:noFill/>
        </p:spPr>
        <p:txBody>
          <a:bodyPr wrap="square" rtlCol="0">
            <a:spAutoFit/>
          </a:bodyPr>
          <a:lstStyle/>
          <a:p>
            <a:pPr algn="r"/>
            <a:r>
              <a:rPr kumimoji="1" lang="en-US" altLang="ja-JP" sz="4000" dirty="0" smtClean="0"/>
              <a:t>16</a:t>
            </a:r>
            <a:r>
              <a:rPr kumimoji="1" lang="ja-JP" altLang="en-US" sz="4000" dirty="0" smtClean="0"/>
              <a:t>枚の写真を合成</a:t>
            </a:r>
            <a:endParaRPr kumimoji="1" lang="ja-JP" altLang="en-US" sz="4000" dirty="0"/>
          </a:p>
        </p:txBody>
      </p:sp>
      <p:sp>
        <p:nvSpPr>
          <p:cNvPr id="4" name="正方形/長方形 3"/>
          <p:cNvSpPr/>
          <p:nvPr/>
        </p:nvSpPr>
        <p:spPr>
          <a:xfrm>
            <a:off x="0" y="5733256"/>
            <a:ext cx="8820472" cy="923330"/>
          </a:xfrm>
          <a:prstGeom prst="rect">
            <a:avLst/>
          </a:prstGeom>
        </p:spPr>
        <p:txBody>
          <a:bodyPr wrap="square">
            <a:spAutoFit/>
          </a:bodyPr>
          <a:lstStyle/>
          <a:p>
            <a:r>
              <a:rPr lang="ja-JP" altLang="en-US" dirty="0" smtClean="0"/>
              <a:t>出典</a:t>
            </a:r>
            <a:r>
              <a:rPr lang="en-US" altLang="ja-JP" dirty="0" smtClean="0"/>
              <a:t>http://ja.wikipedia.org/wiki/%E3%83%95%E3%82%A9%E3%83%88%E3%83%A2%E3%83%B3%E3%82%BF%E3%83%BC%E3%82%B8%E3%83%A5</a:t>
            </a:r>
            <a:endParaRPr lang="ja-JP" altLang="en-US" dirty="0"/>
          </a:p>
        </p:txBody>
      </p:sp>
      <p:sp>
        <p:nvSpPr>
          <p:cNvPr id="5" name="角丸四角形 4"/>
          <p:cNvSpPr/>
          <p:nvPr/>
        </p:nvSpPr>
        <p:spPr>
          <a:xfrm>
            <a:off x="583291" y="1442683"/>
            <a:ext cx="8208912" cy="37444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画像</a:t>
            </a:r>
            <a:endParaRPr lang="en-US" altLang="ja-JP" sz="2400" dirty="0" smtClean="0"/>
          </a:p>
        </p:txBody>
      </p:sp>
    </p:spTree>
    <p:extLst>
      <p:ext uri="{BB962C8B-B14F-4D97-AF65-F5344CB8AC3E}">
        <p14:creationId xmlns="" xmlns:p14="http://schemas.microsoft.com/office/powerpoint/2010/main" val="41480484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07504" y="648450"/>
            <a:ext cx="8928992" cy="5940088"/>
          </a:xfrm>
          <a:prstGeom prst="rect">
            <a:avLst/>
          </a:prstGeom>
          <a:noFill/>
        </p:spPr>
        <p:txBody>
          <a:bodyPr wrap="square" rtlCol="0">
            <a:spAutoFit/>
          </a:bodyPr>
          <a:lstStyle/>
          <a:p>
            <a:r>
              <a:rPr kumimoji="1" lang="ja-JP" altLang="en-US" sz="15000" dirty="0" smtClean="0"/>
              <a:t>何を</a:t>
            </a:r>
            <a:endParaRPr kumimoji="1" lang="en-US" altLang="ja-JP" sz="15000" dirty="0" smtClean="0"/>
          </a:p>
          <a:p>
            <a:r>
              <a:rPr lang="ja-JP" altLang="en-US" sz="15000" dirty="0"/>
              <a:t>どのよう</a:t>
            </a:r>
            <a:r>
              <a:rPr lang="ja-JP" altLang="en-US" sz="15000" dirty="0" smtClean="0"/>
              <a:t>に</a:t>
            </a:r>
            <a:endParaRPr lang="en-US" altLang="ja-JP" sz="15000" dirty="0" smtClean="0"/>
          </a:p>
          <a:p>
            <a:r>
              <a:rPr kumimoji="1" lang="ja-JP" altLang="en-US" sz="8000" dirty="0" smtClean="0">
                <a:solidFill>
                  <a:srgbClr val="FF0000"/>
                </a:solidFill>
              </a:rPr>
              <a:t>組み合わせるか？</a:t>
            </a:r>
            <a:endParaRPr kumimoji="1" lang="ja-JP" altLang="en-US" sz="8000" dirty="0">
              <a:solidFill>
                <a:srgbClr val="FF0000"/>
              </a:solidFill>
            </a:endParaRPr>
          </a:p>
        </p:txBody>
      </p:sp>
    </p:spTree>
    <p:extLst>
      <p:ext uri="{BB962C8B-B14F-4D97-AF65-F5344CB8AC3E}">
        <p14:creationId xmlns="" xmlns:p14="http://schemas.microsoft.com/office/powerpoint/2010/main" val="40553365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3"/>
          <p:cNvSpPr txBox="1">
            <a:spLocks noChangeArrowheads="1"/>
          </p:cNvSpPr>
          <p:nvPr/>
        </p:nvSpPr>
        <p:spPr bwMode="auto">
          <a:xfrm>
            <a:off x="323528" y="2780928"/>
            <a:ext cx="8568952" cy="1754326"/>
          </a:xfrm>
          <a:prstGeom prst="rect">
            <a:avLst/>
          </a:prstGeom>
          <a:noFill/>
          <a:ln w="9525">
            <a:noFill/>
            <a:miter lim="800000"/>
            <a:headEnd/>
            <a:tailEnd/>
          </a:ln>
        </p:spPr>
        <p:txBody>
          <a:bodyPr wrap="square">
            <a:spAutoFit/>
          </a:bodyPr>
          <a:lstStyle/>
          <a:p>
            <a:r>
              <a:rPr lang="ja-JP" altLang="en-US" sz="3600" dirty="0" smtClean="0"/>
              <a:t>①　個人活動・・・</a:t>
            </a:r>
            <a:r>
              <a:rPr lang="en-US" altLang="ja-JP" sz="3600" dirty="0" smtClean="0"/>
              <a:t>10</a:t>
            </a:r>
            <a:r>
              <a:rPr lang="ja-JP" altLang="en-US" sz="3600" dirty="0" smtClean="0"/>
              <a:t>分</a:t>
            </a:r>
            <a:endParaRPr lang="en-US" altLang="ja-JP" sz="3600" dirty="0" smtClean="0"/>
          </a:p>
          <a:p>
            <a:r>
              <a:rPr lang="ja-JP" altLang="en-US" sz="3600" dirty="0" smtClean="0"/>
              <a:t>②　共有タイム（班）</a:t>
            </a:r>
            <a:r>
              <a:rPr lang="en-US" altLang="ja-JP" sz="3600" dirty="0" smtClean="0"/>
              <a:t>…5</a:t>
            </a:r>
            <a:r>
              <a:rPr lang="ja-JP" altLang="en-US" sz="3600" dirty="0" smtClean="0"/>
              <a:t>分</a:t>
            </a:r>
            <a:endParaRPr lang="en-US" altLang="ja-JP" sz="3600" dirty="0" smtClean="0"/>
          </a:p>
          <a:p>
            <a:r>
              <a:rPr lang="ja-JP" altLang="en-US" sz="3600" dirty="0" smtClean="0"/>
              <a:t>③</a:t>
            </a:r>
            <a:r>
              <a:rPr lang="ja-JP" altLang="en-US" sz="3600" dirty="0"/>
              <a:t>　</a:t>
            </a:r>
            <a:r>
              <a:rPr lang="ja-JP" altLang="en-US" sz="3600" dirty="0" smtClean="0"/>
              <a:t>共有タイム（クラス）</a:t>
            </a:r>
            <a:r>
              <a:rPr lang="en-US" altLang="ja-JP" sz="3600" dirty="0" smtClean="0"/>
              <a:t>…10</a:t>
            </a:r>
            <a:r>
              <a:rPr lang="ja-JP" altLang="en-US" sz="3600" dirty="0" smtClean="0"/>
              <a:t>分</a:t>
            </a:r>
            <a:endParaRPr lang="en-US" altLang="ja-JP" sz="3600" dirty="0" smtClean="0"/>
          </a:p>
        </p:txBody>
      </p:sp>
      <p:sp>
        <p:nvSpPr>
          <p:cNvPr id="4" name="テキスト ボックス 3"/>
          <p:cNvSpPr txBox="1">
            <a:spLocks noChangeArrowheads="1"/>
          </p:cNvSpPr>
          <p:nvPr/>
        </p:nvSpPr>
        <p:spPr bwMode="auto">
          <a:xfrm>
            <a:off x="179512" y="332656"/>
            <a:ext cx="8640961" cy="1569660"/>
          </a:xfrm>
          <a:prstGeom prst="rect">
            <a:avLst/>
          </a:prstGeom>
          <a:noFill/>
          <a:ln w="9525">
            <a:noFill/>
            <a:miter lim="800000"/>
            <a:headEnd/>
            <a:tailEnd/>
          </a:ln>
        </p:spPr>
        <p:txBody>
          <a:bodyPr wrap="square">
            <a:spAutoFit/>
          </a:bodyPr>
          <a:lstStyle/>
          <a:p>
            <a:r>
              <a:rPr lang="ja-JP" altLang="en-US" sz="3200" dirty="0" smtClean="0"/>
              <a:t>実習：問題発見と解決策の検討（紙）</a:t>
            </a:r>
            <a:endParaRPr lang="en-US" altLang="ja-JP" sz="3200" dirty="0" smtClean="0"/>
          </a:p>
          <a:p>
            <a:r>
              <a:rPr lang="ja-JP" altLang="en-US" sz="3200" dirty="0" smtClean="0"/>
              <a:t>自分の問題を発見し、理想と現実を書く。そのうえで解決策を提示してみよう！</a:t>
            </a:r>
            <a:endParaRPr lang="en-US" altLang="ja-JP" sz="3200" dirty="0"/>
          </a:p>
        </p:txBody>
      </p:sp>
    </p:spTree>
    <p:extLst>
      <p:ext uri="{BB962C8B-B14F-4D97-AF65-F5344CB8AC3E}">
        <p14:creationId xmlns="" xmlns:p14="http://schemas.microsoft.com/office/powerpoint/2010/main" val="7026610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620688"/>
          </a:xfrm>
        </p:spPr>
        <p:txBody>
          <a:bodyPr/>
          <a:lstStyle/>
          <a:p>
            <a:r>
              <a:rPr kumimoji="1" lang="ja-JP" altLang="en-US" sz="3200" dirty="0" smtClean="0"/>
              <a:t>問題の発見と解決策の検討</a:t>
            </a:r>
            <a:endParaRPr kumimoji="1" lang="ja-JP" altLang="en-US" sz="3200" dirty="0"/>
          </a:p>
        </p:txBody>
      </p:sp>
      <p:sp>
        <p:nvSpPr>
          <p:cNvPr id="3" name="テキスト ボックス 2"/>
          <p:cNvSpPr txBox="1"/>
          <p:nvPr/>
        </p:nvSpPr>
        <p:spPr>
          <a:xfrm>
            <a:off x="873932" y="764704"/>
            <a:ext cx="7416824" cy="646331"/>
          </a:xfrm>
          <a:prstGeom prst="rect">
            <a:avLst/>
          </a:prstGeom>
          <a:noFill/>
        </p:spPr>
        <p:txBody>
          <a:bodyPr wrap="square" rtlCol="0">
            <a:spAutoFit/>
          </a:bodyPr>
          <a:lstStyle/>
          <a:p>
            <a:r>
              <a:rPr kumimoji="1" lang="ja-JP" altLang="en-US" dirty="0" smtClean="0"/>
              <a:t>自分の身の回り（自分を含む）の問題を発見し、理想と現実を書いてみよう。そのうえで解決策を提示しなさい。</a:t>
            </a:r>
            <a:endParaRPr kumimoji="1" lang="ja-JP" altLang="en-US" dirty="0"/>
          </a:p>
        </p:txBody>
      </p:sp>
      <p:sp>
        <p:nvSpPr>
          <p:cNvPr id="4" name="テキスト ボックス 3"/>
          <p:cNvSpPr txBox="1"/>
          <p:nvPr/>
        </p:nvSpPr>
        <p:spPr>
          <a:xfrm>
            <a:off x="380480" y="1617866"/>
            <a:ext cx="3672408" cy="203132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ここに具体的な理想を記述</a:t>
            </a:r>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ja-JP" altLang="en-US" dirty="0"/>
          </a:p>
        </p:txBody>
      </p:sp>
      <p:sp>
        <p:nvSpPr>
          <p:cNvPr id="5" name="テキスト ボックス 4"/>
          <p:cNvSpPr txBox="1"/>
          <p:nvPr/>
        </p:nvSpPr>
        <p:spPr>
          <a:xfrm>
            <a:off x="353964" y="4718926"/>
            <a:ext cx="3672408" cy="203132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ここに具体的な現実を記述</a:t>
            </a:r>
            <a:endParaRPr kumimoji="1" lang="en-US" altLang="ja-JP" dirty="0" smtClean="0"/>
          </a:p>
          <a:p>
            <a:endParaRPr lang="en-US" altLang="ja-JP" dirty="0"/>
          </a:p>
          <a:p>
            <a:endParaRPr kumimoji="1" lang="en-US" altLang="ja-JP" dirty="0" smtClean="0"/>
          </a:p>
          <a:p>
            <a:endParaRPr lang="en-US" altLang="ja-JP" dirty="0" smtClean="0"/>
          </a:p>
          <a:p>
            <a:endParaRPr lang="en-US" altLang="ja-JP" dirty="0"/>
          </a:p>
          <a:p>
            <a:endParaRPr lang="en-US" altLang="ja-JP" dirty="0"/>
          </a:p>
          <a:p>
            <a:endParaRPr kumimoji="1" lang="ja-JP" altLang="en-US" dirty="0"/>
          </a:p>
        </p:txBody>
      </p:sp>
      <p:sp>
        <p:nvSpPr>
          <p:cNvPr id="6" name="上下矢印 5"/>
          <p:cNvSpPr/>
          <p:nvPr/>
        </p:nvSpPr>
        <p:spPr>
          <a:xfrm>
            <a:off x="1907704" y="3725444"/>
            <a:ext cx="352685" cy="91722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7" name="テキスト ボックス 6"/>
          <p:cNvSpPr txBox="1"/>
          <p:nvPr/>
        </p:nvSpPr>
        <p:spPr>
          <a:xfrm>
            <a:off x="4644008" y="1644901"/>
            <a:ext cx="4053136" cy="5078313"/>
          </a:xfrm>
          <a:prstGeom prst="rect">
            <a:avLst/>
          </a:prstGeom>
          <a:ln w="50800" cmpd="dbl"/>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dirty="0" smtClean="0"/>
              <a:t>解決策（５</a:t>
            </a:r>
            <a:r>
              <a:rPr kumimoji="1" lang="en-US" altLang="ja-JP" dirty="0" smtClean="0"/>
              <a:t>W</a:t>
            </a:r>
            <a:r>
              <a:rPr kumimoji="1" lang="ja-JP" altLang="en-US" dirty="0" smtClean="0"/>
              <a:t>１</a:t>
            </a:r>
            <a:r>
              <a:rPr kumimoji="1" lang="en-US" altLang="ja-JP" dirty="0" smtClean="0"/>
              <a:t>H</a:t>
            </a:r>
            <a:r>
              <a:rPr kumimoji="1" lang="ja-JP" altLang="en-US" dirty="0" smtClean="0"/>
              <a:t>を意識して記述）</a:t>
            </a:r>
            <a:endParaRPr kumimoji="1" lang="en-US" altLang="ja-JP" dirty="0" smtClean="0"/>
          </a:p>
          <a:p>
            <a:endParaRPr lang="en-US" altLang="ja-JP" dirty="0" smtClean="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a:p>
          <a:p>
            <a:endParaRPr lang="en-US" altLang="ja-JP" dirty="0"/>
          </a:p>
          <a:p>
            <a:endParaRPr kumimoji="1" lang="ja-JP" altLang="en-US" dirty="0"/>
          </a:p>
        </p:txBody>
      </p:sp>
      <p:sp>
        <p:nvSpPr>
          <p:cNvPr id="8" name="左矢印 7"/>
          <p:cNvSpPr/>
          <p:nvPr/>
        </p:nvSpPr>
        <p:spPr>
          <a:xfrm flipH="1">
            <a:off x="2190168" y="3985619"/>
            <a:ext cx="2520280" cy="3968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Tree>
    <p:extLst>
      <p:ext uri="{BB962C8B-B14F-4D97-AF65-F5344CB8AC3E}">
        <p14:creationId xmlns="" xmlns:p14="http://schemas.microsoft.com/office/powerpoint/2010/main" val="3891489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95536" y="692696"/>
            <a:ext cx="8064896" cy="707886"/>
          </a:xfrm>
          <a:prstGeom prst="rect">
            <a:avLst/>
          </a:prstGeom>
          <a:noFill/>
        </p:spPr>
        <p:txBody>
          <a:bodyPr wrap="square" rtlCol="0">
            <a:spAutoFit/>
          </a:bodyPr>
          <a:lstStyle/>
          <a:p>
            <a:r>
              <a:rPr kumimoji="1" lang="ja-JP" altLang="en-US" sz="4000" dirty="0" smtClean="0"/>
              <a:t>（１）画像編集</a:t>
            </a:r>
            <a:endParaRPr kumimoji="1" lang="ja-JP" altLang="en-US" sz="4000" dirty="0"/>
          </a:p>
        </p:txBody>
      </p:sp>
      <p:sp>
        <p:nvSpPr>
          <p:cNvPr id="4" name="テキスト ボックス 3"/>
          <p:cNvSpPr txBox="1"/>
          <p:nvPr/>
        </p:nvSpPr>
        <p:spPr>
          <a:xfrm>
            <a:off x="420576" y="2780928"/>
            <a:ext cx="8064896" cy="707886"/>
          </a:xfrm>
          <a:prstGeom prst="rect">
            <a:avLst/>
          </a:prstGeom>
          <a:noFill/>
        </p:spPr>
        <p:txBody>
          <a:bodyPr wrap="square" rtlCol="0">
            <a:spAutoFit/>
          </a:bodyPr>
          <a:lstStyle/>
          <a:p>
            <a:r>
              <a:rPr kumimoji="1" lang="ja-JP" altLang="en-US" sz="4000" dirty="0" smtClean="0"/>
              <a:t>（２）質問力</a:t>
            </a:r>
            <a:endParaRPr kumimoji="1" lang="ja-JP" altLang="en-US" sz="4000" dirty="0"/>
          </a:p>
        </p:txBody>
      </p:sp>
      <p:sp>
        <p:nvSpPr>
          <p:cNvPr id="5" name="テキスト ボックス 4"/>
          <p:cNvSpPr txBox="1"/>
          <p:nvPr/>
        </p:nvSpPr>
        <p:spPr>
          <a:xfrm>
            <a:off x="404212" y="5096464"/>
            <a:ext cx="8064896" cy="707886"/>
          </a:xfrm>
          <a:prstGeom prst="rect">
            <a:avLst/>
          </a:prstGeom>
          <a:noFill/>
        </p:spPr>
        <p:txBody>
          <a:bodyPr wrap="square" rtlCol="0">
            <a:spAutoFit/>
          </a:bodyPr>
          <a:lstStyle/>
          <a:p>
            <a:r>
              <a:rPr kumimoji="1" lang="ja-JP" altLang="en-US" sz="4000" dirty="0" smtClean="0"/>
              <a:t>（３）問題解決</a:t>
            </a:r>
            <a:endParaRPr kumimoji="1" lang="ja-JP" altLang="en-US" sz="4000" dirty="0"/>
          </a:p>
        </p:txBody>
      </p:sp>
      <p:sp>
        <p:nvSpPr>
          <p:cNvPr id="6" name="テキスト ボックス 5"/>
          <p:cNvSpPr txBox="1"/>
          <p:nvPr/>
        </p:nvSpPr>
        <p:spPr>
          <a:xfrm>
            <a:off x="871701" y="1389912"/>
            <a:ext cx="7812360" cy="523220"/>
          </a:xfrm>
          <a:prstGeom prst="rect">
            <a:avLst/>
          </a:prstGeom>
          <a:noFill/>
        </p:spPr>
        <p:txBody>
          <a:bodyPr wrap="square" rtlCol="0">
            <a:spAutoFit/>
          </a:bodyPr>
          <a:lstStyle/>
          <a:p>
            <a:r>
              <a:rPr lang="ja-JP" altLang="en-US" sz="2800" dirty="0" smtClean="0"/>
              <a:t>画像のディジタル化、ファイル形式、コラージュ</a:t>
            </a:r>
            <a:endParaRPr kumimoji="1" lang="ja-JP" altLang="en-US" sz="2800" dirty="0"/>
          </a:p>
        </p:txBody>
      </p:sp>
      <p:sp>
        <p:nvSpPr>
          <p:cNvPr id="7" name="テキスト ボックス 6"/>
          <p:cNvSpPr txBox="1"/>
          <p:nvPr/>
        </p:nvSpPr>
        <p:spPr>
          <a:xfrm>
            <a:off x="871701" y="3488815"/>
            <a:ext cx="7812360" cy="523220"/>
          </a:xfrm>
          <a:prstGeom prst="rect">
            <a:avLst/>
          </a:prstGeom>
          <a:noFill/>
        </p:spPr>
        <p:txBody>
          <a:bodyPr wrap="square" rtlCol="0">
            <a:spAutoFit/>
          </a:bodyPr>
          <a:lstStyle/>
          <a:p>
            <a:r>
              <a:rPr kumimoji="1" lang="ja-JP" altLang="en-US" sz="2800" dirty="0" smtClean="0"/>
              <a:t>情報を引き出す力、（批判的に）読み取る力</a:t>
            </a:r>
            <a:endParaRPr kumimoji="1" lang="ja-JP" altLang="en-US" sz="2800" dirty="0"/>
          </a:p>
        </p:txBody>
      </p:sp>
      <p:sp>
        <p:nvSpPr>
          <p:cNvPr id="8" name="テキスト ボックス 7"/>
          <p:cNvSpPr txBox="1"/>
          <p:nvPr/>
        </p:nvSpPr>
        <p:spPr>
          <a:xfrm>
            <a:off x="871701" y="5759088"/>
            <a:ext cx="7812360" cy="523220"/>
          </a:xfrm>
          <a:prstGeom prst="rect">
            <a:avLst/>
          </a:prstGeom>
          <a:noFill/>
        </p:spPr>
        <p:txBody>
          <a:bodyPr wrap="square" rtlCol="0">
            <a:spAutoFit/>
          </a:bodyPr>
          <a:lstStyle/>
          <a:p>
            <a:r>
              <a:rPr lang="ja-JP" altLang="en-US" sz="2800" dirty="0" smtClean="0"/>
              <a:t>問題の発見と解決策の</a:t>
            </a:r>
            <a:r>
              <a:rPr lang="ja-JP" altLang="en-US" sz="2800" dirty="0"/>
              <a:t>提案</a:t>
            </a:r>
            <a:endParaRPr kumimoji="1" lang="ja-JP" altLang="en-US" sz="2800" dirty="0"/>
          </a:p>
        </p:txBody>
      </p:sp>
    </p:spTree>
    <p:extLst>
      <p:ext uri="{BB962C8B-B14F-4D97-AF65-F5344CB8AC3E}">
        <p14:creationId xmlns="" xmlns:p14="http://schemas.microsoft.com/office/powerpoint/2010/main" val="8661216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6054" y="116632"/>
            <a:ext cx="8964488"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800" dirty="0" smtClean="0"/>
              <a:t>問題は，</a:t>
            </a:r>
            <a:r>
              <a:rPr lang="en-US" altLang="ja-JP" sz="4800" dirty="0" smtClean="0"/>
              <a:t/>
            </a:r>
            <a:br>
              <a:rPr lang="en-US" altLang="ja-JP" sz="4800" dirty="0" smtClean="0"/>
            </a:br>
            <a:r>
              <a:rPr lang="ja-JP" altLang="en-US" sz="4800" dirty="0" smtClean="0"/>
              <a:t>誰</a:t>
            </a:r>
            <a:r>
              <a:rPr lang="ja-JP" altLang="en-US" sz="4800" dirty="0"/>
              <a:t>にとって</a:t>
            </a:r>
            <a:r>
              <a:rPr lang="ja-JP" altLang="en-US" sz="4800" dirty="0" smtClean="0"/>
              <a:t>も問題とは限らない</a:t>
            </a:r>
            <a:endParaRPr lang="en-US" altLang="ja-JP" sz="4800" dirty="0" smtClean="0"/>
          </a:p>
        </p:txBody>
      </p:sp>
    </p:spTree>
    <p:extLst>
      <p:ext uri="{BB962C8B-B14F-4D97-AF65-F5344CB8AC3E}">
        <p14:creationId xmlns="" xmlns:p14="http://schemas.microsoft.com/office/powerpoint/2010/main" val="8640619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6054" y="116632"/>
            <a:ext cx="8964488"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800" dirty="0"/>
              <a:t>問題</a:t>
            </a:r>
            <a:r>
              <a:rPr lang="ja-JP" altLang="en-US" sz="4800" dirty="0" smtClean="0"/>
              <a:t>を見ないふりをしたら</a:t>
            </a:r>
            <a:r>
              <a:rPr lang="ja-JP" altLang="en-US" sz="4800" dirty="0"/>
              <a:t>，存在しないのと同じである</a:t>
            </a:r>
            <a:endParaRPr lang="en-US" altLang="ja-JP" sz="4800" dirty="0" smtClean="0"/>
          </a:p>
        </p:txBody>
      </p:sp>
    </p:spTree>
    <p:extLst>
      <p:ext uri="{BB962C8B-B14F-4D97-AF65-F5344CB8AC3E}">
        <p14:creationId xmlns="" xmlns:p14="http://schemas.microsoft.com/office/powerpoint/2010/main" val="321181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6054" y="116632"/>
            <a:ext cx="8964488"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800" dirty="0" smtClean="0"/>
              <a:t>到達不可能な目標は、理論上</a:t>
            </a:r>
            <a:endParaRPr lang="en-US" altLang="ja-JP" sz="4800" dirty="0" smtClean="0"/>
          </a:p>
          <a:p>
            <a:r>
              <a:rPr lang="ja-JP" altLang="en-US" sz="4800" dirty="0" smtClean="0"/>
              <a:t>解決不可能な問題である</a:t>
            </a:r>
            <a:endParaRPr lang="en-US" altLang="ja-JP" sz="4800" dirty="0" smtClean="0"/>
          </a:p>
        </p:txBody>
      </p:sp>
    </p:spTree>
    <p:extLst>
      <p:ext uri="{BB962C8B-B14F-4D97-AF65-F5344CB8AC3E}">
        <p14:creationId xmlns="" xmlns:p14="http://schemas.microsoft.com/office/powerpoint/2010/main" val="17234707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6054" y="116632"/>
            <a:ext cx="8964488"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800" dirty="0" smtClean="0"/>
              <a:t>解は１つであるとは限らない</a:t>
            </a:r>
            <a:endParaRPr lang="en-US" altLang="ja-JP" sz="4800" dirty="0" smtClean="0"/>
          </a:p>
        </p:txBody>
      </p:sp>
    </p:spTree>
    <p:extLst>
      <p:ext uri="{BB962C8B-B14F-4D97-AF65-F5344CB8AC3E}">
        <p14:creationId xmlns="" xmlns:p14="http://schemas.microsoft.com/office/powerpoint/2010/main" val="25320030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6054" y="116632"/>
            <a:ext cx="8964488"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800" dirty="0" smtClean="0"/>
              <a:t>解決したと思ったら新たな課題が発生しませんか？</a:t>
            </a:r>
            <a:endParaRPr lang="en-US" altLang="ja-JP" sz="4800" dirty="0" smtClean="0"/>
          </a:p>
        </p:txBody>
      </p:sp>
    </p:spTree>
    <p:extLst>
      <p:ext uri="{BB962C8B-B14F-4D97-AF65-F5344CB8AC3E}">
        <p14:creationId xmlns="" xmlns:p14="http://schemas.microsoft.com/office/powerpoint/2010/main" val="6363781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83568" y="2348880"/>
            <a:ext cx="8460432" cy="3170099"/>
          </a:xfrm>
          <a:prstGeom prst="rect">
            <a:avLst/>
          </a:prstGeom>
          <a:noFill/>
        </p:spPr>
        <p:txBody>
          <a:bodyPr wrap="square" rtlCol="0">
            <a:spAutoFit/>
          </a:bodyPr>
          <a:lstStyle/>
          <a:p>
            <a:pPr algn="ctr"/>
            <a:r>
              <a:rPr kumimoji="1" lang="ja-JP" altLang="en-US" sz="20000" dirty="0" smtClean="0">
                <a:solidFill>
                  <a:srgbClr val="FF0000"/>
                </a:solidFill>
              </a:rPr>
              <a:t>問う</a:t>
            </a:r>
            <a:r>
              <a:rPr kumimoji="1" lang="ja-JP" altLang="en-US" sz="8800" dirty="0" smtClean="0"/>
              <a:t>こと</a:t>
            </a:r>
            <a:endParaRPr kumimoji="1" lang="en-US" altLang="ja-JP" sz="8800" dirty="0" smtClean="0"/>
          </a:p>
        </p:txBody>
      </p:sp>
    </p:spTree>
    <p:extLst>
      <p:ext uri="{BB962C8B-B14F-4D97-AF65-F5344CB8AC3E}">
        <p14:creationId xmlns="" xmlns:p14="http://schemas.microsoft.com/office/powerpoint/2010/main" val="27458228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83568" y="2348880"/>
            <a:ext cx="8460432" cy="1446550"/>
          </a:xfrm>
          <a:prstGeom prst="rect">
            <a:avLst/>
          </a:prstGeom>
          <a:noFill/>
        </p:spPr>
        <p:txBody>
          <a:bodyPr wrap="square" rtlCol="0">
            <a:spAutoFit/>
          </a:bodyPr>
          <a:lstStyle/>
          <a:p>
            <a:pPr algn="ctr"/>
            <a:r>
              <a:rPr lang="ja-JP" altLang="en-US" sz="8800" dirty="0" smtClean="0"/>
              <a:t>問題と正対する</a:t>
            </a:r>
            <a:endParaRPr kumimoji="1" lang="ja-JP" altLang="en-US" sz="8800" dirty="0"/>
          </a:p>
        </p:txBody>
      </p:sp>
    </p:spTree>
    <p:extLst>
      <p:ext uri="{BB962C8B-B14F-4D97-AF65-F5344CB8AC3E}">
        <p14:creationId xmlns="" xmlns:p14="http://schemas.microsoft.com/office/powerpoint/2010/main" val="218980194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p:cNvSpPr>
            <a:spLocks noGrp="1"/>
          </p:cNvSpPr>
          <p:nvPr>
            <p:ph type="title"/>
          </p:nvPr>
        </p:nvSpPr>
        <p:spPr>
          <a:xfrm>
            <a:off x="457200" y="-24"/>
            <a:ext cx="8229600" cy="1143000"/>
          </a:xfrm>
        </p:spPr>
        <p:txBody>
          <a:bodyPr/>
          <a:lstStyle/>
          <a:p>
            <a:pPr eaLnBrk="1" hangingPunct="1"/>
            <a:r>
              <a:rPr lang="ja-JP" altLang="en-US" dirty="0" smtClean="0"/>
              <a:t>リフレクションシートの記入</a:t>
            </a:r>
          </a:p>
        </p:txBody>
      </p:sp>
      <p:sp>
        <p:nvSpPr>
          <p:cNvPr id="3" name="コンテンツ プレースホルダ 2"/>
          <p:cNvSpPr>
            <a:spLocks noGrp="1"/>
          </p:cNvSpPr>
          <p:nvPr>
            <p:ph idx="1"/>
          </p:nvPr>
        </p:nvSpPr>
        <p:spPr>
          <a:xfrm>
            <a:off x="107504" y="1107260"/>
            <a:ext cx="9217024" cy="2786063"/>
          </a:xfrm>
        </p:spPr>
        <p:txBody>
          <a:bodyPr/>
          <a:lstStyle/>
          <a:p>
            <a:pPr eaLnBrk="1" hangingPunct="1">
              <a:buFont typeface="Wingdings" pitchFamily="2" charset="2"/>
              <a:buNone/>
            </a:pPr>
            <a:r>
              <a:rPr lang="ja-JP" altLang="en-US" dirty="0" smtClean="0"/>
              <a:t>今日の授業に対する評価・意見・質問・感想・独り言</a:t>
            </a:r>
            <a:endParaRPr lang="en-US" altLang="ja-JP" dirty="0" smtClean="0"/>
          </a:p>
          <a:p>
            <a:pPr eaLnBrk="1" hangingPunct="1">
              <a:buFont typeface="Wingdings" pitchFamily="2" charset="2"/>
              <a:buNone/>
            </a:pPr>
            <a:r>
              <a:rPr lang="ja-JP" altLang="en-US" dirty="0" smtClean="0"/>
              <a:t>を</a:t>
            </a:r>
            <a:r>
              <a:rPr lang="ja-JP" altLang="en-US" dirty="0" smtClean="0">
                <a:solidFill>
                  <a:srgbClr val="FF0000"/>
                </a:solidFill>
              </a:rPr>
              <a:t>具体的に</a:t>
            </a:r>
            <a:r>
              <a:rPr lang="ja-JP" altLang="en-US" dirty="0" smtClean="0"/>
              <a:t>記入。</a:t>
            </a:r>
            <a:endParaRPr lang="en-US" altLang="ja-JP" dirty="0" smtClean="0"/>
          </a:p>
        </p:txBody>
      </p:sp>
    </p:spTree>
    <p:extLst>
      <p:ext uri="{BB962C8B-B14F-4D97-AF65-F5344CB8AC3E}">
        <p14:creationId xmlns="" xmlns:p14="http://schemas.microsoft.com/office/powerpoint/2010/main" val="355163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852936"/>
            <a:ext cx="8229600" cy="1143000"/>
          </a:xfrm>
        </p:spPr>
        <p:txBody>
          <a:bodyPr/>
          <a:lstStyle/>
          <a:p>
            <a:r>
              <a:rPr lang="ja-JP" altLang="en-US" sz="9600" dirty="0" smtClean="0"/>
              <a:t>２．計画</a:t>
            </a:r>
            <a:endParaRPr kumimoji="1" lang="ja-JP" altLang="en-US" sz="9600" dirty="0"/>
          </a:p>
        </p:txBody>
      </p:sp>
    </p:spTree>
    <p:extLst>
      <p:ext uri="{BB962C8B-B14F-4D97-AF65-F5344CB8AC3E}">
        <p14:creationId xmlns="" xmlns:p14="http://schemas.microsoft.com/office/powerpoint/2010/main" val="3193948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536573" y="9398"/>
            <a:ext cx="9858375" cy="928687"/>
          </a:xfrm>
        </p:spPr>
        <p:txBody>
          <a:bodyPr rtlCol="0">
            <a:normAutofit/>
          </a:bodyPr>
          <a:lstStyle/>
          <a:p>
            <a:pPr eaLnBrk="1" fontAlgn="auto" hangingPunct="1">
              <a:spcAft>
                <a:spcPts val="0"/>
              </a:spcAft>
              <a:defRPr/>
            </a:pPr>
            <a:r>
              <a:rPr lang="ja-JP" altLang="en-US" sz="3600" dirty="0" smtClean="0"/>
              <a:t>　授業計画</a:t>
            </a:r>
          </a:p>
        </p:txBody>
      </p:sp>
      <p:sp>
        <p:nvSpPr>
          <p:cNvPr id="6" name="Rectangle 2"/>
          <p:cNvSpPr txBox="1">
            <a:spLocks noChangeArrowheads="1"/>
          </p:cNvSpPr>
          <p:nvPr/>
        </p:nvSpPr>
        <p:spPr>
          <a:xfrm>
            <a:off x="107504" y="910517"/>
            <a:ext cx="7133029" cy="1000125"/>
          </a:xfrm>
          <a:prstGeom prst="rect">
            <a:avLst/>
          </a:prstGeom>
        </p:spPr>
        <p:txBody>
          <a:bodyPr anchor="ctr"/>
          <a:lstStyle/>
          <a:p>
            <a:pPr fontAlgn="auto">
              <a:spcAft>
                <a:spcPts val="0"/>
              </a:spcAft>
              <a:defRPr/>
            </a:pPr>
            <a:r>
              <a:rPr lang="ja-JP" altLang="en-US" sz="3200" dirty="0">
                <a:solidFill>
                  <a:srgbClr val="FF0000"/>
                </a:solidFill>
                <a:latin typeface="+mj-lt"/>
                <a:ea typeface="+mj-ea"/>
                <a:cs typeface="+mj-cs"/>
              </a:rPr>
              <a:t>１</a:t>
            </a:r>
            <a:r>
              <a:rPr lang="ja-JP" altLang="en-US" sz="3200" dirty="0" smtClean="0">
                <a:solidFill>
                  <a:srgbClr val="FF0000"/>
                </a:solidFill>
                <a:latin typeface="+mj-lt"/>
                <a:ea typeface="+mj-ea"/>
                <a:cs typeface="+mj-cs"/>
              </a:rPr>
              <a:t>限：プロジェクトの説明、問題解決とは</a:t>
            </a:r>
            <a:endParaRPr lang="ja-JP" altLang="en-US" sz="3200" dirty="0">
              <a:solidFill>
                <a:srgbClr val="FF0000"/>
              </a:solidFill>
              <a:latin typeface="+mj-lt"/>
              <a:ea typeface="+mj-ea"/>
              <a:cs typeface="+mj-cs"/>
            </a:endParaRPr>
          </a:p>
        </p:txBody>
      </p:sp>
      <p:sp>
        <p:nvSpPr>
          <p:cNvPr id="15" name="Rectangle 2"/>
          <p:cNvSpPr txBox="1">
            <a:spLocks noChangeArrowheads="1"/>
          </p:cNvSpPr>
          <p:nvPr/>
        </p:nvSpPr>
        <p:spPr>
          <a:xfrm>
            <a:off x="107504" y="2592767"/>
            <a:ext cx="4702619" cy="1000125"/>
          </a:xfrm>
          <a:prstGeom prst="rect">
            <a:avLst/>
          </a:prstGeom>
        </p:spPr>
        <p:txBody>
          <a:bodyPr anchor="ctr"/>
          <a:lstStyle/>
          <a:p>
            <a:pPr fontAlgn="auto">
              <a:spcAft>
                <a:spcPts val="0"/>
              </a:spcAft>
              <a:defRPr/>
            </a:pPr>
            <a:r>
              <a:rPr lang="ja-JP" altLang="en-US" sz="3200" dirty="0" smtClean="0">
                <a:latin typeface="+mj-lt"/>
                <a:ea typeface="+mj-ea"/>
                <a:cs typeface="+mj-cs"/>
              </a:rPr>
              <a:t>３限：企画</a:t>
            </a:r>
            <a:endParaRPr lang="en-US" altLang="ja-JP" sz="3200" dirty="0" smtClean="0">
              <a:latin typeface="+mj-lt"/>
              <a:ea typeface="+mj-ea"/>
              <a:cs typeface="+mj-cs"/>
            </a:endParaRPr>
          </a:p>
        </p:txBody>
      </p:sp>
      <p:sp>
        <p:nvSpPr>
          <p:cNvPr id="13" name="Rectangle 2"/>
          <p:cNvSpPr txBox="1">
            <a:spLocks noChangeArrowheads="1"/>
          </p:cNvSpPr>
          <p:nvPr/>
        </p:nvSpPr>
        <p:spPr>
          <a:xfrm>
            <a:off x="107504" y="3433892"/>
            <a:ext cx="6628973" cy="1000125"/>
          </a:xfrm>
          <a:prstGeom prst="rect">
            <a:avLst/>
          </a:prstGeom>
        </p:spPr>
        <p:txBody>
          <a:bodyPr anchor="ctr"/>
          <a:lstStyle/>
          <a:p>
            <a:pPr fontAlgn="auto">
              <a:spcAft>
                <a:spcPts val="0"/>
              </a:spcAft>
              <a:defRPr/>
            </a:pPr>
            <a:r>
              <a:rPr lang="ja-JP" altLang="en-US" sz="3200" dirty="0" smtClean="0">
                <a:latin typeface="+mj-lt"/>
                <a:ea typeface="+mj-ea"/>
                <a:cs typeface="+mj-cs"/>
              </a:rPr>
              <a:t>４～６限：制作</a:t>
            </a:r>
            <a:endParaRPr lang="ja-JP" altLang="en-US" sz="3200" dirty="0">
              <a:latin typeface="+mj-lt"/>
              <a:ea typeface="+mj-ea"/>
              <a:cs typeface="+mj-cs"/>
            </a:endParaRPr>
          </a:p>
        </p:txBody>
      </p:sp>
      <p:sp>
        <p:nvSpPr>
          <p:cNvPr id="16" name="Rectangle 2"/>
          <p:cNvSpPr txBox="1">
            <a:spLocks noChangeArrowheads="1"/>
          </p:cNvSpPr>
          <p:nvPr/>
        </p:nvSpPr>
        <p:spPr>
          <a:xfrm>
            <a:off x="107504" y="4275017"/>
            <a:ext cx="7363567" cy="1000125"/>
          </a:xfrm>
          <a:prstGeom prst="rect">
            <a:avLst/>
          </a:prstGeom>
        </p:spPr>
        <p:txBody>
          <a:bodyPr anchor="ctr"/>
          <a:lstStyle/>
          <a:p>
            <a:pPr fontAlgn="auto">
              <a:spcAft>
                <a:spcPts val="0"/>
              </a:spcAft>
              <a:defRPr/>
            </a:pPr>
            <a:r>
              <a:rPr lang="ja-JP" altLang="en-US" sz="3200" dirty="0" smtClean="0">
                <a:latin typeface="+mj-lt"/>
                <a:ea typeface="+mj-ea"/>
                <a:cs typeface="+mj-cs"/>
              </a:rPr>
              <a:t>７限：発表／相互評価／投票（グループ）</a:t>
            </a:r>
            <a:endParaRPr lang="ja-JP" altLang="en-US" sz="3200" dirty="0">
              <a:latin typeface="+mj-lt"/>
              <a:ea typeface="+mj-ea"/>
              <a:cs typeface="+mj-cs"/>
            </a:endParaRPr>
          </a:p>
        </p:txBody>
      </p:sp>
      <p:sp>
        <p:nvSpPr>
          <p:cNvPr id="9" name="Rectangle 2"/>
          <p:cNvSpPr txBox="1">
            <a:spLocks noChangeArrowheads="1"/>
          </p:cNvSpPr>
          <p:nvPr/>
        </p:nvSpPr>
        <p:spPr>
          <a:xfrm>
            <a:off x="107504" y="1751642"/>
            <a:ext cx="6067423" cy="1000125"/>
          </a:xfrm>
          <a:prstGeom prst="rect">
            <a:avLst/>
          </a:prstGeom>
        </p:spPr>
        <p:txBody>
          <a:bodyPr anchor="ctr"/>
          <a:lstStyle/>
          <a:p>
            <a:pPr fontAlgn="auto">
              <a:spcAft>
                <a:spcPts val="0"/>
              </a:spcAft>
              <a:defRPr/>
            </a:pPr>
            <a:r>
              <a:rPr lang="ja-JP" altLang="en-US" sz="3200" dirty="0" smtClean="0">
                <a:latin typeface="+mj-lt"/>
                <a:ea typeface="+mj-ea"/>
                <a:cs typeface="+mj-cs"/>
              </a:rPr>
              <a:t>２限：画像編集の練習＋企画</a:t>
            </a:r>
            <a:endParaRPr lang="en-US" altLang="ja-JP" sz="3200" dirty="0" smtClean="0">
              <a:latin typeface="+mj-lt"/>
              <a:ea typeface="+mj-ea"/>
              <a:cs typeface="+mj-cs"/>
            </a:endParaRPr>
          </a:p>
        </p:txBody>
      </p:sp>
      <p:sp>
        <p:nvSpPr>
          <p:cNvPr id="10" name="Rectangle 2"/>
          <p:cNvSpPr txBox="1">
            <a:spLocks noChangeArrowheads="1"/>
          </p:cNvSpPr>
          <p:nvPr/>
        </p:nvSpPr>
        <p:spPr>
          <a:xfrm>
            <a:off x="107504" y="5116142"/>
            <a:ext cx="7363567" cy="1000125"/>
          </a:xfrm>
          <a:prstGeom prst="rect">
            <a:avLst/>
          </a:prstGeom>
        </p:spPr>
        <p:txBody>
          <a:bodyPr anchor="ctr"/>
          <a:lstStyle/>
          <a:p>
            <a:pPr fontAlgn="auto">
              <a:spcAft>
                <a:spcPts val="0"/>
              </a:spcAft>
              <a:defRPr/>
            </a:pPr>
            <a:r>
              <a:rPr lang="ja-JP" altLang="en-US" sz="3200" dirty="0" smtClean="0">
                <a:latin typeface="+mj-lt"/>
                <a:ea typeface="+mj-ea"/>
                <a:cs typeface="+mj-cs"/>
              </a:rPr>
              <a:t>８～９限：発表／相互評価／投票（クラス）</a:t>
            </a:r>
            <a:endParaRPr lang="ja-JP" altLang="en-US" sz="3200" dirty="0">
              <a:latin typeface="+mj-lt"/>
              <a:ea typeface="+mj-ea"/>
              <a:cs typeface="+mj-cs"/>
            </a:endParaRPr>
          </a:p>
        </p:txBody>
      </p:sp>
      <p:sp>
        <p:nvSpPr>
          <p:cNvPr id="11" name="Rectangle 2"/>
          <p:cNvSpPr txBox="1">
            <a:spLocks noChangeArrowheads="1"/>
          </p:cNvSpPr>
          <p:nvPr/>
        </p:nvSpPr>
        <p:spPr>
          <a:xfrm>
            <a:off x="107504" y="5957267"/>
            <a:ext cx="7363567" cy="1000125"/>
          </a:xfrm>
          <a:prstGeom prst="rect">
            <a:avLst/>
          </a:prstGeom>
        </p:spPr>
        <p:txBody>
          <a:bodyPr anchor="ctr"/>
          <a:lstStyle/>
          <a:p>
            <a:pPr fontAlgn="auto">
              <a:spcAft>
                <a:spcPts val="0"/>
              </a:spcAft>
              <a:defRPr/>
            </a:pPr>
            <a:r>
              <a:rPr lang="ja-JP" altLang="en-US" sz="3200" dirty="0" smtClean="0">
                <a:latin typeface="+mj-lt"/>
                <a:ea typeface="+mj-ea"/>
                <a:cs typeface="+mj-cs"/>
              </a:rPr>
              <a:t>１０限：振り返り</a:t>
            </a:r>
            <a:endParaRPr lang="ja-JP" altLang="en-US" sz="3200" dirty="0">
              <a:latin typeface="+mj-lt"/>
              <a:ea typeface="+mj-ea"/>
              <a:cs typeface="+mj-cs"/>
            </a:endParaRPr>
          </a:p>
        </p:txBody>
      </p:sp>
    </p:spTree>
    <p:extLst>
      <p:ext uri="{BB962C8B-B14F-4D97-AF65-F5344CB8AC3E}">
        <p14:creationId xmlns="" xmlns:p14="http://schemas.microsoft.com/office/powerpoint/2010/main" val="2110906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852936"/>
            <a:ext cx="8229600" cy="1143000"/>
          </a:xfrm>
        </p:spPr>
        <p:txBody>
          <a:bodyPr/>
          <a:lstStyle/>
          <a:p>
            <a:r>
              <a:rPr lang="ja-JP" altLang="en-US" sz="9600" dirty="0" smtClean="0"/>
              <a:t>３．アウトプット</a:t>
            </a:r>
            <a:r>
              <a:rPr lang="en-US" altLang="ja-JP" sz="9600" dirty="0" smtClean="0"/>
              <a:t/>
            </a:r>
            <a:br>
              <a:rPr lang="en-US" altLang="ja-JP" sz="9600" dirty="0" smtClean="0"/>
            </a:br>
            <a:r>
              <a:rPr lang="ja-JP" altLang="en-US" sz="9600" dirty="0" smtClean="0"/>
              <a:t>（成果物）</a:t>
            </a:r>
            <a:endParaRPr kumimoji="1" lang="ja-JP" altLang="en-US" sz="9600" dirty="0"/>
          </a:p>
        </p:txBody>
      </p:sp>
    </p:spTree>
    <p:extLst>
      <p:ext uri="{BB962C8B-B14F-4D97-AF65-F5344CB8AC3E}">
        <p14:creationId xmlns="" xmlns:p14="http://schemas.microsoft.com/office/powerpoint/2010/main" val="16877648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3"/>
          <p:cNvSpPr txBox="1">
            <a:spLocks noChangeArrowheads="1"/>
          </p:cNvSpPr>
          <p:nvPr/>
        </p:nvSpPr>
        <p:spPr bwMode="auto">
          <a:xfrm>
            <a:off x="395288" y="404814"/>
            <a:ext cx="8569200" cy="769441"/>
          </a:xfrm>
          <a:prstGeom prst="rect">
            <a:avLst/>
          </a:prstGeom>
          <a:noFill/>
          <a:ln w="9525">
            <a:noFill/>
            <a:miter lim="800000"/>
            <a:headEnd/>
            <a:tailEnd/>
          </a:ln>
        </p:spPr>
        <p:txBody>
          <a:bodyPr wrap="square">
            <a:spAutoFit/>
          </a:bodyPr>
          <a:lstStyle/>
          <a:p>
            <a:r>
              <a:rPr lang="ja-JP" altLang="en-US" sz="4400" dirty="0" smtClean="0"/>
              <a:t>（１）企画書・・・</a:t>
            </a:r>
            <a:r>
              <a:rPr lang="en-US" altLang="ja-JP" sz="4400" dirty="0" smtClean="0"/>
              <a:t>A4</a:t>
            </a:r>
            <a:r>
              <a:rPr lang="ja-JP" altLang="en-US" sz="4400" dirty="0" smtClean="0"/>
              <a:t>の紙、手書き</a:t>
            </a:r>
            <a:endParaRPr lang="en-US" altLang="ja-JP" sz="4400" dirty="0" smtClean="0"/>
          </a:p>
        </p:txBody>
      </p:sp>
      <p:sp>
        <p:nvSpPr>
          <p:cNvPr id="14339" name="テキスト ボックス 4"/>
          <p:cNvSpPr txBox="1">
            <a:spLocks noChangeArrowheads="1"/>
          </p:cNvSpPr>
          <p:nvPr/>
        </p:nvSpPr>
        <p:spPr bwMode="auto">
          <a:xfrm>
            <a:off x="251520" y="1362248"/>
            <a:ext cx="8892480" cy="5016758"/>
          </a:xfrm>
          <a:prstGeom prst="rect">
            <a:avLst/>
          </a:prstGeom>
          <a:noFill/>
          <a:ln w="9525">
            <a:noFill/>
            <a:miter lim="800000"/>
            <a:headEnd/>
            <a:tailEnd/>
          </a:ln>
        </p:spPr>
        <p:txBody>
          <a:bodyPr wrap="square">
            <a:spAutoFit/>
          </a:bodyPr>
          <a:lstStyle/>
          <a:p>
            <a:r>
              <a:rPr lang="ja-JP" altLang="en-US" sz="3200" dirty="0" smtClean="0"/>
              <a:t>　（１） 立候補者</a:t>
            </a:r>
            <a:endParaRPr lang="en-US" altLang="ja-JP" sz="3200" dirty="0" smtClean="0"/>
          </a:p>
          <a:p>
            <a:r>
              <a:rPr lang="ja-JP" altLang="en-US" sz="3200" dirty="0"/>
              <a:t>　</a:t>
            </a:r>
            <a:r>
              <a:rPr lang="ja-JP" altLang="en-US" sz="3200" dirty="0" smtClean="0"/>
              <a:t>　　人、動物、物、架空の・・・など自由</a:t>
            </a:r>
            <a:endParaRPr lang="en-US" altLang="ja-JP" sz="3200" dirty="0"/>
          </a:p>
          <a:p>
            <a:r>
              <a:rPr lang="ja-JP" altLang="en-US" sz="3200" dirty="0"/>
              <a:t>　</a:t>
            </a:r>
            <a:r>
              <a:rPr lang="ja-JP" altLang="en-US" sz="3200" dirty="0" smtClean="0"/>
              <a:t>（２） 党の名前</a:t>
            </a:r>
            <a:endParaRPr lang="en-US" altLang="ja-JP" sz="3200" dirty="0" smtClean="0"/>
          </a:p>
          <a:p>
            <a:r>
              <a:rPr lang="ja-JP" altLang="en-US" sz="3200" dirty="0"/>
              <a:t>　</a:t>
            </a:r>
            <a:r>
              <a:rPr lang="ja-JP" altLang="en-US" sz="3200" dirty="0" smtClean="0"/>
              <a:t>　　作品提出時までに決定すれば良い</a:t>
            </a:r>
            <a:endParaRPr lang="en-US" altLang="ja-JP" sz="3200" dirty="0"/>
          </a:p>
          <a:p>
            <a:r>
              <a:rPr lang="ja-JP" altLang="en-US" sz="3200" dirty="0" smtClean="0"/>
              <a:t>　（３） 社会の「</a:t>
            </a:r>
            <a:r>
              <a:rPr lang="ja-JP" altLang="en-US" sz="3200" dirty="0" smtClean="0">
                <a:solidFill>
                  <a:srgbClr val="FF0000"/>
                </a:solidFill>
              </a:rPr>
              <a:t>何</a:t>
            </a:r>
            <a:r>
              <a:rPr lang="ja-JP" altLang="en-US" sz="3200" dirty="0" smtClean="0"/>
              <a:t>」の問題を解決するか？</a:t>
            </a:r>
            <a:endParaRPr lang="en-US" altLang="ja-JP" sz="3200" dirty="0" smtClean="0"/>
          </a:p>
          <a:p>
            <a:r>
              <a:rPr lang="ja-JP" altLang="en-US" sz="3200" dirty="0" smtClean="0"/>
              <a:t>　（４）（３）の問題を「</a:t>
            </a:r>
            <a:r>
              <a:rPr lang="ja-JP" altLang="en-US" sz="3200" dirty="0" smtClean="0">
                <a:solidFill>
                  <a:srgbClr val="FF0000"/>
                </a:solidFill>
              </a:rPr>
              <a:t>どのように</a:t>
            </a:r>
            <a:r>
              <a:rPr lang="ja-JP" altLang="en-US" sz="3200" dirty="0" smtClean="0"/>
              <a:t>」解決するか？</a:t>
            </a:r>
            <a:endParaRPr lang="en-US" altLang="ja-JP" sz="3200" dirty="0" smtClean="0"/>
          </a:p>
          <a:p>
            <a:r>
              <a:rPr lang="ja-JP" altLang="en-US" sz="3200" dirty="0"/>
              <a:t>　</a:t>
            </a:r>
            <a:r>
              <a:rPr lang="ja-JP" altLang="en-US" sz="3200" dirty="0" smtClean="0"/>
              <a:t>　　　具体的に記述する</a:t>
            </a:r>
            <a:endParaRPr lang="en-US" altLang="ja-JP" sz="3200" dirty="0" smtClean="0"/>
          </a:p>
          <a:p>
            <a:r>
              <a:rPr lang="ja-JP" altLang="en-US" sz="3200" dirty="0"/>
              <a:t>　</a:t>
            </a:r>
            <a:r>
              <a:rPr lang="ja-JP" altLang="en-US" sz="3200" dirty="0" smtClean="0"/>
              <a:t>（</a:t>
            </a:r>
            <a:r>
              <a:rPr lang="ja-JP" altLang="en-US" sz="3200" dirty="0"/>
              <a:t>５</a:t>
            </a:r>
            <a:r>
              <a:rPr lang="ja-JP" altLang="en-US" sz="3200" dirty="0" smtClean="0"/>
              <a:t>） ラフスケッチ</a:t>
            </a:r>
            <a:endParaRPr lang="en-US" altLang="ja-JP" sz="3200" dirty="0" smtClean="0"/>
          </a:p>
          <a:p>
            <a:r>
              <a:rPr lang="ja-JP" altLang="en-US" sz="3200" dirty="0" smtClean="0"/>
              <a:t>　　　素材収集と平行してやるといいかも</a:t>
            </a:r>
            <a:endParaRPr lang="en-US" altLang="ja-JP" sz="3200" dirty="0" smtClean="0"/>
          </a:p>
          <a:p>
            <a:r>
              <a:rPr lang="ja-JP" altLang="en-US" sz="3200" dirty="0" smtClean="0"/>
              <a:t>　　　（企画倒れにならないように）</a:t>
            </a:r>
            <a:endParaRPr lang="en-US" altLang="ja-JP" sz="3200" dirty="0" smtClean="0"/>
          </a:p>
        </p:txBody>
      </p:sp>
    </p:spTree>
    <p:extLst>
      <p:ext uri="{BB962C8B-B14F-4D97-AF65-F5344CB8AC3E}">
        <p14:creationId xmlns="" xmlns:p14="http://schemas.microsoft.com/office/powerpoint/2010/main" val="1330303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横巻き 8"/>
          <p:cNvSpPr/>
          <p:nvPr/>
        </p:nvSpPr>
        <p:spPr>
          <a:xfrm>
            <a:off x="-108520" y="2060848"/>
            <a:ext cx="9684568" cy="3212976"/>
          </a:xfrm>
          <a:prstGeom prst="horizontalScroll">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5400" dirty="0" smtClean="0">
                <a:solidFill>
                  <a:schemeClr val="bg1"/>
                </a:solidFill>
              </a:rPr>
              <a:t>企画は昼夜・場所を問わず</a:t>
            </a:r>
            <a:endParaRPr kumimoji="1" lang="en-US" altLang="ja-JP" sz="5400" dirty="0" smtClean="0">
              <a:solidFill>
                <a:schemeClr val="bg1"/>
              </a:solidFill>
            </a:endParaRPr>
          </a:p>
          <a:p>
            <a:pPr algn="ctr"/>
            <a:r>
              <a:rPr lang="ja-JP" altLang="en-US" sz="5400" dirty="0" smtClean="0">
                <a:solidFill>
                  <a:schemeClr val="bg1"/>
                </a:solidFill>
              </a:rPr>
              <a:t>できます！</a:t>
            </a:r>
            <a:endParaRPr kumimoji="1" lang="ja-JP" altLang="en-US" sz="5400" dirty="0">
              <a:solidFill>
                <a:schemeClr val="bg1"/>
              </a:solidFill>
            </a:endParaRPr>
          </a:p>
        </p:txBody>
      </p:sp>
    </p:spTree>
    <p:extLst>
      <p:ext uri="{BB962C8B-B14F-4D97-AF65-F5344CB8AC3E}">
        <p14:creationId xmlns="" xmlns:p14="http://schemas.microsoft.com/office/powerpoint/2010/main" val="3514942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925</Words>
  <Application>Microsoft Office PowerPoint</Application>
  <PresentationFormat>画面に合わせる (4:3)</PresentationFormat>
  <Paragraphs>256</Paragraphs>
  <Slides>47</Slides>
  <Notes>3</Notes>
  <HiddenSlides>0</HiddenSlides>
  <MMClips>0</MMClips>
  <ScaleCrop>false</ScaleCrop>
  <HeadingPairs>
    <vt:vector size="4" baseType="variant">
      <vt:variant>
        <vt:lpstr>テーマ</vt:lpstr>
      </vt:variant>
      <vt:variant>
        <vt:i4>1</vt:i4>
      </vt:variant>
      <vt:variant>
        <vt:lpstr>スライド タイトル</vt:lpstr>
      </vt:variant>
      <vt:variant>
        <vt:i4>47</vt:i4>
      </vt:variant>
    </vt:vector>
  </HeadingPairs>
  <TitlesOfParts>
    <vt:vector size="48" baseType="lpstr">
      <vt:lpstr>Office テーマ</vt:lpstr>
      <vt:lpstr>スライド 1</vt:lpstr>
      <vt:lpstr>スライド 2</vt:lpstr>
      <vt:lpstr>１．目的</vt:lpstr>
      <vt:lpstr>スライド 4</vt:lpstr>
      <vt:lpstr>２．計画</vt:lpstr>
      <vt:lpstr>　授業計画</vt:lpstr>
      <vt:lpstr>３．アウトプット （成果物）</vt:lpstr>
      <vt:lpstr>スライド 8</vt:lpstr>
      <vt:lpstr>スライド 9</vt:lpstr>
      <vt:lpstr>スライド 10</vt:lpstr>
      <vt:lpstr>スライド 11</vt:lpstr>
      <vt:lpstr>スライド 12</vt:lpstr>
      <vt:lpstr>スライド 13</vt:lpstr>
      <vt:lpstr>スライド 14</vt:lpstr>
      <vt:lpstr>Photoshopとは</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コラージュ（collage）とは</vt:lpstr>
      <vt:lpstr>スライド 34</vt:lpstr>
      <vt:lpstr>スライド 35</vt:lpstr>
      <vt:lpstr>スライド 36</vt:lpstr>
      <vt:lpstr>スライド 37</vt:lpstr>
      <vt:lpstr>スライド 38</vt:lpstr>
      <vt:lpstr>問題の発見と解決策の検討</vt:lpstr>
      <vt:lpstr>スライド 40</vt:lpstr>
      <vt:lpstr>スライド 41</vt:lpstr>
      <vt:lpstr>スライド 42</vt:lpstr>
      <vt:lpstr>スライド 43</vt:lpstr>
      <vt:lpstr>スライド 44</vt:lpstr>
      <vt:lpstr>スライド 45</vt:lpstr>
      <vt:lpstr>スライド 46</vt:lpstr>
      <vt:lpstr>リフレクションシートの記入</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2020-04-29T11:38:48Z</dcterms:created>
  <dcterms:modified xsi:type="dcterms:W3CDTF">2020-09-08T01:14:43Z</dcterms:modified>
</cp:coreProperties>
</file>