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00" r:id="rId2"/>
    <p:sldId id="449" r:id="rId3"/>
    <p:sldId id="422" r:id="rId4"/>
    <p:sldId id="423" r:id="rId5"/>
    <p:sldId id="427" r:id="rId6"/>
    <p:sldId id="428" r:id="rId7"/>
    <p:sldId id="429" r:id="rId8"/>
    <p:sldId id="430" r:id="rId9"/>
    <p:sldId id="431" r:id="rId10"/>
    <p:sldId id="432" r:id="rId11"/>
    <p:sldId id="433" r:id="rId12"/>
    <p:sldId id="434" r:id="rId13"/>
    <p:sldId id="435" r:id="rId14"/>
    <p:sldId id="436" r:id="rId15"/>
    <p:sldId id="437" r:id="rId16"/>
    <p:sldId id="438" r:id="rId17"/>
    <p:sldId id="439" r:id="rId18"/>
    <p:sldId id="440" r:id="rId19"/>
    <p:sldId id="441" r:id="rId20"/>
    <p:sldId id="442" r:id="rId21"/>
    <p:sldId id="444" r:id="rId22"/>
    <p:sldId id="419" r:id="rId23"/>
  </p:sldIdLst>
  <p:sldSz cx="9144000" cy="6858000" type="screen4x3"/>
  <p:notesSz cx="6784975" cy="990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作成者" initials="作成者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58" autoAdjust="0"/>
    <p:restoredTop sz="94660"/>
  </p:normalViewPr>
  <p:slideViewPr>
    <p:cSldViewPr>
      <p:cViewPr varScale="1">
        <p:scale>
          <a:sx n="71" d="100"/>
          <a:sy n="71" d="100"/>
        </p:scale>
        <p:origin x="-16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0050" cy="496889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3339" y="0"/>
            <a:ext cx="2940050" cy="496889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300"/>
            </a:lvl1pPr>
          </a:lstStyle>
          <a:p>
            <a:fld id="{5F2DA353-DFA9-4600-A004-30A28537AB83}" type="datetimeFigureOut">
              <a:rPr kumimoji="1" lang="ja-JP" altLang="en-US" smtClean="0"/>
              <a:pPr/>
              <a:t>2020/9/8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09114"/>
            <a:ext cx="2940050" cy="496888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3339" y="9409114"/>
            <a:ext cx="2940050" cy="496888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300"/>
            </a:lvl1pPr>
          </a:lstStyle>
          <a:p>
            <a:fld id="{51A368D6-A06D-4CCC-8D38-67E3F3FF5A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942369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/>
          <a:lstStyle>
            <a:lvl1pPr algn="l">
              <a:defRPr sz="13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3249" y="1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/>
          <a:lstStyle>
            <a:lvl1pPr algn="r">
              <a:defRPr sz="1300"/>
            </a:lvl1pPr>
          </a:lstStyle>
          <a:p>
            <a:pPr>
              <a:defRPr/>
            </a:pPr>
            <a:fld id="{48C065DD-ED48-4B7D-BA2D-BE34BF26952A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1363"/>
            <a:ext cx="4956175" cy="3717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359" tIns="47680" rIns="95359" bIns="4768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8498" y="4705351"/>
            <a:ext cx="5427980" cy="4457700"/>
          </a:xfrm>
          <a:prstGeom prst="rect">
            <a:avLst/>
          </a:prstGeom>
        </p:spPr>
        <p:txBody>
          <a:bodyPr vert="horz" lIns="95359" tIns="47680" rIns="95359" bIns="4768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08982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3249" y="9408982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 anchor="b"/>
          <a:lstStyle>
            <a:lvl1pPr algn="r">
              <a:defRPr sz="1300"/>
            </a:lvl1pPr>
          </a:lstStyle>
          <a:p>
            <a:pPr>
              <a:defRPr/>
            </a:pPr>
            <a:fld id="{E7A3D860-263D-40CA-AAB1-51FE220C23F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6913959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420F6F-3C0C-42AE-9DCC-ADCED1757607}" type="slidenum">
              <a:rPr lang="ja-JP" altLang="en-US" smtClean="0"/>
              <a:pPr/>
              <a:t>2</a:t>
            </a:fld>
            <a:endParaRPr lang="en-US" altLang="ja-JP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1363"/>
            <a:ext cx="4956175" cy="3717925"/>
          </a:xfrm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1538739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25592-9161-4282-A7F1-82801EA6EE31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A50B0-E26A-4F9D-87E0-133A2EBAEF7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20D9B-BACD-49F2-A834-B9437069553C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D8AB1-67B7-4A78-A108-AB53C4754E9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C3AD0-7873-4BB8-B00D-8387992CB82F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93FF0-1198-431F-B4A7-CFFC40A22D4F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A8EA1-1A34-40E4-B3FC-5B6B0C2EE022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1C152-DEAA-4EB8-BBCD-82427656C8A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297AA-E6D3-4764-891F-0E75A3E2D284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6DF0C-8020-4B57-BA42-179DC3E64317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2C027-8F6B-433C-B37E-C7350A9FFDCB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989FB-3F4F-4559-A142-CB125D0A176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952FD-2659-4C87-A971-D6A8D941A27F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98414-9A6E-4D7D-87EA-DBB3B0D3D5B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03536-AEB5-4399-9E04-0076778441B4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3D1B7-5C69-4897-AF92-64346900BA6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D8309-C381-405D-9233-8A9628C53B6F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F345A-649B-47DD-BC3F-56F4B3BC736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A3696-93D9-4762-AEC0-9C694F1AEAEB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9E0BC-9EED-46AD-AB15-47F42860A08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1FD64-E087-4E53-A3BF-B9C8C9EB5D48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4496C-66AB-494D-A476-C464573A2F8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E4B6981-43E2-4A0C-A39D-7517B8F3BF23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EDEDB03-3639-4833-A079-48FF3A3F3A6D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テキスト ボックス 3"/>
          <p:cNvSpPr txBox="1">
            <a:spLocks noChangeArrowheads="1"/>
          </p:cNvSpPr>
          <p:nvPr/>
        </p:nvSpPr>
        <p:spPr bwMode="auto">
          <a:xfrm>
            <a:off x="24987" y="980728"/>
            <a:ext cx="896448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6600" dirty="0" smtClean="0"/>
              <a:t>選挙ポスター制作</a:t>
            </a:r>
            <a:endParaRPr lang="en-US" altLang="ja-JP" sz="6600" dirty="0" smtClean="0"/>
          </a:p>
          <a:p>
            <a:pPr algn="ctr"/>
            <a:r>
              <a:rPr lang="ja-JP" altLang="en-US" sz="6600" dirty="0" smtClean="0"/>
              <a:t>プロジェクト</a:t>
            </a:r>
            <a:endParaRPr lang="en-US" altLang="ja-JP" sz="6600" dirty="0" smtClean="0"/>
          </a:p>
          <a:p>
            <a:pPr algn="ctr"/>
            <a:r>
              <a:rPr lang="ja-JP" altLang="en-US" sz="6600" dirty="0" smtClean="0"/>
              <a:t>（</a:t>
            </a:r>
            <a:r>
              <a:rPr lang="ja-JP" altLang="en-US" sz="6600" dirty="0" smtClean="0">
                <a:solidFill>
                  <a:srgbClr val="FF0000"/>
                </a:solidFill>
              </a:rPr>
              <a:t>選プロ</a:t>
            </a:r>
            <a:r>
              <a:rPr lang="ja-JP" altLang="en-US" sz="6600" dirty="0">
                <a:solidFill>
                  <a:srgbClr val="FF0000"/>
                </a:solidFill>
              </a:rPr>
              <a:t>⑦</a:t>
            </a:r>
            <a:r>
              <a:rPr lang="ja-JP" altLang="en-US" sz="6600" dirty="0" smtClean="0"/>
              <a:t>）</a:t>
            </a:r>
            <a:endParaRPr lang="en-US" altLang="ja-JP" sz="6600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79512" y="4293096"/>
            <a:ext cx="89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/>
              <a:t>～　社会の問題点を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発見</a:t>
            </a:r>
            <a:r>
              <a:rPr kumimoji="1" lang="ja-JP" altLang="en-US" sz="3200" dirty="0" smtClean="0"/>
              <a:t>し、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解決</a:t>
            </a:r>
            <a:r>
              <a:rPr kumimoji="1" lang="ja-JP" altLang="en-US" sz="3200" smtClean="0"/>
              <a:t>策を提案する</a:t>
            </a:r>
            <a:r>
              <a:rPr kumimoji="1" lang="ja-JP" altLang="en-US" sz="3200" dirty="0" smtClean="0"/>
              <a:t>　～</a:t>
            </a:r>
            <a:endParaRPr kumimoji="1" lang="en-US" altLang="ja-JP" sz="32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5196" y="5157192"/>
            <a:ext cx="89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/>
              <a:t>班の代表者は、</a:t>
            </a:r>
            <a:r>
              <a:rPr kumimoji="1" lang="en-US" altLang="ja-JP" sz="3200" dirty="0" smtClean="0"/>
              <a:t>iPad</a:t>
            </a:r>
            <a:r>
              <a:rPr kumimoji="1" lang="ja-JP" altLang="en-US" sz="3200" dirty="0" smtClean="0"/>
              <a:t>をもらいにくる！</a:t>
            </a:r>
            <a:endParaRPr kumimoji="1"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230766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43608" y="332656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 smtClean="0"/>
              <a:t>その</a:t>
            </a:r>
            <a:r>
              <a:rPr lang="ja-JP" altLang="en-US" sz="4800" dirty="0"/>
              <a:t>①</a:t>
            </a:r>
            <a:endParaRPr kumimoji="1" lang="ja-JP" altLang="en-US" sz="4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8" y="2204864"/>
            <a:ext cx="80648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dirty="0" smtClean="0">
                <a:solidFill>
                  <a:srgbClr val="FF0000"/>
                </a:solidFill>
              </a:rPr>
              <a:t>聞こえない</a:t>
            </a:r>
            <a:endParaRPr kumimoji="1" lang="ja-JP" altLang="en-US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899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43608" y="332656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 smtClean="0"/>
              <a:t>その</a:t>
            </a:r>
            <a:r>
              <a:rPr lang="ja-JP" altLang="en-US" sz="4800" dirty="0" smtClean="0"/>
              <a:t>②</a:t>
            </a:r>
            <a:endParaRPr kumimoji="1" lang="ja-JP" altLang="en-US" sz="4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8" y="2204864"/>
            <a:ext cx="80648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dirty="0" smtClean="0">
                <a:solidFill>
                  <a:srgbClr val="FF0000"/>
                </a:solidFill>
              </a:rPr>
              <a:t>前置きが長い</a:t>
            </a:r>
            <a:endParaRPr kumimoji="1" lang="ja-JP" altLang="en-US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152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43608" y="332656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 smtClean="0"/>
              <a:t>その</a:t>
            </a:r>
            <a:r>
              <a:rPr lang="ja-JP" altLang="en-US" sz="4800" dirty="0" smtClean="0"/>
              <a:t>③</a:t>
            </a:r>
            <a:endParaRPr kumimoji="1" lang="ja-JP" altLang="en-US" sz="4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8" y="2204864"/>
            <a:ext cx="80648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dirty="0" smtClean="0">
                <a:solidFill>
                  <a:srgbClr val="FF0000"/>
                </a:solidFill>
              </a:rPr>
              <a:t>質問の意味や</a:t>
            </a:r>
            <a:endParaRPr kumimoji="1" lang="en-US" altLang="ja-JP" sz="8800" dirty="0" smtClean="0">
              <a:solidFill>
                <a:srgbClr val="FF0000"/>
              </a:solidFill>
            </a:endParaRPr>
          </a:p>
          <a:p>
            <a:pPr algn="ctr"/>
            <a:r>
              <a:rPr lang="ja-JP" altLang="en-US" sz="8800" dirty="0" smtClean="0">
                <a:solidFill>
                  <a:srgbClr val="FF0000"/>
                </a:solidFill>
              </a:rPr>
              <a:t>意図が不明</a:t>
            </a:r>
            <a:endParaRPr kumimoji="1" lang="ja-JP" altLang="en-US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315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43608" y="332656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 smtClean="0"/>
              <a:t>その</a:t>
            </a:r>
            <a:r>
              <a:rPr lang="ja-JP" altLang="en-US" sz="4800" dirty="0" smtClean="0"/>
              <a:t>④</a:t>
            </a:r>
            <a:endParaRPr kumimoji="1" lang="ja-JP" altLang="en-US" sz="4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8" y="2204864"/>
            <a:ext cx="80648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dirty="0" smtClean="0">
                <a:solidFill>
                  <a:srgbClr val="FF0000"/>
                </a:solidFill>
              </a:rPr>
              <a:t>些末な質問</a:t>
            </a:r>
            <a:endParaRPr kumimoji="1" lang="ja-JP" altLang="en-US" sz="88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5013176"/>
            <a:ext cx="93610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ただし</a:t>
            </a:r>
            <a:endParaRPr kumimoji="1" lang="en-US" altLang="ja-JP" sz="3600" dirty="0" smtClean="0"/>
          </a:p>
          <a:p>
            <a:r>
              <a:rPr lang="ja-JP" altLang="en-US" sz="3600" dirty="0" smtClean="0"/>
              <a:t>回答次第では、</a:t>
            </a:r>
            <a:r>
              <a:rPr lang="en-US" altLang="ja-JP" sz="3600" dirty="0" smtClean="0"/>
              <a:t>GOOD</a:t>
            </a:r>
            <a:r>
              <a:rPr lang="ja-JP" altLang="en-US" sz="3600" dirty="0" smtClean="0"/>
              <a:t>な質問になることも！？</a:t>
            </a:r>
            <a:endParaRPr lang="en-US" altLang="ja-JP" sz="3600" dirty="0" smtClean="0"/>
          </a:p>
          <a:p>
            <a:r>
              <a:rPr lang="ja-JP" altLang="en-US" sz="3600" dirty="0"/>
              <a:t>臆</a:t>
            </a:r>
            <a:r>
              <a:rPr lang="ja-JP" altLang="en-US" sz="3600" dirty="0" smtClean="0"/>
              <a:t>せず、質問しよう！</a:t>
            </a:r>
            <a:endParaRPr lang="en-US" altLang="ja-JP" sz="3600" dirty="0"/>
          </a:p>
        </p:txBody>
      </p:sp>
    </p:spTree>
    <p:extLst>
      <p:ext uri="{BB962C8B-B14F-4D97-AF65-F5344CB8AC3E}">
        <p14:creationId xmlns:p14="http://schemas.microsoft.com/office/powerpoint/2010/main" xmlns="" val="412388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43608" y="332656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 smtClean="0"/>
              <a:t>その</a:t>
            </a:r>
            <a:r>
              <a:rPr lang="ja-JP" altLang="en-US" sz="4800" dirty="0" smtClean="0"/>
              <a:t>⑤</a:t>
            </a:r>
            <a:endParaRPr kumimoji="1" lang="ja-JP" altLang="en-US" sz="4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66665" y="1628800"/>
            <a:ext cx="806489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dirty="0" smtClean="0">
                <a:solidFill>
                  <a:srgbClr val="FF0000"/>
                </a:solidFill>
              </a:rPr>
              <a:t>誰も答えることができないことを聞く</a:t>
            </a:r>
            <a:endParaRPr kumimoji="1" lang="ja-JP" altLang="en-US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682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43608" y="332656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 smtClean="0"/>
              <a:t>その⑥</a:t>
            </a:r>
            <a:endParaRPr kumimoji="1" lang="ja-JP" altLang="en-US" sz="4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8" y="2204864"/>
            <a:ext cx="80648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dirty="0" smtClean="0">
                <a:solidFill>
                  <a:srgbClr val="FF0000"/>
                </a:solidFill>
              </a:rPr>
              <a:t>自分の知識を</a:t>
            </a:r>
            <a:endParaRPr kumimoji="1" lang="en-US" altLang="ja-JP" sz="8800" dirty="0" smtClean="0">
              <a:solidFill>
                <a:srgbClr val="FF0000"/>
              </a:solidFill>
            </a:endParaRPr>
          </a:p>
          <a:p>
            <a:pPr algn="ctr"/>
            <a:r>
              <a:rPr lang="ja-JP" altLang="en-US" sz="8800" dirty="0" smtClean="0">
                <a:solidFill>
                  <a:srgbClr val="FF0000"/>
                </a:solidFill>
              </a:rPr>
              <a:t>ひけらか</a:t>
            </a:r>
            <a:r>
              <a:rPr lang="ja-JP" altLang="en-US" sz="8800" dirty="0">
                <a:solidFill>
                  <a:srgbClr val="FF0000"/>
                </a:solidFill>
              </a:rPr>
              <a:t>す</a:t>
            </a:r>
            <a:endParaRPr kumimoji="1" lang="ja-JP" altLang="en-US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317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43608" y="332656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 smtClean="0"/>
              <a:t>その⑦</a:t>
            </a:r>
            <a:endParaRPr kumimoji="1" lang="ja-JP" altLang="en-US" sz="4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8" y="2204864"/>
            <a:ext cx="80648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800" dirty="0" smtClean="0">
                <a:solidFill>
                  <a:srgbClr val="FF0000"/>
                </a:solidFill>
              </a:rPr>
              <a:t>ケンカになる</a:t>
            </a:r>
            <a:endParaRPr kumimoji="1" lang="ja-JP" altLang="en-US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522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43608" y="332656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 smtClean="0"/>
              <a:t>その⑧</a:t>
            </a:r>
            <a:endParaRPr kumimoji="1" lang="ja-JP" altLang="en-US" sz="4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8" y="2204864"/>
            <a:ext cx="80648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800" dirty="0" smtClean="0">
                <a:solidFill>
                  <a:srgbClr val="FF0000"/>
                </a:solidFill>
              </a:rPr>
              <a:t>自分たちだけの世界に入る</a:t>
            </a:r>
            <a:endParaRPr kumimoji="1" lang="ja-JP" altLang="en-US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12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0" y="2348880"/>
            <a:ext cx="9505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0" dirty="0" smtClean="0"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質問力</a:t>
            </a:r>
            <a:r>
              <a:rPr lang="ja-JP" altLang="en-US" sz="12000" dirty="0" smtClean="0"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と</a:t>
            </a:r>
            <a:r>
              <a:rPr lang="ja-JP" altLang="en-US" sz="12000" dirty="0"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は</a:t>
            </a:r>
            <a:endParaRPr kumimoji="1" lang="ja-JP" altLang="en-US" sz="12000" dirty="0">
              <a:latin typeface="小塚ゴシック Pr6N B" panose="020B0800000000000000" pitchFamily="34" charset="-128"/>
              <a:ea typeface="小塚ゴシック Pr6N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186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83568" y="980728"/>
            <a:ext cx="903649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 smtClean="0"/>
              <a:t>質問することによって</a:t>
            </a:r>
            <a:endParaRPr lang="en-US" altLang="ja-JP" sz="3200" dirty="0" smtClean="0"/>
          </a:p>
          <a:p>
            <a:endParaRPr lang="en-US" altLang="ja-JP" sz="3200" dirty="0" smtClean="0"/>
          </a:p>
          <a:p>
            <a:r>
              <a:rPr lang="ja-JP" altLang="en-US" sz="7200" dirty="0" smtClean="0">
                <a:solidFill>
                  <a:srgbClr val="FF0000"/>
                </a:solidFill>
              </a:rPr>
              <a:t>情報、考え、気づき、意欲、行動、信頼</a:t>
            </a:r>
            <a:endParaRPr lang="en-US" altLang="ja-JP" sz="7200" dirty="0" smtClean="0">
              <a:solidFill>
                <a:srgbClr val="FF0000"/>
              </a:solidFill>
            </a:endParaRPr>
          </a:p>
          <a:p>
            <a:endParaRPr lang="en-US" altLang="ja-JP" sz="3200" dirty="0" smtClean="0"/>
          </a:p>
          <a:p>
            <a:endParaRPr lang="en-US" altLang="ja-JP" sz="3200" dirty="0" smtClean="0"/>
          </a:p>
          <a:p>
            <a:r>
              <a:rPr lang="ja-JP" altLang="en-US" sz="3200" dirty="0" smtClean="0"/>
              <a:t>などを引き出す力</a:t>
            </a:r>
            <a:endParaRPr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303379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536573" y="9398"/>
            <a:ext cx="9858375" cy="9286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3600" dirty="0" smtClean="0"/>
              <a:t>　授業計画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7504" y="910517"/>
            <a:ext cx="7133029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１</a:t>
            </a:r>
            <a:r>
              <a:rPr lang="ja-JP" altLang="en-US" sz="3200" dirty="0" smtClean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限：プロジェクトの説明、問題解決とは</a:t>
            </a:r>
            <a:endParaRPr lang="ja-JP" altLang="en-US" sz="3200" dirty="0">
              <a:solidFill>
                <a:schemeClr val="bg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107504" y="2592767"/>
            <a:ext cx="4702619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rPr>
              <a:t>３限：企画</a:t>
            </a:r>
            <a:endParaRPr lang="en-US" altLang="ja-JP" sz="3200" dirty="0" smtClean="0">
              <a:solidFill>
                <a:schemeClr val="bg1">
                  <a:lumMod val="6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107504" y="3433892"/>
            <a:ext cx="6628973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rPr>
              <a:t>４～６限：制作</a:t>
            </a:r>
            <a:endParaRPr lang="ja-JP" altLang="en-US" sz="3200" dirty="0">
              <a:solidFill>
                <a:schemeClr val="bg1">
                  <a:lumMod val="6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107504" y="4275017"/>
            <a:ext cx="7363567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７限：発表／相互評価／投票（グループ）</a:t>
            </a:r>
            <a:endParaRPr lang="ja-JP" altLang="en-US" sz="32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07504" y="1751642"/>
            <a:ext cx="6067423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２限：画像編集の練習＋企画</a:t>
            </a:r>
            <a:endParaRPr lang="en-US" altLang="ja-JP" sz="3200" dirty="0" smtClean="0">
              <a:solidFill>
                <a:schemeClr val="bg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07504" y="5116142"/>
            <a:ext cx="7363567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latin typeface="+mj-lt"/>
                <a:ea typeface="+mj-ea"/>
                <a:cs typeface="+mj-cs"/>
              </a:rPr>
              <a:t>８～９限：発表／相互評価／投票（クラス）</a:t>
            </a:r>
            <a:endParaRPr lang="ja-JP" altLang="en-US" sz="3200" dirty="0">
              <a:latin typeface="+mj-lt"/>
              <a:ea typeface="+mj-ea"/>
              <a:cs typeface="+mj-cs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07504" y="5957267"/>
            <a:ext cx="7363567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latin typeface="+mj-lt"/>
                <a:ea typeface="+mj-ea"/>
                <a:cs typeface="+mj-cs"/>
              </a:rPr>
              <a:t>１０限：振り返り</a:t>
            </a:r>
            <a:endParaRPr lang="ja-JP" altLang="en-US" sz="32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82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2008" y="2006838"/>
            <a:ext cx="89644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 smtClean="0"/>
              <a:t>良い質問は、その場にいる人の思考を深めることができる</a:t>
            </a:r>
            <a:endParaRPr kumimoji="1" lang="en-US" altLang="ja-JP" sz="6000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9512" y="260648"/>
            <a:ext cx="8964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dirty="0" smtClean="0"/>
              <a:t>質問力を問う</a:t>
            </a:r>
            <a:endParaRPr kumimoji="1" lang="en-US" altLang="ja-JP" sz="6000" dirty="0" smtClean="0"/>
          </a:p>
        </p:txBody>
      </p:sp>
    </p:spTree>
    <p:extLst>
      <p:ext uri="{BB962C8B-B14F-4D97-AF65-F5344CB8AC3E}">
        <p14:creationId xmlns:p14="http://schemas.microsoft.com/office/powerpoint/2010/main" xmlns="" val="56072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テキスト ボックス 3"/>
          <p:cNvSpPr txBox="1">
            <a:spLocks noChangeArrowheads="1"/>
          </p:cNvSpPr>
          <p:nvPr/>
        </p:nvSpPr>
        <p:spPr bwMode="auto">
          <a:xfrm>
            <a:off x="323528" y="0"/>
            <a:ext cx="842493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4400" dirty="0" smtClean="0"/>
              <a:t>全員プレゼンが 終わった班は・・・</a:t>
            </a:r>
            <a:endParaRPr lang="ja-JP" altLang="en-US" sz="4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5496" y="1648273"/>
            <a:ext cx="9865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 smtClean="0"/>
              <a:t>（１） 評価シートを切って本人に渡す</a:t>
            </a:r>
            <a:endParaRPr lang="en-US" altLang="ja-JP" sz="4000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496" y="2937138"/>
            <a:ext cx="8964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 smtClean="0"/>
              <a:t>（２） 評価シートを張り付ける</a:t>
            </a:r>
            <a:endParaRPr kumimoji="1" lang="en-US" altLang="ja-JP" sz="4000" dirty="0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752" y="4235572"/>
            <a:ext cx="8964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 smtClean="0"/>
              <a:t>（３） 投票する</a:t>
            </a:r>
            <a:endParaRPr kumimoji="1" lang="en-US" altLang="ja-JP" sz="4000" dirty="0" smtClean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9512" y="5402659"/>
            <a:ext cx="8964488" cy="120032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ja-JP" altLang="en-US" sz="3600" dirty="0"/>
              <a:t>トップ当選者の番号と名前を後ろの黒板</a:t>
            </a:r>
            <a:r>
              <a:rPr lang="ja-JP" altLang="en-US" sz="3600" dirty="0" smtClean="0"/>
              <a:t>に</a:t>
            </a:r>
            <a:endParaRPr lang="en-US" altLang="ja-JP" sz="3600" dirty="0" smtClean="0"/>
          </a:p>
          <a:p>
            <a:r>
              <a:rPr lang="ja-JP" altLang="en-US" sz="3600" dirty="0" smtClean="0"/>
              <a:t>記入</a:t>
            </a:r>
            <a:r>
              <a:rPr lang="ja-JP" altLang="en-US" sz="3600" dirty="0"/>
              <a:t>する（同票の場合</a:t>
            </a:r>
            <a:r>
              <a:rPr lang="ja-JP" altLang="en-US" sz="3600" dirty="0" smtClean="0"/>
              <a:t>は話し合いで決定）</a:t>
            </a:r>
            <a:endParaRPr lang="en-US" altLang="ja-JP" sz="3600" dirty="0"/>
          </a:p>
        </p:txBody>
      </p:sp>
    </p:spTree>
    <p:extLst>
      <p:ext uri="{BB962C8B-B14F-4D97-AF65-F5344CB8AC3E}">
        <p14:creationId xmlns:p14="http://schemas.microsoft.com/office/powerpoint/2010/main" xmlns="" val="334955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リフレクションシートの記入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7504" y="1107260"/>
            <a:ext cx="9217024" cy="27860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ja-JP" altLang="en-US" dirty="0" smtClean="0"/>
              <a:t>今日の授業に対する評価・意見・質問・感想・独り言</a:t>
            </a:r>
            <a:endParaRPr lang="en-US" altLang="ja-JP" dirty="0" smtClean="0"/>
          </a:p>
          <a:p>
            <a:pPr eaLnBrk="1" hangingPunct="1">
              <a:buFont typeface="Wingdings" pitchFamily="2" charset="2"/>
              <a:buNone/>
            </a:pPr>
            <a:r>
              <a:rPr lang="ja-JP" altLang="en-US" dirty="0" smtClean="0"/>
              <a:t>を</a:t>
            </a:r>
            <a:r>
              <a:rPr lang="ja-JP" altLang="en-US" dirty="0" smtClean="0">
                <a:solidFill>
                  <a:srgbClr val="FF0000"/>
                </a:solidFill>
              </a:rPr>
              <a:t>具体的に</a:t>
            </a:r>
            <a:r>
              <a:rPr lang="ja-JP" altLang="en-US" dirty="0" smtClean="0"/>
              <a:t>記入。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xmlns="" val="3551632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21858"/>
            <a:ext cx="8229600" cy="814854"/>
          </a:xfrm>
        </p:spPr>
        <p:txBody>
          <a:bodyPr/>
          <a:lstStyle/>
          <a:p>
            <a:r>
              <a:rPr kumimoji="1" lang="ja-JP" altLang="en-US" dirty="0" smtClean="0"/>
              <a:t>本日のミッション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1907" y="1192289"/>
            <a:ext cx="88924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 smtClean="0"/>
              <a:t>（１）説明と準備</a:t>
            </a:r>
            <a:endParaRPr lang="en-US" altLang="ja-JP" sz="4000" dirty="0" smtClean="0"/>
          </a:p>
          <a:p>
            <a:endParaRPr lang="en-US" altLang="ja-JP" sz="4000" dirty="0"/>
          </a:p>
          <a:p>
            <a:endParaRPr lang="en-US" altLang="ja-JP" sz="4000" dirty="0"/>
          </a:p>
          <a:p>
            <a:r>
              <a:rPr lang="ja-JP" altLang="en-US" sz="4000" dirty="0" smtClean="0"/>
              <a:t>（</a:t>
            </a:r>
            <a:r>
              <a:rPr lang="ja-JP" altLang="en-US" sz="4000" dirty="0"/>
              <a:t>２</a:t>
            </a:r>
            <a:r>
              <a:rPr lang="ja-JP" altLang="en-US" sz="4000" dirty="0" smtClean="0"/>
              <a:t>）発表（班）と相互評価</a:t>
            </a:r>
            <a:endParaRPr lang="en-US" altLang="ja-JP" sz="4000" dirty="0"/>
          </a:p>
          <a:p>
            <a:r>
              <a:rPr lang="ja-JP" altLang="en-US" sz="3200" dirty="0" smtClean="0"/>
              <a:t>　　</a:t>
            </a:r>
            <a:endParaRPr lang="en-US" altLang="ja-JP" sz="3200" dirty="0" smtClean="0"/>
          </a:p>
          <a:p>
            <a:endParaRPr lang="en-US" altLang="ja-JP" sz="4000" dirty="0" smtClean="0"/>
          </a:p>
          <a:p>
            <a:r>
              <a:rPr lang="ja-JP" altLang="en-US" sz="4000" dirty="0" smtClean="0"/>
              <a:t>（３）評価シートの交換と投票</a:t>
            </a:r>
            <a:endParaRPr lang="en-US" altLang="ja-JP" sz="4000" dirty="0" smtClean="0"/>
          </a:p>
          <a:p>
            <a:endParaRPr lang="en-US" altLang="ja-JP" sz="40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668344" y="1215162"/>
            <a:ext cx="115212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/>
              <a:t>1</a:t>
            </a:r>
            <a:r>
              <a:rPr kumimoji="1" lang="en-US" altLang="ja-JP" sz="3200" b="1" dirty="0" smtClean="0"/>
              <a:t>0</a:t>
            </a:r>
            <a:r>
              <a:rPr kumimoji="1" lang="ja-JP" altLang="en-US" sz="3200" b="1" dirty="0" smtClean="0"/>
              <a:t>分</a:t>
            </a:r>
            <a:endParaRPr kumimoji="1" lang="ja-JP" altLang="en-US" sz="32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24328" y="69269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時間の目安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32340" y="3042160"/>
            <a:ext cx="115212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/>
              <a:t>25</a:t>
            </a:r>
            <a:r>
              <a:rPr kumimoji="1" lang="ja-JP" altLang="en-US" sz="3200" b="1" dirty="0" smtClean="0"/>
              <a:t>分</a:t>
            </a:r>
            <a:endParaRPr kumimoji="1" lang="ja-JP" altLang="en-US" sz="32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68344" y="4892031"/>
            <a:ext cx="115212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/>
              <a:t>10</a:t>
            </a:r>
            <a:r>
              <a:rPr kumimoji="1" lang="ja-JP" altLang="en-US" sz="3200" b="1" dirty="0" smtClean="0"/>
              <a:t>分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xmlns="" val="284149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11400"/>
            <a:ext cx="8229600" cy="1143000"/>
          </a:xfrm>
        </p:spPr>
        <p:txBody>
          <a:bodyPr/>
          <a:lstStyle/>
          <a:p>
            <a:r>
              <a:rPr lang="ja-JP" altLang="en-US" dirty="0"/>
              <a:t>発表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7504" y="980728"/>
            <a:ext cx="9036496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（１</a:t>
            </a:r>
            <a:r>
              <a:rPr lang="ja-JP" altLang="en-US" sz="3200" dirty="0" smtClean="0"/>
              <a:t>） 作品を表示</a:t>
            </a:r>
            <a:r>
              <a:rPr lang="ja-JP" altLang="en-US" sz="3200" dirty="0"/>
              <a:t>（</a:t>
            </a:r>
            <a:r>
              <a:rPr lang="en-US" altLang="ja-JP" sz="3200" dirty="0" smtClean="0"/>
              <a:t>iPad</a:t>
            </a:r>
            <a:r>
              <a:rPr lang="ja-JP" altLang="en-US" sz="3200" dirty="0" smtClean="0"/>
              <a:t>）　</a:t>
            </a:r>
            <a:endParaRPr lang="en-US" altLang="ja-JP" sz="3200" dirty="0" smtClean="0"/>
          </a:p>
          <a:p>
            <a:r>
              <a:rPr lang="ja-JP" altLang="en-US" sz="3200" dirty="0" smtClean="0"/>
              <a:t>（</a:t>
            </a:r>
            <a:r>
              <a:rPr lang="ja-JP" altLang="en-US" sz="3200" dirty="0"/>
              <a:t>２</a:t>
            </a:r>
            <a:r>
              <a:rPr lang="ja-JP" altLang="en-US" sz="3200" dirty="0" smtClean="0"/>
              <a:t>） 発表 （</a:t>
            </a:r>
            <a:r>
              <a:rPr lang="en-US" altLang="ja-JP" sz="3200" dirty="0" smtClean="0"/>
              <a:t>1</a:t>
            </a:r>
            <a:r>
              <a:rPr lang="ja-JP" altLang="en-US" sz="3200" dirty="0" smtClean="0"/>
              <a:t>分）</a:t>
            </a:r>
            <a:endParaRPr lang="en-US" altLang="ja-JP" sz="3200" dirty="0" smtClean="0"/>
          </a:p>
          <a:p>
            <a:r>
              <a:rPr lang="ja-JP" altLang="en-US" sz="3200" dirty="0"/>
              <a:t>　　</a:t>
            </a:r>
            <a:r>
              <a:rPr lang="ja-JP" altLang="en-US" sz="3200" dirty="0" smtClean="0"/>
              <a:t>終了後</a:t>
            </a:r>
            <a:r>
              <a:rPr lang="ja-JP" altLang="en-US" sz="3200" dirty="0"/>
              <a:t>、「</a:t>
            </a:r>
            <a:r>
              <a:rPr lang="ja-JP" altLang="en-US" sz="3200" dirty="0">
                <a:solidFill>
                  <a:srgbClr val="FF0000"/>
                </a:solidFill>
              </a:rPr>
              <a:t>何</a:t>
            </a:r>
            <a:r>
              <a:rPr lang="ja-JP" altLang="en-US" sz="3200" dirty="0" smtClean="0">
                <a:solidFill>
                  <a:srgbClr val="FF0000"/>
                </a:solidFill>
              </a:rPr>
              <a:t>かご質問ありますか</a:t>
            </a:r>
            <a:r>
              <a:rPr lang="ja-JP" altLang="en-US" sz="3200" dirty="0">
                <a:solidFill>
                  <a:srgbClr val="FF0000"/>
                </a:solidFill>
              </a:rPr>
              <a:t>？</a:t>
            </a:r>
            <a:r>
              <a:rPr lang="ja-JP" altLang="en-US" sz="3200" dirty="0"/>
              <a:t>」</a:t>
            </a:r>
            <a:endParaRPr lang="en-US" altLang="ja-JP" sz="3200" dirty="0"/>
          </a:p>
          <a:p>
            <a:r>
              <a:rPr lang="ja-JP" altLang="en-US" sz="3200" dirty="0" smtClean="0"/>
              <a:t>（３） 質疑応答（</a:t>
            </a:r>
            <a:r>
              <a:rPr lang="en-US" altLang="ja-JP" sz="3200" dirty="0"/>
              <a:t>3</a:t>
            </a:r>
            <a:r>
              <a:rPr lang="ja-JP" altLang="en-US" sz="3200" dirty="0" smtClean="0"/>
              <a:t>分）</a:t>
            </a:r>
            <a:endParaRPr lang="en-US" altLang="ja-JP" sz="3200" dirty="0" smtClean="0"/>
          </a:p>
          <a:p>
            <a:r>
              <a:rPr lang="ja-JP" altLang="en-US" sz="3200" dirty="0"/>
              <a:t>　</a:t>
            </a:r>
            <a:r>
              <a:rPr lang="ja-JP" altLang="en-US" sz="3200" dirty="0" smtClean="0"/>
              <a:t>最低</a:t>
            </a:r>
            <a:r>
              <a:rPr lang="en-US" altLang="ja-JP" sz="3200" dirty="0" smtClean="0"/>
              <a:t>1</a:t>
            </a:r>
            <a:r>
              <a:rPr lang="ja-JP" altLang="en-US" sz="3200" dirty="0" smtClean="0"/>
              <a:t>人は質問すること</a:t>
            </a:r>
            <a:endParaRPr lang="en-US" altLang="ja-JP" sz="3200" dirty="0" smtClean="0"/>
          </a:p>
          <a:p>
            <a:r>
              <a:rPr lang="ja-JP" altLang="en-US" sz="3200" dirty="0" smtClean="0"/>
              <a:t>（４） 終了宣言</a:t>
            </a:r>
            <a:endParaRPr lang="en-US" altLang="ja-JP" sz="3200" dirty="0" smtClean="0"/>
          </a:p>
          <a:p>
            <a:r>
              <a:rPr lang="ja-JP" altLang="en-US" sz="3200" dirty="0"/>
              <a:t>　</a:t>
            </a:r>
            <a:r>
              <a:rPr lang="ja-JP" altLang="en-US" sz="3200" dirty="0" smtClean="0"/>
              <a:t> 「</a:t>
            </a:r>
            <a:r>
              <a:rPr lang="ja-JP" altLang="en-US" sz="3200" dirty="0" smtClean="0">
                <a:solidFill>
                  <a:srgbClr val="FF0000"/>
                </a:solidFill>
              </a:rPr>
              <a:t>これで発表を終わりにします</a:t>
            </a:r>
            <a:r>
              <a:rPr lang="ja-JP" altLang="en-US" sz="3200" dirty="0" smtClean="0"/>
              <a:t>」</a:t>
            </a:r>
            <a:endParaRPr lang="en-US" altLang="ja-JP" sz="3200" dirty="0" smtClean="0"/>
          </a:p>
          <a:p>
            <a:r>
              <a:rPr lang="ja-JP" altLang="en-US" sz="3200" dirty="0" smtClean="0"/>
              <a:t>　→ 聴衆は労いの拍手を！</a:t>
            </a:r>
            <a:endParaRPr lang="en-US" altLang="ja-JP" sz="3200" dirty="0" smtClean="0"/>
          </a:p>
          <a:p>
            <a:r>
              <a:rPr lang="ja-JP" altLang="en-US" sz="3200" dirty="0" smtClean="0"/>
              <a:t>（５）相互評価をプリントに記入（</a:t>
            </a:r>
            <a:r>
              <a:rPr lang="en-US" altLang="ja-JP" sz="3200" dirty="0" smtClean="0"/>
              <a:t>2</a:t>
            </a:r>
            <a:r>
              <a:rPr lang="ja-JP" altLang="en-US" sz="3200" dirty="0" smtClean="0"/>
              <a:t>分）</a:t>
            </a:r>
            <a:endParaRPr lang="en-US" altLang="ja-JP" sz="3200" dirty="0" smtClean="0"/>
          </a:p>
          <a:p>
            <a:endParaRPr lang="en-US" altLang="ja-JP" sz="3200" dirty="0"/>
          </a:p>
          <a:p>
            <a:r>
              <a:rPr lang="ja-JP" altLang="en-US" sz="3200" dirty="0" smtClean="0"/>
              <a:t>ファシリテータが（１）～（５）を</a:t>
            </a:r>
            <a:r>
              <a:rPr lang="en-US" altLang="ja-JP" sz="3200" dirty="0">
                <a:solidFill>
                  <a:srgbClr val="FF0000"/>
                </a:solidFill>
              </a:rPr>
              <a:t>6</a:t>
            </a:r>
            <a:r>
              <a:rPr lang="ja-JP" altLang="en-US" sz="3200" dirty="0" smtClean="0">
                <a:solidFill>
                  <a:srgbClr val="FF0000"/>
                </a:solidFill>
              </a:rPr>
              <a:t>分</a:t>
            </a:r>
            <a:r>
              <a:rPr lang="ja-JP" altLang="en-US" sz="3200" dirty="0" smtClean="0"/>
              <a:t>で回せるように</a:t>
            </a:r>
            <a:endParaRPr lang="en-US" altLang="ja-JP" sz="3200" dirty="0" smtClean="0"/>
          </a:p>
          <a:p>
            <a:r>
              <a:rPr lang="ja-JP" altLang="en-US" sz="3200" dirty="0" smtClean="0"/>
              <a:t>仕切る</a:t>
            </a:r>
            <a:endParaRPr lang="en-US" altLang="ja-JP" sz="3200" dirty="0" smtClean="0"/>
          </a:p>
          <a:p>
            <a:endParaRPr lang="en-US" altLang="ja-JP" sz="3200" dirty="0"/>
          </a:p>
        </p:txBody>
      </p:sp>
    </p:spTree>
    <p:extLst>
      <p:ext uri="{BB962C8B-B14F-4D97-AF65-F5344CB8AC3E}">
        <p14:creationId xmlns:p14="http://schemas.microsoft.com/office/powerpoint/2010/main" xmlns="" val="123798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-108520" y="1844824"/>
            <a:ext cx="95770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600" dirty="0" smtClean="0"/>
              <a:t>・</a:t>
            </a:r>
            <a:r>
              <a:rPr lang="ja-JP" altLang="en-US" sz="6600" dirty="0" smtClean="0">
                <a:solidFill>
                  <a:srgbClr val="FF0000"/>
                </a:solidFill>
              </a:rPr>
              <a:t>誰が</a:t>
            </a:r>
            <a:r>
              <a:rPr lang="ja-JP" altLang="en-US" sz="6600" dirty="0" smtClean="0"/>
              <a:t>（立候補者）</a:t>
            </a:r>
            <a:endParaRPr lang="en-US" altLang="ja-JP" sz="6600" dirty="0" smtClean="0"/>
          </a:p>
          <a:p>
            <a:r>
              <a:rPr lang="ja-JP" altLang="en-US" sz="6600" dirty="0" smtClean="0"/>
              <a:t>・</a:t>
            </a:r>
            <a:r>
              <a:rPr lang="ja-JP" altLang="en-US" sz="6600" dirty="0" smtClean="0">
                <a:solidFill>
                  <a:srgbClr val="FF0000"/>
                </a:solidFill>
              </a:rPr>
              <a:t>何を</a:t>
            </a:r>
            <a:r>
              <a:rPr lang="ja-JP" altLang="en-US" sz="6600" dirty="0" smtClean="0"/>
              <a:t>（どんな社会問題を）</a:t>
            </a:r>
            <a:endParaRPr lang="en-US" altLang="ja-JP" sz="6600" dirty="0" smtClean="0"/>
          </a:p>
          <a:p>
            <a:r>
              <a:rPr lang="ja-JP" altLang="en-US" sz="6600" dirty="0" smtClean="0"/>
              <a:t>・</a:t>
            </a:r>
            <a:r>
              <a:rPr lang="ja-JP" altLang="en-US" sz="6600" dirty="0" smtClean="0">
                <a:solidFill>
                  <a:srgbClr val="FF0000"/>
                </a:solidFill>
              </a:rPr>
              <a:t>どの</a:t>
            </a:r>
            <a:r>
              <a:rPr lang="ja-JP" altLang="en-US" sz="6600" dirty="0">
                <a:solidFill>
                  <a:srgbClr val="FF0000"/>
                </a:solidFill>
              </a:rPr>
              <a:t>よう</a:t>
            </a:r>
            <a:r>
              <a:rPr lang="ja-JP" altLang="en-US" sz="6600" dirty="0" smtClean="0">
                <a:solidFill>
                  <a:srgbClr val="FF0000"/>
                </a:solidFill>
              </a:rPr>
              <a:t>に</a:t>
            </a:r>
            <a:r>
              <a:rPr lang="ja-JP" altLang="en-US" sz="6600" dirty="0" smtClean="0"/>
              <a:t>解決するか？</a:t>
            </a:r>
            <a:endParaRPr lang="en-US" altLang="ja-JP" sz="6600" dirty="0" smtClean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２</a:t>
            </a:r>
            <a:r>
              <a:rPr kumimoji="1" lang="en-US" altLang="ja-JP" dirty="0" smtClean="0">
                <a:solidFill>
                  <a:srgbClr val="FF0000"/>
                </a:solidFill>
              </a:rPr>
              <a:t>W1H</a:t>
            </a:r>
            <a:r>
              <a:rPr kumimoji="1" lang="ja-JP" altLang="en-US" dirty="0" smtClean="0">
                <a:solidFill>
                  <a:srgbClr val="FF0000"/>
                </a:solidFill>
              </a:rPr>
              <a:t>（</a:t>
            </a:r>
            <a:r>
              <a:rPr kumimoji="1" lang="en-US" altLang="ja-JP" dirty="0" smtClean="0">
                <a:solidFill>
                  <a:srgbClr val="FF0000"/>
                </a:solidFill>
              </a:rPr>
              <a:t>WHO,WHAT,HOW</a:t>
            </a:r>
            <a:r>
              <a:rPr kumimoji="1" lang="ja-JP" altLang="en-US" dirty="0" smtClean="0">
                <a:solidFill>
                  <a:srgbClr val="FF0000"/>
                </a:solidFill>
              </a:rPr>
              <a:t>）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050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テキスト ボックス 3"/>
          <p:cNvSpPr txBox="1">
            <a:spLocks noChangeArrowheads="1"/>
          </p:cNvSpPr>
          <p:nvPr/>
        </p:nvSpPr>
        <p:spPr bwMode="auto">
          <a:xfrm>
            <a:off x="1619672" y="188640"/>
            <a:ext cx="640873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4400" dirty="0" smtClean="0"/>
              <a:t> 評価の観点</a:t>
            </a:r>
            <a:endParaRPr lang="ja-JP" altLang="en-US" sz="4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4929" y="1844824"/>
            <a:ext cx="89644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/>
              <a:t>（１） </a:t>
            </a:r>
            <a:r>
              <a:rPr lang="ja-JP" altLang="en-US" sz="4000" dirty="0" smtClean="0"/>
              <a:t>問題解決</a:t>
            </a:r>
            <a:endParaRPr lang="en-US" altLang="ja-JP" sz="4000" dirty="0"/>
          </a:p>
          <a:p>
            <a:r>
              <a:rPr lang="ja-JP" altLang="en-US" sz="4000" dirty="0" smtClean="0"/>
              <a:t>（</a:t>
            </a:r>
            <a:r>
              <a:rPr lang="ja-JP" altLang="en-US" sz="4000" dirty="0"/>
              <a:t>２</a:t>
            </a:r>
            <a:r>
              <a:rPr lang="ja-JP" altLang="en-US" sz="4000" dirty="0" smtClean="0"/>
              <a:t>） デザイン</a:t>
            </a:r>
            <a:endParaRPr lang="en-US" altLang="ja-JP" sz="4000" dirty="0" smtClean="0"/>
          </a:p>
          <a:p>
            <a:r>
              <a:rPr lang="ja-JP" altLang="en-US" sz="4000" dirty="0" smtClean="0"/>
              <a:t>（</a:t>
            </a:r>
            <a:r>
              <a:rPr lang="ja-JP" altLang="en-US" sz="4000" dirty="0"/>
              <a:t>３</a:t>
            </a:r>
            <a:r>
              <a:rPr lang="ja-JP" altLang="en-US" sz="4000" dirty="0" smtClean="0"/>
              <a:t>） 発想力（妄想力？）</a:t>
            </a:r>
            <a:endParaRPr lang="en-US" altLang="ja-JP" sz="4000" dirty="0" smtClean="0"/>
          </a:p>
          <a:p>
            <a:r>
              <a:rPr lang="ja-JP" altLang="en-US" sz="4000" dirty="0" smtClean="0"/>
              <a:t>（４） プレゼンテーション＋質疑応答</a:t>
            </a:r>
            <a:endParaRPr lang="en-US" altLang="ja-JP" sz="4000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99592" y="5286112"/>
            <a:ext cx="7272808" cy="70788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/>
              <a:t>投票したいと</a:t>
            </a:r>
            <a:r>
              <a:rPr lang="ja-JP" altLang="en-US" sz="4000" dirty="0" smtClean="0"/>
              <a:t>思わせる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120635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0" y="2348880"/>
            <a:ext cx="9505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0" dirty="0" smtClean="0"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質問をしよう</a:t>
            </a:r>
            <a:endParaRPr kumimoji="1" lang="ja-JP" altLang="en-US" sz="12000" dirty="0">
              <a:latin typeface="小塚ゴシック Pr6N B" panose="020B0800000000000000" pitchFamily="34" charset="-128"/>
              <a:ea typeface="小塚ゴシック Pr6N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062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質疑応答のポイント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1772816"/>
            <a:ext cx="93610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・いきなり質問ではなく、その前に、お礼や感想を述べるとスマート</a:t>
            </a:r>
            <a:endParaRPr kumimoji="1" lang="en-US" altLang="ja-JP" sz="3600" dirty="0" smtClean="0"/>
          </a:p>
          <a:p>
            <a:r>
              <a:rPr kumimoji="1" lang="ja-JP" altLang="en-US" sz="3600" dirty="0" smtClean="0"/>
              <a:t>・質問に対して誠実に対応。（誤魔化さない）</a:t>
            </a:r>
            <a:endParaRPr kumimoji="1" lang="en-US" altLang="ja-JP" sz="3600" dirty="0" smtClean="0"/>
          </a:p>
          <a:p>
            <a:r>
              <a:rPr lang="ja-JP" altLang="en-US" sz="3600" dirty="0" smtClean="0"/>
              <a:t>・無茶な質問は避ける（回答可能なものを）</a:t>
            </a:r>
            <a:endParaRPr lang="en-US" altLang="ja-JP" sz="3600" dirty="0" smtClean="0"/>
          </a:p>
          <a:p>
            <a:r>
              <a:rPr kumimoji="1" lang="ja-JP" altLang="en-US" sz="3600" dirty="0" smtClean="0"/>
              <a:t>・具体的に聞こう！</a:t>
            </a:r>
            <a:endParaRPr kumimoji="1" lang="en-US" altLang="ja-JP" sz="3600" dirty="0" smtClean="0"/>
          </a:p>
          <a:p>
            <a:endParaRPr lang="en-US" altLang="ja-JP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9756" y="5085184"/>
            <a:ext cx="8964488" cy="13234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4000" dirty="0" smtClean="0"/>
              <a:t>　　良い質問は、その場にいる人の思考　　</a:t>
            </a:r>
            <a:endParaRPr kumimoji="1" lang="en-US" altLang="ja-JP" sz="4000" dirty="0" smtClean="0"/>
          </a:p>
          <a:p>
            <a:r>
              <a:rPr lang="ja-JP" altLang="en-US" sz="4000" dirty="0" smtClean="0"/>
              <a:t>　　</a:t>
            </a:r>
            <a:r>
              <a:rPr kumimoji="1" lang="ja-JP" altLang="en-US" sz="4000" dirty="0" smtClean="0"/>
              <a:t>を深めることができる</a:t>
            </a:r>
            <a:endParaRPr kumimoji="1" lang="en-US" altLang="ja-JP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95592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-180528" y="1556792"/>
            <a:ext cx="95050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0" dirty="0" smtClean="0"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こんな質問は嫌だ</a:t>
            </a:r>
            <a:endParaRPr kumimoji="1" lang="ja-JP" altLang="en-US" sz="12000" dirty="0">
              <a:latin typeface="小塚ゴシック Pr6N B" panose="020B0800000000000000" pitchFamily="34" charset="-128"/>
              <a:ea typeface="小塚ゴシック Pr6N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18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434</Words>
  <Application>Microsoft Office PowerPoint</Application>
  <PresentationFormat>画面に合わせる (4:3)</PresentationFormat>
  <Paragraphs>97</Paragraphs>
  <Slides>22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3" baseType="lpstr">
      <vt:lpstr>Office テーマ</vt:lpstr>
      <vt:lpstr>スライド 1</vt:lpstr>
      <vt:lpstr>　授業計画</vt:lpstr>
      <vt:lpstr>本日のミッション</vt:lpstr>
      <vt:lpstr>発表の流れ</vt:lpstr>
      <vt:lpstr>２W1H（WHO,WHAT,HOW）</vt:lpstr>
      <vt:lpstr>スライド 6</vt:lpstr>
      <vt:lpstr>スライド 7</vt:lpstr>
      <vt:lpstr>質疑応答のポイント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  <vt:lpstr>スライド 16</vt:lpstr>
      <vt:lpstr>スライド 17</vt:lpstr>
      <vt:lpstr>スライド 18</vt:lpstr>
      <vt:lpstr>スライド 19</vt:lpstr>
      <vt:lpstr>スライド 20</vt:lpstr>
      <vt:lpstr>スライド 21</vt:lpstr>
      <vt:lpstr>リフレクションシートの記入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2020-04-29T11:40:15Z</dcterms:created>
  <dcterms:modified xsi:type="dcterms:W3CDTF">2020-09-08T01:13:34Z</dcterms:modified>
</cp:coreProperties>
</file>