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00" r:id="rId2"/>
    <p:sldId id="422" r:id="rId3"/>
    <p:sldId id="449" r:id="rId4"/>
    <p:sldId id="423" r:id="rId5"/>
    <p:sldId id="453" r:id="rId6"/>
    <p:sldId id="427" r:id="rId7"/>
    <p:sldId id="428" r:id="rId8"/>
    <p:sldId id="452" r:id="rId9"/>
    <p:sldId id="454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37" r:id="rId18"/>
    <p:sldId id="438" r:id="rId19"/>
    <p:sldId id="439" r:id="rId20"/>
    <p:sldId id="440" r:id="rId21"/>
    <p:sldId id="441" r:id="rId22"/>
    <p:sldId id="442" r:id="rId23"/>
    <p:sldId id="451" r:id="rId24"/>
    <p:sldId id="419" r:id="rId25"/>
  </p:sldIdLst>
  <p:sldSz cx="9144000" cy="6858000" type="screen4x3"/>
  <p:notesSz cx="6784975" cy="990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成者" initials="作成者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8" autoAdjust="0"/>
    <p:restoredTop sz="94660"/>
  </p:normalViewPr>
  <p:slideViewPr>
    <p:cSldViewPr>
      <p:cViewPr varScale="1">
        <p:scale>
          <a:sx n="71" d="100"/>
          <a:sy n="71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3339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300"/>
            </a:lvl1pPr>
          </a:lstStyle>
          <a:p>
            <a:fld id="{5F2DA353-DFA9-4600-A004-30A28537AB83}" type="datetimeFigureOut">
              <a:rPr kumimoji="1" lang="ja-JP" altLang="en-US" smtClean="0"/>
              <a:pPr/>
              <a:t>2020/9/8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3339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300"/>
            </a:lvl1pPr>
          </a:lstStyle>
          <a:p>
            <a:fld id="{51A368D6-A06D-4CCC-8D38-67E3F3FF5A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4236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3249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r">
              <a:defRPr sz="1300"/>
            </a:lvl1pPr>
          </a:lstStyle>
          <a:p>
            <a:pPr>
              <a:defRPr/>
            </a:pPr>
            <a:fld id="{48C065DD-ED48-4B7D-BA2D-BE34BF26952A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1363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59" tIns="47680" rIns="95359" bIns="4768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8498" y="4705351"/>
            <a:ext cx="5427980" cy="4457700"/>
          </a:xfrm>
          <a:prstGeom prst="rect">
            <a:avLst/>
          </a:prstGeom>
        </p:spPr>
        <p:txBody>
          <a:bodyPr vert="horz" lIns="95359" tIns="47680" rIns="95359" bIns="4768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3249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r">
              <a:defRPr sz="1300"/>
            </a:lvl1pPr>
          </a:lstStyle>
          <a:p>
            <a:pPr>
              <a:defRPr/>
            </a:pPr>
            <a:fld id="{E7A3D860-263D-40CA-AAB1-51FE220C23F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91395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20F6F-3C0C-42AE-9DCC-ADCED1757607}" type="slidenum">
              <a:rPr lang="ja-JP" altLang="en-US" smtClean="0"/>
              <a:pPr/>
              <a:t>3</a:t>
            </a:fld>
            <a:endParaRPr lang="en-US" altLang="ja-JP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1363"/>
            <a:ext cx="4956175" cy="3717925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538739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25592-9161-4282-A7F1-82801EA6EE31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A50B0-E26A-4F9D-87E0-133A2EBAEF7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20D9B-BACD-49F2-A834-B9437069553C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D8AB1-67B7-4A78-A108-AB53C4754E9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3AD0-7873-4BB8-B00D-8387992CB82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3FF0-1198-431F-B4A7-CFFC40A22D4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A8EA1-1A34-40E4-B3FC-5B6B0C2EE022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1C152-DEAA-4EB8-BBCD-82427656C8A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97AA-E6D3-4764-891F-0E75A3E2D28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F0C-8020-4B57-BA42-179DC3E6431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2C027-8F6B-433C-B37E-C7350A9FFDC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89FB-3F4F-4559-A142-CB125D0A176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952FD-2659-4C87-A971-D6A8D941A27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98414-9A6E-4D7D-87EA-DBB3B0D3D5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03536-AEB5-4399-9E04-0076778441B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D1B7-5C69-4897-AF92-64346900BA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D8309-C381-405D-9233-8A9628C53B6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F345A-649B-47DD-BC3F-56F4B3BC73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3696-93D9-4762-AEC0-9C694F1AEAE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9E0BC-9EED-46AD-AB15-47F42860A08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1FD64-E087-4E53-A3BF-B9C8C9EB5D48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4496C-66AB-494D-A476-C464573A2F8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4B6981-43E2-4A0C-A39D-7517B8F3BF23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DEDB03-3639-4833-A079-48FF3A3F3A6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0" y="188640"/>
            <a:ext cx="896448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6600" dirty="0" smtClean="0"/>
              <a:t>選挙ポスター制作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プロジェクト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（選プロ⑧⑨）</a:t>
            </a:r>
            <a:endParaRPr lang="en-US" altLang="ja-JP" sz="66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317" y="3645024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～　社会の問題点を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発見</a:t>
            </a:r>
            <a:r>
              <a:rPr kumimoji="1" lang="ja-JP" altLang="en-US" sz="3200" dirty="0" smtClean="0"/>
              <a:t>し、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解決</a:t>
            </a:r>
            <a:r>
              <a:rPr kumimoji="1" lang="ja-JP" altLang="en-US" sz="3200" dirty="0" smtClean="0"/>
              <a:t>策を提案する　～</a:t>
            </a:r>
            <a:endParaRPr kumimoji="1" lang="en-US" altLang="ja-JP" sz="32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4016" y="4869160"/>
            <a:ext cx="89644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【</a:t>
            </a:r>
            <a:r>
              <a:rPr kumimoji="1" lang="ja-JP" altLang="en-US" sz="3200" dirty="0" smtClean="0"/>
              <a:t>資料</a:t>
            </a:r>
            <a:r>
              <a:rPr kumimoji="1" lang="en-US" altLang="ja-JP" sz="3200" dirty="0" smtClean="0"/>
              <a:t>】</a:t>
            </a:r>
            <a:r>
              <a:rPr lang="ja-JP" altLang="en-US" sz="3200" dirty="0" err="1" smtClean="0"/>
              <a:t>ｰ</a:t>
            </a:r>
            <a:r>
              <a:rPr lang="en-US" altLang="ja-JP" sz="3200" dirty="0" smtClean="0"/>
              <a:t>【</a:t>
            </a:r>
            <a:r>
              <a:rPr lang="ja-JP" altLang="en-US" sz="3200" dirty="0" smtClean="0"/>
              <a:t>選プロ関連</a:t>
            </a:r>
            <a:r>
              <a:rPr lang="en-US" altLang="ja-JP" sz="3200" dirty="0" smtClean="0"/>
              <a:t>】</a:t>
            </a:r>
            <a:r>
              <a:rPr lang="ja-JP" altLang="en-US" sz="3200" dirty="0" smtClean="0"/>
              <a:t>の中から相互評価シートを</a:t>
            </a:r>
            <a:endParaRPr lang="en-US" altLang="ja-JP" sz="3200" dirty="0" smtClean="0"/>
          </a:p>
          <a:p>
            <a:r>
              <a:rPr lang="ja-JP" altLang="en-US" sz="3200" dirty="0" smtClean="0"/>
              <a:t>コピー＆リネームしておく</a:t>
            </a:r>
            <a:endParaRPr lang="en-US" altLang="ja-JP" sz="3200" dirty="0" smtClean="0"/>
          </a:p>
          <a:p>
            <a:endParaRPr lang="en-US" altLang="ja-JP" sz="3200" dirty="0"/>
          </a:p>
          <a:p>
            <a:r>
              <a:rPr lang="ja-JP" altLang="en-US" sz="3200" dirty="0" smtClean="0"/>
              <a:t>ファイル名：</a:t>
            </a:r>
            <a:r>
              <a:rPr lang="en-US" altLang="ja-JP" sz="3200" dirty="0" smtClean="0">
                <a:solidFill>
                  <a:srgbClr val="FF0000"/>
                </a:solidFill>
              </a:rPr>
              <a:t>1000</a:t>
            </a:r>
            <a:r>
              <a:rPr lang="en-US" altLang="ja-JP" sz="3200" dirty="0" smtClean="0"/>
              <a:t>-</a:t>
            </a:r>
            <a:r>
              <a:rPr lang="ja-JP" altLang="en-US" sz="3200" dirty="0" smtClean="0"/>
              <a:t>選プロ相互評価（クラス）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307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質疑応答のポイント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772816"/>
            <a:ext cx="93610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・いきなり質問ではなく、その前に、お礼や感想を述べるとスマート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・質問に対して誠実に対応。（誤魔化さない）</a:t>
            </a:r>
            <a:endParaRPr kumimoji="1" lang="en-US" altLang="ja-JP" sz="3600" dirty="0" smtClean="0"/>
          </a:p>
          <a:p>
            <a:r>
              <a:rPr lang="ja-JP" altLang="en-US" sz="3600" dirty="0" smtClean="0"/>
              <a:t>・無茶な質問は避ける（回答可能なものを）</a:t>
            </a:r>
            <a:endParaRPr lang="en-US" altLang="ja-JP" sz="3600" dirty="0" smtClean="0"/>
          </a:p>
          <a:p>
            <a:r>
              <a:rPr kumimoji="1" lang="ja-JP" altLang="en-US" sz="3600" dirty="0" smtClean="0"/>
              <a:t>・具体的に聞こう！</a:t>
            </a:r>
            <a:endParaRPr kumimoji="1" lang="en-US" altLang="ja-JP" sz="3600" dirty="0" smtClean="0"/>
          </a:p>
          <a:p>
            <a:endParaRPr lang="en-US" altLang="ja-JP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756" y="5085184"/>
            <a:ext cx="8964488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　　良い質問は、その場にいる人の思考　　</a:t>
            </a:r>
            <a:endParaRPr kumimoji="1" lang="en-US" altLang="ja-JP" sz="4000" dirty="0" smtClean="0"/>
          </a:p>
          <a:p>
            <a:r>
              <a:rPr lang="ja-JP" altLang="en-US" sz="4000" dirty="0" smtClean="0"/>
              <a:t>　　</a:t>
            </a:r>
            <a:r>
              <a:rPr kumimoji="1" lang="ja-JP" altLang="en-US" sz="4000" dirty="0" smtClean="0"/>
              <a:t>を深めることができる</a:t>
            </a:r>
            <a:endParaRPr kumimoji="1" lang="en-US" altLang="ja-JP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95592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-180528" y="1556792"/>
            <a:ext cx="95050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こんな質問は嫌だ</a:t>
            </a:r>
            <a:endParaRPr kumimoji="1" lang="ja-JP" altLang="en-US" sz="120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8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/>
              <a:t>①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聞こえない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99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 smtClean="0"/>
              <a:t>②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前置きが長い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152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 smtClean="0"/>
              <a:t>③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質問の意味や</a:t>
            </a:r>
            <a:endParaRPr kumimoji="1" lang="en-US" altLang="ja-JP" sz="88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8800" dirty="0" smtClean="0">
                <a:solidFill>
                  <a:srgbClr val="FF0000"/>
                </a:solidFill>
              </a:rPr>
              <a:t>意図が不明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31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 smtClean="0"/>
              <a:t>④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些末な質問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5013176"/>
            <a:ext cx="93610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ただし</a:t>
            </a:r>
            <a:endParaRPr kumimoji="1" lang="en-US" altLang="ja-JP" sz="3600" dirty="0" smtClean="0"/>
          </a:p>
          <a:p>
            <a:r>
              <a:rPr lang="ja-JP" altLang="en-US" sz="3600" dirty="0" smtClean="0"/>
              <a:t>回答次第では、</a:t>
            </a:r>
            <a:r>
              <a:rPr lang="en-US" altLang="ja-JP" sz="3600" dirty="0" smtClean="0"/>
              <a:t>GOOD</a:t>
            </a:r>
            <a:r>
              <a:rPr lang="ja-JP" altLang="en-US" sz="3600" dirty="0" smtClean="0"/>
              <a:t>な質問になることも！？</a:t>
            </a:r>
            <a:endParaRPr lang="en-US" altLang="ja-JP" sz="3600" dirty="0" smtClean="0"/>
          </a:p>
          <a:p>
            <a:r>
              <a:rPr lang="ja-JP" altLang="en-US" sz="3600" dirty="0"/>
              <a:t>臆</a:t>
            </a:r>
            <a:r>
              <a:rPr lang="ja-JP" altLang="en-US" sz="3600" dirty="0" smtClean="0"/>
              <a:t>せず、質問しよう！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xmlns="" val="412388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 smtClean="0"/>
              <a:t>⑤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6665" y="1628800"/>
            <a:ext cx="8064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誰も答えることができないことを聞く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82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その⑥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自分の知識を</a:t>
            </a:r>
            <a:endParaRPr kumimoji="1" lang="en-US" altLang="ja-JP" sz="88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8800" dirty="0" smtClean="0">
                <a:solidFill>
                  <a:srgbClr val="FF0000"/>
                </a:solidFill>
              </a:rPr>
              <a:t>ひけらか</a:t>
            </a:r>
            <a:r>
              <a:rPr lang="ja-JP" altLang="en-US" sz="8800" dirty="0">
                <a:solidFill>
                  <a:srgbClr val="FF0000"/>
                </a:solidFill>
              </a:rPr>
              <a:t>す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17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その⑦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800" dirty="0" smtClean="0">
                <a:solidFill>
                  <a:srgbClr val="FF0000"/>
                </a:solidFill>
              </a:rPr>
              <a:t>ケンカになる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522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その⑧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800" dirty="0" smtClean="0">
                <a:solidFill>
                  <a:srgbClr val="FF0000"/>
                </a:solidFill>
              </a:rPr>
              <a:t>自分たちだけの世界に入る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12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1858"/>
            <a:ext cx="8229600" cy="814854"/>
          </a:xfrm>
        </p:spPr>
        <p:txBody>
          <a:bodyPr/>
          <a:lstStyle/>
          <a:p>
            <a:r>
              <a:rPr kumimoji="1" lang="ja-JP" altLang="en-US" dirty="0" smtClean="0"/>
              <a:t>本日のミッション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772816"/>
            <a:ext cx="88924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（１）説明／評価シートの準備</a:t>
            </a:r>
            <a:endParaRPr lang="en-US" altLang="ja-JP" sz="4000" dirty="0"/>
          </a:p>
          <a:p>
            <a:endParaRPr lang="en-US" altLang="ja-JP" sz="4000" dirty="0"/>
          </a:p>
          <a:p>
            <a:r>
              <a:rPr lang="ja-JP" altLang="en-US" sz="4000" dirty="0" smtClean="0"/>
              <a:t>（</a:t>
            </a:r>
            <a:r>
              <a:rPr lang="ja-JP" altLang="en-US" sz="4000" dirty="0"/>
              <a:t>２</a:t>
            </a:r>
            <a:r>
              <a:rPr lang="ja-JP" altLang="en-US" sz="4000" dirty="0" smtClean="0"/>
              <a:t>）発表と相互評価</a:t>
            </a:r>
            <a:endParaRPr lang="en-US" altLang="ja-JP" sz="3200" dirty="0" smtClean="0"/>
          </a:p>
          <a:p>
            <a:endParaRPr lang="en-US" altLang="ja-JP" sz="4000" dirty="0" smtClean="0"/>
          </a:p>
          <a:p>
            <a:r>
              <a:rPr lang="ja-JP" altLang="en-US" sz="4000" dirty="0" smtClean="0">
                <a:solidFill>
                  <a:schemeClr val="bg1">
                    <a:lumMod val="65000"/>
                  </a:schemeClr>
                </a:solidFill>
              </a:rPr>
              <a:t>（３）投票（次回の最後）</a:t>
            </a:r>
            <a:endParaRPr lang="en-US" altLang="ja-JP" sz="40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14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2348880"/>
            <a:ext cx="9505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質問力</a:t>
            </a:r>
            <a:r>
              <a:rPr lang="ja-JP" altLang="en-US" sz="120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と</a:t>
            </a:r>
            <a:r>
              <a:rPr lang="ja-JP" altLang="en-US" sz="12000" dirty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は</a:t>
            </a:r>
            <a:endParaRPr kumimoji="1" lang="ja-JP" altLang="en-US" sz="120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186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83568" y="980728"/>
            <a:ext cx="903649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質問することによって</a:t>
            </a:r>
            <a:endParaRPr lang="en-US" altLang="ja-JP" sz="3200" dirty="0" smtClean="0"/>
          </a:p>
          <a:p>
            <a:endParaRPr lang="en-US" altLang="ja-JP" sz="3200" dirty="0" smtClean="0"/>
          </a:p>
          <a:p>
            <a:r>
              <a:rPr lang="ja-JP" altLang="en-US" sz="7200" dirty="0" smtClean="0">
                <a:solidFill>
                  <a:srgbClr val="FF0000"/>
                </a:solidFill>
              </a:rPr>
              <a:t>情報、考え、気づき、意欲、行動、信頼</a:t>
            </a:r>
            <a:endParaRPr lang="en-US" altLang="ja-JP" sz="7200" dirty="0" smtClean="0">
              <a:solidFill>
                <a:srgbClr val="FF0000"/>
              </a:solidFill>
            </a:endParaRPr>
          </a:p>
          <a:p>
            <a:endParaRPr lang="en-US" altLang="ja-JP" sz="3200" dirty="0" smtClean="0"/>
          </a:p>
          <a:p>
            <a:endParaRPr lang="en-US" altLang="ja-JP" sz="3200" dirty="0" smtClean="0"/>
          </a:p>
          <a:p>
            <a:r>
              <a:rPr lang="ja-JP" altLang="en-US" sz="3200" dirty="0" smtClean="0"/>
              <a:t>などを引き出す力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0337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008" y="2006838"/>
            <a:ext cx="8964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/>
              <a:t>良い質問は、その場にいる人の思考を深めることができる</a:t>
            </a:r>
            <a:endParaRPr kumimoji="1" lang="en-US" altLang="ja-JP" sz="60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512" y="260648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 smtClean="0"/>
              <a:t>質問力を問う</a:t>
            </a:r>
            <a:endParaRPr kumimoji="1" lang="en-US" altLang="ja-JP" sz="6000" dirty="0" smtClean="0"/>
          </a:p>
        </p:txBody>
      </p:sp>
    </p:spTree>
    <p:extLst>
      <p:ext uri="{BB962C8B-B14F-4D97-AF65-F5344CB8AC3E}">
        <p14:creationId xmlns:p14="http://schemas.microsoft.com/office/powerpoint/2010/main" xmlns="" val="5607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395289" y="404814"/>
            <a:ext cx="64087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 dirty="0" smtClean="0">
                <a:latin typeface="+mj-ea"/>
                <a:ea typeface="+mj-ea"/>
              </a:rPr>
              <a:t>投票について</a:t>
            </a:r>
            <a:endParaRPr lang="en-US" altLang="ja-JP" sz="4800" dirty="0" smtClean="0"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7199" y="2450852"/>
            <a:ext cx="89644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+mj-ea"/>
                <a:ea typeface="+mj-ea"/>
              </a:rPr>
              <a:t>（１） </a:t>
            </a:r>
            <a:r>
              <a:rPr lang="ja-JP" altLang="en-US" sz="4000" dirty="0" smtClean="0">
                <a:latin typeface="+mj-ea"/>
                <a:ea typeface="+mj-ea"/>
              </a:rPr>
              <a:t>当選</a:t>
            </a:r>
            <a:endParaRPr lang="en-US" altLang="ja-JP" sz="4000" dirty="0" smtClean="0">
              <a:latin typeface="+mj-ea"/>
              <a:ea typeface="+mj-ea"/>
            </a:endParaRPr>
          </a:p>
          <a:p>
            <a:r>
              <a:rPr lang="ja-JP" altLang="en-US" sz="4000" dirty="0" smtClean="0">
                <a:latin typeface="+mj-ea"/>
                <a:ea typeface="+mj-ea"/>
              </a:rPr>
              <a:t>　当選させたい候補者に投票</a:t>
            </a:r>
            <a:endParaRPr lang="en-US" altLang="ja-JP" sz="4000" dirty="0" smtClean="0">
              <a:latin typeface="+mj-ea"/>
              <a:ea typeface="+mj-ea"/>
            </a:endParaRPr>
          </a:p>
          <a:p>
            <a:r>
              <a:rPr lang="ja-JP" altLang="en-US" sz="4000" dirty="0" smtClean="0">
                <a:latin typeface="+mj-ea"/>
                <a:ea typeface="+mj-ea"/>
              </a:rPr>
              <a:t>（</a:t>
            </a:r>
            <a:r>
              <a:rPr lang="ja-JP" altLang="en-US" sz="4000" dirty="0">
                <a:latin typeface="+mj-ea"/>
                <a:ea typeface="+mj-ea"/>
              </a:rPr>
              <a:t>２</a:t>
            </a:r>
            <a:r>
              <a:rPr lang="ja-JP" altLang="en-US" sz="4000" dirty="0" smtClean="0">
                <a:latin typeface="+mj-ea"/>
                <a:ea typeface="+mj-ea"/>
              </a:rPr>
              <a:t>） 罷免</a:t>
            </a:r>
            <a:endParaRPr lang="en-US" altLang="ja-JP" sz="4000" dirty="0" smtClean="0">
              <a:latin typeface="+mj-ea"/>
              <a:ea typeface="+mj-ea"/>
            </a:endParaRPr>
          </a:p>
          <a:p>
            <a:r>
              <a:rPr lang="ja-JP" altLang="en-US" sz="4000" dirty="0">
                <a:latin typeface="+mj-ea"/>
                <a:ea typeface="+mj-ea"/>
              </a:rPr>
              <a:t>　</a:t>
            </a:r>
            <a:r>
              <a:rPr lang="ja-JP" altLang="en-US" sz="4000" dirty="0" smtClean="0">
                <a:latin typeface="+mj-ea"/>
                <a:ea typeface="+mj-ea"/>
              </a:rPr>
              <a:t>罷免させたい</a:t>
            </a:r>
            <a:r>
              <a:rPr lang="ja-JP" altLang="en-US" sz="4000" dirty="0">
                <a:latin typeface="+mj-ea"/>
                <a:ea typeface="+mj-ea"/>
              </a:rPr>
              <a:t>候補者</a:t>
            </a:r>
            <a:r>
              <a:rPr lang="ja-JP" altLang="en-US" sz="4000" dirty="0" smtClean="0">
                <a:latin typeface="+mj-ea"/>
                <a:ea typeface="+mj-ea"/>
              </a:rPr>
              <a:t>に投票</a:t>
            </a:r>
            <a:endParaRPr lang="en-US" altLang="ja-JP" sz="4000" dirty="0" smtClean="0">
              <a:latin typeface="+mj-ea"/>
              <a:ea typeface="+mj-ea"/>
            </a:endParaRPr>
          </a:p>
          <a:p>
            <a:endParaRPr lang="en-US" altLang="ja-JP" sz="4000" dirty="0" smtClean="0"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3176" y="1503655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smtClean="0">
                <a:latin typeface="+mj-ea"/>
                <a:ea typeface="+mj-ea"/>
              </a:rPr>
              <a:t>1</a:t>
            </a:r>
            <a:r>
              <a:rPr lang="ja-JP" altLang="en-US" sz="4000" dirty="0" smtClean="0">
                <a:latin typeface="+mj-ea"/>
                <a:ea typeface="+mj-ea"/>
              </a:rPr>
              <a:t>人</a:t>
            </a:r>
            <a:r>
              <a:rPr lang="en-US" altLang="ja-JP" sz="4000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  <a:r>
              <a:rPr lang="ja-JP" altLang="en-US" sz="4000" dirty="0" smtClean="0">
                <a:solidFill>
                  <a:srgbClr val="FF0000"/>
                </a:solidFill>
                <a:latin typeface="+mj-ea"/>
                <a:ea typeface="+mj-ea"/>
              </a:rPr>
              <a:t>票</a:t>
            </a:r>
            <a:r>
              <a:rPr lang="ja-JP" altLang="en-US" sz="4000" dirty="0" smtClean="0">
                <a:latin typeface="+mj-ea"/>
                <a:ea typeface="+mj-ea"/>
              </a:rPr>
              <a:t>を当選と罷免にそれぞれ投票</a:t>
            </a:r>
            <a:endParaRPr lang="en-US" altLang="ja-JP" sz="4000" dirty="0" smtClean="0"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3176" y="5620951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>
                <a:latin typeface="+mj-ea"/>
                <a:ea typeface="+mj-ea"/>
              </a:rPr>
              <a:t>※</a:t>
            </a:r>
            <a:r>
              <a:rPr lang="ja-JP" altLang="en-US" sz="3200" dirty="0" smtClean="0">
                <a:latin typeface="+mj-ea"/>
                <a:ea typeface="+mj-ea"/>
              </a:rPr>
              <a:t> 自分の班、作品に問わず自由に投票可です</a:t>
            </a:r>
            <a:endParaRPr lang="en-US" altLang="ja-JP" sz="32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704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リフレクションシートの記入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1107260"/>
            <a:ext cx="9217024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今日の授業に対する評価・意見・質問・感想・独り言</a:t>
            </a:r>
            <a:endParaRPr lang="en-US" altLang="ja-JP" dirty="0" smtClean="0"/>
          </a:p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を</a:t>
            </a:r>
            <a:r>
              <a:rPr lang="ja-JP" altLang="en-US" dirty="0" smtClean="0">
                <a:solidFill>
                  <a:srgbClr val="FF0000"/>
                </a:solidFill>
              </a:rPr>
              <a:t>具体的に</a:t>
            </a:r>
            <a:r>
              <a:rPr lang="ja-JP" altLang="en-US" dirty="0" smtClean="0"/>
              <a:t>記入。</a:t>
            </a:r>
            <a:endParaRPr lang="en-US" altLang="ja-JP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512" y="2924944"/>
            <a:ext cx="7859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＜退出時（基本動作</a:t>
            </a:r>
            <a:r>
              <a:rPr lang="en-US" altLang="ja-JP" sz="1600" dirty="0" smtClean="0"/>
              <a:t>5</a:t>
            </a:r>
            <a:r>
              <a:rPr lang="ja-JP" altLang="en-US" sz="1600" dirty="0" smtClean="0"/>
              <a:t>項目）＞</a:t>
            </a:r>
            <a:endParaRPr lang="en-US" altLang="ja-JP" sz="1600" dirty="0" smtClean="0"/>
          </a:p>
          <a:p>
            <a:r>
              <a:rPr kumimoji="1" lang="ja-JP" altLang="en-US" sz="1600" dirty="0" smtClean="0"/>
              <a:t>・ログオフ</a:t>
            </a:r>
            <a:r>
              <a:rPr kumimoji="1" lang="en-US" altLang="ja-JP" sz="1600" dirty="0" smtClean="0"/>
              <a:t>,</a:t>
            </a:r>
            <a:r>
              <a:rPr kumimoji="1" lang="ja-JP" altLang="en-US" sz="1600" dirty="0" smtClean="0"/>
              <a:t>ふたを閉じる（優しく）</a:t>
            </a:r>
            <a:endParaRPr kumimoji="1" lang="en-US" altLang="ja-JP" sz="1600" dirty="0" smtClean="0"/>
          </a:p>
          <a:p>
            <a:r>
              <a:rPr lang="ja-JP" altLang="en-US" sz="1600" dirty="0" smtClean="0"/>
              <a:t>・椅子をしまう</a:t>
            </a:r>
            <a:endParaRPr lang="en-US" altLang="ja-JP" sz="1600" dirty="0" smtClean="0"/>
          </a:p>
          <a:p>
            <a:r>
              <a:rPr kumimoji="1" lang="ja-JP" altLang="en-US" sz="1600" dirty="0" smtClean="0"/>
              <a:t>・忘れ物確認</a:t>
            </a:r>
            <a:endParaRPr kumimoji="1" lang="en-US" altLang="ja-JP" sz="1600" dirty="0" smtClean="0"/>
          </a:p>
          <a:p>
            <a:r>
              <a:rPr lang="ja-JP" altLang="en-US" sz="1600" dirty="0" smtClean="0"/>
              <a:t>・リフレクションシート提出（後ろの机）</a:t>
            </a:r>
            <a:endParaRPr lang="en-US" altLang="ja-JP" sz="1600" dirty="0" smtClean="0"/>
          </a:p>
          <a:p>
            <a:r>
              <a:rPr kumimoji="1" lang="ja-JP" altLang="en-US" sz="1600" dirty="0" smtClean="0"/>
              <a:t>・ファイルをロッカーにしまう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55163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6573" y="9398"/>
            <a:ext cx="9858375" cy="9286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600" dirty="0" smtClean="0"/>
              <a:t>　授業計画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7504" y="910517"/>
            <a:ext cx="713302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１</a:t>
            </a: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限：プロジェクトの説明、問題解決とは</a:t>
            </a:r>
            <a:endParaRPr lang="ja-JP" altLang="en-US" sz="3200" dirty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7504" y="2592767"/>
            <a:ext cx="470261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３限：企画</a:t>
            </a:r>
            <a:endParaRPr lang="en-US" altLang="ja-JP" sz="3200" dirty="0" smtClean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7504" y="3433892"/>
            <a:ext cx="662897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４～６限：制作</a:t>
            </a:r>
            <a:endParaRPr lang="ja-JP" altLang="en-US" sz="3200" dirty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07504" y="427501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７限：発表／相互評価／投票（グループ）</a:t>
            </a:r>
            <a:endParaRPr lang="ja-JP" altLang="en-US" sz="3200" dirty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7504" y="1751642"/>
            <a:ext cx="606742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２限：画像編集の練習＋企画</a:t>
            </a:r>
            <a:endParaRPr lang="en-US" altLang="ja-JP" sz="3200" dirty="0" smtClean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5116142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８～９限：発表／相互評価／投票（クラス）</a:t>
            </a:r>
            <a:endParaRPr lang="ja-JP" altLang="en-US" sz="32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7504" y="595726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１０限：振り返り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2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1400"/>
            <a:ext cx="8229600" cy="1143000"/>
          </a:xfrm>
        </p:spPr>
        <p:txBody>
          <a:bodyPr/>
          <a:lstStyle/>
          <a:p>
            <a:r>
              <a:rPr lang="ja-JP" altLang="en-US" dirty="0"/>
              <a:t>発表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980728"/>
            <a:ext cx="903649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（１</a:t>
            </a:r>
            <a:r>
              <a:rPr lang="ja-JP" altLang="en-US" sz="3200" dirty="0" smtClean="0"/>
              <a:t>） 作品を表示（画面）　</a:t>
            </a:r>
            <a:endParaRPr lang="en-US" altLang="ja-JP" sz="3200" dirty="0" smtClean="0"/>
          </a:p>
          <a:p>
            <a:r>
              <a:rPr lang="ja-JP" altLang="en-US" sz="3200" dirty="0" smtClean="0"/>
              <a:t>（</a:t>
            </a:r>
            <a:r>
              <a:rPr lang="ja-JP" altLang="en-US" sz="3200" dirty="0"/>
              <a:t>２</a:t>
            </a:r>
            <a:r>
              <a:rPr lang="ja-JP" altLang="en-US" sz="3200" dirty="0" smtClean="0"/>
              <a:t>） 発表 （</a:t>
            </a:r>
            <a:r>
              <a:rPr lang="en-US" altLang="ja-JP" sz="3200" dirty="0" smtClean="0"/>
              <a:t>1</a:t>
            </a:r>
            <a:r>
              <a:rPr lang="ja-JP" altLang="en-US" sz="3200" dirty="0" smtClean="0"/>
              <a:t>分）</a:t>
            </a:r>
            <a:endParaRPr lang="en-US" altLang="ja-JP" sz="3200" dirty="0" smtClean="0"/>
          </a:p>
          <a:p>
            <a:r>
              <a:rPr lang="ja-JP" altLang="en-US" sz="3200" dirty="0"/>
              <a:t>　　</a:t>
            </a:r>
            <a:r>
              <a:rPr lang="ja-JP" altLang="en-US" sz="3200" dirty="0" smtClean="0"/>
              <a:t>終了後</a:t>
            </a:r>
            <a:r>
              <a:rPr lang="ja-JP" altLang="en-US" sz="3200" dirty="0"/>
              <a:t>、「</a:t>
            </a:r>
            <a:r>
              <a:rPr lang="ja-JP" altLang="en-US" sz="3200" dirty="0">
                <a:solidFill>
                  <a:srgbClr val="FF0000"/>
                </a:solidFill>
              </a:rPr>
              <a:t>何</a:t>
            </a:r>
            <a:r>
              <a:rPr lang="ja-JP" altLang="en-US" sz="3200" dirty="0" smtClean="0">
                <a:solidFill>
                  <a:srgbClr val="FF0000"/>
                </a:solidFill>
              </a:rPr>
              <a:t>かご質問ありますか</a:t>
            </a:r>
            <a:r>
              <a:rPr lang="ja-JP" altLang="en-US" sz="3200" dirty="0">
                <a:solidFill>
                  <a:srgbClr val="FF0000"/>
                </a:solidFill>
              </a:rPr>
              <a:t>？</a:t>
            </a:r>
            <a:r>
              <a:rPr lang="ja-JP" altLang="en-US" sz="3200" dirty="0"/>
              <a:t>」</a:t>
            </a:r>
            <a:endParaRPr lang="en-US" altLang="ja-JP" sz="3200" dirty="0"/>
          </a:p>
          <a:p>
            <a:r>
              <a:rPr lang="ja-JP" altLang="en-US" sz="3200" dirty="0" smtClean="0"/>
              <a:t>（３） 質疑応答（</a:t>
            </a:r>
            <a:r>
              <a:rPr lang="en-US" altLang="ja-JP" sz="3200" dirty="0"/>
              <a:t>3</a:t>
            </a:r>
            <a:r>
              <a:rPr lang="ja-JP" altLang="en-US" sz="3200" dirty="0" smtClean="0"/>
              <a:t>分）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最低</a:t>
            </a:r>
            <a:r>
              <a:rPr lang="en-US" altLang="ja-JP" sz="3200" dirty="0" smtClean="0"/>
              <a:t>1</a:t>
            </a:r>
            <a:r>
              <a:rPr lang="ja-JP" altLang="en-US" sz="3200" dirty="0" smtClean="0"/>
              <a:t>人は質問すること</a:t>
            </a:r>
            <a:endParaRPr lang="en-US" altLang="ja-JP" sz="3200" dirty="0" smtClean="0"/>
          </a:p>
          <a:p>
            <a:r>
              <a:rPr lang="ja-JP" altLang="en-US" sz="3200" dirty="0" smtClean="0"/>
              <a:t>（４） 終了宣言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 「</a:t>
            </a:r>
            <a:r>
              <a:rPr lang="ja-JP" altLang="en-US" sz="3200" dirty="0" smtClean="0">
                <a:solidFill>
                  <a:srgbClr val="FF0000"/>
                </a:solidFill>
              </a:rPr>
              <a:t>これで発表を終わりにします</a:t>
            </a:r>
            <a:r>
              <a:rPr lang="ja-JP" altLang="en-US" sz="3200" dirty="0" smtClean="0"/>
              <a:t>」</a:t>
            </a:r>
            <a:endParaRPr lang="en-US" altLang="ja-JP" sz="3200" dirty="0" smtClean="0"/>
          </a:p>
          <a:p>
            <a:r>
              <a:rPr lang="ja-JP" altLang="en-US" sz="3200" dirty="0" smtClean="0"/>
              <a:t>　→ 聴衆は労いの拍手を！</a:t>
            </a:r>
            <a:endParaRPr lang="en-US" altLang="ja-JP" sz="3200" dirty="0" smtClean="0"/>
          </a:p>
          <a:p>
            <a:r>
              <a:rPr lang="ja-JP" altLang="en-US" sz="3200" dirty="0" smtClean="0"/>
              <a:t>（５）相互評価を</a:t>
            </a:r>
            <a:r>
              <a:rPr lang="en-US" altLang="ja-JP" sz="3200" dirty="0" smtClean="0"/>
              <a:t>PC</a:t>
            </a:r>
            <a:r>
              <a:rPr lang="ja-JP" altLang="en-US" sz="3200" dirty="0" smtClean="0"/>
              <a:t>で記入（</a:t>
            </a:r>
            <a:r>
              <a:rPr lang="en-US" altLang="ja-JP" sz="3200" dirty="0"/>
              <a:t>2</a:t>
            </a:r>
            <a:r>
              <a:rPr lang="ja-JP" altLang="en-US" sz="3200" dirty="0" smtClean="0"/>
              <a:t>分）</a:t>
            </a:r>
            <a:endParaRPr lang="en-US" altLang="ja-JP" sz="3200" dirty="0" smtClean="0"/>
          </a:p>
          <a:p>
            <a:endParaRPr lang="en-US" altLang="ja-JP" sz="3200" dirty="0"/>
          </a:p>
          <a:p>
            <a:r>
              <a:rPr lang="ja-JP" altLang="en-US" sz="3200" dirty="0" smtClean="0"/>
              <a:t>（１）～（５）を</a:t>
            </a:r>
            <a:r>
              <a:rPr lang="en-US" altLang="ja-JP" sz="3200" dirty="0" smtClean="0">
                <a:solidFill>
                  <a:srgbClr val="FF0000"/>
                </a:solidFill>
              </a:rPr>
              <a:t>6</a:t>
            </a:r>
            <a:r>
              <a:rPr lang="ja-JP" altLang="en-US" sz="3200" dirty="0" smtClean="0">
                <a:solidFill>
                  <a:srgbClr val="FF0000"/>
                </a:solidFill>
              </a:rPr>
              <a:t>分</a:t>
            </a:r>
            <a:r>
              <a:rPr lang="ja-JP" altLang="en-US" sz="3200" dirty="0" smtClean="0"/>
              <a:t>を目安に</a:t>
            </a:r>
            <a:r>
              <a:rPr lang="en-US" altLang="ja-JP" sz="3200" dirty="0" smtClean="0"/>
              <a:t>1</a:t>
            </a:r>
            <a:r>
              <a:rPr lang="ja-JP" altLang="en-US" sz="3200" dirty="0" smtClean="0"/>
              <a:t>班～</a:t>
            </a:r>
            <a:r>
              <a:rPr lang="en-US" altLang="ja-JP" sz="3200" dirty="0" smtClean="0"/>
              <a:t>10</a:t>
            </a:r>
            <a:r>
              <a:rPr lang="ja-JP" altLang="en-US" sz="3200" dirty="0" smtClean="0"/>
              <a:t>班の順に発表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xmlns="" val="12379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323528" y="0"/>
            <a:ext cx="64087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400" dirty="0" smtClean="0"/>
              <a:t> プレゼンターの心構え</a:t>
            </a:r>
            <a:endParaRPr lang="ja-JP" altLang="en-US" sz="4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1124744"/>
            <a:ext cx="8964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（１）プレゼンはコミュニケーション</a:t>
            </a:r>
            <a:endParaRPr lang="en-US" altLang="ja-JP" sz="4000" dirty="0" smtClean="0"/>
          </a:p>
          <a:p>
            <a:r>
              <a:rPr kumimoji="1" lang="ja-JP" altLang="en-US" sz="4000" dirty="0" smtClean="0"/>
              <a:t>　　　→ 一人相撲をとらない</a:t>
            </a:r>
            <a:endParaRPr kumimoji="1" lang="en-US" altLang="ja-JP" sz="40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2780928"/>
            <a:ext cx="896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（２）十分な準備</a:t>
            </a:r>
            <a:endParaRPr lang="en-US" altLang="ja-JP" sz="4000" dirty="0" smtClean="0"/>
          </a:p>
          <a:p>
            <a:r>
              <a:rPr kumimoji="1" lang="ja-JP" altLang="en-US" sz="4000" dirty="0" smtClean="0"/>
              <a:t>　　　何をどう伝えるか？</a:t>
            </a:r>
            <a:endParaRPr kumimoji="1" lang="en-US" altLang="ja-JP" sz="4000" dirty="0" smtClean="0"/>
          </a:p>
          <a:p>
            <a:r>
              <a:rPr lang="ja-JP" altLang="en-US" sz="4000" dirty="0" smtClean="0"/>
              <a:t>　　　</a:t>
            </a:r>
            <a:r>
              <a:rPr kumimoji="1" lang="ja-JP" altLang="en-US" sz="4000" dirty="0" smtClean="0"/>
              <a:t>ストーリーが大事</a:t>
            </a:r>
            <a:endParaRPr kumimoji="1" lang="en-US" altLang="ja-JP" sz="40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4869160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（３）声、姿勢、視線</a:t>
            </a:r>
            <a:endParaRPr kumimoji="1" lang="en-US" altLang="ja-JP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302554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-108520" y="1844824"/>
            <a:ext cx="95770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600" dirty="0" smtClean="0"/>
              <a:t>・</a:t>
            </a:r>
            <a:r>
              <a:rPr lang="ja-JP" altLang="en-US" sz="6600" dirty="0" smtClean="0">
                <a:solidFill>
                  <a:srgbClr val="FF0000"/>
                </a:solidFill>
              </a:rPr>
              <a:t>誰が</a:t>
            </a:r>
            <a:r>
              <a:rPr lang="ja-JP" altLang="en-US" sz="6600" dirty="0" smtClean="0"/>
              <a:t>（立候補者）</a:t>
            </a:r>
            <a:endParaRPr lang="en-US" altLang="ja-JP" sz="6600" dirty="0" smtClean="0"/>
          </a:p>
          <a:p>
            <a:r>
              <a:rPr lang="ja-JP" altLang="en-US" sz="6600" dirty="0" smtClean="0"/>
              <a:t>・</a:t>
            </a:r>
            <a:r>
              <a:rPr lang="ja-JP" altLang="en-US" sz="6600" dirty="0" smtClean="0">
                <a:solidFill>
                  <a:srgbClr val="FF0000"/>
                </a:solidFill>
              </a:rPr>
              <a:t>何を</a:t>
            </a:r>
            <a:r>
              <a:rPr lang="ja-JP" altLang="en-US" sz="6600" dirty="0" smtClean="0"/>
              <a:t>（どんな社会問題を）</a:t>
            </a:r>
            <a:endParaRPr lang="en-US" altLang="ja-JP" sz="6600" dirty="0" smtClean="0"/>
          </a:p>
          <a:p>
            <a:r>
              <a:rPr lang="ja-JP" altLang="en-US" sz="6600" dirty="0" smtClean="0"/>
              <a:t>・</a:t>
            </a:r>
            <a:r>
              <a:rPr lang="ja-JP" altLang="en-US" sz="6600" dirty="0" smtClean="0">
                <a:solidFill>
                  <a:srgbClr val="FF0000"/>
                </a:solidFill>
              </a:rPr>
              <a:t>どの</a:t>
            </a:r>
            <a:r>
              <a:rPr lang="ja-JP" altLang="en-US" sz="6600" dirty="0">
                <a:solidFill>
                  <a:srgbClr val="FF0000"/>
                </a:solidFill>
              </a:rPr>
              <a:t>よう</a:t>
            </a:r>
            <a:r>
              <a:rPr lang="ja-JP" altLang="en-US" sz="6600" dirty="0" smtClean="0">
                <a:solidFill>
                  <a:srgbClr val="FF0000"/>
                </a:solidFill>
              </a:rPr>
              <a:t>に</a:t>
            </a:r>
            <a:r>
              <a:rPr lang="ja-JP" altLang="en-US" sz="6600" dirty="0" smtClean="0"/>
              <a:t>解決するか？</a:t>
            </a:r>
            <a:endParaRPr lang="en-US" altLang="ja-JP" sz="6600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２</a:t>
            </a:r>
            <a:r>
              <a:rPr kumimoji="1" lang="en-US" altLang="ja-JP" dirty="0" smtClean="0">
                <a:solidFill>
                  <a:srgbClr val="FF0000"/>
                </a:solidFill>
              </a:rPr>
              <a:t>W1H</a:t>
            </a:r>
            <a:r>
              <a:rPr kumimoji="1" lang="ja-JP" altLang="en-US" dirty="0" smtClean="0">
                <a:solidFill>
                  <a:srgbClr val="FF0000"/>
                </a:solidFill>
              </a:rPr>
              <a:t>（</a:t>
            </a:r>
            <a:r>
              <a:rPr kumimoji="1" lang="en-US" altLang="ja-JP" dirty="0" smtClean="0">
                <a:solidFill>
                  <a:srgbClr val="FF0000"/>
                </a:solidFill>
              </a:rPr>
              <a:t>WHO,WHAT,HOW</a:t>
            </a:r>
            <a:r>
              <a:rPr kumimoji="1" lang="ja-JP" altLang="en-US" dirty="0" smtClean="0">
                <a:solidFill>
                  <a:srgbClr val="FF0000"/>
                </a:solidFill>
              </a:rPr>
              <a:t>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50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1619672" y="188640"/>
            <a:ext cx="64087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4400" dirty="0" smtClean="0"/>
              <a:t> 評価項目</a:t>
            </a:r>
            <a:endParaRPr lang="ja-JP" altLang="en-US" sz="4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4929" y="1844824"/>
            <a:ext cx="8964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（１） </a:t>
            </a:r>
            <a:r>
              <a:rPr lang="ja-JP" altLang="en-US" sz="4000" dirty="0" smtClean="0"/>
              <a:t>問題解決</a:t>
            </a:r>
            <a:endParaRPr lang="en-US" altLang="ja-JP" sz="4000" dirty="0"/>
          </a:p>
          <a:p>
            <a:r>
              <a:rPr lang="ja-JP" altLang="en-US" sz="4000" dirty="0" smtClean="0"/>
              <a:t>（</a:t>
            </a:r>
            <a:r>
              <a:rPr lang="ja-JP" altLang="en-US" sz="4000" dirty="0"/>
              <a:t>２</a:t>
            </a:r>
            <a:r>
              <a:rPr lang="ja-JP" altLang="en-US" sz="4000" dirty="0" smtClean="0"/>
              <a:t>） デザイン</a:t>
            </a:r>
            <a:endParaRPr lang="en-US" altLang="ja-JP" sz="4000" dirty="0" smtClean="0"/>
          </a:p>
          <a:p>
            <a:r>
              <a:rPr lang="ja-JP" altLang="en-US" sz="4000" dirty="0" smtClean="0"/>
              <a:t>（</a:t>
            </a:r>
            <a:r>
              <a:rPr lang="ja-JP" altLang="en-US" sz="4000" dirty="0"/>
              <a:t>３</a:t>
            </a:r>
            <a:r>
              <a:rPr lang="ja-JP" altLang="en-US" sz="4000" dirty="0" smtClean="0"/>
              <a:t>） 発想力（妄想力？）</a:t>
            </a:r>
            <a:endParaRPr lang="en-US" altLang="ja-JP" sz="4000" dirty="0" smtClean="0"/>
          </a:p>
          <a:p>
            <a:r>
              <a:rPr lang="ja-JP" altLang="en-US" sz="4000" dirty="0" smtClean="0"/>
              <a:t>（４） プレゼンテーション＋質疑応答</a:t>
            </a:r>
            <a:endParaRPr lang="en-US" altLang="ja-JP" sz="40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99592" y="5286112"/>
            <a:ext cx="7272808" cy="70788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投票したいと</a:t>
            </a:r>
            <a:r>
              <a:rPr lang="ja-JP" altLang="en-US" sz="4000" dirty="0" smtClean="0"/>
              <a:t>思わせる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20635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評価にあたって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3528" y="1803588"/>
            <a:ext cx="88204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（１</a:t>
            </a:r>
            <a:r>
              <a:rPr lang="ja-JP" altLang="en-US" sz="4000" dirty="0" smtClean="0"/>
              <a:t>）プレゼンテーターの身になって</a:t>
            </a:r>
            <a:endParaRPr lang="en-US" altLang="ja-JP" sz="4000" dirty="0" smtClean="0"/>
          </a:p>
          <a:p>
            <a:r>
              <a:rPr lang="ja-JP" altLang="en-US" sz="4000" dirty="0" smtClean="0"/>
              <a:t>　・プレゼン、作品の良さを見つけ出す</a:t>
            </a:r>
            <a:endParaRPr lang="en-US" altLang="ja-JP" sz="4000" dirty="0" smtClean="0"/>
          </a:p>
          <a:p>
            <a:r>
              <a:rPr lang="ja-JP" altLang="en-US" sz="4000" dirty="0"/>
              <a:t>　</a:t>
            </a:r>
            <a:r>
              <a:rPr lang="ja-JP" altLang="en-US" sz="4000" dirty="0" smtClean="0"/>
              <a:t>・改善点に対しては対案を！</a:t>
            </a:r>
            <a:endParaRPr lang="en-US" altLang="ja-JP" sz="4000" dirty="0"/>
          </a:p>
          <a:p>
            <a:endParaRPr lang="en-US" altLang="ja-JP" sz="4000" dirty="0" smtClean="0"/>
          </a:p>
          <a:p>
            <a:r>
              <a:rPr lang="ja-JP" altLang="en-US" sz="4000" dirty="0" smtClean="0"/>
              <a:t>（２）公平な評価</a:t>
            </a:r>
            <a:endParaRPr lang="en-US" altLang="ja-JP" sz="4000" dirty="0" smtClean="0"/>
          </a:p>
          <a:p>
            <a:r>
              <a:rPr kumimoji="1" lang="ja-JP" altLang="en-US" sz="4000" dirty="0" smtClean="0"/>
              <a:t>　時間が経つとだんだん・・・</a:t>
            </a:r>
            <a:endParaRPr kumimoji="1" lang="en-US" altLang="ja-JP" sz="4000" dirty="0"/>
          </a:p>
          <a:p>
            <a:endParaRPr lang="en-US" altLang="ja-JP" sz="4000" dirty="0" smtClean="0"/>
          </a:p>
          <a:p>
            <a:r>
              <a:rPr lang="ja-JP" altLang="en-US" sz="4000" dirty="0" smtClean="0"/>
              <a:t>（３）評価結果は本人へ渡す</a:t>
            </a:r>
            <a:endParaRPr kumimoji="1" lang="en-US" altLang="ja-JP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118662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1400"/>
            <a:ext cx="8229600" cy="1143000"/>
          </a:xfrm>
        </p:spPr>
        <p:txBody>
          <a:bodyPr/>
          <a:lstStyle/>
          <a:p>
            <a:r>
              <a:rPr lang="ja-JP" altLang="en-US" dirty="0" smtClean="0"/>
              <a:t>質問について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698" y="1772816"/>
            <a:ext cx="90364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・次に発表する班から必ず</a:t>
            </a:r>
            <a:r>
              <a:rPr lang="en-US" altLang="ja-JP" sz="3200" dirty="0" smtClean="0"/>
              <a:t>1</a:t>
            </a:r>
            <a:r>
              <a:rPr lang="ja-JP" altLang="en-US" sz="3200" dirty="0" smtClean="0"/>
              <a:t>人質問すること！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（</a:t>
            </a:r>
            <a:r>
              <a:rPr lang="ja-JP" altLang="en-US" sz="3200" dirty="0" smtClean="0">
                <a:solidFill>
                  <a:srgbClr val="FF0000"/>
                </a:solidFill>
              </a:rPr>
              <a:t>事前に誰が質問するか決めておく</a:t>
            </a:r>
            <a:r>
              <a:rPr lang="ja-JP" altLang="en-US" sz="3200" dirty="0" smtClean="0"/>
              <a:t>）</a:t>
            </a:r>
            <a:endParaRPr lang="en-US" altLang="ja-JP" sz="3200" dirty="0" smtClean="0"/>
          </a:p>
          <a:p>
            <a:endParaRPr lang="en-US" altLang="ja-JP" sz="3200" dirty="0"/>
          </a:p>
          <a:p>
            <a:r>
              <a:rPr lang="ja-JP" altLang="en-US" sz="3200" dirty="0" smtClean="0"/>
              <a:t>・それ以外で質問したい人は、挙手をして質問する</a:t>
            </a:r>
            <a:endParaRPr lang="en-US" altLang="ja-JP" sz="3200" dirty="0" smtClean="0"/>
          </a:p>
          <a:p>
            <a:endParaRPr lang="en-US" altLang="ja-JP" sz="3200" dirty="0"/>
          </a:p>
          <a:p>
            <a:r>
              <a:rPr lang="ja-JP" altLang="en-US" sz="3200" dirty="0" smtClean="0"/>
              <a:t>・質問は、発表者に対して原則</a:t>
            </a:r>
            <a:r>
              <a:rPr lang="en-US" altLang="ja-JP" sz="3200" dirty="0" smtClean="0"/>
              <a:t>1</a:t>
            </a:r>
            <a:r>
              <a:rPr lang="ja-JP" altLang="en-US" sz="3200" dirty="0" smtClean="0"/>
              <a:t>人１つまで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9847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Office PowerPoint</Application>
  <PresentationFormat>画面に合わせる (4:3)</PresentationFormat>
  <Paragraphs>122</Paragraphs>
  <Slides>24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テーマ</vt:lpstr>
      <vt:lpstr>スライド 1</vt:lpstr>
      <vt:lpstr>本日のミッション</vt:lpstr>
      <vt:lpstr>　授業計画</vt:lpstr>
      <vt:lpstr>発表の流れ</vt:lpstr>
      <vt:lpstr>スライド 5</vt:lpstr>
      <vt:lpstr>２W1H（WHO,WHAT,HOW）</vt:lpstr>
      <vt:lpstr>スライド 7</vt:lpstr>
      <vt:lpstr>評価にあたって</vt:lpstr>
      <vt:lpstr>質問について</vt:lpstr>
      <vt:lpstr>質疑応答のポイント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  <vt:lpstr>リフレクションシートの記入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2020-04-29T11:38:19Z</dcterms:created>
  <dcterms:modified xsi:type="dcterms:W3CDTF">2020-09-08T01:13:55Z</dcterms:modified>
</cp:coreProperties>
</file>