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00" r:id="rId2"/>
    <p:sldId id="422" r:id="rId3"/>
    <p:sldId id="449" r:id="rId4"/>
    <p:sldId id="450" r:id="rId5"/>
    <p:sldId id="501" r:id="rId6"/>
    <p:sldId id="502" r:id="rId7"/>
    <p:sldId id="503" r:id="rId8"/>
    <p:sldId id="504" r:id="rId9"/>
    <p:sldId id="505" r:id="rId10"/>
    <p:sldId id="506" r:id="rId11"/>
    <p:sldId id="507" r:id="rId12"/>
    <p:sldId id="508" r:id="rId13"/>
    <p:sldId id="496" r:id="rId14"/>
    <p:sldId id="497" r:id="rId15"/>
    <p:sldId id="498" r:id="rId16"/>
    <p:sldId id="515" r:id="rId17"/>
    <p:sldId id="512" r:id="rId18"/>
    <p:sldId id="510" r:id="rId19"/>
    <p:sldId id="465" r:id="rId20"/>
    <p:sldId id="516" r:id="rId21"/>
    <p:sldId id="466" r:id="rId22"/>
    <p:sldId id="467" r:id="rId23"/>
    <p:sldId id="468" r:id="rId24"/>
    <p:sldId id="469" r:id="rId25"/>
    <p:sldId id="470" r:id="rId26"/>
    <p:sldId id="471" r:id="rId27"/>
    <p:sldId id="472" r:id="rId28"/>
    <p:sldId id="473" r:id="rId29"/>
    <p:sldId id="474" r:id="rId30"/>
    <p:sldId id="475" r:id="rId31"/>
    <p:sldId id="476" r:id="rId32"/>
    <p:sldId id="477" r:id="rId33"/>
    <p:sldId id="479" r:id="rId34"/>
    <p:sldId id="480" r:id="rId35"/>
    <p:sldId id="481" r:id="rId36"/>
    <p:sldId id="482" r:id="rId37"/>
    <p:sldId id="483" r:id="rId38"/>
    <p:sldId id="484" r:id="rId39"/>
    <p:sldId id="485" r:id="rId40"/>
    <p:sldId id="513" r:id="rId41"/>
    <p:sldId id="514" r:id="rId42"/>
    <p:sldId id="419" r:id="rId43"/>
    <p:sldId id="511" r:id="rId44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作成者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538739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0" y="188640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</a:t>
            </a:r>
            <a:r>
              <a:rPr lang="ja-JP" altLang="en-US" sz="6600" dirty="0" smtClean="0">
                <a:solidFill>
                  <a:srgbClr val="FF0000"/>
                </a:solidFill>
              </a:rPr>
              <a:t>選プロ⑩最終回</a:t>
            </a:r>
            <a:r>
              <a:rPr lang="ja-JP" altLang="en-US" sz="6600" dirty="0" smtClean="0"/>
              <a:t>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365104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dirty="0" smtClean="0"/>
              <a:t>策を提案する　～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736507" y="908720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14258" y="5517232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上下矢印 3"/>
          <p:cNvSpPr/>
          <p:nvPr/>
        </p:nvSpPr>
        <p:spPr>
          <a:xfrm>
            <a:off x="1750362" y="1898861"/>
            <a:ext cx="864096" cy="3600400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683568" y="3140968"/>
            <a:ext cx="2997683" cy="72008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HGP創英角ｺﾞｼｯｸUB" pitchFamily="50" charset="-128"/>
                <a:ea typeface="HGP創英角ｺﾞｼｯｸUB" pitchFamily="50" charset="-128"/>
              </a:rPr>
              <a:t>ギャップ</a:t>
            </a:r>
            <a:endParaRPr kumimoji="1" lang="ja-JP" altLang="en-US" sz="4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11960" y="88641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丸ｺﾞｼｯｸM-PRO" pitchFamily="50" charset="-128"/>
                <a:ea typeface="HG丸ｺﾞｼｯｸM-PRO" pitchFamily="50" charset="-128"/>
              </a:rPr>
              <a:t>引き締まった</a:t>
            </a:r>
            <a:r>
              <a:rPr kumimoji="1" lang="en-US" altLang="ja-JP" sz="3600" dirty="0" smtClean="0">
                <a:latin typeface="HG丸ｺﾞｼｯｸM-PRO" pitchFamily="50" charset="-128"/>
                <a:ea typeface="HG丸ｺﾞｼｯｸM-PRO" pitchFamily="50" charset="-128"/>
              </a:rPr>
              <a:t>BODY</a:t>
            </a:r>
            <a:endParaRPr kumimoji="1" lang="ja-JP" altLang="en-US" sz="3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73623" y="5349115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丸ｺﾞｼｯｸM-PRO" pitchFamily="50" charset="-128"/>
                <a:ea typeface="HG丸ｺﾞｼｯｸM-PRO" pitchFamily="50" charset="-128"/>
              </a:rPr>
              <a:t>ボヨボヨ</a:t>
            </a:r>
            <a:endParaRPr kumimoji="1" lang="en-US" altLang="ja-JP" sz="36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3600" dirty="0" err="1" smtClean="0"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3600" dirty="0" err="1" smtClean="0">
                <a:latin typeface="HG丸ｺﾞｼｯｸM-PRO" pitchFamily="50" charset="-128"/>
                <a:ea typeface="HG丸ｺﾞｼｯｸM-PRO" pitchFamily="50" charset="-128"/>
              </a:rPr>
              <a:t>お</a:t>
            </a:r>
            <a:r>
              <a:rPr lang="ja-JP" altLang="en-US" sz="3600" dirty="0">
                <a:latin typeface="HG丸ｺﾞｼｯｸM-PRO" pitchFamily="50" charset="-128"/>
                <a:ea typeface="HG丸ｺﾞｼｯｸM-PRO" pitchFamily="50" charset="-128"/>
              </a:rPr>
              <a:t>腹</a:t>
            </a:r>
            <a:endParaRPr kumimoji="1" lang="ja-JP" altLang="en-US" sz="3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47664" y="168275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私の例で考える</a:t>
            </a:r>
            <a:endParaRPr kumimoji="1" lang="ja-JP" altLang="en-US" sz="3200" dirty="0"/>
          </a:p>
        </p:txBody>
      </p:sp>
      <p:sp>
        <p:nvSpPr>
          <p:cNvPr id="13" name="角丸四角形 12"/>
          <p:cNvSpPr/>
          <p:nvPr/>
        </p:nvSpPr>
        <p:spPr>
          <a:xfrm>
            <a:off x="6300192" y="1748077"/>
            <a:ext cx="256563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画像</a:t>
            </a:r>
            <a:endParaRPr lang="en-US" altLang="ja-JP" sz="2400" dirty="0" smtClean="0"/>
          </a:p>
        </p:txBody>
      </p:sp>
      <p:sp>
        <p:nvSpPr>
          <p:cNvPr id="14" name="角丸四角形 13"/>
          <p:cNvSpPr/>
          <p:nvPr/>
        </p:nvSpPr>
        <p:spPr>
          <a:xfrm>
            <a:off x="6285780" y="5121187"/>
            <a:ext cx="256563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画像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11522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736507" y="908720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14258" y="5517232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上下矢印 3"/>
          <p:cNvSpPr/>
          <p:nvPr/>
        </p:nvSpPr>
        <p:spPr>
          <a:xfrm>
            <a:off x="1750362" y="1898861"/>
            <a:ext cx="864096" cy="3600400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683568" y="3140968"/>
            <a:ext cx="2997683" cy="72008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HGP創英角ｺﾞｼｯｸUB" pitchFamily="50" charset="-128"/>
                <a:ea typeface="HGP創英角ｺﾞｼｯｸUB" pitchFamily="50" charset="-128"/>
              </a:rPr>
              <a:t>ギャップ</a:t>
            </a:r>
            <a:endParaRPr kumimoji="1" lang="ja-JP" altLang="en-US" sz="4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11960" y="886414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引き締まった</a:t>
            </a:r>
            <a:r>
              <a:rPr kumimoji="1" lang="en-US" altLang="ja-JP" sz="1600" dirty="0" smtClean="0">
                <a:latin typeface="HG丸ｺﾞｼｯｸM-PRO" pitchFamily="50" charset="-128"/>
                <a:ea typeface="HG丸ｺﾞｼｯｸM-PRO" pitchFamily="50" charset="-128"/>
              </a:rPr>
              <a:t>BODY</a:t>
            </a:r>
            <a:endParaRPr kumimoji="1" lang="ja-JP" altLang="en-US" sz="1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11960" y="576796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ボヨボヨの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お</a:t>
            </a: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腹</a:t>
            </a:r>
            <a:endParaRPr kumimoji="1"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47664" y="168275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理想と現実を具体的に記述</a:t>
            </a:r>
            <a:endParaRPr kumimoji="1" lang="ja-JP" altLang="en-US" sz="3200" dirty="0"/>
          </a:p>
        </p:txBody>
      </p:sp>
      <p:sp>
        <p:nvSpPr>
          <p:cNvPr id="10" name="右カーブ矢印 9"/>
          <p:cNvSpPr/>
          <p:nvPr/>
        </p:nvSpPr>
        <p:spPr>
          <a:xfrm>
            <a:off x="3838593" y="1163155"/>
            <a:ext cx="314685" cy="7171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64360" y="1711003"/>
            <a:ext cx="380804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体脂肪率</a:t>
            </a:r>
            <a:r>
              <a:rPr kumimoji="1" lang="en-US" altLang="ja-JP" sz="3200" dirty="0" smtClean="0">
                <a:latin typeface="HG丸ｺﾞｼｯｸM-PRO" pitchFamily="50" charset="-128"/>
                <a:ea typeface="HG丸ｺﾞｼｯｸM-PRO" pitchFamily="50" charset="-128"/>
              </a:rPr>
              <a:t>15%</a:t>
            </a:r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以下</a:t>
            </a:r>
            <a:endParaRPr kumimoji="1" lang="ja-JP" altLang="en-US" sz="3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5" name="右カーブ矢印 14"/>
          <p:cNvSpPr/>
          <p:nvPr/>
        </p:nvSpPr>
        <p:spPr>
          <a:xfrm flipV="1">
            <a:off x="3826307" y="5253008"/>
            <a:ext cx="314685" cy="7171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88160" y="4914486"/>
            <a:ext cx="380804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体脂肪率２７</a:t>
            </a:r>
            <a:r>
              <a:rPr kumimoji="1" lang="en-US" altLang="ja-JP" sz="3200" dirty="0" smtClean="0">
                <a:latin typeface="HG丸ｺﾞｼｯｸM-PRO" pitchFamily="50" charset="-128"/>
                <a:ea typeface="HG丸ｺﾞｼｯｸM-PRO" pitchFamily="50" charset="-128"/>
              </a:rPr>
              <a:t>%</a:t>
            </a:r>
            <a:endParaRPr kumimoji="1" lang="ja-JP" altLang="en-US" sz="3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37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04459" y="908720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82210" y="5517232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上下矢印 3"/>
          <p:cNvSpPr/>
          <p:nvPr/>
        </p:nvSpPr>
        <p:spPr>
          <a:xfrm>
            <a:off x="1318314" y="1898861"/>
            <a:ext cx="864096" cy="3600400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51520" y="3140968"/>
            <a:ext cx="2997683" cy="72008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HGP創英角ｺﾞｼｯｸUB" pitchFamily="50" charset="-128"/>
                <a:ea typeface="HGP創英角ｺﾞｼｯｸUB" pitchFamily="50" charset="-128"/>
              </a:rPr>
              <a:t>ギャップ</a:t>
            </a:r>
            <a:endParaRPr kumimoji="1" lang="ja-JP" altLang="en-US" sz="4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47664" y="168275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解決策の検討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00" y="1048380"/>
            <a:ext cx="380804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体脂肪率</a:t>
            </a:r>
            <a:r>
              <a:rPr kumimoji="1" lang="en-US" altLang="ja-JP" sz="3200" dirty="0" smtClean="0">
                <a:latin typeface="HG丸ｺﾞｼｯｸM-PRO" pitchFamily="50" charset="-128"/>
                <a:ea typeface="HG丸ｺﾞｼｯｸM-PRO" pitchFamily="50" charset="-128"/>
              </a:rPr>
              <a:t>15%</a:t>
            </a:r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以下</a:t>
            </a:r>
            <a:endParaRPr kumimoji="1" lang="ja-JP" altLang="en-US" sz="3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500" y="5661129"/>
            <a:ext cx="380804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itchFamily="50" charset="-128"/>
                <a:ea typeface="HG丸ｺﾞｼｯｸM-PRO" pitchFamily="50" charset="-128"/>
              </a:rPr>
              <a:t>体脂肪率２７</a:t>
            </a:r>
            <a:r>
              <a:rPr kumimoji="1" lang="en-US" altLang="ja-JP" sz="3200" dirty="0" smtClean="0">
                <a:latin typeface="HG丸ｺﾞｼｯｸM-PRO" pitchFamily="50" charset="-128"/>
                <a:ea typeface="HG丸ｺﾞｼｯｸM-PRO" pitchFamily="50" charset="-128"/>
              </a:rPr>
              <a:t>%</a:t>
            </a:r>
            <a:endParaRPr kumimoji="1" lang="ja-JP" altLang="en-US" sz="3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39415" y="2476870"/>
            <a:ext cx="5085549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2400" dirty="0" smtClean="0"/>
              <a:t>＜解決策（具体的な）＞</a:t>
            </a:r>
            <a:endParaRPr lang="en-US" altLang="ja-JP" sz="2400" dirty="0" smtClean="0"/>
          </a:p>
          <a:p>
            <a:r>
              <a:rPr lang="ja-JP" altLang="en-US" sz="2400" dirty="0" smtClean="0"/>
              <a:t>・毎日腹筋を３０回</a:t>
            </a:r>
            <a:r>
              <a:rPr lang="en-US" altLang="ja-JP" sz="2400" dirty="0" smtClean="0"/>
              <a:t>×</a:t>
            </a:r>
            <a:r>
              <a:rPr lang="ja-JP" altLang="en-US" sz="2400" dirty="0" smtClean="0"/>
              <a:t>３セット行う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・寝る２時間前までに食事をとる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・間食は１日１回以内とする</a:t>
            </a:r>
            <a:endParaRPr kumimoji="1" lang="ja-JP" altLang="en-US" sz="2400" dirty="0"/>
          </a:p>
        </p:txBody>
      </p:sp>
      <p:sp>
        <p:nvSpPr>
          <p:cNvPr id="17" name="屈折矢印 16"/>
          <p:cNvSpPr/>
          <p:nvPr/>
        </p:nvSpPr>
        <p:spPr>
          <a:xfrm rot="5400000">
            <a:off x="4076945" y="4437097"/>
            <a:ext cx="630070" cy="63010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07031" y="4669830"/>
            <a:ext cx="1575159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/>
              <a:t>実践</a:t>
            </a:r>
            <a:endParaRPr kumimoji="1" lang="ja-JP" altLang="en-US" sz="3600" b="1" dirty="0"/>
          </a:p>
        </p:txBody>
      </p:sp>
      <p:sp>
        <p:nvSpPr>
          <p:cNvPr id="19" name="右矢印 18"/>
          <p:cNvSpPr/>
          <p:nvPr/>
        </p:nvSpPr>
        <p:spPr>
          <a:xfrm>
            <a:off x="6282190" y="4731834"/>
            <a:ext cx="648072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30262" y="4653136"/>
            <a:ext cx="1575159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/>
              <a:t>評価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17895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6054" y="116632"/>
            <a:ext cx="896448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4800" dirty="0" smtClean="0"/>
              <a:t>問題は，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誰</a:t>
            </a:r>
            <a:r>
              <a:rPr lang="ja-JP" altLang="en-US" sz="4800" dirty="0"/>
              <a:t>にとって</a:t>
            </a:r>
            <a:r>
              <a:rPr lang="ja-JP" altLang="en-US" sz="4800" dirty="0" smtClean="0"/>
              <a:t>も問題とは限らない</a:t>
            </a:r>
            <a:endParaRPr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35068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6054" y="116632"/>
            <a:ext cx="896448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4800" dirty="0"/>
              <a:t>問題</a:t>
            </a:r>
            <a:r>
              <a:rPr lang="ja-JP" altLang="en-US" sz="4800" dirty="0" smtClean="0"/>
              <a:t>を見ないふりをしたら</a:t>
            </a:r>
            <a:r>
              <a:rPr lang="ja-JP" altLang="en-US" sz="4800" dirty="0"/>
              <a:t>，存在しないのと同じである</a:t>
            </a:r>
            <a:endParaRPr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38365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6054" y="116632"/>
            <a:ext cx="896448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4800" dirty="0" smtClean="0"/>
              <a:t>到達不可能な目標は、理論上</a:t>
            </a:r>
            <a:endParaRPr lang="en-US" altLang="ja-JP" sz="4800" dirty="0" smtClean="0"/>
          </a:p>
          <a:p>
            <a:r>
              <a:rPr lang="ja-JP" altLang="en-US" sz="4800" dirty="0" smtClean="0"/>
              <a:t>解決不可能な問題である</a:t>
            </a:r>
            <a:endParaRPr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31297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6054" y="116632"/>
            <a:ext cx="896448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4800" dirty="0" smtClean="0"/>
              <a:t>解は１つであるとは限らない</a:t>
            </a:r>
            <a:endParaRPr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20898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6054" y="116632"/>
            <a:ext cx="896448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4800" dirty="0" smtClean="0"/>
              <a:t>解決したと思ったら新たな課題が発生しませんか？</a:t>
            </a:r>
            <a:endParaRPr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313079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3568" y="2348880"/>
            <a:ext cx="84604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>
                <a:solidFill>
                  <a:srgbClr val="FF0000"/>
                </a:solidFill>
              </a:rPr>
              <a:t>問う</a:t>
            </a:r>
            <a:r>
              <a:rPr kumimoji="1" lang="ja-JP" altLang="en-US" sz="8800" dirty="0" smtClean="0"/>
              <a:t>こと</a:t>
            </a:r>
            <a:endParaRPr kumimoji="1" lang="en-US" altLang="ja-JP" sz="8800" dirty="0" smtClean="0"/>
          </a:p>
        </p:txBody>
      </p:sp>
    </p:spTree>
    <p:extLst>
      <p:ext uri="{BB962C8B-B14F-4D97-AF65-F5344CB8AC3E}">
        <p14:creationId xmlns:p14="http://schemas.microsoft.com/office/powerpoint/2010/main" xmlns="" val="25852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3568" y="2348880"/>
            <a:ext cx="84604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/>
              <a:t>問題と正対する</a:t>
            </a:r>
            <a:endParaRPr kumimoji="1" lang="ja-JP" altLang="en-US" sz="8800" dirty="0"/>
          </a:p>
        </p:txBody>
      </p:sp>
    </p:spTree>
    <p:extLst>
      <p:ext uri="{BB962C8B-B14F-4D97-AF65-F5344CB8AC3E}">
        <p14:creationId xmlns:p14="http://schemas.microsoft.com/office/powerpoint/2010/main" xmlns="" val="189787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1858"/>
            <a:ext cx="8229600" cy="814854"/>
          </a:xfrm>
        </p:spPr>
        <p:txBody>
          <a:bodyPr/>
          <a:lstStyle/>
          <a:p>
            <a:r>
              <a:rPr kumimoji="1" lang="ja-JP" altLang="en-US" dirty="0" smtClean="0"/>
              <a:t>本日のミッション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772816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（１）投票結果発表</a:t>
            </a:r>
            <a:endParaRPr lang="en-US" altLang="ja-JP" sz="4000" dirty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２</a:t>
            </a:r>
            <a:r>
              <a:rPr lang="ja-JP" altLang="en-US" sz="4000" dirty="0" smtClean="0"/>
              <a:t>）プロジェクトを振り返って</a:t>
            </a:r>
            <a:endParaRPr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8414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5"/>
          <p:cNvSpPr/>
          <p:nvPr/>
        </p:nvSpPr>
        <p:spPr>
          <a:xfrm>
            <a:off x="3491880" y="764704"/>
            <a:ext cx="5400600" cy="5688632"/>
          </a:xfrm>
          <a:prstGeom prst="wedgeRoundRectCallout">
            <a:avLst>
              <a:gd name="adj1" fmla="val -55225"/>
              <a:gd name="adj2" fmla="val 20854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 smtClean="0"/>
              <a:t>僕ら人間の分際で、この難しい人生に向かって、答えを出すこと、解決を与えることはおそらく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できない。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ただ正しく</a:t>
            </a:r>
            <a:endParaRPr kumimoji="1" lang="en-US" altLang="ja-JP" sz="3600" dirty="0" smtClean="0"/>
          </a:p>
          <a:p>
            <a:r>
              <a:rPr kumimoji="1" lang="ja-JP" altLang="en-US" sz="6600" dirty="0" smtClean="0">
                <a:solidFill>
                  <a:srgbClr val="FF0000"/>
                </a:solidFill>
              </a:rPr>
              <a:t>訊くこと</a:t>
            </a:r>
            <a:r>
              <a:rPr kumimoji="1" lang="ja-JP" altLang="en-US" sz="3600" dirty="0" smtClean="0"/>
              <a:t>はできる。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3608" y="50131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小林秀雄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467544" y="2780928"/>
            <a:ext cx="2565636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画像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23161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>
          <a:xfrm>
            <a:off x="971600" y="116632"/>
            <a:ext cx="6840760" cy="5897207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835696" y="4509120"/>
            <a:ext cx="51125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843808" y="2780928"/>
            <a:ext cx="30963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563888" y="4725144"/>
            <a:ext cx="1656184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聞く力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91880" y="2852936"/>
            <a:ext cx="1656184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聴く</a:t>
            </a:r>
            <a:r>
              <a:rPr kumimoji="1" lang="ja-JP" altLang="en-US" sz="2800" dirty="0" smtClean="0"/>
              <a:t>力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77925" y="836712"/>
            <a:ext cx="1656184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訊く力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99792" y="1671477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相手の行動を変える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問いかけ</a:t>
            </a:r>
            <a:r>
              <a:rPr lang="ja-JP" altLang="en-US" sz="2800" dirty="0" smtClean="0"/>
              <a:t>をする力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39752" y="3573016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情報を聞き分け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仮説を検証する力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59632" y="543303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聞く基本姿勢を整え信頼関係を築く力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84176" y="6453336"/>
            <a:ext cx="752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 smtClean="0"/>
              <a:t>「外資系コンサルに学ぶ聞き方の教科書」　３つのきく　より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205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Autofit/>
          </a:bodyPr>
          <a:lstStyle/>
          <a:p>
            <a:r>
              <a:rPr lang="ja-JP" altLang="en-US" sz="8000" dirty="0" smtClean="0">
                <a:latin typeface="HGP創英角ﾎﾟｯﾌﾟ体" pitchFamily="50" charset="-128"/>
                <a:ea typeface="HGP創英角ﾎﾟｯﾌﾟ体" pitchFamily="50" charset="-128"/>
              </a:rPr>
              <a:t>振り返り②</a:t>
            </a:r>
            <a: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8000" dirty="0">
                <a:latin typeface="HGP創英角ﾎﾟｯﾌﾟ体" pitchFamily="50" charset="-128"/>
                <a:ea typeface="HGP創英角ﾎﾟｯﾌﾟ体" pitchFamily="50" charset="-128"/>
              </a:rPr>
              <a:t>企画</a:t>
            </a:r>
            <a:endParaRPr kumimoji="1" lang="ja-JP" altLang="en-US" sz="8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72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67544" y="2060848"/>
            <a:ext cx="8532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atin typeface="HG丸ｺﾞｼｯｸM-PRO" pitchFamily="50" charset="-128"/>
                <a:ea typeface="HG丸ｺﾞｼｯｸM-PRO" pitchFamily="50" charset="-128"/>
              </a:rPr>
              <a:t>企画</a:t>
            </a:r>
            <a:r>
              <a:rPr lang="ja-JP" altLang="en-US" sz="12000" b="1" dirty="0" smtClean="0">
                <a:latin typeface="HG丸ｺﾞｼｯｸM-PRO" pitchFamily="50" charset="-128"/>
                <a:ea typeface="HG丸ｺﾞｼｯｸM-PRO" pitchFamily="50" charset="-128"/>
              </a:rPr>
              <a:t>とは？</a:t>
            </a:r>
            <a:endParaRPr lang="en-US" altLang="ja-JP" sz="120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0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企画とは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134076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企・・・人＋止</a:t>
            </a:r>
            <a:endParaRPr kumimoji="1" lang="en-US" altLang="ja-JP" sz="96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3371508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画・・・はかりごと</a:t>
            </a:r>
            <a:endParaRPr kumimoji="1" lang="en-US" altLang="ja-JP" sz="96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20272" y="62068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踵</a:t>
            </a:r>
            <a:endParaRPr kumimoji="1" lang="ja-JP" altLang="en-US" sz="3200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6660232" y="1268760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043608" y="2708920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足をつま先立て、遠くを望む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7544" y="5419005"/>
            <a:ext cx="7941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うまくいくように前もって</a:t>
            </a:r>
            <a:r>
              <a:rPr kumimoji="1" lang="ja-JP" altLang="en-US" sz="7200" dirty="0" smtClean="0">
                <a:solidFill>
                  <a:srgbClr val="FF0000"/>
                </a:solidFill>
              </a:rPr>
              <a:t>たくらむ</a:t>
            </a:r>
            <a:endParaRPr kumimoji="1" lang="ja-JP" alt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8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企画とは問題（課題）解決である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628800"/>
            <a:ext cx="8676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・何が問題なの？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⇒　現状を問うことから企画が始まる</a:t>
            </a:r>
            <a:endParaRPr kumimoji="1" lang="en-US" altLang="ja-JP" sz="3600" dirty="0" smtClean="0"/>
          </a:p>
          <a:p>
            <a:endParaRPr lang="en-US" altLang="ja-JP" sz="3600" dirty="0" smtClean="0"/>
          </a:p>
          <a:p>
            <a:endParaRPr lang="en-US" altLang="ja-JP" sz="3600" dirty="0" smtClean="0"/>
          </a:p>
          <a:p>
            <a:r>
              <a:rPr lang="ja-JP" altLang="en-US" sz="3600" dirty="0" smtClean="0"/>
              <a:t>・</a:t>
            </a:r>
            <a:r>
              <a:rPr lang="ja-JP" altLang="en-US" sz="3600" dirty="0"/>
              <a:t>何</a:t>
            </a:r>
            <a:r>
              <a:rPr lang="ja-JP" altLang="en-US" sz="3600" dirty="0" smtClean="0"/>
              <a:t>をどうやって解決するの？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（５</a:t>
            </a:r>
            <a:r>
              <a:rPr lang="en-US" altLang="ja-JP" sz="3600" dirty="0" smtClean="0"/>
              <a:t>W1H</a:t>
            </a:r>
            <a:r>
              <a:rPr lang="ja-JP" altLang="en-US" sz="3600" dirty="0" smtClean="0"/>
              <a:t>を意識）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5926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1772816"/>
            <a:ext cx="93610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/>
              <a:t>企画書を見た相手が</a:t>
            </a:r>
            <a:endParaRPr kumimoji="1" lang="ja-JP" altLang="en-US" sz="12000" dirty="0"/>
          </a:p>
        </p:txBody>
      </p:sp>
    </p:spTree>
    <p:extLst>
      <p:ext uri="{BB962C8B-B14F-4D97-AF65-F5344CB8AC3E}">
        <p14:creationId xmlns:p14="http://schemas.microsoft.com/office/powerpoint/2010/main" xmlns="" val="29948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604448" cy="1143000"/>
          </a:xfrm>
        </p:spPr>
        <p:txBody>
          <a:bodyPr>
            <a:noAutofit/>
          </a:bodyPr>
          <a:lstStyle/>
          <a:p>
            <a:r>
              <a:rPr kumimoji="1" lang="ja-JP" altLang="en-US" sz="8000" dirty="0" smtClean="0"/>
              <a:t>企画書を見て</a:t>
            </a:r>
            <a:r>
              <a:rPr kumimoji="1" lang="en-US" altLang="ja-JP" sz="8000" dirty="0" smtClean="0"/>
              <a:t/>
            </a:r>
            <a:br>
              <a:rPr kumimoji="1" lang="en-US" altLang="ja-JP" sz="8000" dirty="0" smtClean="0"/>
            </a:br>
            <a:r>
              <a:rPr lang="ja-JP" altLang="en-US" sz="8000" dirty="0" smtClean="0"/>
              <a:t>内容が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/>
              <a:t>想像</a:t>
            </a:r>
            <a:r>
              <a:rPr lang="ja-JP" altLang="en-US" sz="8000" dirty="0" smtClean="0"/>
              <a:t>できるように！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3283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604448" cy="1143000"/>
          </a:xfrm>
        </p:spPr>
        <p:txBody>
          <a:bodyPr>
            <a:noAutofit/>
          </a:bodyPr>
          <a:lstStyle/>
          <a:p>
            <a:r>
              <a:rPr kumimoji="1" lang="ja-JP" altLang="en-US" sz="20000" dirty="0" smtClean="0"/>
              <a:t>そして</a:t>
            </a:r>
            <a:endParaRPr kumimoji="1" lang="ja-JP" altLang="en-US" sz="20000" dirty="0"/>
          </a:p>
        </p:txBody>
      </p:sp>
    </p:spTree>
    <p:extLst>
      <p:ext uri="{BB962C8B-B14F-4D97-AF65-F5344CB8AC3E}">
        <p14:creationId xmlns:p14="http://schemas.microsoft.com/office/powerpoint/2010/main" xmlns="" val="20923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203848" y="6486714"/>
            <a:ext cx="574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dirty="0" smtClean="0"/>
              <a:t>「企画は</a:t>
            </a:r>
            <a:r>
              <a:rPr lang="en-US" altLang="ja-JP" dirty="0"/>
              <a:t>3</a:t>
            </a:r>
            <a:r>
              <a:rPr lang="ja-JP" altLang="en-US" dirty="0" smtClean="0"/>
              <a:t>度たくらむ」　http</a:t>
            </a:r>
            <a:r>
              <a:rPr lang="ja-JP" altLang="en-US" dirty="0"/>
              <a:t>://dentsu-ho.com/articles/2259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899592" y="548680"/>
            <a:ext cx="7416824" cy="5472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イラスト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96566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2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9600" dirty="0" smtClean="0"/>
              <a:t>企画が９割</a:t>
            </a:r>
            <a:endParaRPr kumimoji="1" lang="ja-JP" altLang="en-US" sz="9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91683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・完成した企画書を見れば、作品が想像できる。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⇒　想像できない企画書は企画書にあらず。</a:t>
            </a:r>
            <a:endParaRPr lang="en-US" altLang="ja-JP" sz="3600" dirty="0" smtClean="0"/>
          </a:p>
          <a:p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39330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・「そうきたか！」と言わせる企画書を！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なるほど！（納得性）</a:t>
            </a:r>
            <a:r>
              <a:rPr lang="en-US" altLang="ja-JP" sz="3600" dirty="0" smtClean="0"/>
              <a:t>×</a:t>
            </a:r>
            <a:r>
              <a:rPr lang="ja-JP" altLang="en-US" sz="3600" dirty="0" smtClean="0"/>
              <a:t>まさか！（意外性）</a:t>
            </a:r>
            <a:endParaRPr kumimoji="1"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84456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229600" cy="1143000"/>
          </a:xfrm>
        </p:spPr>
        <p:txBody>
          <a:bodyPr>
            <a:noAutofit/>
          </a:bodyPr>
          <a:lstStyle/>
          <a:p>
            <a:r>
              <a:rPr kumimoji="1" lang="ja-JP" altLang="en-US" sz="6600" dirty="0" smtClean="0"/>
              <a:t>ありきたりのものじゃ</a:t>
            </a:r>
            <a:r>
              <a:rPr kumimoji="1" lang="en-US" altLang="ja-JP" sz="6600" dirty="0" smtClean="0"/>
              <a:t/>
            </a:r>
            <a:br>
              <a:rPr kumimoji="1" lang="en-US" altLang="ja-JP" sz="6600" dirty="0" smtClean="0"/>
            </a:br>
            <a:r>
              <a:rPr lang="ja-JP" altLang="en-US" sz="6600" dirty="0" smtClean="0"/>
              <a:t>つまらない</a:t>
            </a:r>
            <a:endParaRPr kumimoji="1" lang="ja-JP" altLang="en-US" sz="6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364502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そこに新しい発想はあるか？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ワクワクするか？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共感できるか？</a:t>
            </a:r>
            <a:endParaRPr kumimoji="1" lang="ja-JP" altLang="en-US" sz="4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6" y="6021288"/>
            <a:ext cx="79208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これでもか、これでもか、と問い続けよ！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2480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000" u="sng" dirty="0" smtClean="0">
                <a:solidFill>
                  <a:srgbClr val="FF0000"/>
                </a:solidFill>
              </a:rPr>
              <a:t>妄想力</a:t>
            </a:r>
            <a:r>
              <a:rPr kumimoji="1" lang="ja-JP" altLang="en-US" sz="6000" dirty="0" smtClean="0"/>
              <a:t>が問われる</a:t>
            </a:r>
            <a:endParaRPr kumimoji="1" lang="ja-JP" altLang="en-US" sz="6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2204864"/>
            <a:ext cx="8820472" cy="30469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想像力、構想力、企画力</a:t>
            </a:r>
            <a:endParaRPr kumimoji="1" lang="ja-JP" altLang="en-US" sz="9600" dirty="0"/>
          </a:p>
        </p:txBody>
      </p:sp>
      <p:sp>
        <p:nvSpPr>
          <p:cNvPr id="6" name="下矢印 5"/>
          <p:cNvSpPr/>
          <p:nvPr/>
        </p:nvSpPr>
        <p:spPr>
          <a:xfrm>
            <a:off x="2195736" y="1340768"/>
            <a:ext cx="144016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108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19572" y="116631"/>
            <a:ext cx="81369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好奇心</a:t>
            </a:r>
            <a:endParaRPr kumimoji="1" lang="ja-JP" altLang="en-US" sz="20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899592" y="4293096"/>
            <a:ext cx="7056784" cy="216024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ja-JP" altLang="en-US" sz="100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面白がる力</a:t>
            </a:r>
            <a:endParaRPr lang="ja-JP" altLang="en-US" sz="10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3491880" y="3286730"/>
            <a:ext cx="1656184" cy="86235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431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395463" y="116632"/>
            <a:ext cx="97948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ja-JP" altLang="en-US" sz="88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産みの苦しみは</a:t>
            </a:r>
            <a:endParaRPr lang="en-US" altLang="ja-JP" sz="8800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777" y="1473954"/>
            <a:ext cx="979487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ja-JP" altLang="en-US" sz="88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体験しないと</a:t>
            </a:r>
            <a:endParaRPr lang="en-US" altLang="ja-JP" sz="8800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742950" indent="-742950"/>
            <a:r>
              <a:rPr lang="ja-JP" altLang="en-US" sz="88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分らない</a:t>
            </a:r>
            <a:endParaRPr lang="en-US" altLang="ja-JP" sz="8800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4908768"/>
            <a:ext cx="8496944" cy="14465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答えは自分で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作る</a:t>
            </a:r>
            <a:r>
              <a:rPr lang="ja-JP" altLang="en-US" sz="4400" dirty="0" smtClean="0"/>
              <a:t>（納得解）</a:t>
            </a:r>
          </a:p>
          <a:p>
            <a:pPr algn="ctr"/>
            <a:r>
              <a:rPr lang="ja-JP" altLang="en-US" sz="4400" dirty="0" smtClean="0">
                <a:solidFill>
                  <a:srgbClr val="FF0000"/>
                </a:solidFill>
              </a:rPr>
              <a:t>問い続ける</a:t>
            </a:r>
            <a:endParaRPr kumimoji="1" lang="en-US" altLang="ja-JP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38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Autofit/>
          </a:bodyPr>
          <a:lstStyle/>
          <a:p>
            <a:r>
              <a:rPr lang="ja-JP" altLang="en-US" sz="8000" dirty="0">
                <a:latin typeface="HGP創英角ﾎﾟｯﾌﾟ体" pitchFamily="50" charset="-128"/>
                <a:ea typeface="HGP創英角ﾎﾟｯﾌﾟ体" pitchFamily="50" charset="-128"/>
              </a:rPr>
              <a:t>振り返</a:t>
            </a:r>
            <a:r>
              <a:rPr lang="ja-JP" altLang="en-US" sz="8000" dirty="0" smtClean="0">
                <a:latin typeface="HGP創英角ﾎﾟｯﾌﾟ体" pitchFamily="50" charset="-128"/>
                <a:ea typeface="HGP創英角ﾎﾟｯﾌﾟ体" pitchFamily="50" charset="-128"/>
              </a:rPr>
              <a:t>り③</a:t>
            </a:r>
            <a: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8000" dirty="0">
                <a:latin typeface="HGP創英角ﾎﾟｯﾌﾟ体" pitchFamily="50" charset="-128"/>
                <a:ea typeface="HGP創英角ﾎﾟｯﾌﾟ体" pitchFamily="50" charset="-128"/>
              </a:rPr>
              <a:t>選挙</a:t>
            </a:r>
            <a:endParaRPr kumimoji="1" lang="ja-JP" altLang="en-US" sz="8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46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67544" y="2780928"/>
            <a:ext cx="8532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0" b="1" dirty="0" smtClean="0">
                <a:latin typeface="HG丸ｺﾞｼｯｸM-PRO" pitchFamily="50" charset="-128"/>
                <a:ea typeface="HG丸ｺﾞｼｯｸM-PRO" pitchFamily="50" charset="-128"/>
              </a:rPr>
              <a:t>選挙について</a:t>
            </a:r>
            <a:endParaRPr lang="en-US" altLang="ja-JP" sz="100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54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3886" y="-13023"/>
            <a:ext cx="853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世代別投票率</a:t>
            </a:r>
            <a:endParaRPr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154326" y="659639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 smtClean="0"/>
              <a:t>公共財団法人「明るい選挙推進委員会」よ</a:t>
            </a:r>
            <a:r>
              <a:rPr lang="ja-JP" altLang="en-US" sz="1100" dirty="0"/>
              <a:t>り</a:t>
            </a:r>
            <a:endParaRPr lang="en-US" altLang="ja-JP" sz="1100" dirty="0" smtClean="0"/>
          </a:p>
          <a:p>
            <a:r>
              <a:rPr lang="ja-JP" altLang="en-US" sz="1100" dirty="0" smtClean="0"/>
              <a:t>http</a:t>
            </a:r>
            <a:r>
              <a:rPr lang="ja-JP" altLang="en-US" sz="1100" dirty="0"/>
              <a:t>://www.akaruisenkyo.or.jp/070various/071syugi/693/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755576" y="1196752"/>
            <a:ext cx="7560840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投票率のグラフ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79429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1484784"/>
            <a:ext cx="85324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0" b="1" dirty="0" smtClean="0">
                <a:latin typeface="HG丸ｺﾞｼｯｸM-PRO" pitchFamily="50" charset="-128"/>
                <a:ea typeface="HG丸ｺﾞｼｯｸM-PRO" pitchFamily="50" charset="-128"/>
              </a:rPr>
              <a:t>誰に投票</a:t>
            </a:r>
            <a:endParaRPr lang="en-US" altLang="ja-JP" sz="10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0000" b="1" dirty="0" smtClean="0">
                <a:latin typeface="HG丸ｺﾞｼｯｸM-PRO" pitchFamily="50" charset="-128"/>
                <a:ea typeface="HG丸ｺﾞｼｯｸM-PRO" pitchFamily="50" charset="-128"/>
              </a:rPr>
              <a:t>するの？</a:t>
            </a:r>
            <a:endParaRPr lang="en-US" altLang="ja-JP" sz="100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5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692696"/>
            <a:ext cx="85324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b="1" dirty="0" smtClean="0">
                <a:latin typeface="HG丸ｺﾞｼｯｸM-PRO" pitchFamily="50" charset="-128"/>
                <a:ea typeface="HG丸ｺﾞｼｯｸM-PRO" pitchFamily="50" charset="-128"/>
              </a:rPr>
              <a:t>・政党</a:t>
            </a:r>
            <a:endParaRPr lang="en-US" altLang="ja-JP" sz="8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8000" b="1" dirty="0" smtClean="0">
                <a:latin typeface="HG丸ｺﾞｼｯｸM-PRO" pitchFamily="50" charset="-128"/>
                <a:ea typeface="HG丸ｺﾞｼｯｸM-PRO" pitchFamily="50" charset="-128"/>
              </a:rPr>
              <a:t>・人格</a:t>
            </a:r>
            <a:endParaRPr lang="en-US" altLang="ja-JP" sz="8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8000" b="1" dirty="0" smtClean="0">
                <a:latin typeface="HG丸ｺﾞｼｯｸM-PRO" pitchFamily="50" charset="-128"/>
                <a:ea typeface="HG丸ｺﾞｼｯｸM-PRO" pitchFamily="50" charset="-128"/>
              </a:rPr>
              <a:t>・政策</a:t>
            </a:r>
            <a:endParaRPr lang="en-US" altLang="ja-JP" sz="80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8000" b="1" dirty="0" smtClean="0">
                <a:latin typeface="HG丸ｺﾞｼｯｸM-PRO" pitchFamily="50" charset="-128"/>
                <a:ea typeface="HG丸ｺﾞｼｯｸM-PRO" pitchFamily="50" charset="-128"/>
              </a:rPr>
              <a:t>・消去法</a:t>
            </a:r>
            <a:endParaRPr lang="en-US" altLang="ja-JP" sz="80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3568" y="60932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いったいどういう基準で投票すればいいの？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91222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Autofit/>
          </a:bodyPr>
          <a:lstStyle/>
          <a:p>
            <a:r>
              <a:rPr lang="ja-JP" altLang="en-US" sz="8000" dirty="0">
                <a:latin typeface="HGP創英角ﾎﾟｯﾌﾟ体" pitchFamily="50" charset="-128"/>
                <a:ea typeface="HGP創英角ﾎﾟｯﾌﾟ体" pitchFamily="50" charset="-128"/>
              </a:rPr>
              <a:t>振り返</a:t>
            </a:r>
            <a:r>
              <a:rPr lang="ja-JP" altLang="en-US" sz="8000" dirty="0" smtClean="0">
                <a:latin typeface="HGP創英角ﾎﾟｯﾌﾟ体" pitchFamily="50" charset="-128"/>
                <a:ea typeface="HGP創英角ﾎﾟｯﾌﾟ体" pitchFamily="50" charset="-128"/>
              </a:rPr>
              <a:t>り①</a:t>
            </a:r>
            <a: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8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8000" dirty="0" smtClean="0">
                <a:latin typeface="HGP創英角ﾎﾟｯﾌﾟ体" pitchFamily="50" charset="-128"/>
                <a:ea typeface="HGP創英角ﾎﾟｯﾌﾟ体" pitchFamily="50" charset="-128"/>
              </a:rPr>
              <a:t>問題解決</a:t>
            </a:r>
            <a:endParaRPr kumimoji="1" lang="ja-JP" altLang="en-US" sz="8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063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484784"/>
            <a:ext cx="9036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b="1" dirty="0" smtClean="0">
                <a:latin typeface="HG丸ｺﾞｼｯｸM-PRO" pitchFamily="50" charset="-128"/>
                <a:ea typeface="HG丸ｺﾞｼｯｸM-PRO" pitchFamily="50" charset="-128"/>
              </a:rPr>
              <a:t>投票して</a:t>
            </a:r>
            <a:endParaRPr lang="en-US" altLang="ja-JP" sz="96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9600" b="1" dirty="0">
                <a:latin typeface="HG丸ｺﾞｼｯｸM-PRO" pitchFamily="50" charset="-128"/>
                <a:ea typeface="HG丸ｺﾞｼｯｸM-PRO" pitchFamily="50" charset="-128"/>
              </a:rPr>
              <a:t>終</a:t>
            </a:r>
            <a:r>
              <a:rPr lang="ja-JP" altLang="en-US" sz="9600" b="1" dirty="0" smtClean="0">
                <a:latin typeface="HG丸ｺﾞｼｯｸM-PRO" pitchFamily="50" charset="-128"/>
                <a:ea typeface="HG丸ｺﾞｼｯｸM-PRO" pitchFamily="50" charset="-128"/>
              </a:rPr>
              <a:t>わりですか？</a:t>
            </a:r>
            <a:endParaRPr lang="en-US" altLang="ja-JP" sz="96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4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04459" y="908720"/>
            <a:ext cx="2736304" cy="86409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>
                  <a:lumMod val="9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82210" y="5517232"/>
            <a:ext cx="2736304" cy="86409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>
                  <a:lumMod val="9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上下矢印 3"/>
          <p:cNvSpPr/>
          <p:nvPr/>
        </p:nvSpPr>
        <p:spPr>
          <a:xfrm>
            <a:off x="1318314" y="1898861"/>
            <a:ext cx="864096" cy="3600400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51520" y="3140968"/>
            <a:ext cx="2997683" cy="72008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chemeClr val="bg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ギャップ</a:t>
            </a:r>
            <a:endParaRPr kumimoji="1" lang="ja-JP" altLang="en-US" sz="4400" dirty="0">
              <a:solidFill>
                <a:schemeClr val="bg1">
                  <a:lumMod val="9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38679" y="152956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評価を忘れていませんか？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00" y="1048380"/>
            <a:ext cx="3808040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体脂肪率</a:t>
            </a:r>
            <a:r>
              <a:rPr kumimoji="1" lang="en-US" altLang="ja-JP" sz="3200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15%</a:t>
            </a:r>
            <a:r>
              <a:rPr kumimoji="1" lang="ja-JP" altLang="en-US" sz="3200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以下</a:t>
            </a:r>
            <a:endParaRPr kumimoji="1" lang="ja-JP" altLang="en-US" sz="3200" dirty="0">
              <a:solidFill>
                <a:schemeClr val="bg1">
                  <a:lumMod val="95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500" y="5661129"/>
            <a:ext cx="3808040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体脂肪率２７</a:t>
            </a:r>
            <a:r>
              <a:rPr kumimoji="1" lang="en-US" altLang="ja-JP" sz="3200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%</a:t>
            </a:r>
            <a:endParaRPr kumimoji="1" lang="ja-JP" altLang="en-US" sz="3200" dirty="0">
              <a:solidFill>
                <a:schemeClr val="bg1">
                  <a:lumMod val="95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39415" y="2476870"/>
            <a:ext cx="5085549" cy="15696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chemeClr val="bg1">
                    <a:lumMod val="95000"/>
                  </a:schemeClr>
                </a:solidFill>
              </a:rPr>
              <a:t>＜解決策（具体的な）＞</a:t>
            </a:r>
            <a:endParaRPr lang="en-US" altLang="ja-JP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ja-JP" altLang="en-US" sz="2400" dirty="0" smtClean="0">
                <a:solidFill>
                  <a:schemeClr val="bg1">
                    <a:lumMod val="95000"/>
                  </a:schemeClr>
                </a:solidFill>
              </a:rPr>
              <a:t>・毎日腹筋を３０回</a:t>
            </a:r>
            <a:r>
              <a:rPr lang="en-US" altLang="ja-JP" sz="2400" dirty="0" smtClean="0">
                <a:solidFill>
                  <a:schemeClr val="bg1">
                    <a:lumMod val="95000"/>
                  </a:schemeClr>
                </a:solidFill>
              </a:rPr>
              <a:t>×</a:t>
            </a:r>
            <a:r>
              <a:rPr lang="ja-JP" altLang="en-US" sz="2400" dirty="0" smtClean="0">
                <a:solidFill>
                  <a:schemeClr val="bg1">
                    <a:lumMod val="95000"/>
                  </a:schemeClr>
                </a:solidFill>
              </a:rPr>
              <a:t>３セット行う</a:t>
            </a:r>
            <a:endParaRPr lang="en-US" altLang="ja-JP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kumimoji="1" lang="ja-JP" altLang="en-US" sz="2400" dirty="0" smtClean="0">
                <a:solidFill>
                  <a:schemeClr val="bg1">
                    <a:lumMod val="95000"/>
                  </a:schemeClr>
                </a:solidFill>
              </a:rPr>
              <a:t>・寝る２時間前までに食事をとる</a:t>
            </a:r>
            <a:endParaRPr kumimoji="1" lang="en-US" altLang="ja-JP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ja-JP" altLang="en-US" sz="2400" dirty="0" smtClean="0">
                <a:solidFill>
                  <a:schemeClr val="bg1">
                    <a:lumMod val="95000"/>
                  </a:schemeClr>
                </a:solidFill>
              </a:rPr>
              <a:t>・間食は１日１回以内とする</a:t>
            </a:r>
            <a:endParaRPr kumimoji="1" lang="ja-JP" alt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屈折矢印 16"/>
          <p:cNvSpPr/>
          <p:nvPr/>
        </p:nvSpPr>
        <p:spPr>
          <a:xfrm rot="5400000">
            <a:off x="4076945" y="4437097"/>
            <a:ext cx="630070" cy="630101"/>
          </a:xfrm>
          <a:prstGeom prst="bentUp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07031" y="4669830"/>
            <a:ext cx="1575159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bg1">
                    <a:lumMod val="95000"/>
                  </a:schemeClr>
                </a:solidFill>
              </a:rPr>
              <a:t>実践</a:t>
            </a:r>
            <a:endParaRPr kumimoji="1" lang="ja-JP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右矢印 18"/>
          <p:cNvSpPr/>
          <p:nvPr/>
        </p:nvSpPr>
        <p:spPr>
          <a:xfrm>
            <a:off x="6282190" y="4731834"/>
            <a:ext cx="648072" cy="46166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30262" y="4653136"/>
            <a:ext cx="1575159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/>
              <a:t>評価</a:t>
            </a:r>
            <a:endParaRPr kumimoji="1" lang="ja-JP" altLang="en-US" sz="3600" b="1" dirty="0"/>
          </a:p>
        </p:txBody>
      </p:sp>
      <p:sp>
        <p:nvSpPr>
          <p:cNvPr id="6" name="角丸四角形 5"/>
          <p:cNvSpPr/>
          <p:nvPr/>
        </p:nvSpPr>
        <p:spPr>
          <a:xfrm>
            <a:off x="6804248" y="4437113"/>
            <a:ext cx="2020716" cy="108012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0665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選プロリフレクション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121" y="1340768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ja-JP" dirty="0" smtClean="0"/>
              <a:t>【</a:t>
            </a:r>
            <a:r>
              <a:rPr lang="ja-JP" altLang="en-US" dirty="0" smtClean="0"/>
              <a:t>資料</a:t>
            </a:r>
            <a:r>
              <a:rPr lang="en-US" altLang="ja-JP" dirty="0" smtClean="0"/>
              <a:t>】</a:t>
            </a:r>
            <a:r>
              <a:rPr lang="ja-JP" altLang="en-US" dirty="0" err="1" smtClean="0"/>
              <a:t>ｰ</a:t>
            </a:r>
            <a:r>
              <a:rPr lang="en-US" altLang="ja-JP" dirty="0" smtClean="0"/>
              <a:t>【</a:t>
            </a:r>
            <a:r>
              <a:rPr lang="ja-JP" altLang="en-US" dirty="0" smtClean="0"/>
              <a:t>選プロ関連</a:t>
            </a:r>
            <a:r>
              <a:rPr lang="en-US" altLang="ja-JP" dirty="0" smtClean="0"/>
              <a:t>】</a:t>
            </a:r>
            <a:r>
              <a:rPr lang="ja-JP" altLang="en-US" dirty="0" smtClean="0"/>
              <a:t>の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ファイル名：</a:t>
            </a:r>
            <a:r>
              <a:rPr lang="en-US" altLang="ja-JP" dirty="0" smtClean="0"/>
              <a:t>1000-</a:t>
            </a:r>
            <a:r>
              <a:rPr lang="ja-JP" altLang="en-US" dirty="0" smtClean="0"/>
              <a:t>選プロリフレクション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1047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67544" y="2060848"/>
            <a:ext cx="8532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 smtClean="0">
                <a:latin typeface="HG丸ｺﾞｼｯｸM-PRO" pitchFamily="50" charset="-128"/>
                <a:ea typeface="HG丸ｺﾞｼｯｸM-PRO" pitchFamily="50" charset="-128"/>
              </a:rPr>
              <a:t>問題とは？</a:t>
            </a:r>
            <a:endParaRPr lang="en-US" altLang="ja-JP" sz="120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5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1547664" y="416024"/>
            <a:ext cx="6107361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理想（あるべき姿）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071279" y="5879584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上下矢印 3"/>
          <p:cNvSpPr/>
          <p:nvPr/>
        </p:nvSpPr>
        <p:spPr>
          <a:xfrm>
            <a:off x="4001679" y="1280120"/>
            <a:ext cx="864096" cy="4599463"/>
          </a:xfrm>
          <a:prstGeom prst="up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47664" y="2564904"/>
            <a:ext cx="6107361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理想</a:t>
            </a:r>
            <a:r>
              <a:rPr lang="ja-JP" altLang="en-US" sz="5400" b="1" dirty="0" smtClean="0">
                <a:latin typeface="HG丸ｺﾞｼｯｸM-PRO" pitchFamily="50" charset="-128"/>
                <a:ea typeface="HG丸ｺﾞｼｯｸM-PRO" pitchFamily="50" charset="-128"/>
              </a:rPr>
              <a:t>と</a:t>
            </a:r>
            <a:r>
              <a:rPr lang="ja-JP" altLang="en-US" sz="54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現実</a:t>
            </a:r>
            <a:r>
              <a:rPr lang="ja-JP" altLang="en-US" sz="5400" b="1" dirty="0" smtClean="0"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4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ギャップ</a:t>
            </a:r>
            <a:endParaRPr lang="en-US" altLang="ja-JP" sz="5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655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934885" y="2186893"/>
            <a:ext cx="2997683" cy="3600400"/>
            <a:chOff x="2934885" y="1901173"/>
            <a:chExt cx="2997683" cy="3600400"/>
          </a:xfrm>
        </p:grpSpPr>
        <p:sp>
          <p:nvSpPr>
            <p:cNvPr id="4" name="上下矢印 3"/>
            <p:cNvSpPr/>
            <p:nvPr/>
          </p:nvSpPr>
          <p:spPr>
            <a:xfrm>
              <a:off x="4001679" y="1901173"/>
              <a:ext cx="864096" cy="3600400"/>
            </a:xfrm>
            <a:prstGeom prst="upDown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934885" y="3143280"/>
              <a:ext cx="2997683" cy="720080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dirty="0" smtClean="0">
                  <a:latin typeface="HGP創英角ｺﾞｼｯｸUB" pitchFamily="50" charset="-128"/>
                  <a:ea typeface="HGP創英角ｺﾞｼｯｸUB" pitchFamily="50" charset="-128"/>
                </a:rPr>
                <a:t>ギャップ</a:t>
              </a:r>
              <a:endParaRPr kumimoji="1" lang="ja-JP" altLang="en-US" sz="4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87824" y="1196752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47856" y="700551"/>
            <a:ext cx="12961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>
                <a:latin typeface="HG創英角ﾎﾟｯﾌﾟ体" pitchFamily="49" charset="-128"/>
                <a:ea typeface="HG創英角ﾎﾟｯﾌﾟ体" pitchFamily="49" charset="-128"/>
              </a:rPr>
              <a:t>そう上手くいく？</a:t>
            </a:r>
            <a:endParaRPr kumimoji="1" lang="ja-JP" altLang="en-US" sz="4800" dirty="0"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065575" y="5805264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8300" y="15875"/>
            <a:ext cx="7876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dirty="0" smtClean="0"/>
              <a:t>どうギャップを埋めるの？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406190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-0.00851 -0.6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" y="-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3065575" y="5805264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934885" y="2186893"/>
            <a:ext cx="2997683" cy="3600400"/>
            <a:chOff x="2934885" y="1901173"/>
            <a:chExt cx="2997683" cy="3600400"/>
          </a:xfrm>
        </p:grpSpPr>
        <p:sp>
          <p:nvSpPr>
            <p:cNvPr id="4" name="上下矢印 3"/>
            <p:cNvSpPr/>
            <p:nvPr/>
          </p:nvSpPr>
          <p:spPr>
            <a:xfrm>
              <a:off x="4001679" y="1901173"/>
              <a:ext cx="864096" cy="3600400"/>
            </a:xfrm>
            <a:prstGeom prst="upDown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934885" y="3143280"/>
              <a:ext cx="2997683" cy="720080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dirty="0" smtClean="0">
                  <a:latin typeface="HGP創英角ｺﾞｼｯｸUB" pitchFamily="50" charset="-128"/>
                  <a:ea typeface="HGP創英角ｺﾞｼｯｸUB" pitchFamily="50" charset="-128"/>
                </a:rPr>
                <a:t>ギャップ</a:t>
              </a:r>
              <a:endParaRPr kumimoji="1" lang="ja-JP" altLang="en-US" sz="4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87824" y="1196752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24328" y="1656752"/>
            <a:ext cx="12961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latin typeface="HG創英角ﾎﾟｯﾌﾟ体" pitchFamily="49" charset="-128"/>
                <a:ea typeface="HG創英角ﾎﾟｯﾌﾟ体" pitchFamily="49" charset="-128"/>
              </a:rPr>
              <a:t>妥協？</a:t>
            </a:r>
            <a:endParaRPr kumimoji="1" lang="ja-JP" altLang="en-US" sz="9600" dirty="0"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8300" y="15875"/>
            <a:ext cx="7876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dirty="0" smtClean="0"/>
              <a:t>どうギャップを埋めるの？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225210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0.00781 0.671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3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934885" y="1901173"/>
            <a:ext cx="2997683" cy="3600400"/>
            <a:chOff x="2934885" y="1901173"/>
            <a:chExt cx="2997683" cy="3600400"/>
          </a:xfrm>
        </p:grpSpPr>
        <p:sp>
          <p:nvSpPr>
            <p:cNvPr id="4" name="上下矢印 3"/>
            <p:cNvSpPr/>
            <p:nvPr/>
          </p:nvSpPr>
          <p:spPr>
            <a:xfrm>
              <a:off x="4001679" y="1901173"/>
              <a:ext cx="864096" cy="3600400"/>
            </a:xfrm>
            <a:prstGeom prst="upDown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934885" y="3143280"/>
              <a:ext cx="2997683" cy="720080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dirty="0" smtClean="0">
                  <a:latin typeface="HGP創英角ｺﾞｼｯｸUB" pitchFamily="50" charset="-128"/>
                  <a:ea typeface="HGP創英角ｺﾞｼｯｸUB" pitchFamily="50" charset="-128"/>
                </a:rPr>
                <a:t>ギャップ</a:t>
              </a:r>
              <a:endParaRPr kumimoji="1" lang="ja-JP" altLang="en-US" sz="4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3065575" y="5519544"/>
            <a:ext cx="2736304" cy="86409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現実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AutoShape 4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6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87824" y="911032"/>
            <a:ext cx="2736304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理想</a:t>
            </a:r>
            <a:endParaRPr kumimoji="1" lang="ja-JP" altLang="en-US" sz="4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47664" y="168275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現実的に考えると・・・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1228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1.11111E-6 0.146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-0.0007 -0.1472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696</Words>
  <Application>Microsoft Office PowerPoint</Application>
  <PresentationFormat>画面に合わせる (4:3)</PresentationFormat>
  <Paragraphs>159</Paragraphs>
  <Slides>43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43</vt:i4>
      </vt:variant>
    </vt:vector>
  </HeadingPairs>
  <TitlesOfParts>
    <vt:vector size="44" baseType="lpstr">
      <vt:lpstr>Office テーマ</vt:lpstr>
      <vt:lpstr>スライド 1</vt:lpstr>
      <vt:lpstr>本日のミッション</vt:lpstr>
      <vt:lpstr>　授業計画</vt:lpstr>
      <vt:lpstr>振り返り① 問題解決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振り返り② 企画</vt:lpstr>
      <vt:lpstr>スライド 23</vt:lpstr>
      <vt:lpstr>企画とは</vt:lpstr>
      <vt:lpstr>企画とは問題（課題）解決である</vt:lpstr>
      <vt:lpstr>スライド 26</vt:lpstr>
      <vt:lpstr>企画書を見て 内容が 想像できるように！</vt:lpstr>
      <vt:lpstr>そして</vt:lpstr>
      <vt:lpstr>スライド 29</vt:lpstr>
      <vt:lpstr>企画が９割</vt:lpstr>
      <vt:lpstr>ありきたりのものじゃ つまらない</vt:lpstr>
      <vt:lpstr>妄想力が問われる</vt:lpstr>
      <vt:lpstr>スライド 33</vt:lpstr>
      <vt:lpstr>スライド 34</vt:lpstr>
      <vt:lpstr>振り返り③ 選挙</vt:lpstr>
      <vt:lpstr>スライド 36</vt:lpstr>
      <vt:lpstr>スライド 37</vt:lpstr>
      <vt:lpstr>スライド 38</vt:lpstr>
      <vt:lpstr>スライド 39</vt:lpstr>
      <vt:lpstr>スライド 40</vt:lpstr>
      <vt:lpstr>スライド 41</vt:lpstr>
      <vt:lpstr>選プロリフレクション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2020-04-29T11:38:19Z</dcterms:created>
  <dcterms:modified xsi:type="dcterms:W3CDTF">2020-09-08T01:14:23Z</dcterms:modified>
</cp:coreProperties>
</file>