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6858000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4"/>
  </p:normalViewPr>
  <p:slideViewPr>
    <p:cSldViewPr snapToGrid="0" snapToObjects="1">
      <p:cViewPr varScale="1">
        <p:scale>
          <a:sx n="102" d="100"/>
          <a:sy n="102" d="100"/>
        </p:scale>
        <p:origin x="35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86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54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90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28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9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83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29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77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52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94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9B970-5AEC-6743-9CD8-8227CB85B291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92B5-9DCD-FA4E-A765-B54B02AF3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758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F0C4739-3420-704F-8FAA-3387582D4F8D}"/>
              </a:ext>
            </a:extLst>
          </p:cNvPr>
          <p:cNvSpPr/>
          <p:nvPr/>
        </p:nvSpPr>
        <p:spPr>
          <a:xfrm>
            <a:off x="0" y="150611"/>
            <a:ext cx="6858000" cy="550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B0F0"/>
                </a:solidFill>
              </a:rPr>
              <a:t>よいパスワードって</a:t>
            </a:r>
            <a:r>
              <a:rPr lang="ja-JP" altLang="en-US" sz="2800" b="1" dirty="0">
                <a:solidFill>
                  <a:srgbClr val="FF0066"/>
                </a:solidFill>
              </a:rPr>
              <a:t>どんなパスワード？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BBAA79A-AD31-3045-9A9F-0C9B5320BD6C}"/>
              </a:ext>
            </a:extLst>
          </p:cNvPr>
          <p:cNvCxnSpPr>
            <a:cxnSpLocks/>
          </p:cNvCxnSpPr>
          <p:nvPr/>
        </p:nvCxnSpPr>
        <p:spPr>
          <a:xfrm>
            <a:off x="3163358" y="1052137"/>
            <a:ext cx="3378082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6A2B71-3FCC-1B43-B09F-2149C148AD52}"/>
              </a:ext>
            </a:extLst>
          </p:cNvPr>
          <p:cNvSpPr/>
          <p:nvPr/>
        </p:nvSpPr>
        <p:spPr>
          <a:xfrm>
            <a:off x="719746" y="677620"/>
            <a:ext cx="495427" cy="472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年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E63517E-9777-E547-98D2-CF9EC37F9D63}"/>
              </a:ext>
            </a:extLst>
          </p:cNvPr>
          <p:cNvSpPr/>
          <p:nvPr/>
        </p:nvSpPr>
        <p:spPr>
          <a:xfrm>
            <a:off x="1489374" y="677173"/>
            <a:ext cx="495427" cy="472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D16848-6F79-3545-9911-509986BFA077}"/>
              </a:ext>
            </a:extLst>
          </p:cNvPr>
          <p:cNvSpPr/>
          <p:nvPr/>
        </p:nvSpPr>
        <p:spPr>
          <a:xfrm>
            <a:off x="2166003" y="686028"/>
            <a:ext cx="495427" cy="472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番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E3ADE6F0-D2B6-D848-9CB8-35577BB6B92B}"/>
              </a:ext>
            </a:extLst>
          </p:cNvPr>
          <p:cNvCxnSpPr>
            <a:cxnSpLocks/>
          </p:cNvCxnSpPr>
          <p:nvPr/>
        </p:nvCxnSpPr>
        <p:spPr>
          <a:xfrm>
            <a:off x="1118802" y="1052137"/>
            <a:ext cx="432000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44A5B5E-C2E9-3140-915D-A334306AD19D}"/>
              </a:ext>
            </a:extLst>
          </p:cNvPr>
          <p:cNvCxnSpPr>
            <a:cxnSpLocks/>
          </p:cNvCxnSpPr>
          <p:nvPr/>
        </p:nvCxnSpPr>
        <p:spPr>
          <a:xfrm>
            <a:off x="1889537" y="1047550"/>
            <a:ext cx="432000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F98BB93-5CFB-524B-8E6C-F5FD3278CBED}"/>
              </a:ext>
            </a:extLst>
          </p:cNvPr>
          <p:cNvSpPr/>
          <p:nvPr/>
        </p:nvSpPr>
        <p:spPr>
          <a:xfrm>
            <a:off x="2654929" y="691104"/>
            <a:ext cx="610144" cy="472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氏名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CC8CA59-C7DA-B246-B76C-190E3E612DB5}"/>
              </a:ext>
            </a:extLst>
          </p:cNvPr>
          <p:cNvCxnSpPr>
            <a:cxnSpLocks/>
          </p:cNvCxnSpPr>
          <p:nvPr/>
        </p:nvCxnSpPr>
        <p:spPr>
          <a:xfrm>
            <a:off x="360304" y="1052137"/>
            <a:ext cx="432000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6FB63C8E-F14B-9743-8BF2-100B366CBA0C}"/>
              </a:ext>
            </a:extLst>
          </p:cNvPr>
          <p:cNvSpPr/>
          <p:nvPr/>
        </p:nvSpPr>
        <p:spPr>
          <a:xfrm>
            <a:off x="360304" y="1503459"/>
            <a:ext cx="6181136" cy="720000"/>
          </a:xfrm>
          <a:prstGeom prst="roundRect">
            <a:avLst>
              <a:gd name="adj" fmla="val 10103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246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BA15DC-B67D-3244-B03F-1BE0F288D650}"/>
              </a:ext>
            </a:extLst>
          </p:cNvPr>
          <p:cNvSpPr/>
          <p:nvPr/>
        </p:nvSpPr>
        <p:spPr>
          <a:xfrm>
            <a:off x="285502" y="1126621"/>
            <a:ext cx="410385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rgbClr val="FF0066"/>
                </a:solidFill>
              </a:rPr>
              <a:t>①</a:t>
            </a:r>
            <a:endParaRPr lang="ja-JP" altLang="en-US" sz="1200" dirty="0">
              <a:solidFill>
                <a:srgbClr val="FF0066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CCF3981-D8DC-5F4D-ADDE-C7A6509C1FD1}"/>
              </a:ext>
            </a:extLst>
          </p:cNvPr>
          <p:cNvSpPr/>
          <p:nvPr/>
        </p:nvSpPr>
        <p:spPr>
          <a:xfrm>
            <a:off x="513905" y="1125504"/>
            <a:ext cx="5868584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よいパスワードとはどんなパスワードだろう？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1AB125C-4E43-AD40-A296-11E7F0060F58}"/>
              </a:ext>
            </a:extLst>
          </p:cNvPr>
          <p:cNvSpPr/>
          <p:nvPr/>
        </p:nvSpPr>
        <p:spPr>
          <a:xfrm>
            <a:off x="288357" y="2220312"/>
            <a:ext cx="410385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rgbClr val="FF0066"/>
                </a:solidFill>
              </a:rPr>
              <a:t>②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5C118DC-B00A-734C-BEC2-57FDA3F8F9C0}"/>
              </a:ext>
            </a:extLst>
          </p:cNvPr>
          <p:cNvSpPr/>
          <p:nvPr/>
        </p:nvSpPr>
        <p:spPr>
          <a:xfrm>
            <a:off x="513904" y="2219195"/>
            <a:ext cx="5868585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スマホのロック画面を並び替えてみよう。そう並べた理由も書こう。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9A9EA44A-2EA9-8841-A84C-CD9996431B04}"/>
              </a:ext>
            </a:extLst>
          </p:cNvPr>
          <p:cNvSpPr/>
          <p:nvPr/>
        </p:nvSpPr>
        <p:spPr>
          <a:xfrm>
            <a:off x="358306" y="2578825"/>
            <a:ext cx="6183134" cy="1080000"/>
          </a:xfrm>
          <a:prstGeom prst="roundRect">
            <a:avLst>
              <a:gd name="adj" fmla="val 16438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246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7E2A8C0-6B0C-D545-9E35-CD54D090DF92}"/>
              </a:ext>
            </a:extLst>
          </p:cNvPr>
          <p:cNvSpPr/>
          <p:nvPr/>
        </p:nvSpPr>
        <p:spPr>
          <a:xfrm>
            <a:off x="348027" y="8573655"/>
            <a:ext cx="467843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rgbClr val="FF0066"/>
                </a:solidFill>
              </a:rPr>
              <a:t>③</a:t>
            </a: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D516F68B-AB61-AD47-A076-1E8482E88F66}"/>
              </a:ext>
            </a:extLst>
          </p:cNvPr>
          <p:cNvSpPr/>
          <p:nvPr/>
        </p:nvSpPr>
        <p:spPr>
          <a:xfrm>
            <a:off x="1055268" y="9015947"/>
            <a:ext cx="5486172" cy="720000"/>
          </a:xfrm>
          <a:prstGeom prst="round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246"/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69580E9D-11D0-E048-A821-48EDA43BB729}"/>
              </a:ext>
            </a:extLst>
          </p:cNvPr>
          <p:cNvSpPr/>
          <p:nvPr/>
        </p:nvSpPr>
        <p:spPr>
          <a:xfrm>
            <a:off x="358306" y="9029526"/>
            <a:ext cx="641903" cy="720000"/>
          </a:xfrm>
          <a:prstGeom prst="round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246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B8FE094-AD6A-6441-9C4E-28C8381F0F59}"/>
              </a:ext>
            </a:extLst>
          </p:cNvPr>
          <p:cNvSpPr/>
          <p:nvPr/>
        </p:nvSpPr>
        <p:spPr>
          <a:xfrm>
            <a:off x="358306" y="3732587"/>
            <a:ext cx="6039585" cy="33491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（　　　　）性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C78DF83-81C7-B149-A548-9E0778483FEB}"/>
              </a:ext>
            </a:extLst>
          </p:cNvPr>
          <p:cNvSpPr/>
          <p:nvPr/>
        </p:nvSpPr>
        <p:spPr>
          <a:xfrm>
            <a:off x="672855" y="8527609"/>
            <a:ext cx="5868585" cy="52161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（　　　　）性と（　　　　）性の両方を兼ね備えたパスワードはどれだろう？</a:t>
            </a:r>
            <a:endParaRPr lang="en-US" altLang="ja-JP" sz="1200" dirty="0"/>
          </a:p>
          <a:p>
            <a:r>
              <a:rPr lang="ja-JP" altLang="en-US" sz="1200" dirty="0"/>
              <a:t>スマホ画面の画像のアルファベットを選び、その理由を書こう。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BC58795-A99B-2141-98AA-625C0EDB0C6A}"/>
              </a:ext>
            </a:extLst>
          </p:cNvPr>
          <p:cNvSpPr/>
          <p:nvPr/>
        </p:nvSpPr>
        <p:spPr>
          <a:xfrm>
            <a:off x="359876" y="6525710"/>
            <a:ext cx="1152000" cy="194400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959734AD-AB7F-7F45-B0DD-6DB86D9FF708}"/>
              </a:ext>
            </a:extLst>
          </p:cNvPr>
          <p:cNvSpPr/>
          <p:nvPr/>
        </p:nvSpPr>
        <p:spPr>
          <a:xfrm>
            <a:off x="1590003" y="6525710"/>
            <a:ext cx="1152000" cy="194400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378CB16-03B2-AE42-A146-788BC7ABBB80}"/>
              </a:ext>
            </a:extLst>
          </p:cNvPr>
          <p:cNvSpPr/>
          <p:nvPr/>
        </p:nvSpPr>
        <p:spPr>
          <a:xfrm>
            <a:off x="2820130" y="6525710"/>
            <a:ext cx="1152000" cy="194400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0C3C1A6-6F91-EC40-82C0-97132AC9271A}"/>
              </a:ext>
            </a:extLst>
          </p:cNvPr>
          <p:cNvSpPr/>
          <p:nvPr/>
        </p:nvSpPr>
        <p:spPr>
          <a:xfrm>
            <a:off x="4050257" y="6525710"/>
            <a:ext cx="1152000" cy="194400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42130AE-E410-6246-B259-1D4A09504015}"/>
              </a:ext>
            </a:extLst>
          </p:cNvPr>
          <p:cNvSpPr/>
          <p:nvPr/>
        </p:nvSpPr>
        <p:spPr>
          <a:xfrm>
            <a:off x="5280384" y="6525710"/>
            <a:ext cx="1152000" cy="194400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1028368-614C-6D49-A10E-45051AF5092A}"/>
              </a:ext>
            </a:extLst>
          </p:cNvPr>
          <p:cNvSpPr/>
          <p:nvPr/>
        </p:nvSpPr>
        <p:spPr>
          <a:xfrm>
            <a:off x="359876" y="4127907"/>
            <a:ext cx="1152000" cy="194400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802DD42-0EF3-BC43-A6DC-267E4DAE2742}"/>
              </a:ext>
            </a:extLst>
          </p:cNvPr>
          <p:cNvSpPr/>
          <p:nvPr/>
        </p:nvSpPr>
        <p:spPr>
          <a:xfrm>
            <a:off x="1590003" y="4127907"/>
            <a:ext cx="1152000" cy="194400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CFFF392-1468-ED4D-B756-87D789864E8F}"/>
              </a:ext>
            </a:extLst>
          </p:cNvPr>
          <p:cNvSpPr/>
          <p:nvPr/>
        </p:nvSpPr>
        <p:spPr>
          <a:xfrm>
            <a:off x="2820130" y="4127907"/>
            <a:ext cx="1152000" cy="194400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9173E82-34EF-4E44-B1A3-7242EB9D8280}"/>
              </a:ext>
            </a:extLst>
          </p:cNvPr>
          <p:cNvSpPr/>
          <p:nvPr/>
        </p:nvSpPr>
        <p:spPr>
          <a:xfrm>
            <a:off x="4050257" y="4127907"/>
            <a:ext cx="1152000" cy="194400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B1C4206-B509-FC47-BBAE-4100A5096CE6}"/>
              </a:ext>
            </a:extLst>
          </p:cNvPr>
          <p:cNvSpPr/>
          <p:nvPr/>
        </p:nvSpPr>
        <p:spPr>
          <a:xfrm>
            <a:off x="5280384" y="4127907"/>
            <a:ext cx="1152000" cy="1944000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CE5F771-3CCD-E449-BA54-78E64E38B70B}"/>
              </a:ext>
            </a:extLst>
          </p:cNvPr>
          <p:cNvSpPr/>
          <p:nvPr/>
        </p:nvSpPr>
        <p:spPr>
          <a:xfrm>
            <a:off x="358307" y="6227809"/>
            <a:ext cx="6074078" cy="25731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（　　　　）性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F588B5A-4A11-9D49-B468-F49DCADED8AE}"/>
              </a:ext>
            </a:extLst>
          </p:cNvPr>
          <p:cNvSpPr/>
          <p:nvPr/>
        </p:nvSpPr>
        <p:spPr>
          <a:xfrm>
            <a:off x="6038277" y="3716724"/>
            <a:ext cx="394107" cy="39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rgbClr val="FF2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33574C8-FE5F-3E4B-A43D-E35DB0945A71}"/>
              </a:ext>
            </a:extLst>
          </p:cNvPr>
          <p:cNvSpPr/>
          <p:nvPr/>
        </p:nvSpPr>
        <p:spPr>
          <a:xfrm>
            <a:off x="6038277" y="6111308"/>
            <a:ext cx="394107" cy="39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rgbClr val="FF2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7057A20-C7D3-BC43-8A41-F119A6FB30E7}"/>
              </a:ext>
            </a:extLst>
          </p:cNvPr>
          <p:cNvSpPr/>
          <p:nvPr/>
        </p:nvSpPr>
        <p:spPr>
          <a:xfrm>
            <a:off x="348027" y="3724838"/>
            <a:ext cx="394107" cy="39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rgbClr val="01189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低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5557BAA-1649-0C42-BB19-EEEDE3FC013C}"/>
              </a:ext>
            </a:extLst>
          </p:cNvPr>
          <p:cNvSpPr/>
          <p:nvPr/>
        </p:nvSpPr>
        <p:spPr>
          <a:xfrm>
            <a:off x="316850" y="6131791"/>
            <a:ext cx="394107" cy="39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rgbClr val="01189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低</a:t>
            </a:r>
          </a:p>
        </p:txBody>
      </p:sp>
    </p:spTree>
    <p:extLst>
      <p:ext uri="{BB962C8B-B14F-4D97-AF65-F5344CB8AC3E}">
        <p14:creationId xmlns:p14="http://schemas.microsoft.com/office/powerpoint/2010/main" val="334552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11F5338-5165-5747-A8D7-676441CD67DB}"/>
              </a:ext>
            </a:extLst>
          </p:cNvPr>
          <p:cNvSpPr/>
          <p:nvPr/>
        </p:nvSpPr>
        <p:spPr>
          <a:xfrm>
            <a:off x="331441" y="653982"/>
            <a:ext cx="900000" cy="2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+mj-ea"/>
                <a:ea typeface="+mj-ea"/>
              </a:rPr>
              <a:t>レベル</a:t>
            </a:r>
            <a:r>
              <a:rPr lang="en-US" altLang="ja-JP" sz="1050" dirty="0">
                <a:latin typeface="+mj-ea"/>
                <a:ea typeface="+mj-ea"/>
              </a:rPr>
              <a:t>1</a:t>
            </a:r>
            <a:r>
              <a:rPr lang="ja-JP" altLang="en-US" sz="1050" dirty="0">
                <a:latin typeface="+mj-ea"/>
                <a:ea typeface="+mj-ea"/>
              </a:rPr>
              <a:t>：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B5F911C-7124-FB45-81DA-12F348AA0F9F}"/>
              </a:ext>
            </a:extLst>
          </p:cNvPr>
          <p:cNvSpPr/>
          <p:nvPr/>
        </p:nvSpPr>
        <p:spPr>
          <a:xfrm>
            <a:off x="336739" y="373272"/>
            <a:ext cx="489667" cy="25404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011893"/>
                </a:solidFill>
              </a:rPr>
              <a:t>実習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04CE26-A8F6-FC4D-AF30-F798A305C79D}"/>
              </a:ext>
            </a:extLst>
          </p:cNvPr>
          <p:cNvSpPr/>
          <p:nvPr/>
        </p:nvSpPr>
        <p:spPr>
          <a:xfrm>
            <a:off x="771025" y="376556"/>
            <a:ext cx="5677870" cy="24081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パスワードを推測しよう。わかったパスワードを記入しよう。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CC9764-1F1A-B64E-A00C-94B8CA53C601}"/>
              </a:ext>
            </a:extLst>
          </p:cNvPr>
          <p:cNvSpPr/>
          <p:nvPr/>
        </p:nvSpPr>
        <p:spPr>
          <a:xfrm>
            <a:off x="327268" y="1042358"/>
            <a:ext cx="900000" cy="2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+mj-ea"/>
                <a:ea typeface="+mj-ea"/>
              </a:rPr>
              <a:t>レベル</a:t>
            </a:r>
            <a:r>
              <a:rPr lang="en-US" altLang="ja-JP" sz="1050" dirty="0">
                <a:latin typeface="+mj-ea"/>
                <a:ea typeface="+mj-ea"/>
              </a:rPr>
              <a:t>2</a:t>
            </a:r>
            <a:r>
              <a:rPr lang="ja-JP" altLang="en-US" sz="1050" dirty="0">
                <a:latin typeface="+mj-ea"/>
                <a:ea typeface="+mj-ea"/>
              </a:rPr>
              <a:t>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152819A-3C58-E24F-8C44-132763F15811}"/>
              </a:ext>
            </a:extLst>
          </p:cNvPr>
          <p:cNvSpPr/>
          <p:nvPr/>
        </p:nvSpPr>
        <p:spPr>
          <a:xfrm>
            <a:off x="327268" y="1443945"/>
            <a:ext cx="900000" cy="2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+mj-ea"/>
                <a:ea typeface="+mj-ea"/>
              </a:rPr>
              <a:t>レベル</a:t>
            </a:r>
            <a:r>
              <a:rPr lang="en-US" altLang="ja-JP" sz="1050" dirty="0">
                <a:latin typeface="+mj-ea"/>
                <a:ea typeface="+mj-ea"/>
              </a:rPr>
              <a:t>3</a:t>
            </a:r>
            <a:r>
              <a:rPr lang="ja-JP" altLang="en-US" sz="1050" dirty="0">
                <a:latin typeface="+mj-ea"/>
                <a:ea typeface="+mj-ea"/>
              </a:rPr>
              <a:t>：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5B42503-B7F3-7D49-93B3-AC16DC189320}"/>
              </a:ext>
            </a:extLst>
          </p:cNvPr>
          <p:cNvSpPr/>
          <p:nvPr/>
        </p:nvSpPr>
        <p:spPr>
          <a:xfrm>
            <a:off x="327268" y="1839682"/>
            <a:ext cx="900000" cy="2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+mj-ea"/>
                <a:ea typeface="+mj-ea"/>
              </a:rPr>
              <a:t>レベル</a:t>
            </a:r>
            <a:r>
              <a:rPr lang="en-US" altLang="ja-JP" sz="1050" dirty="0">
                <a:latin typeface="+mj-ea"/>
                <a:ea typeface="+mj-ea"/>
              </a:rPr>
              <a:t>4</a:t>
            </a:r>
            <a:r>
              <a:rPr lang="ja-JP" altLang="en-US" sz="1050" dirty="0">
                <a:latin typeface="+mj-ea"/>
                <a:ea typeface="+mj-ea"/>
              </a:rPr>
              <a:t>：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FA5A940-A84E-B145-B853-E4D336716804}"/>
              </a:ext>
            </a:extLst>
          </p:cNvPr>
          <p:cNvSpPr/>
          <p:nvPr/>
        </p:nvSpPr>
        <p:spPr>
          <a:xfrm>
            <a:off x="336064" y="4424436"/>
            <a:ext cx="6112832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46088" indent="-446088"/>
            <a:r>
              <a:rPr lang="ja-JP" altLang="en-US" sz="1050" dirty="0"/>
              <a:t>・個人情報などを手がかりに推測して試す方法</a:t>
            </a:r>
            <a:endParaRPr lang="en-US" altLang="ja-JP" sz="105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7B675A7-E6A4-B64B-A6CA-26933FBAAC70}"/>
              </a:ext>
            </a:extLst>
          </p:cNvPr>
          <p:cNvSpPr/>
          <p:nvPr/>
        </p:nvSpPr>
        <p:spPr>
          <a:xfrm>
            <a:off x="336064" y="5081163"/>
            <a:ext cx="6112832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46088" indent="-446088"/>
            <a:r>
              <a:rPr lang="ja-JP" altLang="en-US" sz="1050" dirty="0"/>
              <a:t>・</a:t>
            </a:r>
            <a:r>
              <a:rPr lang="ja-JP" altLang="en-US" sz="1050" spc="-150" dirty="0"/>
              <a:t>よく使われる単語・表現を組み合わせて試す方法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CDC35B6-5644-1744-B9F5-B118395B3EB9}"/>
              </a:ext>
            </a:extLst>
          </p:cNvPr>
          <p:cNvSpPr/>
          <p:nvPr/>
        </p:nvSpPr>
        <p:spPr>
          <a:xfrm>
            <a:off x="336063" y="5823325"/>
            <a:ext cx="6112832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46088" indent="-446088"/>
            <a:r>
              <a:rPr lang="ja-JP" altLang="en-US" sz="1050" dirty="0"/>
              <a:t>・単純な文字の組み合わせを総当たりで試す方法</a:t>
            </a:r>
            <a:endParaRPr lang="en-US" altLang="ja-JP" sz="105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2D63F9F-609F-AC4B-B7D5-931AB0426EA5}"/>
              </a:ext>
            </a:extLst>
          </p:cNvPr>
          <p:cNvSpPr/>
          <p:nvPr/>
        </p:nvSpPr>
        <p:spPr>
          <a:xfrm>
            <a:off x="336063" y="6523730"/>
            <a:ext cx="6112832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/>
              <a:t>・人間の心理的な隙や、行動のミスにつけ込んで個人が持つ秘密情報を入手する方法</a:t>
            </a:r>
            <a:endParaRPr lang="en-US" altLang="ja-JP" sz="105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3FC37EE-DC99-2442-8489-4BCAB396FB75}"/>
              </a:ext>
            </a:extLst>
          </p:cNvPr>
          <p:cNvSpPr/>
          <p:nvPr/>
        </p:nvSpPr>
        <p:spPr>
          <a:xfrm>
            <a:off x="336063" y="7241751"/>
            <a:ext cx="6112832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/>
              <a:t>・別のサービスやシステムから流出したアカウント名とパスワードのリストを用いる方法</a:t>
            </a:r>
            <a:endParaRPr lang="en-US" altLang="ja-JP" sz="105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BB22D48-4ABB-4141-8CDE-B4CCA9A143C8}"/>
              </a:ext>
            </a:extLst>
          </p:cNvPr>
          <p:cNvSpPr/>
          <p:nvPr/>
        </p:nvSpPr>
        <p:spPr>
          <a:xfrm>
            <a:off x="327268" y="4239153"/>
            <a:ext cx="805829" cy="25404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011893"/>
                </a:solidFill>
              </a:rPr>
              <a:t>用語整理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7E1A3B8-6FC5-0C48-9827-D6706F97BA7C}"/>
              </a:ext>
            </a:extLst>
          </p:cNvPr>
          <p:cNvSpPr/>
          <p:nvPr/>
        </p:nvSpPr>
        <p:spPr>
          <a:xfrm>
            <a:off x="1048896" y="4253501"/>
            <a:ext cx="5408795" cy="24081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次の説明が示すパスワードへの攻撃方法を書こう。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87CA7CD-E5DC-A147-A04C-6CD730E9534C}"/>
              </a:ext>
            </a:extLst>
          </p:cNvPr>
          <p:cNvSpPr/>
          <p:nvPr/>
        </p:nvSpPr>
        <p:spPr>
          <a:xfrm>
            <a:off x="594360" y="4739542"/>
            <a:ext cx="3790560" cy="36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46088" indent="-446088"/>
            <a:endParaRPr lang="en-US" altLang="ja-JP" sz="105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D52995A-8EBB-9C41-B37B-EC48F57FA291}"/>
              </a:ext>
            </a:extLst>
          </p:cNvPr>
          <p:cNvSpPr/>
          <p:nvPr/>
        </p:nvSpPr>
        <p:spPr>
          <a:xfrm>
            <a:off x="594360" y="5432112"/>
            <a:ext cx="3790560" cy="36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46088" indent="-446088"/>
            <a:endParaRPr lang="en-US" altLang="ja-JP" sz="1050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1383DE1-36F9-6C48-B2DF-2BC21B971203}"/>
              </a:ext>
            </a:extLst>
          </p:cNvPr>
          <p:cNvSpPr/>
          <p:nvPr/>
        </p:nvSpPr>
        <p:spPr>
          <a:xfrm>
            <a:off x="594360" y="6160360"/>
            <a:ext cx="3790560" cy="36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46088" indent="-446088"/>
            <a:endParaRPr lang="en-US" altLang="ja-JP" sz="1050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B674F27-B8D4-714F-8084-6E50D9BE365A}"/>
              </a:ext>
            </a:extLst>
          </p:cNvPr>
          <p:cNvSpPr/>
          <p:nvPr/>
        </p:nvSpPr>
        <p:spPr>
          <a:xfrm>
            <a:off x="594359" y="6865127"/>
            <a:ext cx="3790558" cy="36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46088" indent="-446088"/>
            <a:endParaRPr lang="en-US" altLang="ja-JP" sz="1050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D9AFAF3-A1E4-564F-8B29-510D4189A0FD}"/>
              </a:ext>
            </a:extLst>
          </p:cNvPr>
          <p:cNvSpPr/>
          <p:nvPr/>
        </p:nvSpPr>
        <p:spPr>
          <a:xfrm>
            <a:off x="594358" y="7562162"/>
            <a:ext cx="3790558" cy="360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46088" indent="-446088"/>
            <a:endParaRPr lang="en-US" altLang="ja-JP" sz="1050" dirty="0"/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6E25CC4F-69D6-7341-8E9A-2F7F47FB83DD}"/>
              </a:ext>
            </a:extLst>
          </p:cNvPr>
          <p:cNvSpPr/>
          <p:nvPr/>
        </p:nvSpPr>
        <p:spPr>
          <a:xfrm>
            <a:off x="441691" y="8494427"/>
            <a:ext cx="6007204" cy="1064487"/>
          </a:xfrm>
          <a:prstGeom prst="roundRect">
            <a:avLst>
              <a:gd name="adj" fmla="val 10103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246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31B77B0-07F8-1A4B-B75F-9E3BB56628F4}"/>
              </a:ext>
            </a:extLst>
          </p:cNvPr>
          <p:cNvSpPr/>
          <p:nvPr/>
        </p:nvSpPr>
        <p:spPr>
          <a:xfrm>
            <a:off x="327268" y="8060202"/>
            <a:ext cx="691355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66"/>
                </a:solidFill>
              </a:rPr>
              <a:t>まとめ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F2A50A0-EF12-0043-AEC1-66DFA6D2A6BA}"/>
              </a:ext>
            </a:extLst>
          </p:cNvPr>
          <p:cNvSpPr/>
          <p:nvPr/>
        </p:nvSpPr>
        <p:spPr>
          <a:xfrm>
            <a:off x="968008" y="8066231"/>
            <a:ext cx="5489683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よいパスワードとはどんなパスワードだろう？</a:t>
            </a:r>
            <a:endParaRPr lang="en-US" altLang="ja-JP" sz="1200" dirty="0"/>
          </a:p>
          <a:p>
            <a:r>
              <a:rPr lang="ja-JP" altLang="en-US" sz="1200" dirty="0"/>
              <a:t>学んだことを踏まえて、考えと理由を書こう。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8C39ECE-19C3-D846-8914-F366093D88C7}"/>
              </a:ext>
            </a:extLst>
          </p:cNvPr>
          <p:cNvSpPr/>
          <p:nvPr/>
        </p:nvSpPr>
        <p:spPr>
          <a:xfrm>
            <a:off x="331441" y="2234066"/>
            <a:ext cx="900000" cy="2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+mj-ea"/>
                <a:ea typeface="+mj-ea"/>
              </a:rPr>
              <a:t>レベル</a:t>
            </a:r>
            <a:r>
              <a:rPr lang="en-US" altLang="ja-JP" sz="1050" dirty="0">
                <a:latin typeface="+mj-ea"/>
                <a:ea typeface="+mj-ea"/>
              </a:rPr>
              <a:t>5</a:t>
            </a:r>
            <a:r>
              <a:rPr lang="ja-JP" altLang="en-US" sz="1050" dirty="0">
                <a:latin typeface="+mj-ea"/>
                <a:ea typeface="+mj-ea"/>
              </a:rPr>
              <a:t>：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35D17A2-11BD-AA4B-ACB3-E8851C33B7F0}"/>
              </a:ext>
            </a:extLst>
          </p:cNvPr>
          <p:cNvSpPr/>
          <p:nvPr/>
        </p:nvSpPr>
        <p:spPr>
          <a:xfrm>
            <a:off x="3318831" y="661939"/>
            <a:ext cx="900000" cy="2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+mj-ea"/>
                <a:ea typeface="+mj-ea"/>
              </a:rPr>
              <a:t>レベル</a:t>
            </a:r>
            <a:r>
              <a:rPr lang="en-US" altLang="ja-JP" sz="1050" dirty="0">
                <a:latin typeface="+mj-ea"/>
                <a:ea typeface="+mj-ea"/>
              </a:rPr>
              <a:t>6</a:t>
            </a:r>
            <a:r>
              <a:rPr lang="ja-JP" altLang="en-US" sz="1050" dirty="0">
                <a:latin typeface="+mj-ea"/>
                <a:ea typeface="+mj-ea"/>
              </a:rPr>
              <a:t>：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362FA92-D0DF-9A40-A5EA-A3AA0E8D9AE2}"/>
              </a:ext>
            </a:extLst>
          </p:cNvPr>
          <p:cNvSpPr/>
          <p:nvPr/>
        </p:nvSpPr>
        <p:spPr>
          <a:xfrm>
            <a:off x="3318831" y="1047844"/>
            <a:ext cx="900000" cy="2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+mj-ea"/>
                <a:ea typeface="+mj-ea"/>
              </a:rPr>
              <a:t>レベル</a:t>
            </a:r>
            <a:r>
              <a:rPr lang="en-US" altLang="ja-JP" sz="1050" dirty="0">
                <a:latin typeface="+mj-ea"/>
                <a:ea typeface="+mj-ea"/>
              </a:rPr>
              <a:t>7</a:t>
            </a:r>
            <a:r>
              <a:rPr lang="ja-JP" altLang="en-US" sz="1050" dirty="0">
                <a:latin typeface="+mj-ea"/>
                <a:ea typeface="+mj-ea"/>
              </a:rPr>
              <a:t>：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CDC3437-B734-BB4C-8849-2D8A51EF2052}"/>
              </a:ext>
            </a:extLst>
          </p:cNvPr>
          <p:cNvSpPr/>
          <p:nvPr/>
        </p:nvSpPr>
        <p:spPr>
          <a:xfrm>
            <a:off x="3318831" y="1463336"/>
            <a:ext cx="900000" cy="2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+mj-ea"/>
                <a:ea typeface="+mj-ea"/>
              </a:rPr>
              <a:t>レベル</a:t>
            </a:r>
            <a:r>
              <a:rPr lang="en-US" altLang="ja-JP" sz="1050" dirty="0">
                <a:latin typeface="+mj-ea"/>
                <a:ea typeface="+mj-ea"/>
              </a:rPr>
              <a:t>8</a:t>
            </a:r>
            <a:r>
              <a:rPr lang="ja-JP" altLang="en-US" sz="1050" dirty="0">
                <a:latin typeface="+mj-ea"/>
                <a:ea typeface="+mj-ea"/>
              </a:rPr>
              <a:t>：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FD5D676-B859-9444-B861-46A4D3AA4AAA}"/>
              </a:ext>
            </a:extLst>
          </p:cNvPr>
          <p:cNvSpPr/>
          <p:nvPr/>
        </p:nvSpPr>
        <p:spPr>
          <a:xfrm>
            <a:off x="3318831" y="1851253"/>
            <a:ext cx="900000" cy="2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+mj-ea"/>
                <a:ea typeface="+mj-ea"/>
              </a:rPr>
              <a:t>レベル</a:t>
            </a:r>
            <a:r>
              <a:rPr lang="en-US" altLang="ja-JP" sz="1050" dirty="0">
                <a:latin typeface="+mj-ea"/>
                <a:ea typeface="+mj-ea"/>
              </a:rPr>
              <a:t>9</a:t>
            </a:r>
            <a:r>
              <a:rPr lang="ja-JP" altLang="en-US" sz="1050" dirty="0">
                <a:latin typeface="+mj-ea"/>
                <a:ea typeface="+mj-ea"/>
              </a:rPr>
              <a:t>：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E2F5F44-09F7-F34B-9380-F28DFE31092D}"/>
              </a:ext>
            </a:extLst>
          </p:cNvPr>
          <p:cNvSpPr/>
          <p:nvPr/>
        </p:nvSpPr>
        <p:spPr>
          <a:xfrm>
            <a:off x="3318831" y="2230919"/>
            <a:ext cx="900000" cy="2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+mj-ea"/>
                <a:ea typeface="+mj-ea"/>
              </a:rPr>
              <a:t>レベル</a:t>
            </a:r>
            <a:r>
              <a:rPr lang="en-US" altLang="ja-JP" sz="1050" dirty="0">
                <a:latin typeface="+mj-ea"/>
                <a:ea typeface="+mj-ea"/>
              </a:rPr>
              <a:t>10</a:t>
            </a:r>
            <a:r>
              <a:rPr lang="ja-JP" altLang="en-US" sz="1050" dirty="0">
                <a:latin typeface="+mj-ea"/>
                <a:ea typeface="+mj-ea"/>
              </a:rPr>
              <a:t>：</a:t>
            </a:r>
          </a:p>
        </p:txBody>
      </p:sp>
      <p:sp>
        <p:nvSpPr>
          <p:cNvPr id="31" name="角丸四角形 23">
            <a:extLst>
              <a:ext uri="{FF2B5EF4-FFF2-40B4-BE49-F238E27FC236}">
                <a16:creationId xmlns:a16="http://schemas.microsoft.com/office/drawing/2014/main" id="{6531F1B4-0F47-CC45-B7CD-0A23EC4C1F10}"/>
              </a:ext>
            </a:extLst>
          </p:cNvPr>
          <p:cNvSpPr/>
          <p:nvPr/>
        </p:nvSpPr>
        <p:spPr>
          <a:xfrm>
            <a:off x="441691" y="2972423"/>
            <a:ext cx="6007204" cy="1128690"/>
          </a:xfrm>
          <a:prstGeom prst="roundRect">
            <a:avLst>
              <a:gd name="adj" fmla="val 10103"/>
            </a:avLst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246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8645C89-F934-874C-86C9-419F5E939F78}"/>
              </a:ext>
            </a:extLst>
          </p:cNvPr>
          <p:cNvSpPr/>
          <p:nvPr/>
        </p:nvSpPr>
        <p:spPr>
          <a:xfrm>
            <a:off x="441691" y="2633264"/>
            <a:ext cx="6007204" cy="4103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実習の結果から、推測されにくいパスワードの条件を考えてみよう。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166BFAE2-2400-8E48-9EE6-C0D9CA36C3BD}"/>
              </a:ext>
            </a:extLst>
          </p:cNvPr>
          <p:cNvCxnSpPr/>
          <p:nvPr/>
        </p:nvCxnSpPr>
        <p:spPr>
          <a:xfrm>
            <a:off x="1048897" y="896077"/>
            <a:ext cx="2044846" cy="795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98404521-51C8-8D4B-8B9D-75941EABF174}"/>
              </a:ext>
            </a:extLst>
          </p:cNvPr>
          <p:cNvCxnSpPr/>
          <p:nvPr/>
        </p:nvCxnSpPr>
        <p:spPr>
          <a:xfrm>
            <a:off x="1048897" y="1283650"/>
            <a:ext cx="2044846" cy="795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A7B3786-A954-5948-B771-71932D4B20B2}"/>
              </a:ext>
            </a:extLst>
          </p:cNvPr>
          <p:cNvCxnSpPr/>
          <p:nvPr/>
        </p:nvCxnSpPr>
        <p:spPr>
          <a:xfrm>
            <a:off x="1048897" y="1694877"/>
            <a:ext cx="2044846" cy="795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9501642-FB28-4A4D-9E80-B5FD66D79486}"/>
              </a:ext>
            </a:extLst>
          </p:cNvPr>
          <p:cNvCxnSpPr/>
          <p:nvPr/>
        </p:nvCxnSpPr>
        <p:spPr>
          <a:xfrm>
            <a:off x="1048897" y="2114602"/>
            <a:ext cx="2044846" cy="795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C6D93E6A-28A2-864D-8605-E059DFF0F9F4}"/>
              </a:ext>
            </a:extLst>
          </p:cNvPr>
          <p:cNvCxnSpPr/>
          <p:nvPr/>
        </p:nvCxnSpPr>
        <p:spPr>
          <a:xfrm>
            <a:off x="1048897" y="2525607"/>
            <a:ext cx="2044846" cy="795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24B2C0B0-4EF4-8E4F-8E2D-279158D2E28D}"/>
              </a:ext>
            </a:extLst>
          </p:cNvPr>
          <p:cNvCxnSpPr/>
          <p:nvPr/>
        </p:nvCxnSpPr>
        <p:spPr>
          <a:xfrm>
            <a:off x="4033397" y="875148"/>
            <a:ext cx="2044846" cy="795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143066D2-7BD5-6B4B-A499-BB01B0B0C427}"/>
              </a:ext>
            </a:extLst>
          </p:cNvPr>
          <p:cNvCxnSpPr/>
          <p:nvPr/>
        </p:nvCxnSpPr>
        <p:spPr>
          <a:xfrm>
            <a:off x="4033397" y="1262721"/>
            <a:ext cx="2044846" cy="795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A9F3A89D-A3D3-D545-B8C4-9C43A6D98586}"/>
              </a:ext>
            </a:extLst>
          </p:cNvPr>
          <p:cNvCxnSpPr/>
          <p:nvPr/>
        </p:nvCxnSpPr>
        <p:spPr>
          <a:xfrm>
            <a:off x="4033397" y="1673948"/>
            <a:ext cx="2044846" cy="795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8C645F88-3DC1-C545-BEAC-83236926BC71}"/>
              </a:ext>
            </a:extLst>
          </p:cNvPr>
          <p:cNvCxnSpPr/>
          <p:nvPr/>
        </p:nvCxnSpPr>
        <p:spPr>
          <a:xfrm>
            <a:off x="4033397" y="2093673"/>
            <a:ext cx="2044846" cy="795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EB4EBD80-E280-104B-8BB3-A8F42C660599}"/>
              </a:ext>
            </a:extLst>
          </p:cNvPr>
          <p:cNvCxnSpPr/>
          <p:nvPr/>
        </p:nvCxnSpPr>
        <p:spPr>
          <a:xfrm>
            <a:off x="4033397" y="2504678"/>
            <a:ext cx="2044846" cy="795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026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253</Words>
  <Application>Microsoft Macintosh PowerPoint</Application>
  <PresentationFormat>ユーザー設定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cp:keywords/>
  <dc:description/>
  <cp:lastModifiedBy>takehiko asahina</cp:lastModifiedBy>
  <cp:revision>3</cp:revision>
  <dcterms:created xsi:type="dcterms:W3CDTF">2020-09-13T04:16:07Z</dcterms:created>
  <dcterms:modified xsi:type="dcterms:W3CDTF">2020-09-13T04:39:10Z</dcterms:modified>
  <cp:category/>
</cp:coreProperties>
</file>