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318" r:id="rId2"/>
    <p:sldId id="321" r:id="rId3"/>
    <p:sldId id="323" r:id="rId4"/>
    <p:sldId id="324" r:id="rId5"/>
    <p:sldId id="325" r:id="rId6"/>
    <p:sldId id="326" r:id="rId7"/>
    <p:sldId id="317" r:id="rId8"/>
    <p:sldId id="327" r:id="rId9"/>
    <p:sldId id="328" r:id="rId10"/>
    <p:sldId id="329" r:id="rId11"/>
    <p:sldId id="330" r:id="rId12"/>
    <p:sldId id="331" r:id="rId13"/>
    <p:sldId id="332" r:id="rId14"/>
    <p:sldId id="333" r:id="rId15"/>
    <p:sldId id="320" r:id="rId16"/>
    <p:sldId id="309" r:id="rId17"/>
    <p:sldId id="273" r:id="rId18"/>
    <p:sldId id="275" r:id="rId19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C25BD07E-0C7E-4F10-9C9C-1EBDEF42E2F3}">
          <p14:sldIdLst>
            <p14:sldId id="318"/>
            <p14:sldId id="321"/>
            <p14:sldId id="323"/>
            <p14:sldId id="324"/>
            <p14:sldId id="325"/>
            <p14:sldId id="326"/>
            <p14:sldId id="317"/>
            <p14:sldId id="327"/>
            <p14:sldId id="328"/>
            <p14:sldId id="329"/>
            <p14:sldId id="330"/>
            <p14:sldId id="331"/>
            <p14:sldId id="332"/>
            <p14:sldId id="333"/>
            <p14:sldId id="320"/>
            <p14:sldId id="309"/>
            <p14:sldId id="273"/>
            <p14:sldId id="275"/>
          </p14:sldIdLst>
        </p14:section>
        <p14:section name="タイトルなしのセクション" id="{0581087D-B224-4A3F-9A25-145035D4141D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66"/>
    <a:srgbClr val="FF66FF"/>
    <a:srgbClr val="FF33CC"/>
    <a:srgbClr val="FFFF99"/>
    <a:srgbClr val="346E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2838BEF-8BB2-4498-84A7-C5851F593DF1}" styleName="中間スタイル 4 - アクセント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0505E3EF-67EA-436B-97B2-0124C06EBD24}" styleName="中間スタイル 4 - アクセント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69CF1AB2-1976-4502-BF36-3FF5EA218861}" styleName="中間スタイル 4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689" autoAdjust="0"/>
    <p:restoredTop sz="94660"/>
  </p:normalViewPr>
  <p:slideViewPr>
    <p:cSldViewPr snapToGrid="0">
      <p:cViewPr varScale="1">
        <p:scale>
          <a:sx n="82" d="100"/>
          <a:sy n="82" d="100"/>
        </p:scale>
        <p:origin x="7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8513C7-C696-497D-BF38-0BD887524F9C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7676B6-35DF-4022-84DD-6DB1744EB1E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2051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bg>
      <p:bgPr>
        <a:solidFill>
          <a:srgbClr val="346E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2F197FC-1499-493E-B92F-C23044ED88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1E8B3E16-9600-4E37-9331-432C877167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D07401C-81AD-4223-970D-4B4A551834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3927-C948-4E8D-9EAC-26AEC415FDE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7492323-DA85-4679-B7F0-B5110FF352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3BAD8FB-AA76-4945-85CF-53432C04B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1FE8-CE79-4EDE-8268-85BDF6B57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774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A8A7F0-E135-417E-BA8C-218685C25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EDC381F-268A-4758-B0AB-0A03B54142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B4A15F0-EF45-4932-8D67-DBF86A0A4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3927-C948-4E8D-9EAC-26AEC415FDE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2C69A5CC-9F3E-4023-9373-985CAD549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AEF76301-F239-4DDD-ACCC-7865216BAB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1FE8-CE79-4EDE-8268-85BDF6B57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0303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022F7F1-A97C-4E69-8834-565FD4B6BB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96094C9-5B4E-4ABD-89A6-8F021D7B8E4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618275F-D118-451E-9891-D7CF119E75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3927-C948-4E8D-9EAC-26AEC415FDE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D288E69-D347-4222-B6D5-5827A5B91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61CD85E-3BD0-42B1-814E-A932071F0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1FE8-CE79-4EDE-8268-85BDF6B57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5241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000722-B3E3-47ED-8953-F75E6CCFA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C8FC0174-A999-4DDD-AB1E-0BF30F111DD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F6F6D20A-C7DB-4B7C-9DB9-6907213BAD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B03F1FF-A36B-4013-AE43-3E6D4BDC42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3927-C948-4E8D-9EAC-26AEC415FDE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2767236-5B25-4997-86E0-ECCFAF511D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6E7F078D-1BB0-47A1-BBD7-2B8B7A09CE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1FE8-CE79-4EDE-8268-85BDF6B57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32795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CA867C1-91D7-4231-875D-63D37EDEC3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1FD8DFB9-F1A1-498C-A05A-D93BAA6C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DF2B3E0F-33C5-4AA8-91BA-CBF826E28D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E681D65F-688E-4D7C-AAC4-08959DE4DF7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DF25C8A3-F10D-4113-86B3-DE217977A1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5D5F15FE-1259-458B-979D-BE920B0055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3927-C948-4E8D-9EAC-26AEC415FDE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920E5F0-9BC2-47A3-8B36-6C4A1F35C7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5087440-14A1-4B5C-9FED-5D11B006B9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1FE8-CE79-4EDE-8268-85BDF6B57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82657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AE61108-32EC-48D6-B3F9-A85146BC4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0C398328-D00D-4141-B9CF-34928A0C4A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3927-C948-4E8D-9EAC-26AEC415FDE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A9DC80D-7839-4080-A78B-465F8F2E24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F23142D-4736-4B2E-88E9-BC593CA79E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1FE8-CE79-4EDE-8268-85BDF6B57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286790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29CBB15-24FD-4D4C-9D53-C16B18822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3927-C948-4E8D-9EAC-26AEC415FDE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92399E0-6FEE-44C1-85EE-845F8D0404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4B82E4B-9B7E-4F62-95DE-77F645E3A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1FE8-CE79-4EDE-8268-85BDF6B57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5625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A3B8CBD-3690-4579-8380-447DB60BB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21AFC93-6AE8-49F8-A5C5-E4A8D155E4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3F57499-BA81-4FA4-A31F-262182250B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37FE6DD7-4197-4C15-B007-6EEF9A2951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3927-C948-4E8D-9EAC-26AEC415FDE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508FBFB-6B02-40B7-85DF-872C01CC5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25AEADA-29C5-46C8-B57F-A6AA7F356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1FE8-CE79-4EDE-8268-85BDF6B57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47611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635708-350D-40C7-AB78-EC2A93ECB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33D3FD26-44AE-4361-B1B5-BF519203B8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26149D1A-63DB-4477-8CA7-40DE7C5133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473DEC0-1AC3-44FC-ACC5-2C6A29F5EA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3927-C948-4E8D-9EAC-26AEC415FDE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B1E9A32C-FA51-43B8-811B-F8C1BFCAC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CEC7A51B-20CB-4722-9067-6BACDBE92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1FE8-CE79-4EDE-8268-85BDF6B57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874661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F033F1B-F562-4E9A-A179-272902DB7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1B952556-F87F-4FE7-947E-CE7F56176F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754104-1DE8-4D84-9C8C-51907474A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3927-C948-4E8D-9EAC-26AEC415FDE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D364D70-F474-4FBC-94CD-B851AC5D48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87FFC141-0DB1-44A3-BCA3-6635BAD73A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1FE8-CE79-4EDE-8268-85BDF6B57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9518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B3FBB00-6104-41A0-87B3-169497A49C7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4682BD09-CB14-4D99-BEB9-DDFE66157C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F42F41D2-6E56-4AE8-AB55-63333C81B5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83927-C948-4E8D-9EAC-26AEC415FDE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C9D4F35-D856-4A5A-BC54-B5DCB3BE1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A7F695-D041-4985-A440-C174B9C2BB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551FE8-CE79-4EDE-8268-85BDF6B57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39911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46E6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14DF8317-295D-43C9-8504-946A0875CA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9EF9C0B-EA62-464C-86FB-D1D2473E0D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/>
              <a:t>マスター テキストの書式設定</a:t>
            </a:r>
          </a:p>
          <a:p>
            <a:pPr lvl="1"/>
            <a:r>
              <a:rPr kumimoji="1" lang="ja-JP" altLang="en-US" dirty="0"/>
              <a:t>第 </a:t>
            </a:r>
            <a:r>
              <a:rPr kumimoji="1" lang="en-US" altLang="ja-JP" dirty="0"/>
              <a:t>2 </a:t>
            </a:r>
            <a:r>
              <a:rPr kumimoji="1" lang="ja-JP" altLang="en-US" dirty="0"/>
              <a:t>レベル</a:t>
            </a:r>
          </a:p>
          <a:p>
            <a:pPr lvl="2"/>
            <a:r>
              <a:rPr kumimoji="1" lang="ja-JP" altLang="en-US" dirty="0"/>
              <a:t>第 </a:t>
            </a:r>
            <a:r>
              <a:rPr kumimoji="1" lang="en-US" altLang="ja-JP" dirty="0"/>
              <a:t>3 </a:t>
            </a:r>
            <a:r>
              <a:rPr kumimoji="1" lang="ja-JP" altLang="en-US" dirty="0"/>
              <a:t>レベル</a:t>
            </a:r>
          </a:p>
          <a:p>
            <a:pPr lvl="3"/>
            <a:r>
              <a:rPr kumimoji="1" lang="ja-JP" altLang="en-US" dirty="0"/>
              <a:t>第 </a:t>
            </a:r>
            <a:r>
              <a:rPr kumimoji="1" lang="en-US" altLang="ja-JP" dirty="0"/>
              <a:t>4 </a:t>
            </a:r>
            <a:r>
              <a:rPr kumimoji="1" lang="ja-JP" altLang="en-US" dirty="0"/>
              <a:t>レベル</a:t>
            </a:r>
          </a:p>
          <a:p>
            <a:pPr lvl="4"/>
            <a:r>
              <a:rPr kumimoji="1" lang="ja-JP" altLang="en-US" dirty="0"/>
              <a:t>第 </a:t>
            </a:r>
            <a:r>
              <a:rPr kumimoji="1" lang="en-US" altLang="ja-JP" dirty="0"/>
              <a:t>5 </a:t>
            </a:r>
            <a:r>
              <a:rPr kumimoji="1" lang="ja-JP" altLang="en-US" dirty="0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6915808-2456-4D24-8E07-BEBD57C48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83927-C948-4E8D-9EAC-26AEC415FDE2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09018DD-3DCF-425B-8D96-C12C64F0B56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88600D-098E-4761-A05A-43510F7A40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551FE8-CE79-4EDE-8268-85BDF6B57627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CF8CF7BB-487A-4173-8008-B73DCE700A7E}"/>
              </a:ext>
            </a:extLst>
          </p:cNvPr>
          <p:cNvCxnSpPr/>
          <p:nvPr userDrawn="1"/>
        </p:nvCxnSpPr>
        <p:spPr>
          <a:xfrm>
            <a:off x="0" y="6721475"/>
            <a:ext cx="12192000" cy="0"/>
          </a:xfrm>
          <a:prstGeom prst="line">
            <a:avLst/>
          </a:prstGeom>
          <a:ln w="3206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E48E452A-42EF-402C-BABA-66DBCCA07F98}"/>
              </a:ext>
            </a:extLst>
          </p:cNvPr>
          <p:cNvSpPr/>
          <p:nvPr userDrawn="1"/>
        </p:nvSpPr>
        <p:spPr>
          <a:xfrm>
            <a:off x="8091424" y="6391502"/>
            <a:ext cx="2791968" cy="31981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0" name="正方形/長方形 9">
            <a:extLst>
              <a:ext uri="{FF2B5EF4-FFF2-40B4-BE49-F238E27FC236}">
                <a16:creationId xmlns:a16="http://schemas.microsoft.com/office/drawing/2014/main" id="{9894D2A6-E695-42A0-B81B-9BF0B8108EB2}"/>
              </a:ext>
            </a:extLst>
          </p:cNvPr>
          <p:cNvSpPr/>
          <p:nvPr userDrawn="1"/>
        </p:nvSpPr>
        <p:spPr>
          <a:xfrm>
            <a:off x="8091424" y="6343587"/>
            <a:ext cx="2791968" cy="9582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F784CB37-298D-49B1-B616-051AC33B3192}"/>
              </a:ext>
            </a:extLst>
          </p:cNvPr>
          <p:cNvCxnSpPr/>
          <p:nvPr userDrawn="1"/>
        </p:nvCxnSpPr>
        <p:spPr>
          <a:xfrm>
            <a:off x="0" y="6817995"/>
            <a:ext cx="12192000" cy="0"/>
          </a:xfrm>
          <a:prstGeom prst="line">
            <a:avLst/>
          </a:prstGeom>
          <a:ln w="180975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696B8D0B-6CCD-46BD-99EE-D93736B83D31}"/>
              </a:ext>
            </a:extLst>
          </p:cNvPr>
          <p:cNvSpPr/>
          <p:nvPr userDrawn="1"/>
        </p:nvSpPr>
        <p:spPr>
          <a:xfrm>
            <a:off x="2159508" y="6594475"/>
            <a:ext cx="624840" cy="7175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7BD53756-0195-4C22-8696-49459BAFE877}"/>
              </a:ext>
            </a:extLst>
          </p:cNvPr>
          <p:cNvSpPr/>
          <p:nvPr userDrawn="1"/>
        </p:nvSpPr>
        <p:spPr>
          <a:xfrm>
            <a:off x="4776217" y="6594475"/>
            <a:ext cx="624840" cy="71756"/>
          </a:xfrm>
          <a:prstGeom prst="roundRect">
            <a:avLst/>
          </a:prstGeom>
          <a:solidFill>
            <a:srgbClr val="FF33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B2BAC78D-D682-4EC1-93FF-D2E209F510B0}"/>
              </a:ext>
            </a:extLst>
          </p:cNvPr>
          <p:cNvSpPr/>
          <p:nvPr userDrawn="1"/>
        </p:nvSpPr>
        <p:spPr>
          <a:xfrm>
            <a:off x="3482341" y="6601460"/>
            <a:ext cx="624840" cy="717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FAC9FD8E-0711-4274-8EB8-0F3B01C7FCA0}"/>
              </a:ext>
            </a:extLst>
          </p:cNvPr>
          <p:cNvSpPr/>
          <p:nvPr userDrawn="1"/>
        </p:nvSpPr>
        <p:spPr>
          <a:xfrm>
            <a:off x="602234" y="6613842"/>
            <a:ext cx="624840" cy="71756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四角形: 角を丸くする 16">
            <a:extLst>
              <a:ext uri="{FF2B5EF4-FFF2-40B4-BE49-F238E27FC236}">
                <a16:creationId xmlns:a16="http://schemas.microsoft.com/office/drawing/2014/main" id="{79B10A2F-4262-4F55-AECB-BAFFC1F26098}"/>
              </a:ext>
            </a:extLst>
          </p:cNvPr>
          <p:cNvSpPr/>
          <p:nvPr userDrawn="1"/>
        </p:nvSpPr>
        <p:spPr>
          <a:xfrm>
            <a:off x="6395469" y="6601460"/>
            <a:ext cx="624840" cy="71756"/>
          </a:xfrm>
          <a:prstGeom prst="round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03664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bg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bg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bg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bg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bg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bg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en-US" altLang="ja-JP" sz="11500" dirty="0"/>
              <a:t>3</a:t>
            </a:r>
            <a:r>
              <a:rPr kumimoji="1" lang="ja-JP" altLang="en-US" sz="11500" dirty="0"/>
              <a:t>日目</a:t>
            </a:r>
          </a:p>
        </p:txBody>
      </p:sp>
      <p:sp>
        <p:nvSpPr>
          <p:cNvPr id="5" name="サブタイトル 4"/>
          <p:cNvSpPr>
            <a:spLocks noGrp="1"/>
          </p:cNvSpPr>
          <p:nvPr>
            <p:ph type="subTitle" idx="1"/>
          </p:nvPr>
        </p:nvSpPr>
        <p:spPr>
          <a:xfrm>
            <a:off x="832757" y="3736509"/>
            <a:ext cx="10842172" cy="1655762"/>
          </a:xfrm>
        </p:spPr>
        <p:txBody>
          <a:bodyPr>
            <a:normAutofit/>
          </a:bodyPr>
          <a:lstStyle/>
          <a:p>
            <a:pPr algn="l">
              <a:lnSpc>
                <a:spcPct val="110000"/>
              </a:lnSpc>
            </a:pPr>
            <a:r>
              <a:rPr lang="ja-JP" altLang="en-US" sz="4800" spc="600" dirty="0"/>
              <a:t>③タイタニックデータを用いた分析実習</a:t>
            </a:r>
            <a:endParaRPr kumimoji="1" lang="ja-JP" altLang="en-US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6B703F1F-5B36-48B9-B88B-83A84D7F4A78}"/>
              </a:ext>
            </a:extLst>
          </p:cNvPr>
          <p:cNvSpPr txBox="1"/>
          <p:nvPr/>
        </p:nvSpPr>
        <p:spPr>
          <a:xfrm>
            <a:off x="1524000" y="4976017"/>
            <a:ext cx="890587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400" i="1" dirty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Titanic</a:t>
            </a:r>
            <a:r>
              <a:rPr kumimoji="1" lang="ja-JP" altLang="en-US" sz="2400" i="1" dirty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2400" i="1" dirty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kumimoji="1" lang="ja-JP" altLang="en-US" sz="2400" i="1" dirty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endParaRPr kumimoji="1" lang="en-US" altLang="ja-JP" sz="2400" i="1" dirty="0">
              <a:solidFill>
                <a:srgbClr val="FF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ja-JP" sz="2400" i="1" dirty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1317</a:t>
            </a:r>
            <a:r>
              <a:rPr lang="ja-JP" altLang="en-US" sz="2400" i="1" dirty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人の生存者リストの実データを使用</a:t>
            </a:r>
          </a:p>
        </p:txBody>
      </p:sp>
    </p:spTree>
    <p:extLst>
      <p:ext uri="{BB962C8B-B14F-4D97-AF65-F5344CB8AC3E}">
        <p14:creationId xmlns:p14="http://schemas.microsoft.com/office/powerpoint/2010/main" val="31928257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782182-8AFB-4D38-90BE-FC0CE01C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>
                <a:solidFill>
                  <a:srgbClr val="FFFF66"/>
                </a:solidFill>
              </a:rPr>
              <a:t>t</a:t>
            </a:r>
            <a:r>
              <a:rPr kumimoji="1" lang="ja-JP" altLang="en-US" dirty="0">
                <a:solidFill>
                  <a:srgbClr val="FFFF66"/>
                </a:solidFill>
              </a:rPr>
              <a:t>検定</a:t>
            </a:r>
            <a:r>
              <a:rPr lang="ja-JP" altLang="en-US" dirty="0"/>
              <a:t>とは</a:t>
            </a:r>
            <a:r>
              <a:rPr kumimoji="1" lang="ja-JP" altLang="en-US" dirty="0"/>
              <a:t>　　</a:t>
            </a:r>
            <a:r>
              <a:rPr kumimoji="1" lang="en-US" altLang="ja-JP" sz="3200" dirty="0">
                <a:solidFill>
                  <a:srgbClr val="00B0F0"/>
                </a:solidFill>
              </a:rPr>
              <a:t>by Google</a:t>
            </a:r>
            <a:r>
              <a:rPr kumimoji="1" lang="ja-JP" altLang="en-US" sz="3200" dirty="0">
                <a:solidFill>
                  <a:srgbClr val="00B0F0"/>
                </a:solidFill>
              </a:rPr>
              <a:t> </a:t>
            </a:r>
            <a:r>
              <a:rPr kumimoji="1" lang="en-US" altLang="ja-JP" sz="3200" dirty="0">
                <a:solidFill>
                  <a:srgbClr val="00B0F0"/>
                </a:solidFill>
              </a:rPr>
              <a:t>Gemini</a:t>
            </a:r>
            <a:r>
              <a:rPr kumimoji="1" lang="ja-JP" altLang="en-US" sz="3200" dirty="0">
                <a:solidFill>
                  <a:srgbClr val="00B0F0"/>
                </a:solidFill>
              </a:rPr>
              <a:t> </a:t>
            </a:r>
            <a:r>
              <a:rPr kumimoji="1" lang="ja-JP" altLang="en-US" sz="3200" dirty="0"/>
              <a:t>（復習）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6F86467-6B30-4155-9BC6-C7A255E18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 dirty="0"/>
              <a:t>　「</a:t>
            </a:r>
            <a:r>
              <a:rPr lang="en-US" altLang="ja-JP" dirty="0"/>
              <a:t>t</a:t>
            </a:r>
            <a:r>
              <a:rPr lang="ja-JP" altLang="en-US" dirty="0"/>
              <a:t>検定」という言葉を聞くと難しそうに感じますが、一言で言うと**「</a:t>
            </a:r>
            <a:r>
              <a:rPr lang="en-US" altLang="ja-JP" dirty="0"/>
              <a:t>2</a:t>
            </a:r>
            <a:r>
              <a:rPr lang="ja-JP" altLang="en-US" dirty="0"/>
              <a:t>つのグループの平均値に</a:t>
            </a:r>
            <a:r>
              <a:rPr lang="en-US" altLang="ja-JP" dirty="0"/>
              <a:t>『</a:t>
            </a:r>
            <a:r>
              <a:rPr lang="ja-JP" altLang="en-US" dirty="0"/>
              <a:t>意味のある差</a:t>
            </a:r>
            <a:r>
              <a:rPr lang="en-US" altLang="ja-JP" dirty="0"/>
              <a:t>』</a:t>
            </a:r>
            <a:r>
              <a:rPr lang="ja-JP" altLang="en-US" dirty="0"/>
              <a:t>があるのか、それとも</a:t>
            </a:r>
            <a:r>
              <a:rPr lang="en-US" altLang="ja-JP" dirty="0"/>
              <a:t>『</a:t>
            </a:r>
            <a:r>
              <a:rPr lang="ja-JP" altLang="en-US" dirty="0"/>
              <a:t>たまたま</a:t>
            </a:r>
            <a:r>
              <a:rPr lang="en-US" altLang="ja-JP" dirty="0"/>
              <a:t>』</a:t>
            </a:r>
            <a:r>
              <a:rPr lang="ja-JP" altLang="en-US" dirty="0"/>
              <a:t>なのか」を判定する多数決のルール**のようなものです。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例えば、「新しい勉強法を試した</a:t>
            </a:r>
            <a:r>
              <a:rPr lang="en-US" altLang="ja-JP" dirty="0"/>
              <a:t>A</a:t>
            </a:r>
            <a:r>
              <a:rPr lang="ja-JP" altLang="en-US" dirty="0"/>
              <a:t>クラス」と「これまでの勉強法の</a:t>
            </a:r>
            <a:r>
              <a:rPr lang="en-US" altLang="ja-JP" dirty="0"/>
              <a:t>B</a:t>
            </a:r>
            <a:r>
              <a:rPr lang="ja-JP" altLang="en-US" dirty="0"/>
              <a:t>クラス」でテストの平均点に</a:t>
            </a:r>
            <a:r>
              <a:rPr lang="en-US" altLang="ja-JP" dirty="0"/>
              <a:t>3</a:t>
            </a:r>
            <a:r>
              <a:rPr lang="ja-JP" altLang="en-US" dirty="0"/>
              <a:t>点の差があったとき、それが本当に勉強法の効果（意味のある差）なのか、それとも偶然その日の調子が良かっただけ（誤差）なのかを判断します。</a:t>
            </a:r>
            <a:endParaRPr lang="en-US" altLang="ja-JP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8148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06D792-0658-4BD2-91B1-43F6C3A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FFFF66"/>
                </a:solidFill>
              </a:rPr>
              <a:t>1. </a:t>
            </a:r>
            <a:r>
              <a:rPr lang="ja-JP" altLang="en-US" dirty="0">
                <a:solidFill>
                  <a:srgbClr val="FFFF66"/>
                </a:solidFill>
              </a:rPr>
              <a:t>なぜ「平均の差」だけではダメなのか？</a:t>
            </a:r>
            <a:endParaRPr kumimoji="1" lang="ja-JP" altLang="en-US" dirty="0">
              <a:solidFill>
                <a:srgbClr val="FFFF6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871BA3-A2B5-47C5-B918-11D33EDB1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ja-JP" altLang="en-US"/>
              <a:t>数字だけを見ると「</a:t>
            </a:r>
            <a:r>
              <a:rPr lang="en-US" altLang="ja-JP"/>
              <a:t>3</a:t>
            </a:r>
            <a:r>
              <a:rPr lang="ja-JP" altLang="en-US"/>
              <a:t>点高いなら、</a:t>
            </a:r>
            <a:r>
              <a:rPr lang="en-US" altLang="ja-JP"/>
              <a:t>A</a:t>
            </a:r>
            <a:r>
              <a:rPr lang="ja-JP" altLang="en-US"/>
              <a:t>の方がいいじゃん！」と思いがちですが、データには必ず**「バラつき」**があります。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b="1"/>
              <a:t>ケース①：</a:t>
            </a:r>
            <a:r>
              <a:rPr lang="ja-JP" altLang="en-US"/>
              <a:t> 全員の点数が平均点付近に固まっている場合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/>
              <a:t>この</a:t>
            </a:r>
            <a:r>
              <a:rPr lang="en-US" altLang="ja-JP"/>
              <a:t>3</a:t>
            </a:r>
            <a:r>
              <a:rPr lang="ja-JP" altLang="en-US"/>
              <a:t>点の差は「勉強法の差」である可能性が高いです。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b="1"/>
              <a:t>ケース②：</a:t>
            </a:r>
            <a:r>
              <a:rPr lang="ja-JP" altLang="en-US"/>
              <a:t> </a:t>
            </a:r>
            <a:r>
              <a:rPr lang="en-US" altLang="ja-JP"/>
              <a:t>0</a:t>
            </a:r>
            <a:r>
              <a:rPr lang="ja-JP" altLang="en-US"/>
              <a:t>点の人も</a:t>
            </a:r>
            <a:r>
              <a:rPr lang="en-US" altLang="ja-JP"/>
              <a:t>100</a:t>
            </a:r>
            <a:r>
              <a:rPr lang="ja-JP" altLang="en-US"/>
              <a:t>点の人もいてバラバラな場合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ja-JP" altLang="en-US"/>
              <a:t>この</a:t>
            </a:r>
            <a:r>
              <a:rPr lang="en-US" altLang="ja-JP"/>
              <a:t>3</a:t>
            </a:r>
            <a:r>
              <a:rPr lang="ja-JP" altLang="en-US"/>
              <a:t>点の差は「たまたま」発生した誤差かもしれません。</a:t>
            </a:r>
          </a:p>
          <a:p>
            <a:pPr marL="0" indent="0">
              <a:buNone/>
            </a:pPr>
            <a:r>
              <a:rPr lang="ja-JP" altLang="en-US"/>
              <a:t>この「バラつき」を考慮して、客観的にジャッジするのが</a:t>
            </a:r>
            <a:r>
              <a:rPr lang="en-US" altLang="ja-JP"/>
              <a:t>t</a:t>
            </a:r>
            <a:r>
              <a:rPr lang="ja-JP" altLang="en-US"/>
              <a:t>検定の役割です。</a:t>
            </a:r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098BCA1-9847-476E-BBA9-F882F7C8653D}"/>
              </a:ext>
            </a:extLst>
          </p:cNvPr>
          <p:cNvSpPr txBox="1"/>
          <p:nvPr/>
        </p:nvSpPr>
        <p:spPr>
          <a:xfrm>
            <a:off x="8820151" y="5653743"/>
            <a:ext cx="33718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800" dirty="0">
                <a:solidFill>
                  <a:srgbClr val="00B0F0"/>
                </a:solidFill>
              </a:rPr>
              <a:t>by Google</a:t>
            </a:r>
            <a:r>
              <a:rPr kumimoji="1" lang="ja-JP" altLang="en-US" sz="2800" dirty="0">
                <a:solidFill>
                  <a:srgbClr val="00B0F0"/>
                </a:solidFill>
              </a:rPr>
              <a:t> </a:t>
            </a:r>
            <a:r>
              <a:rPr kumimoji="1" lang="en-US" altLang="ja-JP" sz="2800" dirty="0">
                <a:solidFill>
                  <a:srgbClr val="00B0F0"/>
                </a:solidFill>
              </a:rPr>
              <a:t>Gemini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0444143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06D792-0658-4BD2-91B1-43F6C3A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FFFF66"/>
                </a:solidFill>
              </a:rPr>
              <a:t>2. t</a:t>
            </a:r>
            <a:r>
              <a:rPr lang="ja-JP" altLang="en-US" dirty="0">
                <a:solidFill>
                  <a:srgbClr val="FFFF66"/>
                </a:solidFill>
              </a:rPr>
              <a:t>検定の仕組み（</a:t>
            </a:r>
            <a:r>
              <a:rPr lang="en-US" altLang="ja-JP" dirty="0">
                <a:solidFill>
                  <a:srgbClr val="FFFF66"/>
                </a:solidFill>
              </a:rPr>
              <a:t>3</a:t>
            </a:r>
            <a:r>
              <a:rPr lang="ja-JP" altLang="en-US" dirty="0">
                <a:solidFill>
                  <a:srgbClr val="FFFF66"/>
                </a:solidFill>
              </a:rPr>
              <a:t>つのチェックポイント）</a:t>
            </a:r>
            <a:endParaRPr kumimoji="1" lang="ja-JP" altLang="en-US" dirty="0">
              <a:solidFill>
                <a:srgbClr val="FFFF6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871BA3-A2B5-47C5-B918-11D33EDB1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ja-JP" dirty="0"/>
              <a:t>t</a:t>
            </a:r>
            <a:r>
              <a:rPr lang="ja-JP" altLang="en-US" dirty="0"/>
              <a:t>検定では、主に以下の</a:t>
            </a:r>
            <a:r>
              <a:rPr lang="en-US" altLang="ja-JP" dirty="0"/>
              <a:t>3</a:t>
            </a:r>
            <a:r>
              <a:rPr lang="ja-JP" altLang="en-US" dirty="0"/>
              <a:t>つの要素を計算機（ソフト）に放り込んで判断します。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/>
              <a:t>平均値の差： 差が大きいほど「意味がある」と言いやすい。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/>
              <a:t>データのバラつき（標準偏差）： みんなが似たような点数であるほど、差が信頼できる。</a:t>
            </a:r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ja-JP" altLang="en-US" dirty="0"/>
              <a:t>データの数： たくさんの人を調査するほど、結果の信憑性が増す。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これらを組み合わせて、最終的に**「</a:t>
            </a:r>
            <a:r>
              <a:rPr lang="en-US" altLang="ja-JP" dirty="0"/>
              <a:t>p</a:t>
            </a:r>
            <a:r>
              <a:rPr lang="ja-JP" altLang="en-US" dirty="0"/>
              <a:t>値（ピーち）」**という魔法の数字を導き出します。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3FDDC97-7ACD-4211-B78C-8C915C7E7296}"/>
              </a:ext>
            </a:extLst>
          </p:cNvPr>
          <p:cNvSpPr txBox="1"/>
          <p:nvPr/>
        </p:nvSpPr>
        <p:spPr>
          <a:xfrm>
            <a:off x="8820151" y="5653743"/>
            <a:ext cx="33718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800" dirty="0">
                <a:solidFill>
                  <a:srgbClr val="00B0F0"/>
                </a:solidFill>
              </a:rPr>
              <a:t>by Google</a:t>
            </a:r>
            <a:r>
              <a:rPr kumimoji="1" lang="ja-JP" altLang="en-US" sz="2800" dirty="0">
                <a:solidFill>
                  <a:srgbClr val="00B0F0"/>
                </a:solidFill>
              </a:rPr>
              <a:t> </a:t>
            </a:r>
            <a:r>
              <a:rPr kumimoji="1" lang="en-US" altLang="ja-JP" sz="2800" dirty="0">
                <a:solidFill>
                  <a:srgbClr val="00B0F0"/>
                </a:solidFill>
              </a:rPr>
              <a:t>Gemini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290856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06D792-0658-4BD2-91B1-43F6C3A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FFFF66"/>
                </a:solidFill>
              </a:rPr>
              <a:t>3. </a:t>
            </a:r>
            <a:r>
              <a:rPr lang="ja-JP" altLang="en-US" dirty="0">
                <a:solidFill>
                  <a:srgbClr val="FFFF66"/>
                </a:solidFill>
              </a:rPr>
              <a:t>「</a:t>
            </a:r>
            <a:r>
              <a:rPr lang="en-US" altLang="ja-JP" dirty="0">
                <a:solidFill>
                  <a:srgbClr val="FFFF66"/>
                </a:solidFill>
              </a:rPr>
              <a:t>p</a:t>
            </a:r>
            <a:r>
              <a:rPr lang="ja-JP" altLang="en-US" dirty="0">
                <a:solidFill>
                  <a:srgbClr val="FFFF66"/>
                </a:solidFill>
              </a:rPr>
              <a:t>値」が判定のカギ！</a:t>
            </a:r>
            <a:endParaRPr kumimoji="1" lang="ja-JP" altLang="en-US" dirty="0">
              <a:solidFill>
                <a:srgbClr val="FFFF6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871BA3-A2B5-47C5-B918-11D33EDB1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200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ja-JP" dirty="0"/>
              <a:t>t</a:t>
            </a:r>
            <a:r>
              <a:rPr lang="ja-JP" altLang="en-US" dirty="0"/>
              <a:t>検定の結果、一番大事なのがこの </a:t>
            </a:r>
            <a:r>
              <a:rPr lang="en-US" altLang="ja-JP" dirty="0"/>
              <a:t>p</a:t>
            </a:r>
            <a:r>
              <a:rPr lang="ja-JP" altLang="en-US" dirty="0"/>
              <a:t>値 です。一般的に統計の世界では、以下のように判断します。</a:t>
            </a:r>
            <a:endParaRPr lang="en-US" altLang="ja-JP" dirty="0"/>
          </a:p>
          <a:p>
            <a:r>
              <a:rPr lang="en-US" altLang="ja-JP" dirty="0"/>
              <a:t>p &lt; 0.05</a:t>
            </a:r>
            <a:r>
              <a:rPr lang="ja-JP" altLang="en-US" dirty="0"/>
              <a:t>（</a:t>
            </a:r>
            <a:r>
              <a:rPr lang="en-US" altLang="ja-JP" dirty="0"/>
              <a:t>5%</a:t>
            </a:r>
            <a:r>
              <a:rPr lang="ja-JP" altLang="en-US" dirty="0"/>
              <a:t>未満）：</a:t>
            </a:r>
            <a:endParaRPr lang="en-US" altLang="ja-JP" dirty="0"/>
          </a:p>
          <a:p>
            <a:pPr lvl="1"/>
            <a:r>
              <a:rPr lang="ja-JP" altLang="en-US" dirty="0"/>
              <a:t>「たまたまこんな差が出る確率は</a:t>
            </a:r>
            <a:r>
              <a:rPr lang="en-US" altLang="ja-JP" dirty="0"/>
              <a:t>5%</a:t>
            </a:r>
            <a:r>
              <a:rPr lang="ja-JP" altLang="en-US" dirty="0"/>
              <a:t>より低い」＝ 有意差あり（意味のある差！）</a:t>
            </a:r>
            <a:endParaRPr lang="en-US" altLang="ja-JP" dirty="0"/>
          </a:p>
          <a:p>
            <a:r>
              <a:rPr lang="en-US" altLang="ja-JP" dirty="0"/>
              <a:t>p ≧ 0.05</a:t>
            </a:r>
            <a:r>
              <a:rPr lang="ja-JP" altLang="en-US" dirty="0"/>
              <a:t>（</a:t>
            </a:r>
            <a:r>
              <a:rPr lang="en-US" altLang="ja-JP" dirty="0"/>
              <a:t>5%</a:t>
            </a:r>
            <a:r>
              <a:rPr lang="ja-JP" altLang="en-US" dirty="0"/>
              <a:t>以上）：</a:t>
            </a:r>
            <a:endParaRPr lang="en-US" altLang="ja-JP" dirty="0"/>
          </a:p>
          <a:p>
            <a:pPr lvl="1"/>
            <a:r>
              <a:rPr lang="ja-JP" altLang="en-US" dirty="0"/>
              <a:t>「たまたま起こりうる範囲だよね」＝ 有意差なし（偶然の可能性大）</a:t>
            </a:r>
            <a:endParaRPr lang="en-US" altLang="ja-JP" dirty="0"/>
          </a:p>
          <a:p>
            <a:pPr marL="457200" lvl="1" indent="0">
              <a:buNone/>
            </a:pPr>
            <a:r>
              <a:rPr lang="ja-JP" altLang="en-US" dirty="0"/>
              <a:t>たとえるなら</a:t>
            </a:r>
            <a:r>
              <a:rPr lang="en-US" altLang="ja-JP" dirty="0"/>
              <a:t>… 100</a:t>
            </a:r>
            <a:r>
              <a:rPr lang="ja-JP" altLang="en-US" dirty="0"/>
              <a:t>回やって</a:t>
            </a:r>
            <a:r>
              <a:rPr lang="en-US" altLang="ja-JP" dirty="0"/>
              <a:t>5</a:t>
            </a:r>
            <a:r>
              <a:rPr lang="ja-JP" altLang="en-US" dirty="0"/>
              <a:t>回も起きないような珍しいことが起きたなら、それは「偶然」ではなく「何か理由（勉強法の効果など）」があると考えよう！というルールです。</a:t>
            </a:r>
            <a:endParaRPr kumimoji="1" lang="ja-JP" altLang="en-US" dirty="0"/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1047270-F7F6-4706-9355-BAD6B7E6A6ED}"/>
              </a:ext>
            </a:extLst>
          </p:cNvPr>
          <p:cNvSpPr txBox="1"/>
          <p:nvPr/>
        </p:nvSpPr>
        <p:spPr>
          <a:xfrm>
            <a:off x="8820151" y="5653743"/>
            <a:ext cx="33718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800" dirty="0">
                <a:solidFill>
                  <a:srgbClr val="00B0F0"/>
                </a:solidFill>
              </a:rPr>
              <a:t>by Google</a:t>
            </a:r>
            <a:r>
              <a:rPr kumimoji="1" lang="ja-JP" altLang="en-US" sz="2800" dirty="0">
                <a:solidFill>
                  <a:srgbClr val="00B0F0"/>
                </a:solidFill>
              </a:rPr>
              <a:t> </a:t>
            </a:r>
            <a:r>
              <a:rPr kumimoji="1" lang="en-US" altLang="ja-JP" sz="2800" dirty="0">
                <a:solidFill>
                  <a:srgbClr val="00B0F0"/>
                </a:solidFill>
              </a:rPr>
              <a:t>Gemini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21972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06D792-0658-4BD2-91B1-43F6C3A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FFFF66"/>
                </a:solidFill>
              </a:rPr>
              <a:t>4. </a:t>
            </a:r>
            <a:r>
              <a:rPr lang="ja-JP" altLang="en-US" dirty="0">
                <a:solidFill>
                  <a:srgbClr val="FFFF66"/>
                </a:solidFill>
              </a:rPr>
              <a:t>まとめ</a:t>
            </a:r>
            <a:endParaRPr kumimoji="1" lang="ja-JP" altLang="en-US" dirty="0">
              <a:solidFill>
                <a:srgbClr val="FFFF6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871BA3-A2B5-47C5-B918-11D33EDB12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200525"/>
          </a:xfrm>
        </p:spPr>
        <p:txBody>
          <a:bodyPr>
            <a:normAutofit/>
          </a:bodyPr>
          <a:lstStyle/>
          <a:p>
            <a:r>
              <a:rPr lang="en-US" altLang="ja-JP" dirty="0"/>
              <a:t>t</a:t>
            </a:r>
            <a:r>
              <a:rPr lang="ja-JP" altLang="en-US" dirty="0"/>
              <a:t>検定は「</a:t>
            </a:r>
            <a:r>
              <a:rPr lang="en-US" altLang="ja-JP" dirty="0"/>
              <a:t>2</a:t>
            </a:r>
            <a:r>
              <a:rPr lang="ja-JP" altLang="en-US" dirty="0"/>
              <a:t>つのグループの平均」を比べる道具。</a:t>
            </a:r>
            <a:endParaRPr lang="en-US" altLang="ja-JP" dirty="0"/>
          </a:p>
          <a:p>
            <a:r>
              <a:rPr lang="ja-JP" altLang="en-US" dirty="0"/>
              <a:t>「平均の差」「バラつき」「人数」の</a:t>
            </a:r>
            <a:r>
              <a:rPr lang="en-US" altLang="ja-JP" dirty="0"/>
              <a:t>3</a:t>
            </a:r>
            <a:r>
              <a:rPr lang="ja-JP" altLang="en-US" dirty="0"/>
              <a:t>つで計算する。</a:t>
            </a:r>
            <a:endParaRPr lang="en-US" altLang="ja-JP" dirty="0"/>
          </a:p>
          <a:p>
            <a:r>
              <a:rPr lang="en-US" altLang="ja-JP" dirty="0"/>
              <a:t>p</a:t>
            </a:r>
            <a:r>
              <a:rPr lang="ja-JP" altLang="en-US" dirty="0"/>
              <a:t>値が</a:t>
            </a:r>
            <a:r>
              <a:rPr lang="en-US" altLang="ja-JP" dirty="0"/>
              <a:t>0.05</a:t>
            </a:r>
            <a:r>
              <a:rPr lang="ja-JP" altLang="en-US" dirty="0"/>
              <a:t>を下回れば「たまたまじゃない、意味のある差だ！」と威張れる。</a:t>
            </a:r>
            <a:endParaRPr lang="en-US" altLang="ja-JP" dirty="0"/>
          </a:p>
          <a:p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大学のレポートや企業の薬の開発、マーケティング調査など、あらゆる場面で「この結果は信じていいの？」を確認するために使われている、とても心強い味方なんです。</a:t>
            </a:r>
            <a:endParaRPr kumimoji="1" lang="ja-JP" altLang="en-US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1506C7FA-855D-4BD8-B7C1-1FC29FF6F979}"/>
              </a:ext>
            </a:extLst>
          </p:cNvPr>
          <p:cNvSpPr txBox="1"/>
          <p:nvPr/>
        </p:nvSpPr>
        <p:spPr>
          <a:xfrm>
            <a:off x="8820151" y="5653743"/>
            <a:ext cx="33718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800" dirty="0">
                <a:solidFill>
                  <a:srgbClr val="00B0F0"/>
                </a:solidFill>
              </a:rPr>
              <a:t>by Google</a:t>
            </a:r>
            <a:r>
              <a:rPr kumimoji="1" lang="ja-JP" altLang="en-US" sz="2800" dirty="0">
                <a:solidFill>
                  <a:srgbClr val="00B0F0"/>
                </a:solidFill>
              </a:rPr>
              <a:t> </a:t>
            </a:r>
            <a:r>
              <a:rPr kumimoji="1" lang="en-US" altLang="ja-JP" sz="2800" dirty="0">
                <a:solidFill>
                  <a:srgbClr val="00B0F0"/>
                </a:solidFill>
              </a:rPr>
              <a:t>Gemini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5857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実践実習 その</a:t>
            </a:r>
            <a:r>
              <a:rPr kumimoji="1" lang="en-US" altLang="ja-JP" dirty="0"/>
              <a:t>1</a:t>
            </a:r>
            <a:r>
              <a:rPr kumimoji="1" lang="ja-JP" altLang="en-US" dirty="0"/>
              <a:t>：生存率～</a:t>
            </a:r>
            <a:r>
              <a:rPr lang="ja-JP" altLang="en-US" dirty="0"/>
              <a:t>性別による差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/>
              <a:t>①</a:t>
            </a:r>
            <a:r>
              <a:rPr kumimoji="1" lang="en-US" altLang="ja-JP" dirty="0"/>
              <a:t> </a:t>
            </a:r>
            <a:r>
              <a:rPr kumimoji="1" lang="ja-JP" altLang="en-US" dirty="0"/>
              <a:t>タイタニックデータを男女別に並び替え </a:t>
            </a:r>
            <a:r>
              <a:rPr kumimoji="1" lang="ja-JP" altLang="en-US" dirty="0">
                <a:solidFill>
                  <a:srgbClr val="FFFF66"/>
                </a:solidFill>
              </a:rPr>
              <a:t>→男女それぞれの生存率を見る</a:t>
            </a:r>
            <a:endParaRPr kumimoji="1" lang="en-US" altLang="ja-JP" dirty="0">
              <a:solidFill>
                <a:srgbClr val="FFFF66"/>
              </a:solidFill>
            </a:endParaRPr>
          </a:p>
          <a:p>
            <a:pPr marL="0" indent="0">
              <a:buNone/>
            </a:pPr>
            <a:r>
              <a:rPr kumimoji="1" lang="ja-JP" altLang="en-US" dirty="0"/>
              <a:t>② </a:t>
            </a:r>
            <a:r>
              <a:rPr kumimoji="1" lang="en-US" altLang="ja-JP" dirty="0"/>
              <a:t>F-</a:t>
            </a:r>
            <a:r>
              <a:rPr kumimoji="1" lang="ja-JP" altLang="en-US" dirty="0"/>
              <a:t>検定：２標本を使った分散の検定　</a:t>
            </a:r>
            <a:r>
              <a:rPr kumimoji="1" lang="ja-JP" altLang="en-US" dirty="0">
                <a:solidFill>
                  <a:srgbClr val="FFFF66"/>
                </a:solidFill>
              </a:rPr>
              <a:t>→等分散</a:t>
            </a:r>
            <a:r>
              <a:rPr kumimoji="1" lang="en-US" altLang="ja-JP" dirty="0">
                <a:solidFill>
                  <a:srgbClr val="FFFF66"/>
                </a:solidFill>
              </a:rPr>
              <a:t>(P&gt;0.05)</a:t>
            </a:r>
            <a:r>
              <a:rPr kumimoji="1" lang="ja-JP" altLang="en-US" dirty="0">
                <a:solidFill>
                  <a:srgbClr val="FFFF66"/>
                </a:solidFill>
              </a:rPr>
              <a:t>かどうか</a:t>
            </a:r>
            <a:endParaRPr kumimoji="1" lang="en-US" altLang="ja-JP" dirty="0">
              <a:solidFill>
                <a:srgbClr val="FFFF66"/>
              </a:solidFill>
            </a:endParaRPr>
          </a:p>
          <a:p>
            <a:pPr marL="0" indent="0">
              <a:buNone/>
            </a:pPr>
            <a:r>
              <a:rPr lang="ja-JP" altLang="en-US" dirty="0"/>
              <a:t>③ </a:t>
            </a:r>
            <a:r>
              <a:rPr lang="en-US" altLang="ja-JP" dirty="0"/>
              <a:t>t-</a:t>
            </a:r>
            <a:r>
              <a:rPr lang="ja-JP" altLang="en-US" dirty="0"/>
              <a:t>検定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等分散だった場合 </a:t>
            </a:r>
            <a:r>
              <a:rPr kumimoji="1" lang="ja-JP" altLang="en-US" dirty="0">
                <a:solidFill>
                  <a:srgbClr val="FFFF66"/>
                </a:solidFill>
              </a:rPr>
              <a:t>→ </a:t>
            </a:r>
            <a:r>
              <a:rPr kumimoji="1" lang="en-US" altLang="ja-JP" dirty="0">
                <a:solidFill>
                  <a:srgbClr val="FFFF66"/>
                </a:solidFill>
              </a:rPr>
              <a:t>t-</a:t>
            </a:r>
            <a:r>
              <a:rPr kumimoji="1" lang="ja-JP" altLang="en-US" dirty="0">
                <a:solidFill>
                  <a:srgbClr val="FFFF66"/>
                </a:solidFill>
              </a:rPr>
              <a:t>検定：等分散を仮定した２標本による検定</a:t>
            </a:r>
            <a:endParaRPr kumimoji="1" lang="en-US" altLang="ja-JP" dirty="0">
              <a:solidFill>
                <a:srgbClr val="FFFF66"/>
              </a:solidFill>
            </a:endParaRPr>
          </a:p>
          <a:p>
            <a:pPr marL="0" indent="0">
              <a:buNone/>
            </a:pPr>
            <a:r>
              <a:rPr kumimoji="1" lang="ja-JP" altLang="en-US" dirty="0"/>
              <a:t>　等分散でなかった場合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　　　　　　　　</a:t>
            </a:r>
            <a:r>
              <a:rPr lang="ja-JP" altLang="en-US" dirty="0">
                <a:solidFill>
                  <a:srgbClr val="FFFF66"/>
                </a:solidFill>
              </a:rPr>
              <a:t>→ </a:t>
            </a:r>
            <a:r>
              <a:rPr kumimoji="1" lang="en-US" altLang="ja-JP" dirty="0">
                <a:solidFill>
                  <a:srgbClr val="FFFF66"/>
                </a:solidFill>
              </a:rPr>
              <a:t>t-</a:t>
            </a:r>
            <a:r>
              <a:rPr kumimoji="1" lang="ja-JP" altLang="en-US" dirty="0">
                <a:solidFill>
                  <a:srgbClr val="FFFF66"/>
                </a:solidFill>
              </a:rPr>
              <a:t>検定：分散が等しくないと仮定した２標本による検定</a:t>
            </a:r>
            <a:endParaRPr kumimoji="1" lang="en-US" altLang="ja-JP" dirty="0">
              <a:solidFill>
                <a:srgbClr val="FFFF66"/>
              </a:solidFill>
            </a:endParaRPr>
          </a:p>
          <a:p>
            <a:pPr marL="0" indent="0">
              <a:buNone/>
            </a:pPr>
            <a:r>
              <a:rPr lang="ja-JP" altLang="en-US" dirty="0"/>
              <a:t>④ </a:t>
            </a:r>
            <a:r>
              <a:rPr lang="en-US" altLang="ja-JP" dirty="0"/>
              <a:t>P</a:t>
            </a:r>
            <a:r>
              <a:rPr lang="ja-JP" altLang="en-US" dirty="0"/>
              <a:t>値＜</a:t>
            </a:r>
            <a:r>
              <a:rPr lang="en-US" altLang="ja-JP" dirty="0"/>
              <a:t>0.05</a:t>
            </a:r>
            <a:r>
              <a:rPr lang="ja-JP" altLang="en-US" dirty="0"/>
              <a:t>　であれば その差は 有意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rgbClr val="FF66FF"/>
                </a:solidFill>
              </a:rPr>
              <a:t>結論： 生存率は女性が </a:t>
            </a:r>
            <a:r>
              <a:rPr lang="en-US" altLang="ja-JP" dirty="0">
                <a:solidFill>
                  <a:srgbClr val="FF66FF"/>
                </a:solidFill>
              </a:rPr>
              <a:t>69.0</a:t>
            </a:r>
            <a:r>
              <a:rPr lang="ja-JP" altLang="en-US" dirty="0">
                <a:solidFill>
                  <a:srgbClr val="FF66FF"/>
                </a:solidFill>
              </a:rPr>
              <a:t>％、男性は </a:t>
            </a:r>
            <a:r>
              <a:rPr lang="en-US" altLang="ja-JP" dirty="0">
                <a:solidFill>
                  <a:srgbClr val="FF66FF"/>
                </a:solidFill>
              </a:rPr>
              <a:t>19.1</a:t>
            </a:r>
            <a:r>
              <a:rPr lang="ja-JP" altLang="en-US" dirty="0">
                <a:solidFill>
                  <a:srgbClr val="FF66FF"/>
                </a:solidFill>
              </a:rPr>
              <a:t>％であり、その差は有意</a:t>
            </a:r>
            <a:endParaRPr lang="en-US" altLang="ja-JP" dirty="0">
              <a:solidFill>
                <a:srgbClr val="FF66FF"/>
              </a:solidFill>
            </a:endParaRPr>
          </a:p>
          <a:p>
            <a:pPr marL="0" indent="0">
              <a:buNone/>
            </a:pPr>
            <a:endParaRPr lang="en-US" altLang="ja-JP" dirty="0">
              <a:solidFill>
                <a:srgbClr val="FF66FF"/>
              </a:solidFill>
            </a:endParaRPr>
          </a:p>
        </p:txBody>
      </p:sp>
      <p:sp>
        <p:nvSpPr>
          <p:cNvPr id="4" name="左中かっこ 3">
            <a:extLst>
              <a:ext uri="{FF2B5EF4-FFF2-40B4-BE49-F238E27FC236}">
                <a16:creationId xmlns:a16="http://schemas.microsoft.com/office/drawing/2014/main" id="{098EBCAE-F7C9-40FE-A6CF-B6654C84D125}"/>
              </a:ext>
            </a:extLst>
          </p:cNvPr>
          <p:cNvSpPr/>
          <p:nvPr/>
        </p:nvSpPr>
        <p:spPr>
          <a:xfrm>
            <a:off x="702470" y="3336131"/>
            <a:ext cx="398144" cy="714375"/>
          </a:xfrm>
          <a:prstGeom prst="leftBrace">
            <a:avLst>
              <a:gd name="adj1" fmla="val 44857"/>
              <a:gd name="adj2" fmla="val 50000"/>
            </a:avLst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4C18A884-567B-4686-B373-89B23447AE69}"/>
              </a:ext>
            </a:extLst>
          </p:cNvPr>
          <p:cNvSpPr/>
          <p:nvPr/>
        </p:nvSpPr>
        <p:spPr>
          <a:xfrm>
            <a:off x="854825" y="631767"/>
            <a:ext cx="3802900" cy="748146"/>
          </a:xfrm>
          <a:prstGeom prst="rect">
            <a:avLst/>
          </a:prstGeom>
          <a:noFill/>
          <a:ln w="57150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9E1D6FC-D1F5-4A7C-B250-B0B08F7AB360}"/>
              </a:ext>
            </a:extLst>
          </p:cNvPr>
          <p:cNvSpPr txBox="1"/>
          <p:nvPr/>
        </p:nvSpPr>
        <p:spPr>
          <a:xfrm>
            <a:off x="646510" y="198109"/>
            <a:ext cx="21252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400" i="1" dirty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Titanic</a:t>
            </a:r>
            <a:r>
              <a:rPr kumimoji="1" lang="ja-JP" altLang="en-US" sz="2400" i="1" dirty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2400" i="1" dirty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endParaRPr lang="ja-JP" altLang="en-US" sz="2400" i="1" dirty="0">
              <a:solidFill>
                <a:srgbClr val="FF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7228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B782182-8AFB-4D38-90BE-FC0CE01CD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FFFF66"/>
                </a:solidFill>
              </a:rPr>
              <a:t>χ</a:t>
            </a:r>
            <a:r>
              <a:rPr lang="en-US" altLang="ja-JP" baseline="30000" dirty="0">
                <a:solidFill>
                  <a:srgbClr val="FFFF66"/>
                </a:solidFill>
              </a:rPr>
              <a:t>2</a:t>
            </a:r>
            <a:r>
              <a:rPr kumimoji="1" lang="ja-JP" altLang="en-US" dirty="0">
                <a:solidFill>
                  <a:srgbClr val="FFFF66"/>
                </a:solidFill>
              </a:rPr>
              <a:t>検定</a:t>
            </a:r>
            <a:r>
              <a:rPr lang="ja-JP" altLang="en-US" dirty="0"/>
              <a:t>とは</a:t>
            </a:r>
            <a:r>
              <a:rPr kumimoji="1" lang="ja-JP" altLang="en-US" dirty="0"/>
              <a:t>　　</a:t>
            </a:r>
            <a:r>
              <a:rPr kumimoji="1" lang="en-US" altLang="ja-JP" sz="3200" dirty="0">
                <a:solidFill>
                  <a:srgbClr val="00B0F0"/>
                </a:solidFill>
              </a:rPr>
              <a:t>by Google</a:t>
            </a:r>
            <a:r>
              <a:rPr kumimoji="1" lang="ja-JP" altLang="en-US" sz="3200" dirty="0">
                <a:solidFill>
                  <a:srgbClr val="00B0F0"/>
                </a:solidFill>
              </a:rPr>
              <a:t> </a:t>
            </a:r>
            <a:r>
              <a:rPr lang="ja-JP" altLang="en-US" sz="3200" dirty="0">
                <a:solidFill>
                  <a:srgbClr val="00B0F0"/>
                </a:solidFill>
              </a:rPr>
              <a:t>検索 </a:t>
            </a:r>
            <a:r>
              <a:rPr kumimoji="1" lang="ja-JP" altLang="en-US" sz="3200" dirty="0"/>
              <a:t>（復習）</a:t>
            </a:r>
            <a:endParaRPr kumimoji="1" lang="ja-JP" altLang="en-US" dirty="0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6F86467-6B30-4155-9BC6-C7A255E186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dirty="0"/>
              <a:t>　カイ二乗検定は、アンケートなどの質的なデータ（カテゴリデータ）で、「偶然にしては偏りすぎているか？」を調べる統計手法で、「観測された数」と「もし関連がなかった場合に期待される数（期待値）」のズレを数値化し、そのズレが「偶然の範囲内」か「意味のある差（関連性）」かを判定します。主に、</a:t>
            </a:r>
            <a:r>
              <a:rPr lang="en-US" altLang="ja-JP" dirty="0"/>
              <a:t>2</a:t>
            </a:r>
            <a:r>
              <a:rPr lang="ja-JP" altLang="en-US" dirty="0"/>
              <a:t>つのカテゴリ変数の間に関連性があるか（独立性の検定）、またはデータが特定の分布に当てはまるか（適合度の検定）を調べるのに使われます。 </a:t>
            </a:r>
          </a:p>
          <a:p>
            <a:pPr marL="0" indent="0">
              <a:buNone/>
            </a:pPr>
            <a:r>
              <a:rPr kumimoji="1" lang="en-US" altLang="ja-JP" sz="2800" dirty="0">
                <a:solidFill>
                  <a:srgbClr val="00B0F0"/>
                </a:solidFill>
              </a:rPr>
              <a:t>Google</a:t>
            </a:r>
            <a:r>
              <a:rPr kumimoji="1" lang="ja-JP" altLang="en-US" sz="2800" dirty="0">
                <a:solidFill>
                  <a:srgbClr val="00B0F0"/>
                </a:solidFill>
              </a:rPr>
              <a:t> </a:t>
            </a:r>
            <a:r>
              <a:rPr kumimoji="1" lang="en-US" altLang="ja-JP" sz="2800" dirty="0">
                <a:solidFill>
                  <a:srgbClr val="00B0F0"/>
                </a:solidFill>
              </a:rPr>
              <a:t>Gemini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「カイ二乗検定は、名前からして難しそうですが、中身は**「予想と結果がどれくらいズレているか？」**をチェックする、とても実用的な道具です。</a:t>
            </a:r>
            <a:br>
              <a:rPr lang="ja-JP" altLang="en-US" dirty="0"/>
            </a:br>
            <a:endParaRPr lang="ja-JP" altLang="en-US" dirty="0"/>
          </a:p>
          <a:p>
            <a:pPr marL="0" indent="0">
              <a:buNone/>
            </a:pP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81275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06D792-0658-4BD2-91B1-43F6C3A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FFFF66"/>
                </a:solidFill>
              </a:rPr>
              <a:t>1. </a:t>
            </a:r>
            <a:r>
              <a:rPr lang="ja-JP" altLang="en-US" dirty="0">
                <a:solidFill>
                  <a:srgbClr val="FFFF66"/>
                </a:solidFill>
              </a:rPr>
              <a:t>そもそも何を調べるもの？</a:t>
            </a:r>
            <a:endParaRPr kumimoji="1" lang="ja-JP" altLang="en-US" dirty="0">
              <a:solidFill>
                <a:srgbClr val="FFFF6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871BA3-A2B5-47C5-B918-11D33EDB1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/>
              <a:t>例えば、**「このサイコロ、</a:t>
            </a:r>
            <a:r>
              <a:rPr lang="en-US" altLang="ja-JP" dirty="0"/>
              <a:t>1</a:t>
            </a:r>
            <a:r>
              <a:rPr lang="ja-JP" altLang="en-US" dirty="0"/>
              <a:t>ばかり出る気がする</a:t>
            </a:r>
            <a:r>
              <a:rPr lang="en-US" altLang="ja-JP" dirty="0"/>
              <a:t>…</a:t>
            </a:r>
            <a:r>
              <a:rPr lang="ja-JP" altLang="en-US" dirty="0"/>
              <a:t>改造されてない？」**と思ったとき。 実際に</a:t>
            </a:r>
            <a:r>
              <a:rPr lang="en-US" altLang="ja-JP" dirty="0"/>
              <a:t>60</a:t>
            </a:r>
            <a:r>
              <a:rPr lang="ja-JP" altLang="en-US" dirty="0"/>
              <a:t>回振って、</a:t>
            </a:r>
            <a:r>
              <a:rPr lang="en-US" altLang="ja-JP" dirty="0"/>
              <a:t>1</a:t>
            </a:r>
            <a:r>
              <a:rPr lang="ja-JP" altLang="en-US" dirty="0"/>
              <a:t>の目が</a:t>
            </a:r>
            <a:r>
              <a:rPr lang="en-US" altLang="ja-JP" dirty="0"/>
              <a:t>20</a:t>
            </a:r>
            <a:r>
              <a:rPr lang="ja-JP" altLang="en-US" dirty="0"/>
              <a:t>回出たとします。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b="1" dirty="0"/>
              <a:t>理想（予想）：</a:t>
            </a:r>
            <a:r>
              <a:rPr lang="ja-JP" altLang="en-US" dirty="0"/>
              <a:t> 全ての目は同じ確率で出るはず（</a:t>
            </a:r>
            <a:r>
              <a:rPr lang="en-US" altLang="ja-JP" dirty="0"/>
              <a:t>10</a:t>
            </a:r>
            <a:r>
              <a:rPr lang="ja-JP" altLang="en-US" dirty="0"/>
              <a:t>回ずつ）。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b="1" dirty="0"/>
              <a:t>現実（結果）：</a:t>
            </a:r>
            <a:r>
              <a:rPr lang="ja-JP" altLang="en-US" dirty="0"/>
              <a:t> </a:t>
            </a:r>
            <a:r>
              <a:rPr lang="en-US" altLang="ja-JP" dirty="0"/>
              <a:t>1</a:t>
            </a:r>
            <a:r>
              <a:rPr lang="ja-JP" altLang="en-US" dirty="0"/>
              <a:t>の目が</a:t>
            </a:r>
            <a:r>
              <a:rPr lang="en-US" altLang="ja-JP" dirty="0"/>
              <a:t>20</a:t>
            </a:r>
            <a:r>
              <a:rPr lang="ja-JP" altLang="en-US" dirty="0"/>
              <a:t>回も出た。</a:t>
            </a:r>
          </a:p>
          <a:p>
            <a:pPr marL="0" indent="0">
              <a:buNone/>
            </a:pPr>
            <a:r>
              <a:rPr lang="ja-JP" altLang="en-US" dirty="0"/>
              <a:t>この「</a:t>
            </a:r>
            <a:r>
              <a:rPr lang="en-US" altLang="ja-JP" dirty="0"/>
              <a:t>10</a:t>
            </a:r>
            <a:r>
              <a:rPr lang="ja-JP" altLang="en-US" dirty="0"/>
              <a:t>回（予想）」と「</a:t>
            </a:r>
            <a:r>
              <a:rPr lang="en-US" altLang="ja-JP" dirty="0"/>
              <a:t>20</a:t>
            </a:r>
            <a:r>
              <a:rPr lang="ja-JP" altLang="en-US" dirty="0"/>
              <a:t>回（結果）」の</a:t>
            </a:r>
            <a:r>
              <a:rPr lang="ja-JP" altLang="en-US" b="1" dirty="0"/>
              <a:t>ズレが、「ただの偶然」で済ませられるレベルか、それとも「何かがおかしい（必然）」と言えるレベルか</a:t>
            </a:r>
            <a:r>
              <a:rPr lang="ja-JP" altLang="en-US" dirty="0"/>
              <a:t>を数字で判定するのが</a:t>
            </a:r>
            <a:r>
              <a:rPr lang="en-US" altLang="ja-JP" dirty="0"/>
              <a:t>χ</a:t>
            </a:r>
            <a:r>
              <a:rPr lang="en-US" altLang="ja-JP" baseline="30000" dirty="0"/>
              <a:t>2</a:t>
            </a:r>
            <a:r>
              <a:rPr lang="ja-JP" altLang="en-US" dirty="0"/>
              <a:t>検定です。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098BCA1-9847-476E-BBA9-F882F7C8653D}"/>
              </a:ext>
            </a:extLst>
          </p:cNvPr>
          <p:cNvSpPr txBox="1"/>
          <p:nvPr/>
        </p:nvSpPr>
        <p:spPr>
          <a:xfrm>
            <a:off x="8820151" y="5653743"/>
            <a:ext cx="33718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800" dirty="0">
                <a:solidFill>
                  <a:srgbClr val="00B0F0"/>
                </a:solidFill>
              </a:rPr>
              <a:t>by Google</a:t>
            </a:r>
            <a:r>
              <a:rPr kumimoji="1" lang="ja-JP" altLang="en-US" sz="2800" dirty="0">
                <a:solidFill>
                  <a:srgbClr val="00B0F0"/>
                </a:solidFill>
              </a:rPr>
              <a:t> </a:t>
            </a:r>
            <a:r>
              <a:rPr kumimoji="1" lang="en-US" altLang="ja-JP" sz="2800" dirty="0">
                <a:solidFill>
                  <a:srgbClr val="00B0F0"/>
                </a:solidFill>
              </a:rPr>
              <a:t>Gemini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4957027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06D792-0658-4BD2-91B1-43F6C3A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FFFF66"/>
                </a:solidFill>
              </a:rPr>
              <a:t>2. </a:t>
            </a:r>
            <a:r>
              <a:rPr lang="ja-JP" altLang="en-US" dirty="0">
                <a:solidFill>
                  <a:srgbClr val="FFFF66"/>
                </a:solidFill>
              </a:rPr>
              <a:t>どうやって計算するの？（考え方の公式）</a:t>
            </a:r>
            <a:endParaRPr kumimoji="1" lang="ja-JP" altLang="en-US" dirty="0">
              <a:solidFill>
                <a:srgbClr val="FFFF6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871BA3-A2B5-47C5-B918-11D33EDB1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/>
              <a:t>計算のイメージはこうです。</a:t>
            </a:r>
          </a:p>
          <a:p>
            <a:pPr>
              <a:buFont typeface="+mj-lt"/>
              <a:buAutoNum type="arabicPeriod"/>
            </a:pPr>
            <a:r>
              <a:rPr lang="ja-JP" altLang="en-US" b="1" dirty="0"/>
              <a:t>ズレを出す：</a:t>
            </a:r>
            <a:r>
              <a:rPr lang="ja-JP" altLang="en-US" dirty="0"/>
              <a:t> （現実 － 予想）を計算する。</a:t>
            </a:r>
          </a:p>
          <a:p>
            <a:pPr>
              <a:buFont typeface="+mj-lt"/>
              <a:buAutoNum type="arabicPeriod"/>
            </a:pPr>
            <a:r>
              <a:rPr lang="en-US" altLang="ja-JP" b="1" dirty="0"/>
              <a:t>2</a:t>
            </a:r>
            <a:r>
              <a:rPr lang="ja-JP" altLang="en-US" b="1" dirty="0"/>
              <a:t>乗する：</a:t>
            </a:r>
            <a:r>
              <a:rPr lang="ja-JP" altLang="en-US" dirty="0"/>
              <a:t> プラスマイナスの差をなくすために</a:t>
            </a:r>
            <a:r>
              <a:rPr lang="en-US" altLang="ja-JP" dirty="0"/>
              <a:t>2</a:t>
            </a:r>
            <a:r>
              <a:rPr lang="ja-JP" altLang="en-US" dirty="0"/>
              <a:t>乗します。</a:t>
            </a:r>
          </a:p>
          <a:p>
            <a:pPr>
              <a:buFont typeface="+mj-lt"/>
              <a:buAutoNum type="arabicPeriod"/>
            </a:pPr>
            <a:r>
              <a:rPr lang="ja-JP" altLang="en-US" b="1" dirty="0"/>
              <a:t>予想で割る：</a:t>
            </a:r>
            <a:r>
              <a:rPr lang="ja-JP" altLang="en-US" dirty="0"/>
              <a:t> もともとの期待値に対して、そのズレがどれくらい大きいかを測ります。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この合計値（</a:t>
            </a:r>
            <a:r>
              <a:rPr lang="en-US" altLang="ja-JP" dirty="0"/>
              <a:t> χ</a:t>
            </a:r>
            <a:r>
              <a:rPr lang="en-US" altLang="ja-JP" baseline="30000" dirty="0"/>
              <a:t>2</a:t>
            </a:r>
            <a:r>
              <a:rPr lang="ja-JP" altLang="en-US" dirty="0"/>
              <a:t>値）が**大きければ大きいほど、「予想と現実がかけ離れている＝偶然じゃない！」**と判断します。</a:t>
            </a:r>
            <a:endParaRPr lang="en-US" altLang="ja-JP" dirty="0"/>
          </a:p>
          <a:p>
            <a:pPr>
              <a:buFont typeface="+mj-lt"/>
              <a:buAutoNum type="arabicPeriod"/>
            </a:pPr>
            <a:endParaRPr lang="en-US" altLang="ja-JP" dirty="0"/>
          </a:p>
          <a:p>
            <a:pPr>
              <a:buFont typeface="+mj-lt"/>
              <a:buAutoNum type="arabicPeriod"/>
            </a:pPr>
            <a:endParaRPr lang="ja-JP" altLang="en-US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098BCA1-9847-476E-BBA9-F882F7C8653D}"/>
              </a:ext>
            </a:extLst>
          </p:cNvPr>
          <p:cNvSpPr txBox="1"/>
          <p:nvPr/>
        </p:nvSpPr>
        <p:spPr>
          <a:xfrm>
            <a:off x="8820151" y="1429078"/>
            <a:ext cx="33718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800" dirty="0">
                <a:solidFill>
                  <a:srgbClr val="00B0F0"/>
                </a:solidFill>
              </a:rPr>
              <a:t>by Google</a:t>
            </a:r>
            <a:r>
              <a:rPr kumimoji="1" lang="ja-JP" altLang="en-US" sz="2800" dirty="0">
                <a:solidFill>
                  <a:srgbClr val="00B0F0"/>
                </a:solidFill>
              </a:rPr>
              <a:t> </a:t>
            </a:r>
            <a:r>
              <a:rPr kumimoji="1" lang="en-US" altLang="ja-JP" sz="2800" dirty="0">
                <a:solidFill>
                  <a:srgbClr val="00B0F0"/>
                </a:solidFill>
              </a:rPr>
              <a:t>Gemini</a:t>
            </a:r>
            <a:endParaRPr lang="ja-JP" altLang="en-US" sz="28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BE69E2F0-BB36-4E2C-A343-83257DC9A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9844" y="4209993"/>
            <a:ext cx="2943636" cy="809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97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06D792-0658-4BD2-91B1-43F6C3A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FFFF66"/>
                </a:solidFill>
              </a:rPr>
              <a:t>3. </a:t>
            </a:r>
            <a:r>
              <a:rPr lang="ja-JP" altLang="en-US" dirty="0">
                <a:solidFill>
                  <a:srgbClr val="FFFF66"/>
                </a:solidFill>
              </a:rPr>
              <a:t>よく使われる「独立性の検定」</a:t>
            </a:r>
            <a:endParaRPr kumimoji="1" lang="ja-JP" altLang="en-US" dirty="0">
              <a:solidFill>
                <a:srgbClr val="FFFF6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871BA3-A2B5-47C5-B918-11D33EDB1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/>
              <a:t>高校の数学</a:t>
            </a:r>
            <a:r>
              <a:rPr lang="en-US" altLang="ja-JP" dirty="0"/>
              <a:t>B</a:t>
            </a:r>
            <a:r>
              <a:rPr lang="ja-JP" altLang="en-US" dirty="0"/>
              <a:t>（統計的な推測）や探究学習でよく使われるのは、**「</a:t>
            </a:r>
            <a:r>
              <a:rPr lang="en-US" altLang="ja-JP" dirty="0"/>
              <a:t>2</a:t>
            </a:r>
            <a:r>
              <a:rPr lang="ja-JP" altLang="en-US" dirty="0"/>
              <a:t>つの事柄に関係があるか？」**を調べるタイプです。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b="1" dirty="0"/>
              <a:t>例：</a:t>
            </a:r>
            <a:r>
              <a:rPr lang="ja-JP" altLang="en-US" dirty="0"/>
              <a:t> 「性別」と「きのこの山・たけのこの里の好み」は関係があるか？</a:t>
            </a:r>
            <a:endParaRPr lang="en-US" altLang="ja-JP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098BCA1-9847-476E-BBA9-F882F7C8653D}"/>
              </a:ext>
            </a:extLst>
          </p:cNvPr>
          <p:cNvSpPr txBox="1"/>
          <p:nvPr/>
        </p:nvSpPr>
        <p:spPr>
          <a:xfrm>
            <a:off x="8820151" y="5653743"/>
            <a:ext cx="33718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800" dirty="0">
                <a:solidFill>
                  <a:srgbClr val="00B0F0"/>
                </a:solidFill>
              </a:rPr>
              <a:t>by Google</a:t>
            </a:r>
            <a:r>
              <a:rPr kumimoji="1" lang="ja-JP" altLang="en-US" sz="2800" dirty="0">
                <a:solidFill>
                  <a:srgbClr val="00B0F0"/>
                </a:solidFill>
              </a:rPr>
              <a:t> </a:t>
            </a:r>
            <a:r>
              <a:rPr kumimoji="1" lang="en-US" altLang="ja-JP" sz="2800" dirty="0">
                <a:solidFill>
                  <a:srgbClr val="00B0F0"/>
                </a:solidFill>
              </a:rPr>
              <a:t>Gemini</a:t>
            </a:r>
            <a:endParaRPr lang="ja-JP" altLang="en-US" sz="28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307104CC-B7C7-4E77-8EF9-B68C01C824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04750" y="3429000"/>
            <a:ext cx="5567336" cy="2224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5156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06D792-0658-4BD2-91B1-43F6C3A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FFFF66"/>
                </a:solidFill>
              </a:rPr>
              <a:t>3. </a:t>
            </a:r>
            <a:r>
              <a:rPr lang="ja-JP" altLang="en-US" dirty="0">
                <a:solidFill>
                  <a:srgbClr val="FFFF66"/>
                </a:solidFill>
              </a:rPr>
              <a:t>よく使われる「独立性の検定」</a:t>
            </a:r>
            <a:endParaRPr kumimoji="1" lang="ja-JP" altLang="en-US" dirty="0">
              <a:solidFill>
                <a:srgbClr val="FFFF6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871BA3-A2B5-47C5-B918-11D33EDB1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/>
              <a:t>もし「性別による好みの差がない」なら、男女とも「</a:t>
            </a:r>
            <a:r>
              <a:rPr lang="en-US" altLang="ja-JP" dirty="0"/>
              <a:t>4:6</a:t>
            </a:r>
            <a:r>
              <a:rPr lang="ja-JP" altLang="en-US" dirty="0"/>
              <a:t>（合計の比率）」で分かれるはずですよね。</a:t>
            </a: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この**「予想の</a:t>
            </a:r>
            <a:r>
              <a:rPr lang="en-US" altLang="ja-JP" dirty="0"/>
              <a:t>20</a:t>
            </a:r>
            <a:r>
              <a:rPr lang="ja-JP" altLang="en-US" dirty="0"/>
              <a:t>人」と「現実の</a:t>
            </a:r>
            <a:r>
              <a:rPr lang="en-US" altLang="ja-JP" dirty="0"/>
              <a:t>10</a:t>
            </a:r>
            <a:r>
              <a:rPr lang="ja-JP" altLang="en-US" dirty="0"/>
              <a:t>人」のズレ**を全てのマスで計算して合計します。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098BCA1-9847-476E-BBA9-F882F7C8653D}"/>
              </a:ext>
            </a:extLst>
          </p:cNvPr>
          <p:cNvSpPr txBox="1"/>
          <p:nvPr/>
        </p:nvSpPr>
        <p:spPr>
          <a:xfrm>
            <a:off x="8820151" y="5653743"/>
            <a:ext cx="33718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800" dirty="0">
                <a:solidFill>
                  <a:srgbClr val="00B0F0"/>
                </a:solidFill>
              </a:rPr>
              <a:t>by Google</a:t>
            </a:r>
            <a:r>
              <a:rPr kumimoji="1" lang="ja-JP" altLang="en-US" sz="2800" dirty="0">
                <a:solidFill>
                  <a:srgbClr val="00B0F0"/>
                </a:solidFill>
              </a:rPr>
              <a:t> </a:t>
            </a:r>
            <a:r>
              <a:rPr kumimoji="1" lang="en-US" altLang="ja-JP" sz="2800" dirty="0">
                <a:solidFill>
                  <a:srgbClr val="00B0F0"/>
                </a:solidFill>
              </a:rPr>
              <a:t>Gemini</a:t>
            </a:r>
            <a:endParaRPr lang="ja-JP" altLang="en-US" sz="2800" dirty="0"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7F813C53-4026-4E81-B9B4-9FFAFB9872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5461" y="2757488"/>
            <a:ext cx="8551056" cy="135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4023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06D792-0658-4BD2-91B1-43F6C3A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>
                <a:solidFill>
                  <a:srgbClr val="FFFF66"/>
                </a:solidFill>
              </a:rPr>
              <a:t>4. </a:t>
            </a:r>
            <a:r>
              <a:rPr lang="ja-JP" altLang="en-US" dirty="0">
                <a:solidFill>
                  <a:srgbClr val="FFFF66"/>
                </a:solidFill>
              </a:rPr>
              <a:t>判定のルール（有意水準）</a:t>
            </a:r>
            <a:endParaRPr kumimoji="1" lang="ja-JP" altLang="en-US" dirty="0">
              <a:solidFill>
                <a:srgbClr val="FFFF6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871BA3-A2B5-47C5-B918-11D33EDB1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/>
              <a:t>計算した結果、例えば「ズレの合計が</a:t>
            </a:r>
            <a:r>
              <a:rPr lang="en-US" altLang="ja-JP" dirty="0"/>
              <a:t>10.5</a:t>
            </a:r>
            <a:r>
              <a:rPr lang="ja-JP" altLang="en-US" dirty="0"/>
              <a:t>になった！」とします。これがすごいのか普通なのかは、**「カイ二乗分布表」**という判定基準表を見て決めます。</a:t>
            </a:r>
            <a:endParaRPr lang="en-US" altLang="ja-JP" dirty="0"/>
          </a:p>
          <a:p>
            <a:r>
              <a:rPr lang="en-US" altLang="ja-JP" b="1" dirty="0"/>
              <a:t>5%</a:t>
            </a:r>
            <a:r>
              <a:rPr lang="ja-JP" altLang="en-US" b="1" dirty="0"/>
              <a:t>以下（有意水準</a:t>
            </a:r>
            <a:r>
              <a:rPr lang="en-US" altLang="ja-JP" b="1" dirty="0"/>
              <a:t>5%</a:t>
            </a:r>
            <a:r>
              <a:rPr lang="ja-JP" altLang="en-US" b="1" dirty="0"/>
              <a:t>）：</a:t>
            </a:r>
            <a:r>
              <a:rPr lang="ja-JP" altLang="en-US" dirty="0"/>
              <a:t> 「こんなにズレる確率は</a:t>
            </a:r>
            <a:r>
              <a:rPr lang="en-US" altLang="ja-JP" dirty="0"/>
              <a:t>5%</a:t>
            </a:r>
            <a:r>
              <a:rPr lang="ja-JP" altLang="en-US" dirty="0"/>
              <a:t>未満だよ。つまり、ただの偶然とは考えにくい。</a:t>
            </a:r>
            <a:r>
              <a:rPr lang="ja-JP" altLang="en-US" b="1" dirty="0"/>
              <a:t>関係がある</a:t>
            </a:r>
            <a:r>
              <a:rPr lang="ja-JP" altLang="en-US" dirty="0"/>
              <a:t>と言っちゃおう！」</a:t>
            </a:r>
            <a:endParaRPr lang="en-US" altLang="ja-JP" dirty="0"/>
          </a:p>
          <a:p>
            <a:r>
              <a:rPr lang="ja-JP" altLang="en-US" b="1" dirty="0"/>
              <a:t>それ以上：</a:t>
            </a:r>
            <a:r>
              <a:rPr lang="ja-JP" altLang="en-US" dirty="0"/>
              <a:t> 「これくらいのズレは、たまに偶然でも起こるよね。</a:t>
            </a:r>
            <a:r>
              <a:rPr lang="ja-JP" altLang="en-US" b="1" dirty="0"/>
              <a:t>関係があるとは言い切れない</a:t>
            </a:r>
            <a:r>
              <a:rPr lang="ja-JP" altLang="en-US" dirty="0"/>
              <a:t>な。」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b="1" dirty="0"/>
              <a:t>ポイント：</a:t>
            </a:r>
            <a:r>
              <a:rPr lang="ja-JP" altLang="en-US" dirty="0"/>
              <a:t> 統計学では「関係がある！」と断言する代わりに、「偶然だとしたら説明がつかない（＝だから関係がある）」という、ちょっとひねくれた証明の仕方をします。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098BCA1-9847-476E-BBA9-F882F7C8653D}"/>
              </a:ext>
            </a:extLst>
          </p:cNvPr>
          <p:cNvSpPr txBox="1"/>
          <p:nvPr/>
        </p:nvSpPr>
        <p:spPr>
          <a:xfrm>
            <a:off x="8934451" y="5788680"/>
            <a:ext cx="33718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800" dirty="0">
                <a:solidFill>
                  <a:srgbClr val="00B0F0"/>
                </a:solidFill>
              </a:rPr>
              <a:t>by Google</a:t>
            </a:r>
            <a:r>
              <a:rPr kumimoji="1" lang="ja-JP" altLang="en-US" sz="2800" dirty="0">
                <a:solidFill>
                  <a:srgbClr val="00B0F0"/>
                </a:solidFill>
              </a:rPr>
              <a:t> </a:t>
            </a:r>
            <a:r>
              <a:rPr kumimoji="1" lang="en-US" altLang="ja-JP" sz="2800" dirty="0">
                <a:solidFill>
                  <a:srgbClr val="00B0F0"/>
                </a:solidFill>
              </a:rPr>
              <a:t>Gemini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933727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A06D792-0658-4BD2-91B1-43F6C3AD5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>
                <a:solidFill>
                  <a:srgbClr val="FFFF66"/>
                </a:solidFill>
              </a:rPr>
              <a:t>まとめると</a:t>
            </a:r>
            <a:endParaRPr kumimoji="1" lang="ja-JP" altLang="en-US" dirty="0">
              <a:solidFill>
                <a:srgbClr val="FFFF66"/>
              </a:solidFill>
            </a:endParaRP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1D871BA3-A2B5-47C5-B918-11D33EDB1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χ</a:t>
            </a:r>
            <a:r>
              <a:rPr lang="en-US" altLang="ja-JP" baseline="30000" dirty="0"/>
              <a:t>2</a:t>
            </a:r>
            <a:r>
              <a:rPr lang="ja-JP" altLang="en-US" dirty="0"/>
              <a:t>検定は「ズレ」の大きさを測るもの。</a:t>
            </a:r>
            <a:endParaRPr lang="en-US" altLang="ja-JP" dirty="0"/>
          </a:p>
          <a:p>
            <a:r>
              <a:rPr lang="ja-JP" altLang="en-US" dirty="0"/>
              <a:t>計算して出た数字が大きい ＝ 「偶然じゃなさそう（意味がある）」</a:t>
            </a:r>
            <a:endParaRPr lang="en-US" altLang="ja-JP" dirty="0"/>
          </a:p>
          <a:p>
            <a:r>
              <a:rPr lang="ja-JP" altLang="en-US" dirty="0"/>
              <a:t>アンケート結果などの「カテゴリ分けされたデータ」に強い。</a:t>
            </a:r>
            <a:endParaRPr lang="en-US" altLang="ja-JP" dirty="0"/>
          </a:p>
          <a:p>
            <a:endParaRPr lang="en-US" altLang="ja-JP" b="1" dirty="0"/>
          </a:p>
          <a:p>
            <a:r>
              <a:rPr lang="ja-JP" altLang="en-US" dirty="0"/>
              <a:t>自由研究やレポートで、「</a:t>
            </a:r>
            <a:r>
              <a:rPr lang="en-US" altLang="ja-JP" dirty="0"/>
              <a:t>A</a:t>
            </a:r>
            <a:r>
              <a:rPr lang="ja-JP" altLang="en-US" dirty="0"/>
              <a:t>と</a:t>
            </a:r>
            <a:r>
              <a:rPr lang="en-US" altLang="ja-JP" dirty="0"/>
              <a:t>B</a:t>
            </a:r>
            <a:r>
              <a:rPr lang="ja-JP" altLang="en-US" dirty="0"/>
              <a:t>には関係があると言えるか？」をデータで示したいときに使うと、一気に説得力が増しますよ！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F098BCA1-9847-476E-BBA9-F882F7C8653D}"/>
              </a:ext>
            </a:extLst>
          </p:cNvPr>
          <p:cNvSpPr txBox="1"/>
          <p:nvPr/>
        </p:nvSpPr>
        <p:spPr>
          <a:xfrm>
            <a:off x="8758238" y="5653743"/>
            <a:ext cx="337184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800" dirty="0">
                <a:solidFill>
                  <a:srgbClr val="00B0F0"/>
                </a:solidFill>
              </a:rPr>
              <a:t>by Google</a:t>
            </a:r>
            <a:r>
              <a:rPr kumimoji="1" lang="ja-JP" altLang="en-US" sz="2800" dirty="0">
                <a:solidFill>
                  <a:srgbClr val="00B0F0"/>
                </a:solidFill>
              </a:rPr>
              <a:t> </a:t>
            </a:r>
            <a:r>
              <a:rPr kumimoji="1" lang="en-US" altLang="ja-JP" sz="2800" dirty="0">
                <a:solidFill>
                  <a:srgbClr val="00B0F0"/>
                </a:solidFill>
              </a:rPr>
              <a:t>Gemini</a:t>
            </a:r>
            <a:endParaRPr lang="ja-JP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473598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実践実習その</a:t>
            </a:r>
            <a:r>
              <a:rPr kumimoji="1" lang="en-US" altLang="ja-JP" dirty="0"/>
              <a:t>2</a:t>
            </a:r>
            <a:r>
              <a:rPr kumimoji="1" lang="ja-JP" altLang="en-US" dirty="0"/>
              <a:t> </a:t>
            </a:r>
            <a:r>
              <a:rPr kumimoji="1" lang="en-US" altLang="ja-JP" dirty="0"/>
              <a:t>: </a:t>
            </a:r>
            <a:r>
              <a:rPr kumimoji="1" lang="ja-JP" altLang="en-US" dirty="0"/>
              <a:t>生存率～</a:t>
            </a:r>
            <a:r>
              <a:rPr lang="ja-JP" altLang="en-US" sz="3600" dirty="0"/>
              <a:t>船室の等級による差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582738"/>
            <a:ext cx="10515600" cy="46672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/>
              <a:t>①</a:t>
            </a:r>
            <a:r>
              <a:rPr kumimoji="1" lang="en-US" altLang="ja-JP" dirty="0"/>
              <a:t> 1</a:t>
            </a:r>
            <a:r>
              <a:rPr kumimoji="1" lang="en-US" altLang="ja-JP" baseline="30000" dirty="0"/>
              <a:t>st</a:t>
            </a:r>
            <a:r>
              <a:rPr kumimoji="1" lang="en-US" altLang="ja-JP" dirty="0"/>
              <a:t> Class, 2</a:t>
            </a:r>
            <a:r>
              <a:rPr kumimoji="1" lang="en-US" altLang="ja-JP" baseline="30000" dirty="0"/>
              <a:t>nd</a:t>
            </a:r>
            <a:r>
              <a:rPr kumimoji="1" lang="en-US" altLang="ja-JP" dirty="0"/>
              <a:t> Class, 3</a:t>
            </a:r>
            <a:r>
              <a:rPr kumimoji="1" lang="en-US" altLang="ja-JP" baseline="30000" dirty="0"/>
              <a:t>rd</a:t>
            </a:r>
            <a:r>
              <a:rPr kumimoji="1" lang="en-US" altLang="ja-JP" dirty="0"/>
              <a:t> Class</a:t>
            </a:r>
            <a:r>
              <a:rPr kumimoji="1" lang="ja-JP" altLang="en-US" dirty="0"/>
              <a:t>の</a:t>
            </a:r>
            <a:r>
              <a:rPr kumimoji="1" lang="en-US" altLang="ja-JP" dirty="0"/>
              <a:t>Live</a:t>
            </a:r>
            <a:r>
              <a:rPr kumimoji="1" lang="ja-JP" altLang="en-US" dirty="0"/>
              <a:t>と</a:t>
            </a:r>
            <a:r>
              <a:rPr kumimoji="1" lang="en-US" altLang="ja-JP" dirty="0" err="1"/>
              <a:t>Deth</a:t>
            </a:r>
            <a:r>
              <a:rPr kumimoji="1" lang="ja-JP" altLang="en-US" dirty="0"/>
              <a:t>を</a:t>
            </a:r>
            <a:r>
              <a:rPr kumimoji="1" lang="en-US" altLang="ja-JP" dirty="0"/>
              <a:t>COUNTIF</a:t>
            </a:r>
            <a:r>
              <a:rPr kumimoji="1" lang="ja-JP" altLang="en-US" dirty="0"/>
              <a:t>関数を 使って、</a:t>
            </a:r>
            <a:r>
              <a:rPr kumimoji="1" lang="en-US" altLang="ja-JP" dirty="0"/>
              <a:t>3×2</a:t>
            </a:r>
            <a:r>
              <a:rPr kumimoji="1" lang="ja-JP" altLang="en-US" dirty="0"/>
              <a:t>クロス</a:t>
            </a:r>
            <a:r>
              <a:rPr lang="ja-JP" altLang="en-US" dirty="0"/>
              <a:t>集計表を作成</a:t>
            </a:r>
            <a:endParaRPr kumimoji="1" lang="en-US" altLang="ja-JP" dirty="0">
              <a:solidFill>
                <a:srgbClr val="FFFF66"/>
              </a:solidFill>
            </a:endParaRPr>
          </a:p>
          <a:p>
            <a:pPr marL="0" indent="0">
              <a:buNone/>
            </a:pPr>
            <a:r>
              <a:rPr kumimoji="1" lang="ja-JP" altLang="en-US" dirty="0"/>
              <a:t>② ①のクロス集計表のデータから、それぞれの生存率を算出</a:t>
            </a:r>
            <a:endParaRPr kumimoji="1" lang="en-US" altLang="ja-JP" dirty="0">
              <a:solidFill>
                <a:srgbClr val="FFFF66"/>
              </a:solidFill>
            </a:endParaRPr>
          </a:p>
          <a:p>
            <a:pPr marL="0" indent="0">
              <a:buNone/>
            </a:pPr>
            <a:r>
              <a:rPr lang="ja-JP" altLang="en-US" dirty="0"/>
              <a:t>③ 理論値を算出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④ へだたり度を算出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⑤</a:t>
            </a:r>
            <a:r>
              <a:rPr lang="en-US" altLang="ja-JP" dirty="0"/>
              <a:t> χ</a:t>
            </a:r>
            <a:r>
              <a:rPr lang="en-US" altLang="ja-JP" baseline="30000" dirty="0"/>
              <a:t>2</a:t>
            </a:r>
            <a:r>
              <a:rPr lang="ja-JP" altLang="en-US" dirty="0"/>
              <a:t>値を算出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⑥ 自由度から境界値を求め、</a:t>
            </a:r>
            <a:r>
              <a:rPr lang="en-US" altLang="ja-JP" dirty="0"/>
              <a:t> CHIDIST</a:t>
            </a:r>
            <a:r>
              <a:rPr lang="ja-JP" altLang="en-US" dirty="0"/>
              <a:t>関数により</a:t>
            </a:r>
            <a:r>
              <a:rPr lang="en-US" altLang="ja-JP" dirty="0"/>
              <a:t>P</a:t>
            </a:r>
            <a:r>
              <a:rPr lang="ja-JP" altLang="en-US" dirty="0"/>
              <a:t>値を求める。</a:t>
            </a:r>
            <a:endParaRPr lang="en-US" altLang="ja-JP" dirty="0"/>
          </a:p>
          <a:p>
            <a:pPr marL="0" indent="0">
              <a:buNone/>
            </a:pPr>
            <a:r>
              <a:rPr kumimoji="1" lang="en-US" altLang="ja-JP" dirty="0">
                <a:solidFill>
                  <a:srgbClr val="FFFF66"/>
                </a:solidFill>
              </a:rPr>
              <a:t>1</a:t>
            </a:r>
            <a:r>
              <a:rPr kumimoji="1" lang="en-US" altLang="ja-JP" baseline="30000" dirty="0">
                <a:solidFill>
                  <a:srgbClr val="FFFF66"/>
                </a:solidFill>
              </a:rPr>
              <a:t>st</a:t>
            </a:r>
            <a:r>
              <a:rPr kumimoji="1" lang="en-US" altLang="ja-JP" dirty="0">
                <a:solidFill>
                  <a:srgbClr val="FFFF66"/>
                </a:solidFill>
              </a:rPr>
              <a:t> Class…62.0%, 2</a:t>
            </a:r>
            <a:r>
              <a:rPr kumimoji="1" lang="en-US" altLang="ja-JP" baseline="30000" dirty="0">
                <a:solidFill>
                  <a:srgbClr val="FFFF66"/>
                </a:solidFill>
              </a:rPr>
              <a:t>nd</a:t>
            </a:r>
            <a:r>
              <a:rPr kumimoji="1" lang="en-US" altLang="ja-JP" dirty="0">
                <a:solidFill>
                  <a:srgbClr val="FFFF66"/>
                </a:solidFill>
              </a:rPr>
              <a:t> Class…39.1%, 3</a:t>
            </a:r>
            <a:r>
              <a:rPr kumimoji="1" lang="en-US" altLang="ja-JP" baseline="30000" dirty="0">
                <a:solidFill>
                  <a:srgbClr val="FFFF66"/>
                </a:solidFill>
              </a:rPr>
              <a:t>rd</a:t>
            </a:r>
            <a:r>
              <a:rPr kumimoji="1" lang="en-US" altLang="ja-JP" dirty="0">
                <a:solidFill>
                  <a:srgbClr val="FFFF66"/>
                </a:solidFill>
              </a:rPr>
              <a:t> Class…24.3%</a:t>
            </a:r>
          </a:p>
          <a:p>
            <a:pPr marL="0" indent="0">
              <a:buNone/>
            </a:pPr>
            <a:r>
              <a:rPr lang="ja-JP" altLang="en-US" dirty="0">
                <a:solidFill>
                  <a:srgbClr val="FF66FF"/>
                </a:solidFill>
              </a:rPr>
              <a:t>結論： 船室の等級によって、生存率には有意な差がある。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09895963-1EAB-4AB7-B5BE-B1D71AED5CA6}"/>
              </a:ext>
            </a:extLst>
          </p:cNvPr>
          <p:cNvSpPr/>
          <p:nvPr/>
        </p:nvSpPr>
        <p:spPr>
          <a:xfrm>
            <a:off x="754809" y="631767"/>
            <a:ext cx="3802900" cy="748146"/>
          </a:xfrm>
          <a:prstGeom prst="rect">
            <a:avLst/>
          </a:prstGeom>
          <a:noFill/>
          <a:ln w="57150"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1492F09-1D2A-4835-86A3-46EF6AA66C29}"/>
              </a:ext>
            </a:extLst>
          </p:cNvPr>
          <p:cNvSpPr txBox="1"/>
          <p:nvPr/>
        </p:nvSpPr>
        <p:spPr>
          <a:xfrm>
            <a:off x="646510" y="198109"/>
            <a:ext cx="21252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2400" i="1" dirty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Titanic</a:t>
            </a:r>
            <a:r>
              <a:rPr kumimoji="1" lang="ja-JP" altLang="en-US" sz="2400" i="1" dirty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ja-JP" sz="2400" i="1" dirty="0">
                <a:solidFill>
                  <a:srgbClr val="FFFF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endParaRPr lang="ja-JP" altLang="en-US" sz="2400" i="1" dirty="0">
              <a:solidFill>
                <a:srgbClr val="FFFF6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6546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39FC4BE-C1D0-4794-A0AE-CCF92D227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④　</a:t>
            </a:r>
            <a:r>
              <a:rPr kumimoji="1" lang="en-US" altLang="ja-JP" dirty="0"/>
              <a:t>Forms</a:t>
            </a:r>
            <a:r>
              <a:rPr kumimoji="1" lang="ja-JP" altLang="en-US" dirty="0"/>
              <a:t>を使ったアンケート作成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BB8A315F-0B87-49B4-8DD6-43FEBA7F9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0200"/>
            <a:ext cx="10515600" cy="4576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ja-JP" altLang="en-US" dirty="0"/>
              <a:t>分析対象： </a:t>
            </a:r>
            <a:r>
              <a:rPr kumimoji="1" lang="ja-JP" altLang="en-US" dirty="0">
                <a:solidFill>
                  <a:srgbClr val="FFFF66"/>
                </a:solidFill>
              </a:rPr>
              <a:t>スマホ依存度アンケート</a:t>
            </a:r>
            <a:endParaRPr kumimoji="1" lang="en-US" altLang="ja-JP" dirty="0">
              <a:solidFill>
                <a:srgbClr val="FFFF66"/>
              </a:solidFill>
            </a:endParaRPr>
          </a:p>
          <a:p>
            <a:pPr marL="0" indent="0">
              <a:buNone/>
            </a:pPr>
            <a:r>
              <a:rPr kumimoji="1" lang="ja-JP" altLang="en-US" dirty="0"/>
              <a:t>（差が出そうなカテゴリーを考えて、アンケートをとる！）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>
                <a:solidFill>
                  <a:srgbClr val="FFFF66"/>
                </a:solidFill>
              </a:rPr>
              <a:t>アンケートの作成から回収までのやるべきことと注意事項</a:t>
            </a:r>
            <a:endParaRPr lang="en-US" altLang="ja-JP" dirty="0">
              <a:solidFill>
                <a:srgbClr val="FFFF66"/>
              </a:solidFill>
            </a:endParaRPr>
          </a:p>
          <a:p>
            <a:pPr marL="0" indent="0">
              <a:buNone/>
            </a:pPr>
            <a:r>
              <a:rPr lang="ja-JP" altLang="en-US" dirty="0"/>
              <a:t>１． アンケートをとるカテゴリーを決める</a:t>
            </a:r>
            <a:endParaRPr lang="en-US" altLang="ja-JP" dirty="0"/>
          </a:p>
          <a:p>
            <a:pPr marL="0" indent="0">
              <a:buNone/>
            </a:pPr>
            <a:r>
              <a:rPr kumimoji="1" lang="ja-JP" altLang="en-US" dirty="0"/>
              <a:t>　　　</a:t>
            </a:r>
            <a:r>
              <a:rPr kumimoji="1" lang="en-US" altLang="ja-JP" dirty="0"/>
              <a:t>…</a:t>
            </a:r>
            <a:r>
              <a:rPr kumimoji="1" lang="ja-JP" altLang="en-US" dirty="0"/>
              <a:t>尺度と統計量に注意しながら、差が出そうなカテゴリーを考える。</a:t>
            </a:r>
            <a:endParaRPr kumimoji="1" lang="en-US" altLang="ja-JP" dirty="0"/>
          </a:p>
          <a:p>
            <a:pPr marL="0" indent="0">
              <a:buNone/>
            </a:pPr>
            <a:r>
              <a:rPr lang="ja-JP" altLang="en-US" dirty="0"/>
              <a:t>２．</a:t>
            </a:r>
            <a:r>
              <a:rPr kumimoji="1" lang="en-US" altLang="ja-JP" dirty="0"/>
              <a:t>Google</a:t>
            </a:r>
            <a:r>
              <a:rPr kumimoji="1" lang="ja-JP" altLang="en-US" dirty="0"/>
              <a:t>　</a:t>
            </a:r>
            <a:r>
              <a:rPr kumimoji="1" lang="en-US" altLang="ja-JP" dirty="0"/>
              <a:t>Forms</a:t>
            </a:r>
            <a:r>
              <a:rPr kumimoji="1" lang="ja-JP" altLang="en-US" dirty="0"/>
              <a:t>でアンケートを作成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３．標本誤差を見て、何人くらいにアンケートをとるべきかを考える。</a:t>
            </a:r>
            <a:endParaRPr lang="en-US" altLang="ja-JP" dirty="0"/>
          </a:p>
          <a:p>
            <a:pPr marL="0" indent="0">
              <a:buNone/>
            </a:pPr>
            <a:r>
              <a:rPr lang="ja-JP" altLang="en-US" dirty="0"/>
              <a:t>　　</a:t>
            </a:r>
            <a:r>
              <a:rPr lang="en-US" altLang="ja-JP" dirty="0"/>
              <a:t>…</a:t>
            </a:r>
            <a:r>
              <a:rPr lang="ja-JP" altLang="en-US" dirty="0"/>
              <a:t>情報</a:t>
            </a:r>
            <a:r>
              <a:rPr lang="en-US" altLang="ja-JP" dirty="0"/>
              <a:t>Ⅰ</a:t>
            </a:r>
            <a:r>
              <a:rPr lang="ja-JP" altLang="en-US" dirty="0"/>
              <a:t>の授業内のデータサイエンスのところでアンケートをとりました。</a:t>
            </a:r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4558251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補足）尺度と</a:t>
            </a:r>
            <a:r>
              <a:rPr kumimoji="1" lang="ja-JP" altLang="en-US" dirty="0">
                <a:solidFill>
                  <a:srgbClr val="FFFF99"/>
                </a:solidFill>
              </a:rPr>
              <a:t>統計量</a:t>
            </a:r>
            <a:r>
              <a:rPr kumimoji="1" lang="en-US" altLang="ja-JP" dirty="0"/>
              <a:t>(Statistic)</a:t>
            </a:r>
            <a:r>
              <a:rPr kumimoji="1" lang="ja-JP" altLang="en-US" dirty="0"/>
              <a:t>の関係</a:t>
            </a:r>
            <a:endParaRPr kumimoji="1" lang="ja-JP" altLang="en-US" dirty="0">
              <a:solidFill>
                <a:srgbClr val="FFFF99"/>
              </a:solidFill>
            </a:endParaRP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78280327"/>
              </p:ext>
            </p:extLst>
          </p:nvPr>
        </p:nvGraphicFramePr>
        <p:xfrm>
          <a:off x="838200" y="1529789"/>
          <a:ext cx="10515600" cy="3662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991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6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8524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77370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水準</a:t>
                      </a:r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尺度 </a:t>
                      </a:r>
                      <a:r>
                        <a:rPr kumimoji="1" lang="en-US" altLang="ja-JP" dirty="0"/>
                        <a:t>(Scale)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利用可能な統計量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4">
                  <a:txBody>
                    <a:bodyPr/>
                    <a:lstStyle/>
                    <a:p>
                      <a:pPr algn="ctr"/>
                      <a:r>
                        <a:rPr kumimoji="1" lang="ja-JP" altLang="en-US" sz="2800" dirty="0"/>
                        <a:t>低　　　　　　　高</a:t>
                      </a:r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b="1" dirty="0"/>
                        <a:t>名義尺度</a:t>
                      </a:r>
                      <a:endParaRPr kumimoji="1" lang="en-US" altLang="ja-JP" sz="2400" b="1" dirty="0"/>
                    </a:p>
                    <a:p>
                      <a:pPr algn="ctr"/>
                      <a:r>
                        <a:rPr kumimoji="1" lang="ja-JP" altLang="en-US" sz="1200" dirty="0">
                          <a:solidFill>
                            <a:srgbClr val="0070C0"/>
                          </a:solidFill>
                        </a:rPr>
                        <a:t>＝</a:t>
                      </a:r>
                      <a:r>
                        <a:rPr kumimoji="1" lang="en-US" altLang="ja-JP" sz="1200" dirty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kumimoji="1" lang="ja-JP" altLang="en-US" sz="1200" dirty="0">
                          <a:solidFill>
                            <a:srgbClr val="0070C0"/>
                          </a:solidFill>
                        </a:rPr>
                        <a:t>≠</a:t>
                      </a:r>
                      <a:r>
                        <a:rPr kumimoji="1" lang="en-US" altLang="ja-JP" sz="1200" dirty="0">
                          <a:solidFill>
                            <a:srgbClr val="0070C0"/>
                          </a:solidFill>
                        </a:rPr>
                        <a:t> </a:t>
                      </a:r>
                      <a:endParaRPr kumimoji="1" lang="ja-JP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性別、名前、出身地、血液型</a:t>
                      </a:r>
                      <a:r>
                        <a:rPr kumimoji="1" lang="en-US" altLang="ja-JP" dirty="0"/>
                        <a:t>【</a:t>
                      </a:r>
                      <a:r>
                        <a:rPr kumimoji="1" lang="ja-JP" altLang="en-US" dirty="0"/>
                        <a:t>カテゴリー</a:t>
                      </a:r>
                      <a:r>
                        <a:rPr kumimoji="1" lang="en-US" altLang="ja-JP" dirty="0"/>
                        <a:t>】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</a:rPr>
                        <a:t>度数</a:t>
                      </a:r>
                      <a:r>
                        <a:rPr kumimoji="1" lang="ja-JP" altLang="en-US" sz="2400" dirty="0">
                          <a:solidFill>
                            <a:schemeClr val="tx1"/>
                          </a:solidFill>
                        </a:rPr>
                        <a:t>、</a:t>
                      </a:r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</a:rPr>
                        <a:t>最頻値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順序尺度</a:t>
                      </a:r>
                      <a:endParaRPr kumimoji="1" lang="en-US" altLang="ja-JP" sz="24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rgbClr val="0070C0"/>
                          </a:solidFill>
                        </a:rPr>
                        <a:t>＝</a:t>
                      </a:r>
                      <a:r>
                        <a:rPr kumimoji="1" lang="en-US" altLang="ja-JP" sz="1200" dirty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kumimoji="1" lang="ja-JP" altLang="en-US" sz="1200" dirty="0">
                          <a:solidFill>
                            <a:srgbClr val="0070C0"/>
                          </a:solidFill>
                        </a:rPr>
                        <a:t>≠</a:t>
                      </a:r>
                      <a:r>
                        <a:rPr kumimoji="1" lang="en-US" altLang="ja-JP" sz="1200" dirty="0">
                          <a:solidFill>
                            <a:srgbClr val="0070C0"/>
                          </a:solidFill>
                        </a:rPr>
                        <a:t>, &lt;, &gt;</a:t>
                      </a:r>
                      <a:endParaRPr kumimoji="1" lang="ja-JP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成績の</a:t>
                      </a:r>
                      <a:r>
                        <a:rPr kumimoji="1" lang="en-US" altLang="ja-JP" dirty="0"/>
                        <a:t>5</a:t>
                      </a:r>
                      <a:r>
                        <a:rPr kumimoji="1" lang="ja-JP" altLang="en-US" dirty="0"/>
                        <a:t>段階評価、おみくじの大吉や小吉、好みの三段階評価</a:t>
                      </a:r>
                      <a:r>
                        <a:rPr kumimoji="1" lang="en-US" altLang="ja-JP" dirty="0"/>
                        <a:t>【</a:t>
                      </a:r>
                      <a:r>
                        <a:rPr kumimoji="1" lang="ja-JP" altLang="en-US" dirty="0"/>
                        <a:t>順位、評価</a:t>
                      </a:r>
                      <a:r>
                        <a:rPr kumimoji="1" lang="en-US" altLang="ja-JP" dirty="0"/>
                        <a:t>】</a:t>
                      </a:r>
                      <a:endParaRPr kumimoji="1" lang="ja-JP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度数、最頻値に加えて</a:t>
                      </a:r>
                      <a:endParaRPr kumimoji="1" lang="en-US" altLang="ja-JP" sz="2400" dirty="0"/>
                    </a:p>
                    <a:p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</a:rPr>
                        <a:t>中央値</a:t>
                      </a:r>
                      <a:r>
                        <a:rPr kumimoji="1" lang="ja-JP" altLang="en-US" sz="2400" dirty="0"/>
                        <a:t>、</a:t>
                      </a:r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</a:rPr>
                        <a:t>四分位数</a:t>
                      </a:r>
                      <a:r>
                        <a:rPr kumimoji="1" lang="ja-JP" altLang="en-US" sz="2400" dirty="0"/>
                        <a:t>　など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ja-JP" altLang="en-US" dirty="0"/>
                    </a:p>
                  </a:txBody>
                  <a:tcPr vert="eaVert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2400" dirty="0"/>
                        <a:t>間隔尺度</a:t>
                      </a:r>
                      <a:endParaRPr kumimoji="1" lang="en-US" altLang="ja-JP" sz="2400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rgbClr val="0070C0"/>
                          </a:solidFill>
                        </a:rPr>
                        <a:t>＝</a:t>
                      </a:r>
                      <a:r>
                        <a:rPr kumimoji="1" lang="en-US" altLang="ja-JP" sz="1200" dirty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kumimoji="1" lang="ja-JP" altLang="en-US" sz="1200" dirty="0">
                          <a:solidFill>
                            <a:srgbClr val="0070C0"/>
                          </a:solidFill>
                        </a:rPr>
                        <a:t>≠</a:t>
                      </a:r>
                      <a:r>
                        <a:rPr kumimoji="1" lang="en-US" altLang="ja-JP" sz="1200" dirty="0">
                          <a:solidFill>
                            <a:srgbClr val="0070C0"/>
                          </a:solidFill>
                        </a:rPr>
                        <a:t>, &lt;, &gt;, +,  -</a:t>
                      </a:r>
                      <a:endParaRPr kumimoji="1" lang="ja-JP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時刻・気温（摂氏）、西暦・年号など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度数、最頻値に加えて</a:t>
                      </a:r>
                      <a:endParaRPr kumimoji="1" lang="en-US" altLang="ja-JP" sz="2400" dirty="0"/>
                    </a:p>
                    <a:p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</a:rPr>
                        <a:t>平均</a:t>
                      </a:r>
                      <a:r>
                        <a:rPr kumimoji="1" lang="ja-JP" altLang="en-US" sz="2400" dirty="0"/>
                        <a:t>、</a:t>
                      </a:r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</a:rPr>
                        <a:t>標準偏差</a:t>
                      </a:r>
                      <a:r>
                        <a:rPr kumimoji="1" lang="ja-JP" altLang="en-US" sz="2400" dirty="0"/>
                        <a:t>　など</a:t>
                      </a:r>
                      <a:endParaRPr kumimoji="1" lang="en-US" altLang="ja-JP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2400" b="1" dirty="0"/>
                        <a:t>比例尺度</a:t>
                      </a:r>
                      <a:endParaRPr kumimoji="1" lang="en-US" altLang="ja-JP" sz="2400" b="1" dirty="0"/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200" dirty="0">
                          <a:solidFill>
                            <a:srgbClr val="0070C0"/>
                          </a:solidFill>
                        </a:rPr>
                        <a:t>＝</a:t>
                      </a:r>
                      <a:r>
                        <a:rPr kumimoji="1" lang="en-US" altLang="ja-JP" sz="1200" dirty="0">
                          <a:solidFill>
                            <a:srgbClr val="0070C0"/>
                          </a:solidFill>
                        </a:rPr>
                        <a:t>, </a:t>
                      </a:r>
                      <a:r>
                        <a:rPr kumimoji="1" lang="ja-JP" altLang="en-US" sz="1200" dirty="0">
                          <a:solidFill>
                            <a:srgbClr val="0070C0"/>
                          </a:solidFill>
                        </a:rPr>
                        <a:t>≠</a:t>
                      </a:r>
                      <a:r>
                        <a:rPr kumimoji="1" lang="en-US" altLang="ja-JP" sz="1200" dirty="0">
                          <a:solidFill>
                            <a:srgbClr val="0070C0"/>
                          </a:solidFill>
                        </a:rPr>
                        <a:t>, &lt;, &gt;, +,  -, ×, ÷</a:t>
                      </a:r>
                      <a:endParaRPr kumimoji="1" lang="ja-JP" altLang="en-US" sz="1200" dirty="0">
                        <a:solidFill>
                          <a:srgbClr val="0070C0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dirty="0"/>
                        <a:t>身長、体重、年齢、金額、人数、件数、割合（パーセント）、速度など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2400" dirty="0"/>
                        <a:t>度数、最頻値に加えて</a:t>
                      </a:r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</a:rPr>
                        <a:t>幾何平均</a:t>
                      </a:r>
                      <a:r>
                        <a:rPr kumimoji="1" lang="ja-JP" altLang="en-US" sz="2400" dirty="0"/>
                        <a:t>、</a:t>
                      </a:r>
                      <a:endParaRPr kumimoji="1" lang="en-US" altLang="ja-JP" sz="2400" dirty="0"/>
                    </a:p>
                    <a:p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</a:rPr>
                        <a:t>調和平均</a:t>
                      </a:r>
                      <a:r>
                        <a:rPr kumimoji="1" lang="ja-JP" altLang="en-US" sz="2400" dirty="0"/>
                        <a:t>、</a:t>
                      </a:r>
                      <a:r>
                        <a:rPr kumimoji="1" lang="ja-JP" altLang="en-US" sz="2400" dirty="0">
                          <a:solidFill>
                            <a:srgbClr val="FF0000"/>
                          </a:solidFill>
                        </a:rPr>
                        <a:t>変動係数</a:t>
                      </a:r>
                      <a:r>
                        <a:rPr kumimoji="1" lang="ja-JP" altLang="en-US" sz="2400" dirty="0"/>
                        <a:t>　など</a:t>
                      </a:r>
                      <a:endParaRPr kumimoji="1" lang="en-US" altLang="ja-JP" sz="2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正方形/長方形 5"/>
          <p:cNvSpPr/>
          <p:nvPr/>
        </p:nvSpPr>
        <p:spPr>
          <a:xfrm>
            <a:off x="5662061" y="162627"/>
            <a:ext cx="48221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>
                <a:solidFill>
                  <a:srgbClr val="FF33C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…</a:t>
            </a:r>
            <a:r>
              <a:rPr lang="ja-JP" altLang="en-US" sz="2800" dirty="0">
                <a:solidFill>
                  <a:srgbClr val="FF33CC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標本の特徴をあらわす値のこと</a:t>
            </a:r>
            <a:endParaRPr lang="ja-JP" altLang="en-US" dirty="0">
              <a:solidFill>
                <a:srgbClr val="FF33CC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4550008" y="162627"/>
            <a:ext cx="12618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dirty="0">
                <a:solidFill>
                  <a:srgbClr val="FFFF9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統計量</a:t>
            </a:r>
            <a:endParaRPr lang="ja-JP" altLang="en-US" dirty="0"/>
          </a:p>
        </p:txBody>
      </p:sp>
      <p:sp>
        <p:nvSpPr>
          <p:cNvPr id="3" name="下矢印 2"/>
          <p:cNvSpPr/>
          <p:nvPr/>
        </p:nvSpPr>
        <p:spPr>
          <a:xfrm>
            <a:off x="1093694" y="2429435"/>
            <a:ext cx="430306" cy="223221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/>
        </p:nvSpPr>
        <p:spPr>
          <a:xfrm>
            <a:off x="542637" y="5407996"/>
            <a:ext cx="262604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dirty="0">
                <a:solidFill>
                  <a:srgbClr val="FFFF9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データクレンジング</a:t>
            </a:r>
            <a:endParaRPr lang="ja-JP" altLang="en-US" dirty="0"/>
          </a:p>
        </p:txBody>
      </p:sp>
      <p:sp>
        <p:nvSpPr>
          <p:cNvPr id="9" name="正方形/長方形 8"/>
          <p:cNvSpPr/>
          <p:nvPr/>
        </p:nvSpPr>
        <p:spPr>
          <a:xfrm>
            <a:off x="3168677" y="5403026"/>
            <a:ext cx="8379217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28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…</a:t>
            </a:r>
            <a:r>
              <a:rPr lang="ja-JP" altLang="en-US" sz="28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尺度や単位を揃えたり、欠損値や外れ値を取り除いたり</a:t>
            </a:r>
            <a:endParaRPr lang="en-US" altLang="ja-JP" sz="2800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r>
              <a:rPr lang="ja-JP" altLang="en-US" sz="28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してデータを分析できる状態にすること。</a:t>
            </a:r>
            <a:endParaRPr lang="ja-JP" alt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7014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標本誤差早見表</a:t>
            </a:r>
            <a:endParaRPr kumimoji="1" lang="ja-JP" altLang="en-US" dirty="0">
              <a:solidFill>
                <a:srgbClr val="FFFF99"/>
              </a:solidFill>
            </a:endParaRPr>
          </a:p>
        </p:txBody>
      </p:sp>
      <p:graphicFrame>
        <p:nvGraphicFramePr>
          <p:cNvPr id="4" name="コンテンツ プレースホルダー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4866718"/>
              </p:ext>
            </p:extLst>
          </p:nvPr>
        </p:nvGraphicFramePr>
        <p:xfrm>
          <a:off x="838200" y="1944172"/>
          <a:ext cx="105156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64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36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1051560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kumimoji="1" lang="en-US" altLang="ja-JP" dirty="0"/>
                    </a:p>
                  </a:txBody>
                  <a:tcPr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10000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FFFFFF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15000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 rowSpan="6">
                  <a:txBody>
                    <a:bodyPr/>
                    <a:lstStyle/>
                    <a:p>
                      <a:pPr algn="ctr"/>
                      <a:r>
                        <a:rPr kumimoji="1" lang="ja-JP" altLang="en-US" dirty="0"/>
                        <a:t>回帰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/>
                        <a:t>比率</a:t>
                      </a:r>
                      <a:endParaRPr kumimoji="1" lang="en-US" altLang="ja-JP" dirty="0"/>
                    </a:p>
                    <a:p>
                      <a:pPr algn="ctr"/>
                      <a:r>
                        <a:rPr kumimoji="1" lang="ja-JP" altLang="en-US" dirty="0" err="1"/>
                        <a:t>ｐ</a:t>
                      </a:r>
                      <a:r>
                        <a:rPr kumimoji="1" lang="ja-JP" altLang="en-US" dirty="0"/>
                        <a:t>％</a:t>
                      </a:r>
                      <a:endParaRPr kumimoji="1" lang="en-US" altLang="ja-JP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1</a:t>
                      </a:r>
                      <a:endParaRPr kumimoji="1" lang="ja-JP" alt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5</a:t>
                      </a:r>
                      <a:endParaRPr kumimoji="1" lang="ja-JP" alt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6.0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10</a:t>
                      </a:r>
                      <a:endParaRPr kumimoji="1" lang="ja-JP" alt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18.6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8.3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5.9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0.5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20</a:t>
                      </a:r>
                      <a:endParaRPr kumimoji="1" lang="ja-JP" alt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24.8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11.1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7.8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2.5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40</a:t>
                      </a:r>
                      <a:endParaRPr kumimoji="1" lang="ja-JP" alt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30.4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9.6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4.3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pPr algn="ctr"/>
                      <a:endParaRPr kumimoji="1" lang="en-US" altLang="ja-JP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2400" dirty="0"/>
                        <a:t>50</a:t>
                      </a:r>
                      <a:endParaRPr kumimoji="1" lang="ja-JP" altLang="en-US" sz="2400" dirty="0"/>
                    </a:p>
                  </a:txBody>
                  <a:tcPr anchor="ctr"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31.0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13.9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9.8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4.4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3.1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2.2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1.0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游ゴシック" panose="020B0400000000000000" pitchFamily="50" charset="-128"/>
                          <a:ea typeface="游ゴシック" panose="020B0400000000000000" pitchFamily="50" charset="-128"/>
                        </a:rPr>
                        <a:t>0.8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7" name="正方形/長方形 6"/>
          <p:cNvSpPr/>
          <p:nvPr/>
        </p:nvSpPr>
        <p:spPr>
          <a:xfrm>
            <a:off x="351899" y="5501756"/>
            <a:ext cx="118401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全数調査ではなく</a:t>
            </a:r>
            <a:r>
              <a:rPr lang="ja-JP" altLang="en-US" sz="2800" dirty="0">
                <a:solidFill>
                  <a:srgbClr val="FFFF9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標本調査</a:t>
            </a:r>
            <a:r>
              <a:rPr lang="ja-JP" altLang="en-US" sz="28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にする場合は、この表から必要な</a:t>
            </a:r>
            <a:r>
              <a:rPr lang="ja-JP" altLang="en-US" sz="2800" dirty="0">
                <a:solidFill>
                  <a:srgbClr val="FFFF99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サンプル数</a:t>
            </a:r>
            <a:r>
              <a:rPr lang="ja-JP" altLang="en-US" sz="28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を求める。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8" name="正方形/長方形 7"/>
          <p:cNvSpPr/>
          <p:nvPr/>
        </p:nvSpPr>
        <p:spPr>
          <a:xfrm>
            <a:off x="4229642" y="1419138"/>
            <a:ext cx="53479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サンプルサイズ</a:t>
            </a:r>
            <a:r>
              <a:rPr lang="en-US" altLang="ja-JP" sz="28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n</a:t>
            </a:r>
            <a:r>
              <a:rPr lang="ja-JP" altLang="en-US" sz="28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（信頼係数</a:t>
            </a:r>
            <a:r>
              <a:rPr lang="en-US" altLang="ja-JP" sz="28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95%</a:t>
            </a:r>
            <a:r>
              <a:rPr lang="ja-JP" altLang="en-US" sz="2800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）</a:t>
            </a:r>
            <a:endParaRPr lang="ja-JP" altLang="en-US" dirty="0">
              <a:solidFill>
                <a:schemeClr val="bg1"/>
              </a:solidFill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565479" y="111641"/>
            <a:ext cx="110610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sz="2800" dirty="0">
                <a:solidFill>
                  <a:srgbClr val="FFC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サンプル数ｎでアンケートを集めたとき、</a:t>
            </a:r>
            <a:r>
              <a:rPr lang="en-US" altLang="ja-JP" sz="2800" dirty="0">
                <a:solidFill>
                  <a:srgbClr val="FFC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95</a:t>
            </a:r>
            <a:r>
              <a:rPr lang="ja-JP" altLang="en-US" sz="2800" dirty="0">
                <a:solidFill>
                  <a:srgbClr val="FFC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％の確かさで、</a:t>
            </a:r>
            <a:r>
              <a:rPr lang="en-US" altLang="ja-JP" sz="2800" dirty="0">
                <a:solidFill>
                  <a:srgbClr val="FFC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±</a:t>
            </a:r>
            <a:r>
              <a:rPr lang="ja-JP" altLang="en-US" sz="2800" dirty="0" err="1">
                <a:solidFill>
                  <a:srgbClr val="FFC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ｐ</a:t>
            </a:r>
            <a:r>
              <a:rPr lang="ja-JP" altLang="en-US" sz="2800" dirty="0">
                <a:solidFill>
                  <a:srgbClr val="FFC000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％の誤差が伴う</a:t>
            </a:r>
            <a:endParaRPr lang="ja-JP" altLang="en-US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10983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5033</TotalTime>
  <Words>2134</Words>
  <Application>Microsoft Office PowerPoint</Application>
  <PresentationFormat>ワイド画面</PresentationFormat>
  <Paragraphs>208</Paragraphs>
  <Slides>18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18</vt:i4>
      </vt:variant>
    </vt:vector>
  </HeadingPairs>
  <TitlesOfParts>
    <vt:vector size="22" baseType="lpstr">
      <vt:lpstr>Meiryo UI</vt:lpstr>
      <vt:lpstr>游ゴシック</vt:lpstr>
      <vt:lpstr>Arial</vt:lpstr>
      <vt:lpstr>Office テーマ</vt:lpstr>
      <vt:lpstr>3日目</vt:lpstr>
      <vt:lpstr>t検定とは　　by Google Gemini （復習）</vt:lpstr>
      <vt:lpstr>1. なぜ「平均の差」だけではダメなのか？</vt:lpstr>
      <vt:lpstr>2. t検定の仕組み（3つのチェックポイント）</vt:lpstr>
      <vt:lpstr>3. 「p値」が判定のカギ！</vt:lpstr>
      <vt:lpstr>4. まとめ</vt:lpstr>
      <vt:lpstr>実践実習 その1：生存率～性別による差</vt:lpstr>
      <vt:lpstr>χ2検定とは　　by Google 検索 （復習）</vt:lpstr>
      <vt:lpstr>1. そもそも何を調べるもの？</vt:lpstr>
      <vt:lpstr>2. どうやって計算するの？（考え方の公式）</vt:lpstr>
      <vt:lpstr>3. よく使われる「独立性の検定」</vt:lpstr>
      <vt:lpstr>3. よく使われる「独立性の検定」</vt:lpstr>
      <vt:lpstr>4. 判定のルール（有意水準）</vt:lpstr>
      <vt:lpstr>まとめると</vt:lpstr>
      <vt:lpstr>実践実習その2 : 生存率～船室の等級による差</vt:lpstr>
      <vt:lpstr>④　Formsを使ったアンケート作成</vt:lpstr>
      <vt:lpstr>補足）尺度と統計量(Statistic)の関係</vt:lpstr>
      <vt:lpstr>標本誤差早見表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大沼　祐太</dc:creator>
  <cp:lastModifiedBy>上原 千夏</cp:lastModifiedBy>
  <cp:revision>218</cp:revision>
  <dcterms:created xsi:type="dcterms:W3CDTF">2022-12-24T05:19:46Z</dcterms:created>
  <dcterms:modified xsi:type="dcterms:W3CDTF">2026-09-28T06:37:40Z</dcterms:modified>
</cp:coreProperties>
</file>