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56" r:id="rId2"/>
    <p:sldId id="334" r:id="rId3"/>
    <p:sldId id="358" r:id="rId4"/>
    <p:sldId id="359" r:id="rId5"/>
    <p:sldId id="360" r:id="rId6"/>
    <p:sldId id="329" r:id="rId7"/>
    <p:sldId id="307" r:id="rId8"/>
    <p:sldId id="361" r:id="rId9"/>
    <p:sldId id="331" r:id="rId10"/>
    <p:sldId id="323" r:id="rId11"/>
    <p:sldId id="263" r:id="rId12"/>
    <p:sldId id="363" r:id="rId13"/>
    <p:sldId id="362" r:id="rId14"/>
    <p:sldId id="365" r:id="rId15"/>
    <p:sldId id="366" r:id="rId16"/>
    <p:sldId id="325" r:id="rId17"/>
    <p:sldId id="302" r:id="rId18"/>
    <p:sldId id="305" r:id="rId19"/>
    <p:sldId id="300" r:id="rId20"/>
    <p:sldId id="301" r:id="rId21"/>
    <p:sldId id="339" r:id="rId22"/>
    <p:sldId id="385" r:id="rId23"/>
    <p:sldId id="386" r:id="rId24"/>
    <p:sldId id="387" r:id="rId25"/>
    <p:sldId id="388" r:id="rId26"/>
    <p:sldId id="389" r:id="rId27"/>
    <p:sldId id="418" r:id="rId28"/>
    <p:sldId id="390" r:id="rId29"/>
    <p:sldId id="391" r:id="rId30"/>
    <p:sldId id="392" r:id="rId31"/>
    <p:sldId id="393" r:id="rId32"/>
    <p:sldId id="394" r:id="rId33"/>
    <p:sldId id="395" r:id="rId34"/>
    <p:sldId id="396" r:id="rId35"/>
    <p:sldId id="397" r:id="rId36"/>
    <p:sldId id="398" r:id="rId37"/>
    <p:sldId id="399" r:id="rId38"/>
    <p:sldId id="400"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0300" autoAdjust="0"/>
    <p:restoredTop sz="76693" autoAdjust="0"/>
  </p:normalViewPr>
  <p:slideViewPr>
    <p:cSldViewPr>
      <p:cViewPr>
        <p:scale>
          <a:sx n="50" d="100"/>
          <a:sy n="50" d="100"/>
        </p:scale>
        <p:origin x="-972"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5EBA7BB5-1225-41FB-859D-31A479F6CD9F}" type="datetimeFigureOut">
              <a:rPr kumimoji="1" lang="ja-JP" altLang="en-US" smtClean="0"/>
              <a:pPr/>
              <a:t>2013/12/2</a:t>
            </a:fld>
            <a:endParaRPr kumimoji="1" lang="ja-JP" altLang="en-US"/>
          </a:p>
        </p:txBody>
      </p:sp>
      <p:sp>
        <p:nvSpPr>
          <p:cNvPr id="4" name="フッター プレースホルダ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70D634DD-06F2-4F3A-899A-128572ED42A4}"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51FF9D20-8563-49C2-8C18-DC763BBDC846}" type="datetimeFigureOut">
              <a:rPr kumimoji="1" lang="ja-JP" altLang="en-US" smtClean="0"/>
              <a:pPr/>
              <a:t>2013/12/2</a:t>
            </a:fld>
            <a:endParaRPr kumimoji="1"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EC897E7A-E009-4A2B-9A64-F4033D3DA318}"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soumu.go.jp/johotsusintokei/linkdata/h25_03_houkoku.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yano.co.jp/press/press.php/00093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gartner.co.jp/press/html/pr20121113-01.htm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asahi.com/national/update/0520/TKY201305190272.html" TargetMode="External"/><Relationship Id="rId7" Type="http://schemas.openxmlformats.org/officeDocument/2006/relationships/hyperlink" Target="http://www.mizuho-ir.co.jp/publication/navis/017/report03.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biz-journal.jp/2013/08/post_2760.html" TargetMode="External"/><Relationship Id="rId5" Type="http://schemas.openxmlformats.org/officeDocument/2006/relationships/hyperlink" Target="http://www.itmedia.co.jp/news/articles/1309/24/news033.html" TargetMode="External"/><Relationship Id="rId4" Type="http://schemas.openxmlformats.org/officeDocument/2006/relationships/hyperlink" Target="http://www.itmedia.co.jp/news/articles/1306/05/news039.htm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lawson.co.jp/company/news/068631/"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soumu.go.jp/johotsusintokei/whitepaper/ja/h24/html/nc121410.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スライド１１枚目を２枚に分けて作成したスライド。（１／２）</a:t>
            </a:r>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12</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スライド１１枚目を２枚に分けて作成したスライド。（２／２）</a:t>
            </a:r>
          </a:p>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13</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以下，</a:t>
            </a:r>
            <a:r>
              <a:rPr lang="zh-TW" altLang="en-US" sz="1200" dirty="0" smtClean="0">
                <a:latin typeface="HGPｺﾞｼｯｸM" pitchFamily="50" charset="-128"/>
                <a:ea typeface="HGPｺﾞｼｯｸM" pitchFamily="50" charset="-128"/>
              </a:rPr>
              <a:t>総務省情報通信国際戦略局情報通信経済室</a:t>
            </a:r>
            <a:r>
              <a:rPr lang="ja-JP" altLang="en-US" sz="1200" dirty="0" smtClean="0">
                <a:latin typeface="HGPｺﾞｼｯｸM" pitchFamily="50" charset="-128"/>
                <a:ea typeface="HGPｺﾞｼｯｸM" pitchFamily="50" charset="-128"/>
              </a:rPr>
              <a:t>より　</a:t>
            </a:r>
            <a:r>
              <a:rPr lang="en-US" altLang="ja-JP" sz="1200" dirty="0" smtClean="0">
                <a:hlinkClick r:id="rId3"/>
              </a:rPr>
              <a:t>http://www.soumu.go.jp/johotsusintokei/linkdata/h25_03_houkoku.pdf</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hlinkClick r:id="rId3"/>
              </a:rPr>
              <a:t> </a:t>
            </a:r>
            <a:endParaRPr kumimoji="1" lang="ja-JP" altLang="en-US" sz="1200" dirty="0" smtClean="0">
              <a:latin typeface="HGPｺﾞｼｯｸM" pitchFamily="50" charset="-128"/>
              <a:ea typeface="HGPｺﾞｼｯｸM" pitchFamily="50" charset="-128"/>
            </a:endParaRPr>
          </a:p>
          <a:p>
            <a:r>
              <a:rPr lang="ja-JP" altLang="en-US" sz="1200" dirty="0" smtClean="0"/>
              <a:t>ビッグデータは、それを構成するデータは出所が多様であるため様々な種類に及んでいる。その内訳を見ると、</a:t>
            </a:r>
            <a:r>
              <a:rPr lang="en-US" altLang="ja-JP" sz="1200" dirty="0" smtClean="0"/>
              <a:t>POS</a:t>
            </a:r>
            <a:r>
              <a:rPr lang="ja-JP" altLang="en-US" sz="1200" dirty="0" smtClean="0"/>
              <a:t>（</a:t>
            </a:r>
            <a:r>
              <a:rPr lang="en-US" altLang="ja-JP" sz="1200" dirty="0" smtClean="0"/>
              <a:t>Point of Sales</a:t>
            </a:r>
            <a:r>
              <a:rPr lang="ja-JP" altLang="en-US" sz="1200" dirty="0" smtClean="0"/>
              <a:t>：販売時点）データや企業内で管理する顧客データといった構造化データもビッグデータに含まれるが、最近、注目を集めているのは、構造化されていない多種・多量なデータ（非構造化データ）が</a:t>
            </a:r>
            <a:r>
              <a:rPr lang="en-US" altLang="ja-JP" sz="1200" dirty="0" smtClean="0"/>
              <a:t>ICT</a:t>
            </a:r>
            <a:r>
              <a:rPr lang="ja-JP" altLang="en-US" sz="1200" dirty="0" smtClean="0"/>
              <a:t>の進展に伴い、急激に増加し、かつ、分析可能となっている点にある（上記図表）。非構造化データもさらに細かく分解すると、電話・ラジオ放送等の音声データ、テレビ放送等の映像データ、新聞・雑誌等の活字データといった、以前から生成・流通していたものの、ビッグデータ分析の対象とはなっていなかったデータもあれば、ブログや</a:t>
            </a:r>
            <a:r>
              <a:rPr lang="en-US" altLang="ja-JP" sz="1200" dirty="0" smtClean="0"/>
              <a:t>SNS</a:t>
            </a:r>
            <a:r>
              <a:rPr lang="ja-JP" altLang="en-US" sz="1200" dirty="0" smtClean="0"/>
              <a:t>等のソーシャルメディアに書き込まれる文字データ、インターネット上の映像配信サービスで流通している映像データ、電子書籍として配信される活字データ、</a:t>
            </a:r>
            <a:r>
              <a:rPr lang="en-US" altLang="ja-JP" sz="1200" dirty="0" smtClean="0"/>
              <a:t>GPS</a:t>
            </a:r>
            <a:r>
              <a:rPr lang="ja-JP" altLang="en-US" sz="1200" dirty="0" smtClean="0"/>
              <a:t>から送信されるデータ、</a:t>
            </a:r>
            <a:r>
              <a:rPr lang="en-US" altLang="ja-JP" sz="1200" dirty="0" smtClean="0"/>
              <a:t>IC</a:t>
            </a:r>
            <a:r>
              <a:rPr lang="ja-JP" altLang="en-US" sz="1200" dirty="0" smtClean="0"/>
              <a:t>カードや</a:t>
            </a:r>
            <a:r>
              <a:rPr lang="en-US" altLang="ja-JP" sz="1200" dirty="0" smtClean="0"/>
              <a:t>RFID</a:t>
            </a:r>
            <a:r>
              <a:rPr lang="ja-JP" altLang="en-US" sz="1200" dirty="0" smtClean="0"/>
              <a:t>等の各種センサーで検知され送信されるデータなど、最近急速に生成・流通が増加しているデータも存在している。ビッグデータの流通・蓄積・活用が経済に与える影響について分析する際は、構造化データだけでなくこれら非構造化データも含めた実態の把握が不可欠である。</a:t>
            </a:r>
            <a:endParaRPr kumimoji="1" lang="ja-JP" altLang="en-US" sz="1200"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17</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buNone/>
            </a:pPr>
            <a:r>
              <a:rPr lang="ja-JP" altLang="en-US" dirty="0" smtClean="0">
                <a:solidFill>
                  <a:srgbClr val="0070C0"/>
                </a:solidFill>
                <a:latin typeface="HGPｺﾞｼｯｸE" pitchFamily="50" charset="-128"/>
                <a:ea typeface="HGPｺﾞｼｯｸE" pitchFamily="50" charset="-128"/>
              </a:rPr>
              <a:t>●インターネットに接続する端末の数が増加</a:t>
            </a:r>
            <a:r>
              <a:rPr lang="ja-JP" altLang="en-US" dirty="0" smtClean="0">
                <a:solidFill>
                  <a:srgbClr val="0070C0"/>
                </a:solidFill>
                <a:latin typeface="HGPｺﾞｼｯｸM" pitchFamily="50" charset="-128"/>
                <a:ea typeface="HGPｺﾞｼｯｸM" pitchFamily="50" charset="-128"/>
              </a:rPr>
              <a:t>　</a:t>
            </a:r>
            <a:endParaRPr lang="en-US" altLang="ja-JP" dirty="0" smtClean="0">
              <a:solidFill>
                <a:srgbClr val="0070C0"/>
              </a:solidFill>
              <a:latin typeface="HGPｺﾞｼｯｸM" pitchFamily="50" charset="-128"/>
              <a:ea typeface="HGPｺﾞｼｯｸM" pitchFamily="50" charset="-128"/>
            </a:endParaRPr>
          </a:p>
          <a:p>
            <a:pPr>
              <a:buNone/>
            </a:pPr>
            <a:r>
              <a:rPr lang="en-US" altLang="ja-JP" sz="1200" dirty="0" smtClean="0">
                <a:latin typeface="HGPｺﾞｼｯｸM" pitchFamily="50" charset="-128"/>
                <a:ea typeface="HGPｺﾞｼｯｸM" pitchFamily="50" charset="-128"/>
              </a:rPr>
              <a:t>         </a:t>
            </a:r>
            <a:r>
              <a:rPr lang="ja-JP" altLang="en-US" sz="1200" dirty="0" smtClean="0">
                <a:latin typeface="HGPｺﾞｼｯｸM" pitchFamily="50" charset="-128"/>
                <a:ea typeface="HGPｺﾞｼｯｸM" pitchFamily="50" charset="-128"/>
              </a:rPr>
              <a:t>携帯電話、タブレット端末、薄型テレビ、そして白物家電などがインターネットに接続。</a:t>
            </a:r>
            <a:endParaRPr lang="en-US" altLang="ja-JP" sz="1200" dirty="0" smtClean="0">
              <a:latin typeface="HGPｺﾞｼｯｸM" pitchFamily="50" charset="-128"/>
              <a:ea typeface="HGPｺﾞｼｯｸM" pitchFamily="50" charset="-128"/>
            </a:endParaRPr>
          </a:p>
          <a:p>
            <a:pPr>
              <a:buNone/>
            </a:pPr>
            <a:r>
              <a:rPr lang="ja-JP" altLang="en-US" dirty="0" smtClean="0">
                <a:solidFill>
                  <a:srgbClr val="0070C0"/>
                </a:solidFill>
                <a:latin typeface="HGPｺﾞｼｯｸE" pitchFamily="50" charset="-128"/>
                <a:ea typeface="HGPｺﾞｼｯｸE" pitchFamily="50" charset="-128"/>
              </a:rPr>
              <a:t>●ソーシャルメディアの広がり</a:t>
            </a:r>
            <a:endParaRPr lang="en-US" altLang="ja-JP" dirty="0" smtClean="0">
              <a:solidFill>
                <a:srgbClr val="0070C0"/>
              </a:solidFill>
              <a:latin typeface="HGPｺﾞｼｯｸE" pitchFamily="50" charset="-128"/>
              <a:ea typeface="HGPｺﾞｼｯｸE" pitchFamily="50" charset="-128"/>
            </a:endParaRPr>
          </a:p>
          <a:p>
            <a:pPr>
              <a:buNone/>
            </a:pPr>
            <a:r>
              <a:rPr lang="en-US" altLang="ja-JP" sz="1400" dirty="0" smtClean="0">
                <a:latin typeface="HGPｺﾞｼｯｸM" pitchFamily="50" charset="-128"/>
                <a:ea typeface="HGPｺﾞｼｯｸM" pitchFamily="50" charset="-128"/>
              </a:rPr>
              <a:t>        </a:t>
            </a:r>
            <a:r>
              <a:rPr lang="en-US" altLang="ja-JP" sz="1200" dirty="0" err="1" smtClean="0">
                <a:latin typeface="HGPｺﾞｼｯｸM" pitchFamily="50" charset="-128"/>
                <a:ea typeface="HGPｺﾞｼｯｸM" pitchFamily="50" charset="-128"/>
              </a:rPr>
              <a:t>Facebook</a:t>
            </a:r>
            <a:r>
              <a:rPr lang="ja-JP" altLang="en-US" sz="1200" dirty="0" smtClean="0">
                <a:latin typeface="HGPｺﾞｼｯｸM" pitchFamily="50" charset="-128"/>
                <a:ea typeface="HGPｺﾞｼｯｸM" pitchFamily="50" charset="-128"/>
              </a:rPr>
              <a:t>や</a:t>
            </a:r>
            <a:r>
              <a:rPr lang="en-US" altLang="ja-JP" sz="1200" dirty="0" smtClean="0">
                <a:latin typeface="HGPｺﾞｼｯｸM" pitchFamily="50" charset="-128"/>
                <a:ea typeface="HGPｺﾞｼｯｸM" pitchFamily="50" charset="-128"/>
              </a:rPr>
              <a:t>Twitter</a:t>
            </a:r>
            <a:r>
              <a:rPr lang="ja-JP" altLang="en-US" sz="1200" dirty="0" smtClean="0">
                <a:latin typeface="HGPｺﾞｼｯｸM" pitchFamily="50" charset="-128"/>
                <a:ea typeface="HGPｺﾞｼｯｸM" pitchFamily="50" charset="-128"/>
              </a:rPr>
              <a:t>などのソーシャルメディアの利用者数の増加。全世界で</a:t>
            </a:r>
            <a:r>
              <a:rPr lang="en-US" altLang="ja-JP" sz="1200" dirty="0" smtClean="0">
                <a:latin typeface="HGPｺﾞｼｯｸM" pitchFamily="50" charset="-128"/>
                <a:ea typeface="HGPｺﾞｼｯｸM" pitchFamily="50" charset="-128"/>
              </a:rPr>
              <a:t>17</a:t>
            </a:r>
            <a:r>
              <a:rPr lang="ja-JP" altLang="en-US" sz="1200" dirty="0" smtClean="0">
                <a:latin typeface="HGPｺﾞｼｯｸM" pitchFamily="50" charset="-128"/>
                <a:ea typeface="HGPｺﾞｼｯｸM" pitchFamily="50" charset="-128"/>
              </a:rPr>
              <a:t>億人。</a:t>
            </a:r>
            <a:endParaRPr lang="en-US" altLang="ja-JP" sz="1200" dirty="0" smtClean="0">
              <a:latin typeface="HGPｺﾞｼｯｸM" pitchFamily="50" charset="-128"/>
              <a:ea typeface="HGPｺﾞｼｯｸM" pitchFamily="50" charset="-128"/>
            </a:endParaRPr>
          </a:p>
          <a:p>
            <a:pPr>
              <a:buNone/>
            </a:pPr>
            <a:r>
              <a:rPr lang="ja-JP" altLang="en-US" dirty="0" smtClean="0">
                <a:solidFill>
                  <a:srgbClr val="0070C0"/>
                </a:solidFill>
                <a:latin typeface="HGPｺﾞｼｯｸE" pitchFamily="50" charset="-128"/>
                <a:ea typeface="HGPｺﾞｼｯｸE" pitchFamily="50" charset="-128"/>
              </a:rPr>
              <a:t>●クラウド時代の到来</a:t>
            </a:r>
            <a:endParaRPr lang="en-US" altLang="ja-JP" dirty="0" smtClean="0">
              <a:solidFill>
                <a:srgbClr val="0070C0"/>
              </a:solidFill>
              <a:latin typeface="HGPｺﾞｼｯｸE" pitchFamily="50" charset="-128"/>
              <a:ea typeface="HGPｺﾞｼｯｸE" pitchFamily="50" charset="-128"/>
            </a:endParaRPr>
          </a:p>
          <a:p>
            <a:pPr>
              <a:buNone/>
            </a:pPr>
            <a:r>
              <a:rPr lang="ja-JP" altLang="en-US" sz="1200" dirty="0" smtClean="0">
                <a:latin typeface="HGPｺﾞｼｯｸM" pitchFamily="50" charset="-128"/>
                <a:ea typeface="HGPｺﾞｼｯｸM" pitchFamily="50" charset="-128"/>
              </a:rPr>
              <a:t>　　　　 ネットワーク上にデータを保存することで，データの保存が簡単に。</a:t>
            </a:r>
            <a:endParaRPr lang="en-US" altLang="ja-JP" sz="1200" dirty="0" smtClean="0">
              <a:latin typeface="HGPｺﾞｼｯｸM" pitchFamily="50" charset="-128"/>
              <a:ea typeface="HGPｺﾞｼｯｸM" pitchFamily="50" charset="-128"/>
            </a:endParaRPr>
          </a:p>
          <a:p>
            <a:pPr>
              <a:buNone/>
            </a:pPr>
            <a:r>
              <a:rPr lang="ja-JP" altLang="en-US" dirty="0" smtClean="0">
                <a:solidFill>
                  <a:srgbClr val="0070C0"/>
                </a:solidFill>
                <a:latin typeface="HGPｺﾞｼｯｸE" pitchFamily="50" charset="-128"/>
                <a:ea typeface="HGPｺﾞｼｯｸE" pitchFamily="50" charset="-128"/>
              </a:rPr>
              <a:t>●ネットワーク環境の広がり</a:t>
            </a:r>
            <a:r>
              <a:rPr lang="ja-JP" altLang="en-US" dirty="0" smtClean="0">
                <a:latin typeface="HGPｺﾞｼｯｸM" pitchFamily="50" charset="-128"/>
                <a:ea typeface="HGPｺﾞｼｯｸM" pitchFamily="50" charset="-128"/>
              </a:rPr>
              <a:t>　</a:t>
            </a:r>
            <a:endParaRPr lang="en-US" altLang="ja-JP" dirty="0" smtClean="0">
              <a:latin typeface="HGPｺﾞｼｯｸM" pitchFamily="50" charset="-128"/>
              <a:ea typeface="HGPｺﾞｼｯｸM" pitchFamily="50" charset="-128"/>
            </a:endParaRPr>
          </a:p>
          <a:p>
            <a:pPr>
              <a:buNone/>
            </a:pPr>
            <a:r>
              <a:rPr lang="ja-JP" altLang="en-US" sz="1200" dirty="0" smtClean="0">
                <a:latin typeface="HGPｺﾞｼｯｸM" pitchFamily="50" charset="-128"/>
                <a:ea typeface="HGPｺﾞｼｯｸM" pitchFamily="50" charset="-128"/>
              </a:rPr>
              <a:t>　      企業、家庭内、モバイル環境を問わず，高速ネットワーク環境が普及・拡大。</a:t>
            </a:r>
            <a:endParaRPr lang="en-US" altLang="ja-JP" sz="1200" dirty="0" smtClean="0">
              <a:latin typeface="HGPｺﾞｼｯｸM" pitchFamily="50" charset="-128"/>
              <a:ea typeface="HGPｺﾞｼｯｸM" pitchFamily="50" charset="-128"/>
            </a:endParaRPr>
          </a:p>
          <a:p>
            <a:pPr>
              <a:buNone/>
            </a:pPr>
            <a:r>
              <a:rPr lang="ja-JP" altLang="en-US" dirty="0" smtClean="0">
                <a:solidFill>
                  <a:srgbClr val="0070C0"/>
                </a:solidFill>
                <a:latin typeface="HGPｺﾞｼｯｸE" pitchFamily="50" charset="-128"/>
                <a:ea typeface="HGPｺﾞｼｯｸE" pitchFamily="50" charset="-128"/>
              </a:rPr>
              <a:t>●センサーをはじめとする機械からの情報発信</a:t>
            </a:r>
            <a:endParaRPr lang="en-US" altLang="ja-JP" dirty="0" smtClean="0">
              <a:solidFill>
                <a:srgbClr val="0070C0"/>
              </a:solidFill>
              <a:latin typeface="HGPｺﾞｼｯｸE" pitchFamily="50" charset="-128"/>
              <a:ea typeface="HGPｺﾞｼｯｸE" pitchFamily="50" charset="-128"/>
            </a:endParaRPr>
          </a:p>
          <a:p>
            <a:pPr>
              <a:buNone/>
            </a:pPr>
            <a:r>
              <a:rPr lang="ja-JP" altLang="en-US" sz="1200" dirty="0" smtClean="0">
                <a:latin typeface="HGPｺﾞｼｯｸM" pitchFamily="50" charset="-128"/>
                <a:ea typeface="HGPｺﾞｼｯｸM" pitchFamily="50" charset="-128"/>
              </a:rPr>
              <a:t>　　　　気象データや、地震観測などの自然に関するデータ、自動車などの交通量情報、農業分野に</a:t>
            </a:r>
            <a:endParaRPr lang="en-US" altLang="ja-JP" sz="1200" dirty="0" smtClean="0">
              <a:latin typeface="HGPｺﾞｼｯｸM" pitchFamily="50" charset="-128"/>
              <a:ea typeface="HGPｺﾞｼｯｸM" pitchFamily="50" charset="-128"/>
            </a:endParaRPr>
          </a:p>
          <a:p>
            <a:pPr>
              <a:buNone/>
            </a:pPr>
            <a:r>
              <a:rPr lang="ja-JP" altLang="en-US" sz="1200" dirty="0" smtClean="0">
                <a:latin typeface="HGPｺﾞｼｯｸM" pitchFamily="50" charset="-128"/>
                <a:ea typeface="HGPｺﾞｼｯｸM" pitchFamily="50" charset="-128"/>
              </a:rPr>
              <a:t>　　　　おける土質データ、水量センサーなどがある。数値データだけでなく，画像データも含まれる。</a:t>
            </a:r>
            <a:endParaRPr lang="en-US" altLang="ja-JP" sz="1200" dirty="0" smtClean="0">
              <a:latin typeface="HGPｺﾞｼｯｸM" pitchFamily="50" charset="-128"/>
              <a:ea typeface="HGPｺﾞｼｯｸM" pitchFamily="50" charset="-128"/>
            </a:endParaRPr>
          </a:p>
          <a:p>
            <a:endParaRPr lang="en-US" altLang="ja-JP" dirty="0" smtClean="0">
              <a:latin typeface="HGPｺﾞｼｯｸM" pitchFamily="50" charset="-128"/>
              <a:ea typeface="HGPｺﾞｼｯｸM" pitchFamily="50" charset="-128"/>
            </a:endParaRPr>
          </a:p>
          <a:p>
            <a:pPr>
              <a:buNone/>
            </a:pPr>
            <a:endParaRPr kumimoji="1" lang="ja-JP" altLang="en-US" dirty="0">
              <a:latin typeface="HGPｺﾞｼｯｸM" pitchFamily="50" charset="-128"/>
              <a:ea typeface="HGPｺﾞｼｯｸM" pitchFamily="50" charset="-128"/>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18</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ja-JP" altLang="en-US" sz="1200" dirty="0" smtClean="0"/>
              <a:t>以下，</a:t>
            </a:r>
            <a:r>
              <a:rPr lang="ja-JP" altLang="en-US" sz="1200" dirty="0" smtClean="0">
                <a:latin typeface="HGPｺﾞｼｯｸM" pitchFamily="50" charset="-128"/>
                <a:ea typeface="HGPｺﾞｼｯｸM" pitchFamily="50" charset="-128"/>
              </a:rPr>
              <a:t>矢野経済研究所より　</a:t>
            </a:r>
            <a:r>
              <a:rPr lang="en-US" altLang="ja-JP" sz="1200" dirty="0" smtClean="0">
                <a:hlinkClick r:id="rId3"/>
              </a:rPr>
              <a:t> </a:t>
            </a:r>
          </a:p>
          <a:p>
            <a:pPr marL="0" marR="0" indent="0" algn="l" defTabSz="914400" rtl="0" eaLnBrk="1" fontAlgn="base" latinLnBrk="0" hangingPunct="1">
              <a:lnSpc>
                <a:spcPct val="100000"/>
              </a:lnSpc>
              <a:spcBef>
                <a:spcPts val="0"/>
              </a:spcBef>
              <a:spcAft>
                <a:spcPts val="0"/>
              </a:spcAft>
              <a:buClrTx/>
              <a:buSzTx/>
              <a:buFontTx/>
              <a:buNone/>
              <a:tabLst/>
              <a:defRPr/>
            </a:pPr>
            <a:r>
              <a:rPr lang="en-US" altLang="ja-JP" sz="1200" dirty="0" smtClean="0">
                <a:hlinkClick r:id="rId3"/>
              </a:rPr>
              <a:t>http://www.yano.co.jp/press/press.php/000931</a:t>
            </a:r>
            <a:endParaRPr kumimoji="1" lang="ja-JP" altLang="en-US" sz="1200" dirty="0" smtClean="0">
              <a:latin typeface="HGPｺﾞｼｯｸM" pitchFamily="50" charset="-128"/>
              <a:ea typeface="HGPｺﾞｼｯｸM" pitchFamily="50" charset="-128"/>
            </a:endParaRPr>
          </a:p>
          <a:p>
            <a:pPr algn="l" fontAlgn="base"/>
            <a:endParaRPr lang="en-US" altLang="ja-JP" b="1" dirty="0" smtClean="0"/>
          </a:p>
          <a:p>
            <a:pPr algn="l" fontAlgn="base"/>
            <a:r>
              <a:rPr lang="ja-JP" altLang="en-US" b="1" dirty="0" smtClean="0"/>
              <a:t>◆ </a:t>
            </a:r>
            <a:r>
              <a:rPr lang="en-US" altLang="ja-JP" b="1" dirty="0" smtClean="0"/>
              <a:t>2020</a:t>
            </a:r>
            <a:r>
              <a:rPr lang="ja-JP" altLang="en-US" b="1" dirty="0" smtClean="0"/>
              <a:t>年度にはビッグデータ市場は</a:t>
            </a:r>
            <a:r>
              <a:rPr lang="en-US" altLang="ja-JP" b="1" dirty="0" smtClean="0"/>
              <a:t>1</a:t>
            </a:r>
            <a:r>
              <a:rPr lang="ja-JP" altLang="en-US" b="1" dirty="0" smtClean="0"/>
              <a:t>兆円を超え、スマートシティのインフラへ発展</a:t>
            </a:r>
            <a:br>
              <a:rPr lang="ja-JP" altLang="en-US" b="1" dirty="0" smtClean="0"/>
            </a:br>
            <a:r>
              <a:rPr lang="ja-JP" altLang="en-US" dirty="0" smtClean="0"/>
              <a:t>ビッグデータ市場が成長するシナリオと市場への影響を、短期・中期・長期の</a:t>
            </a:r>
            <a:r>
              <a:rPr lang="en-US" altLang="ja-JP" dirty="0" smtClean="0"/>
              <a:t>3</a:t>
            </a:r>
            <a:r>
              <a:rPr lang="ja-JP" altLang="en-US" dirty="0" smtClean="0"/>
              <a:t>段階に分けて作成した。現在と</a:t>
            </a:r>
            <a:r>
              <a:rPr lang="en-US" altLang="ja-JP" dirty="0" smtClean="0"/>
              <a:t>2020</a:t>
            </a:r>
            <a:r>
              <a:rPr lang="ja-JP" altLang="en-US" dirty="0" smtClean="0"/>
              <a:t>年ではビックデータの位置づけや役割は大きく変わる。</a:t>
            </a:r>
            <a:br>
              <a:rPr lang="ja-JP" altLang="en-US" dirty="0" smtClean="0"/>
            </a:br>
            <a:r>
              <a:rPr lang="ja-JP" altLang="en-US" dirty="0" smtClean="0"/>
              <a:t>①短期（</a:t>
            </a:r>
            <a:r>
              <a:rPr lang="en-US" altLang="ja-JP" dirty="0" smtClean="0"/>
              <a:t>2011</a:t>
            </a:r>
            <a:r>
              <a:rPr lang="ja-JP" altLang="en-US" dirty="0" smtClean="0"/>
              <a:t>年度～）：データ分析を中心に、売上向上、スピード経営を狙った投資が活発化する</a:t>
            </a:r>
            <a:br>
              <a:rPr lang="ja-JP" altLang="en-US" dirty="0" smtClean="0"/>
            </a:br>
            <a:r>
              <a:rPr lang="ja-JP" altLang="en-US" dirty="0" smtClean="0"/>
              <a:t>②中期（</a:t>
            </a:r>
            <a:r>
              <a:rPr lang="en-US" altLang="ja-JP" dirty="0" smtClean="0"/>
              <a:t>2015</a:t>
            </a:r>
            <a:r>
              <a:rPr lang="ja-JP" altLang="en-US" dirty="0" smtClean="0"/>
              <a:t>年度頃）：ビッグデータを使い、競争優位を狙う投資が促され業界構造変革につながる</a:t>
            </a:r>
            <a:br>
              <a:rPr lang="ja-JP" altLang="en-US" dirty="0" smtClean="0"/>
            </a:br>
            <a:r>
              <a:rPr lang="ja-JP" altLang="en-US" dirty="0" smtClean="0"/>
              <a:t>③長期（</a:t>
            </a:r>
            <a:r>
              <a:rPr lang="en-US" altLang="ja-JP" dirty="0" smtClean="0"/>
              <a:t>2017</a:t>
            </a:r>
            <a:r>
              <a:rPr lang="ja-JP" altLang="en-US" dirty="0" smtClean="0"/>
              <a:t>年度頃）：ビッグデータ技術がスマートシティのインフラに活用されるなど、社会の無駄や余剰の最適化が実現する</a:t>
            </a:r>
            <a:br>
              <a:rPr lang="ja-JP" altLang="en-US" dirty="0" smtClean="0"/>
            </a:br>
            <a:r>
              <a:rPr lang="ja-JP" altLang="en-US" dirty="0" smtClean="0"/>
              <a:t>このシナリオ通りに進展すると、</a:t>
            </a:r>
            <a:r>
              <a:rPr lang="en-US" altLang="ja-JP" dirty="0" smtClean="0"/>
              <a:t>2017</a:t>
            </a:r>
            <a:r>
              <a:rPr lang="ja-JP" altLang="en-US" dirty="0" smtClean="0"/>
              <a:t>年度のビッグデータ市場規模は</a:t>
            </a:r>
            <a:r>
              <a:rPr lang="en-US" altLang="ja-JP" dirty="0" smtClean="0"/>
              <a:t>6,300</a:t>
            </a:r>
            <a:r>
              <a:rPr lang="ja-JP" altLang="en-US" dirty="0" smtClean="0"/>
              <a:t>億円に、</a:t>
            </a:r>
            <a:r>
              <a:rPr lang="en-US" altLang="ja-JP" dirty="0" smtClean="0"/>
              <a:t>2020</a:t>
            </a:r>
            <a:r>
              <a:rPr lang="ja-JP" altLang="en-US" dirty="0" smtClean="0"/>
              <a:t>年度には</a:t>
            </a:r>
            <a:r>
              <a:rPr lang="en-US" altLang="ja-JP" dirty="0" smtClean="0"/>
              <a:t>1</a:t>
            </a:r>
            <a:r>
              <a:rPr lang="ja-JP" altLang="en-US" dirty="0" smtClean="0"/>
              <a:t>兆円を超えると予測する。</a:t>
            </a:r>
            <a:endParaRPr lang="en-US" altLang="ja-JP" b="1" dirty="0" smtClean="0">
              <a:hlinkClick r:id="rId3"/>
            </a:endParaRPr>
          </a:p>
          <a:p>
            <a:pPr algn="l" fontAlgn="base"/>
            <a:endParaRPr lang="en-US" altLang="ja-JP" dirty="0" smtClean="0">
              <a:hlinkClick r:id="rId3"/>
            </a:endParaRPr>
          </a:p>
          <a:p>
            <a:pPr marL="0" marR="0" indent="0" algn="l" defTabSz="914400" rtl="0" eaLnBrk="1" fontAlgn="base" latinLnBrk="0" hangingPunct="1">
              <a:lnSpc>
                <a:spcPct val="100000"/>
              </a:lnSpc>
              <a:spcBef>
                <a:spcPts val="0"/>
              </a:spcBef>
              <a:spcAft>
                <a:spcPts val="0"/>
              </a:spcAft>
              <a:buClrTx/>
              <a:buSzTx/>
              <a:buFontTx/>
              <a:buNone/>
              <a:tabLst/>
              <a:defRPr/>
            </a:pPr>
            <a:r>
              <a:rPr lang="ja-JP" altLang="en-US" sz="1200" dirty="0" smtClean="0"/>
              <a:t>以下，</a:t>
            </a:r>
            <a:r>
              <a:rPr kumimoji="1" lang="ja-JP" altLang="en-US" sz="1200" b="0" i="0" kern="1200" dirty="0" smtClean="0">
                <a:solidFill>
                  <a:schemeClr val="tx1"/>
                </a:solidFill>
                <a:latin typeface="+mn-lt"/>
                <a:ea typeface="+mn-ea"/>
                <a:cs typeface="+mn-cs"/>
              </a:rPr>
              <a:t>ガートナー ジャパン株式会社</a:t>
            </a:r>
            <a:r>
              <a:rPr kumimoji="1" lang="en-US" altLang="ja-JP" sz="1200" b="0" i="0" kern="1200" dirty="0" smtClean="0">
                <a:solidFill>
                  <a:schemeClr val="tx1"/>
                </a:solidFill>
                <a:latin typeface="+mn-lt"/>
                <a:ea typeface="+mn-ea"/>
                <a:cs typeface="+mn-cs"/>
              </a:rPr>
              <a:t>『Gartner Predicts 2013』</a:t>
            </a:r>
            <a:r>
              <a:rPr lang="ja-JP" altLang="en-US" sz="1200" dirty="0" smtClean="0">
                <a:latin typeface="HGPｺﾞｼｯｸM" pitchFamily="50" charset="-128"/>
                <a:ea typeface="HGPｺﾞｼｯｸM" pitchFamily="50" charset="-128"/>
              </a:rPr>
              <a:t>より　</a:t>
            </a:r>
            <a:endParaRPr lang="en-US" altLang="ja-JP" dirty="0" smtClean="0">
              <a:hlinkClick r:id="rId3"/>
            </a:endParaRPr>
          </a:p>
          <a:p>
            <a:pPr algn="l" fontAlgn="base"/>
            <a:r>
              <a:rPr lang="en-US" altLang="ja-JP" dirty="0" smtClean="0">
                <a:hlinkClick r:id="rId4"/>
              </a:rPr>
              <a:t>http://www.gartner.co.jp/press/html/pr20121113-01.html</a:t>
            </a:r>
            <a:endParaRPr lang="en-US" altLang="ja-JP" dirty="0" smtClean="0"/>
          </a:p>
          <a:p>
            <a:pPr algn="l" fontAlgn="base"/>
            <a:endParaRPr lang="en-US" altLang="ja-JP" dirty="0" smtClean="0">
              <a:hlinkClick r:id="rId3"/>
            </a:endParaRPr>
          </a:p>
          <a:p>
            <a:pPr algn="l" fontAlgn="base"/>
            <a:r>
              <a:rPr kumimoji="1" lang="en-US" altLang="ja-JP" sz="1200" b="1" i="0" kern="1200" dirty="0" smtClean="0">
                <a:solidFill>
                  <a:schemeClr val="tx1"/>
                </a:solidFill>
                <a:latin typeface="+mn-lt"/>
                <a:ea typeface="+mn-ea"/>
                <a:cs typeface="+mn-cs"/>
              </a:rPr>
              <a:t>2015</a:t>
            </a:r>
            <a:r>
              <a:rPr kumimoji="1" lang="ja-JP" altLang="en-US" sz="1200" b="1" i="0" kern="1200" dirty="0" smtClean="0">
                <a:solidFill>
                  <a:schemeClr val="tx1"/>
                </a:solidFill>
                <a:latin typeface="+mn-lt"/>
                <a:ea typeface="+mn-ea"/>
                <a:cs typeface="+mn-cs"/>
              </a:rPr>
              <a:t>年までに、ビッグ・データ需要により創出される雇用機会は世界で</a:t>
            </a:r>
            <a:r>
              <a:rPr kumimoji="1" lang="en-US" altLang="ja-JP" sz="1200" b="1" i="0" kern="1200" dirty="0" smtClean="0">
                <a:solidFill>
                  <a:schemeClr val="tx1"/>
                </a:solidFill>
                <a:latin typeface="+mn-lt"/>
                <a:ea typeface="+mn-ea"/>
                <a:cs typeface="+mn-cs"/>
              </a:rPr>
              <a:t>440</a:t>
            </a:r>
            <a:r>
              <a:rPr kumimoji="1" lang="ja-JP" altLang="en-US" sz="1200" b="1" i="0" kern="1200" dirty="0" smtClean="0">
                <a:solidFill>
                  <a:schemeClr val="tx1"/>
                </a:solidFill>
                <a:latin typeface="+mn-lt"/>
                <a:ea typeface="+mn-ea"/>
                <a:cs typeface="+mn-cs"/>
              </a:rPr>
              <a:t>万人に達するが、実際に採用につながるのは</a:t>
            </a:r>
            <a:r>
              <a:rPr kumimoji="1" lang="en-US" altLang="ja-JP" sz="1200" b="1" i="0" kern="1200" dirty="0" smtClean="0">
                <a:solidFill>
                  <a:schemeClr val="tx1"/>
                </a:solidFill>
                <a:latin typeface="+mn-lt"/>
                <a:ea typeface="+mn-ea"/>
                <a:cs typeface="+mn-cs"/>
              </a:rPr>
              <a:t>3</a:t>
            </a:r>
            <a:r>
              <a:rPr kumimoji="1" lang="ja-JP" altLang="en-US" sz="1200" b="1" i="0" kern="1200" dirty="0" smtClean="0">
                <a:solidFill>
                  <a:schemeClr val="tx1"/>
                </a:solidFill>
                <a:latin typeface="+mn-lt"/>
                <a:ea typeface="+mn-ea"/>
                <a:cs typeface="+mn-cs"/>
              </a:rPr>
              <a:t>分の</a:t>
            </a:r>
            <a:r>
              <a:rPr kumimoji="1" lang="en-US" altLang="ja-JP" sz="1200" b="1" i="0" kern="1200" dirty="0" smtClean="0">
                <a:solidFill>
                  <a:schemeClr val="tx1"/>
                </a:solidFill>
                <a:latin typeface="+mn-lt"/>
                <a:ea typeface="+mn-ea"/>
                <a:cs typeface="+mn-cs"/>
              </a:rPr>
              <a:t>1</a:t>
            </a:r>
            <a:r>
              <a:rPr kumimoji="1" lang="ja-JP" altLang="en-US" sz="1200" b="1" i="0" kern="1200" dirty="0" smtClean="0">
                <a:solidFill>
                  <a:schemeClr val="tx1"/>
                </a:solidFill>
                <a:latin typeface="+mn-lt"/>
                <a:ea typeface="+mn-ea"/>
                <a:cs typeface="+mn-cs"/>
              </a:rPr>
              <a:t>のみにとどまる</a:t>
            </a:r>
            <a:r>
              <a:rPr lang="ja-JP" altLang="en-US" dirty="0" smtClean="0"/>
              <a:t/>
            </a:r>
            <a:br>
              <a:rPr lang="ja-JP" altLang="en-US" dirty="0" smtClean="0"/>
            </a:br>
            <a:r>
              <a:rPr kumimoji="1" lang="ja-JP" altLang="en-US" sz="1200" b="0" i="0" kern="1200" dirty="0" smtClean="0">
                <a:solidFill>
                  <a:schemeClr val="tx1"/>
                </a:solidFill>
                <a:latin typeface="+mn-lt"/>
                <a:ea typeface="+mn-ea"/>
                <a:cs typeface="+mn-cs"/>
              </a:rPr>
              <a:t>ビッグ・データへの需要が高まっている中、企業はこのチャンスを生かすために自社のコンピタンスとスキルを改めて評価する必要があります。企業や組織が、新たな人材の採用によって、自社に不足しているコンピタンスやスキルを補うことができれば、自社の収益と市場での競争という</a:t>
            </a:r>
            <a:r>
              <a:rPr kumimoji="1" lang="en-US" altLang="ja-JP" sz="1200" b="0" i="0" kern="1200" dirty="0" smtClean="0">
                <a:solidFill>
                  <a:schemeClr val="tx1"/>
                </a:solidFill>
                <a:latin typeface="+mn-lt"/>
                <a:ea typeface="+mn-ea"/>
                <a:cs typeface="+mn-cs"/>
              </a:rPr>
              <a:t>2</a:t>
            </a:r>
            <a:r>
              <a:rPr kumimoji="1" lang="ja-JP" altLang="en-US" sz="1200" b="0" i="0" kern="1200" dirty="0" err="1" smtClean="0">
                <a:solidFill>
                  <a:schemeClr val="tx1"/>
                </a:solidFill>
                <a:latin typeface="+mn-lt"/>
                <a:ea typeface="+mn-ea"/>
                <a:cs typeface="+mn-cs"/>
              </a:rPr>
              <a:t>つの</a:t>
            </a:r>
            <a:r>
              <a:rPr kumimoji="1" lang="ja-JP" altLang="en-US" sz="1200" b="0" i="0" kern="1200" dirty="0" smtClean="0">
                <a:solidFill>
                  <a:schemeClr val="tx1"/>
                </a:solidFill>
                <a:latin typeface="+mn-lt"/>
                <a:ea typeface="+mn-ea"/>
                <a:cs typeface="+mn-cs"/>
              </a:rPr>
              <a:t>側面で現実的なメリットを享受することができます。採用活動を進める上での重要な課題は、企業が必要とするのは新しいスキルセットを有している人材であるということです。このような人材には、ビッグ・データから価値を引き出すためのデータ管理やアナリティクス、ビジネスの経験とノウハウ、そして従来とは異なる手法を身につけた人材に加え、データを視覚化するためのアーティストやデザイナーなども含まれます。 </a:t>
            </a:r>
            <a:endParaRPr lang="en-US" altLang="ja-JP" dirty="0" smtClean="0">
              <a:hlinkClick r:id="rId3"/>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19</a:t>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buNone/>
            </a:pPr>
            <a:r>
              <a:rPr lang="ja-JP" altLang="en-US" dirty="0" smtClean="0">
                <a:solidFill>
                  <a:srgbClr val="0070C0"/>
                </a:solidFill>
                <a:latin typeface="HGPｺﾞｼｯｸE" pitchFamily="50" charset="-128"/>
                <a:ea typeface="HGPｺﾞｼｯｸE" pitchFamily="50" charset="-128"/>
              </a:rPr>
              <a:t>●ソニーも</a:t>
            </a:r>
            <a:endParaRPr lang="en-US" altLang="ja-JP" dirty="0" smtClean="0">
              <a:solidFill>
                <a:srgbClr val="0070C0"/>
              </a:solidFill>
              <a:latin typeface="HGPｺﾞｼｯｸE" pitchFamily="50" charset="-128"/>
              <a:ea typeface="HGPｺﾞｼｯｸE" pitchFamily="50" charset="-128"/>
            </a:endParaRPr>
          </a:p>
          <a:p>
            <a:pPr marL="540000" indent="0">
              <a:buNone/>
            </a:pPr>
            <a:r>
              <a:rPr lang="ja-JP" altLang="en-US" sz="1200" dirty="0" smtClean="0">
                <a:latin typeface="HGPｺﾞｼｯｸM" pitchFamily="50" charset="-128"/>
                <a:ea typeface="HGPｺﾞｼｯｸM" pitchFamily="50" charset="-128"/>
              </a:rPr>
              <a:t>非接触型</a:t>
            </a:r>
            <a:r>
              <a:rPr lang="en-US" altLang="ja-JP" sz="1200" dirty="0" smtClean="0">
                <a:latin typeface="HGPｺﾞｼｯｸM" pitchFamily="50" charset="-128"/>
                <a:ea typeface="HGPｺﾞｼｯｸM" pitchFamily="50" charset="-128"/>
              </a:rPr>
              <a:t>IC</a:t>
            </a:r>
            <a:r>
              <a:rPr lang="ja-JP" altLang="en-US" sz="1200" dirty="0" smtClean="0">
                <a:latin typeface="HGPｺﾞｼｯｸM" pitchFamily="50" charset="-128"/>
                <a:ea typeface="HGPｺﾞｼｯｸM" pitchFamily="50" charset="-128"/>
              </a:rPr>
              <a:t>カード技術「</a:t>
            </a:r>
            <a:r>
              <a:rPr lang="en-US" altLang="ja-JP" sz="1200" dirty="0" err="1" smtClean="0">
                <a:latin typeface="HGPｺﾞｼｯｸM" pitchFamily="50" charset="-128"/>
                <a:ea typeface="HGPｺﾞｼｯｸM" pitchFamily="50" charset="-128"/>
              </a:rPr>
              <a:t>FeliCa</a:t>
            </a:r>
            <a:r>
              <a:rPr lang="ja-JP" altLang="en-US" sz="1200" dirty="0" smtClean="0">
                <a:latin typeface="HGPｺﾞｼｯｸM" pitchFamily="50" charset="-128"/>
                <a:ea typeface="HGPｺﾞｼｯｸM" pitchFamily="50" charset="-128"/>
              </a:rPr>
              <a:t>」対応の専用カードを用いて，薬局で受け取る処方薬の履歴データを保存し閲覧できることを可能に。製薬会社や自治体などにデータを提供。インフルエンザの流行状況を発信したり、薬剤の副作用について警告を出したりできることを可能に。</a:t>
            </a:r>
            <a:r>
              <a:rPr lang="en-US" altLang="ja-JP" sz="1200" dirty="0" smtClean="0">
                <a:latin typeface="HGPｺﾞｼｯｸM" pitchFamily="50" charset="-128"/>
                <a:ea typeface="HGPｺﾞｼｯｸM" pitchFamily="50" charset="-128"/>
              </a:rPr>
              <a:t> 2013</a:t>
            </a:r>
            <a:r>
              <a:rPr lang="ja-JP" altLang="en-US" sz="1200" dirty="0" smtClean="0">
                <a:latin typeface="HGPｺﾞｼｯｸM" pitchFamily="50" charset="-128"/>
                <a:ea typeface="HGPｺﾞｼｯｸM" pitchFamily="50" charset="-128"/>
              </a:rPr>
              <a:t>年秋に川崎市にて試験サービスを開始。</a:t>
            </a:r>
            <a:endParaRPr kumimoji="1" lang="en-US" altLang="ja-JP" sz="1200" dirty="0" smtClean="0">
              <a:latin typeface="HGPｺﾞｼｯｸM" pitchFamily="50" charset="-128"/>
              <a:ea typeface="HGPｺﾞｼｯｸM" pitchFamily="50" charset="-128"/>
            </a:endParaRPr>
          </a:p>
          <a:p>
            <a:pPr>
              <a:buNone/>
            </a:pPr>
            <a:r>
              <a:rPr lang="ja-JP" altLang="en-US" dirty="0" smtClean="0">
                <a:solidFill>
                  <a:srgbClr val="0070C0"/>
                </a:solidFill>
                <a:latin typeface="HGPｺﾞｼｯｸE" pitchFamily="50" charset="-128"/>
                <a:ea typeface="HGPｺﾞｼｯｸE" pitchFamily="50" charset="-128"/>
              </a:rPr>
              <a:t>●</a:t>
            </a:r>
            <a:r>
              <a:rPr lang="en-US" altLang="ja-JP" dirty="0" smtClean="0">
                <a:solidFill>
                  <a:srgbClr val="0070C0"/>
                </a:solidFill>
                <a:latin typeface="HGPｺﾞｼｯｸE" pitchFamily="50" charset="-128"/>
                <a:ea typeface="HGPｺﾞｼｯｸE" pitchFamily="50" charset="-128"/>
              </a:rPr>
              <a:t>Google</a:t>
            </a:r>
            <a:r>
              <a:rPr lang="ja-JP" altLang="en-US" dirty="0" smtClean="0">
                <a:solidFill>
                  <a:srgbClr val="0070C0"/>
                </a:solidFill>
                <a:latin typeface="HGPｺﾞｼｯｸE" pitchFamily="50" charset="-128"/>
                <a:ea typeface="HGPｺﾞｼｯｸE" pitchFamily="50" charset="-128"/>
              </a:rPr>
              <a:t>も</a:t>
            </a:r>
            <a:endParaRPr lang="en-US" altLang="ja-JP" dirty="0" smtClean="0">
              <a:solidFill>
                <a:srgbClr val="0070C0"/>
              </a:solidFill>
              <a:latin typeface="HGPｺﾞｼｯｸE" pitchFamily="50" charset="-128"/>
              <a:ea typeface="HGPｺﾞｼｯｸE" pitchFamily="50" charset="-128"/>
            </a:endParaRPr>
          </a:p>
          <a:p>
            <a:pPr marL="540000" indent="0">
              <a:buNone/>
            </a:pPr>
            <a:r>
              <a:rPr lang="en-US" altLang="ja-JP" sz="1200" dirty="0" smtClean="0">
                <a:solidFill>
                  <a:prstClr val="black"/>
                </a:solidFill>
                <a:latin typeface="HGPｺﾞｼｯｸM" pitchFamily="50" charset="-128"/>
                <a:ea typeface="HGPｺﾞｼｯｸM" pitchFamily="50" charset="-128"/>
              </a:rPr>
              <a:t>2012</a:t>
            </a:r>
            <a:r>
              <a:rPr lang="ja-JP" altLang="en-US" sz="1200" dirty="0" smtClean="0">
                <a:solidFill>
                  <a:prstClr val="black"/>
                </a:solidFill>
                <a:latin typeface="HGPｺﾞｼｯｸM" pitchFamily="50" charset="-128"/>
                <a:ea typeface="HGPｺﾞｼｯｸM" pitchFamily="50" charset="-128"/>
              </a:rPr>
              <a:t>年</a:t>
            </a:r>
            <a:r>
              <a:rPr lang="en-US" altLang="ja-JP" sz="1200" dirty="0" smtClean="0">
                <a:solidFill>
                  <a:prstClr val="black"/>
                </a:solidFill>
                <a:latin typeface="HGPｺﾞｼｯｸM" pitchFamily="50" charset="-128"/>
                <a:ea typeface="HGPｺﾞｼｯｸM" pitchFamily="50" charset="-128"/>
              </a:rPr>
              <a:t>5</a:t>
            </a:r>
            <a:r>
              <a:rPr lang="ja-JP" altLang="en-US" sz="1200" dirty="0" smtClean="0">
                <a:solidFill>
                  <a:prstClr val="black"/>
                </a:solidFill>
                <a:latin typeface="HGPｺﾞｼｯｸM" pitchFamily="50" charset="-128"/>
                <a:ea typeface="HGPｺﾞｼｯｸM" pitchFamily="50" charset="-128"/>
              </a:rPr>
              <a:t>月。企業向けビッグデータ分析サービス「</a:t>
            </a:r>
            <a:r>
              <a:rPr lang="en-US" altLang="ja-JP" sz="1200" dirty="0" smtClean="0">
                <a:solidFill>
                  <a:prstClr val="black"/>
                </a:solidFill>
                <a:latin typeface="HGPｺﾞｼｯｸM" pitchFamily="50" charset="-128"/>
                <a:ea typeface="HGPｺﾞｼｯｸM" pitchFamily="50" charset="-128"/>
              </a:rPr>
              <a:t>Google </a:t>
            </a:r>
            <a:r>
              <a:rPr lang="en-US" altLang="ja-JP" sz="1200" dirty="0" err="1" smtClean="0">
                <a:solidFill>
                  <a:prstClr val="black"/>
                </a:solidFill>
                <a:latin typeface="HGPｺﾞｼｯｸM" pitchFamily="50" charset="-128"/>
                <a:ea typeface="HGPｺﾞｼｯｸM" pitchFamily="50" charset="-128"/>
              </a:rPr>
              <a:t>BigQuery</a:t>
            </a:r>
            <a:r>
              <a:rPr lang="ja-JP" altLang="en-US" sz="1200" dirty="0" smtClean="0">
                <a:solidFill>
                  <a:prstClr val="black"/>
                </a:solidFill>
                <a:latin typeface="HGPｺﾞｼｯｸM" pitchFamily="50" charset="-128"/>
                <a:ea typeface="HGPｺﾞｼｯｸM" pitchFamily="50" charset="-128"/>
              </a:rPr>
              <a:t>」の正式版をリリース</a:t>
            </a:r>
            <a:r>
              <a:rPr lang="ja-JP" altLang="en-US" sz="1200" dirty="0" smtClean="0">
                <a:latin typeface="HGPｺﾞｼｯｸM" pitchFamily="50" charset="-128"/>
                <a:ea typeface="HGPｺﾞｼｯｸM" pitchFamily="50" charset="-128"/>
              </a:rPr>
              <a:t>。</a:t>
            </a:r>
            <a:r>
              <a:rPr lang="ja-JP" altLang="en-US" sz="1200" dirty="0" smtClean="0">
                <a:solidFill>
                  <a:prstClr val="black"/>
                </a:solidFill>
                <a:latin typeface="HGPｺﾞｼｯｸM" pitchFamily="50" charset="-128"/>
                <a:ea typeface="HGPｺﾞｼｯｸM" pitchFamily="50" charset="-128"/>
              </a:rPr>
              <a:t>数兆件のデータを含むファイルを数秒で分析することが可能に。</a:t>
            </a:r>
            <a:endParaRPr lang="en-US" altLang="ja-JP" dirty="0" smtClean="0">
              <a:latin typeface="HGPｺﾞｼｯｸM" pitchFamily="50" charset="-128"/>
              <a:ea typeface="HGPｺﾞｼｯｸM" pitchFamily="50" charset="-128"/>
            </a:endParaRPr>
          </a:p>
          <a:p>
            <a:pPr>
              <a:buNone/>
            </a:pPr>
            <a:r>
              <a:rPr lang="ja-JP" altLang="en-US" dirty="0" smtClean="0">
                <a:solidFill>
                  <a:srgbClr val="0070C0"/>
                </a:solidFill>
                <a:latin typeface="HGPｺﾞｼｯｸE" pitchFamily="50" charset="-128"/>
                <a:ea typeface="HGPｺﾞｼｯｸE" pitchFamily="50" charset="-128"/>
              </a:rPr>
              <a:t>●</a:t>
            </a:r>
            <a:r>
              <a:rPr lang="en-US" altLang="ja-JP" dirty="0" smtClean="0">
                <a:solidFill>
                  <a:srgbClr val="0070C0"/>
                </a:solidFill>
                <a:latin typeface="HGPｺﾞｼｯｸE" pitchFamily="50" charset="-128"/>
                <a:ea typeface="HGPｺﾞｼｯｸE" pitchFamily="50" charset="-128"/>
              </a:rPr>
              <a:t>NTT</a:t>
            </a:r>
            <a:r>
              <a:rPr lang="ja-JP" altLang="en-US" dirty="0" smtClean="0">
                <a:solidFill>
                  <a:srgbClr val="0070C0"/>
                </a:solidFill>
                <a:latin typeface="HGPｺﾞｼｯｸE" pitchFamily="50" charset="-128"/>
                <a:ea typeface="HGPｺﾞｼｯｸE" pitchFamily="50" charset="-128"/>
              </a:rPr>
              <a:t>ドコモも</a:t>
            </a:r>
            <a:r>
              <a:rPr lang="ja-JP" altLang="en-US" sz="1050" dirty="0" smtClean="0">
                <a:latin typeface="HGPｺﾞｼｯｸM" pitchFamily="50" charset="-128"/>
                <a:ea typeface="HGPｺﾞｼｯｸM" pitchFamily="50" charset="-128"/>
              </a:rPr>
              <a:t>　</a:t>
            </a:r>
            <a:endParaRPr lang="en-US" altLang="ja-JP" sz="1050" dirty="0" smtClean="0">
              <a:latin typeface="HGPｺﾞｼｯｸM" pitchFamily="50" charset="-128"/>
              <a:ea typeface="HGPｺﾞｼｯｸM" pitchFamily="50" charset="-128"/>
            </a:endParaRPr>
          </a:p>
          <a:p>
            <a:pPr marL="540000" indent="0">
              <a:buNone/>
            </a:pPr>
            <a:r>
              <a:rPr lang="ja-JP" altLang="en-US" sz="1200" dirty="0" smtClean="0">
                <a:latin typeface="HGPｺﾞｼｯｸM" pitchFamily="50" charset="-128"/>
                <a:ea typeface="HGPｺﾞｼｯｸM" pitchFamily="50" charset="-128"/>
              </a:rPr>
              <a:t>携帯電話ネットワークを利用し、地域ごとに、時間、年齢、性別、居住エリア別の人口分布を推計。他社からの調査依頼に基づいて，データを提供。</a:t>
            </a:r>
            <a:endParaRPr kumimoji="1" lang="ja-JP" altLang="en-US" dirty="0">
              <a:latin typeface="HGPｺﾞｼｯｸM" pitchFamily="50" charset="-128"/>
              <a:ea typeface="HGPｺﾞｼｯｸM" pitchFamily="50" charset="-128"/>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20</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000" b="1" i="0" kern="1200" dirty="0" smtClean="0">
                <a:solidFill>
                  <a:schemeClr val="tx1"/>
                </a:solidFill>
                <a:latin typeface="HGPｺﾞｼｯｸM" pitchFamily="50" charset="-128"/>
                <a:ea typeface="HGPｺﾞｼｯｸM" pitchFamily="50" charset="-128"/>
                <a:cs typeface="+mn-cs"/>
              </a:rPr>
              <a:t>＜参考</a:t>
            </a:r>
            <a:r>
              <a:rPr kumimoji="1" lang="en-US" altLang="ja-JP" sz="1000" b="1" i="0" kern="1200" dirty="0" smtClean="0">
                <a:solidFill>
                  <a:schemeClr val="tx1"/>
                </a:solidFill>
                <a:latin typeface="HGPｺﾞｼｯｸM" pitchFamily="50" charset="-128"/>
                <a:ea typeface="HGPｺﾞｼｯｸM" pitchFamily="50" charset="-128"/>
                <a:cs typeface="+mn-cs"/>
              </a:rPr>
              <a:t>URL</a:t>
            </a:r>
            <a:r>
              <a:rPr kumimoji="1" lang="ja-JP" altLang="en-US" sz="1000" b="1" i="0" kern="1200" dirty="0" smtClean="0">
                <a:solidFill>
                  <a:schemeClr val="tx1"/>
                </a:solidFill>
                <a:latin typeface="HGPｺﾞｼｯｸM" pitchFamily="50" charset="-128"/>
                <a:ea typeface="HGPｺﾞｼｯｸM" pitchFamily="50" charset="-128"/>
                <a:cs typeface="+mn-cs"/>
              </a:rPr>
              <a:t>＞</a:t>
            </a:r>
            <a:endParaRPr kumimoji="1" lang="en-US" altLang="ja-JP" sz="1000" b="1" i="0" kern="1200" dirty="0" smtClean="0">
              <a:solidFill>
                <a:schemeClr val="tx1"/>
              </a:solidFill>
              <a:latin typeface="HGPｺﾞｼｯｸM" pitchFamily="50" charset="-128"/>
              <a:ea typeface="HGPｺﾞｼｯｸM" pitchFamily="50" charset="-128"/>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kern="1200" dirty="0" smtClean="0">
                <a:solidFill>
                  <a:schemeClr val="tx1"/>
                </a:solidFill>
                <a:latin typeface="HGPｺﾞｼｯｸM" pitchFamily="50" charset="-128"/>
                <a:ea typeface="HGPｺﾞｼｯｸM" pitchFamily="50" charset="-128"/>
                <a:cs typeface="+mn-cs"/>
              </a:rPr>
              <a:t>朝日新聞デジタル：ビッグデータ個人情報、監視に第三者機関　１７年にも</a:t>
            </a:r>
            <a:endParaRPr kumimoji="1" lang="en-US" altLang="ja-JP" sz="1000" b="1" i="0" kern="1200" dirty="0" smtClean="0">
              <a:solidFill>
                <a:schemeClr val="tx1"/>
              </a:solidFill>
              <a:latin typeface="HGPｺﾞｼｯｸM" pitchFamily="50" charset="-128"/>
              <a:ea typeface="HGPｺﾞｼｯｸM" pitchFamily="50" charset="-128"/>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kern="1200" dirty="0" smtClean="0">
                <a:solidFill>
                  <a:schemeClr val="tx1"/>
                </a:solidFill>
                <a:latin typeface="HGPｺﾞｼｯｸM" pitchFamily="50" charset="-128"/>
                <a:ea typeface="HGPｺﾞｼｯｸM" pitchFamily="50" charset="-128"/>
                <a:cs typeface="+mn-cs"/>
              </a:rPr>
              <a:t>総務省は，インターネットの利用などで蓄積された情報「ビッグデータ」を企業などが使う際、個人情報が保護されているかどうかを監視する第三者機関を２０１７年にもつくる方針を固めた。</a:t>
            </a:r>
            <a:endParaRPr kumimoji="1" lang="ja-JP" altLang="en-US" sz="1000" b="1" i="0" kern="1200" dirty="0" smtClean="0">
              <a:solidFill>
                <a:schemeClr val="tx1"/>
              </a:solidFill>
              <a:latin typeface="HGPｺﾞｼｯｸM" pitchFamily="50" charset="-128"/>
              <a:ea typeface="HGPｺﾞｼｯｸM" pitchFamily="50" charset="-128"/>
              <a:cs typeface="+mn-cs"/>
            </a:endParaRPr>
          </a:p>
          <a:p>
            <a:r>
              <a:rPr lang="en-US" altLang="ja-JP" sz="1000" dirty="0" smtClean="0">
                <a:latin typeface="HGPｺﾞｼｯｸM" pitchFamily="50" charset="-128"/>
                <a:ea typeface="HGPｺﾞｼｯｸM" pitchFamily="50" charset="-128"/>
                <a:hlinkClick r:id="rId3"/>
              </a:rPr>
              <a:t>http://www.asahi.com/national/update/0520/TKY201305190272.html</a:t>
            </a:r>
            <a:endParaRPr lang="en-US" altLang="ja-JP" sz="1000" dirty="0" smtClean="0">
              <a:latin typeface="HGPｺﾞｼｯｸM" pitchFamily="50" charset="-128"/>
              <a:ea typeface="HGPｺﾞｼｯｸM" pitchFamily="50" charset="-128"/>
            </a:endParaRPr>
          </a:p>
          <a:p>
            <a:endParaRPr kumimoji="1" lang="en-US" altLang="ja-JP" sz="1000" b="1" i="0" kern="1200" dirty="0" smtClean="0">
              <a:solidFill>
                <a:schemeClr val="tx1"/>
              </a:solidFill>
              <a:latin typeface="HGPｺﾞｼｯｸM" pitchFamily="50" charset="-128"/>
              <a:ea typeface="HGPｺﾞｼｯｸM" pitchFamily="50" charset="-128"/>
              <a:cs typeface="+mn-cs"/>
            </a:endParaRPr>
          </a:p>
          <a:p>
            <a:r>
              <a:rPr kumimoji="1" lang="en-US" altLang="ja-JP" sz="1000" b="1" i="0" kern="1200" dirty="0" smtClean="0">
                <a:solidFill>
                  <a:schemeClr val="tx1"/>
                </a:solidFill>
                <a:latin typeface="HGPｺﾞｼｯｸM" pitchFamily="50" charset="-128"/>
                <a:ea typeface="HGPｺﾞｼｯｸM" pitchFamily="50" charset="-128"/>
                <a:cs typeface="+mn-cs"/>
              </a:rPr>
              <a:t> </a:t>
            </a:r>
            <a:r>
              <a:rPr kumimoji="1" lang="en-US" altLang="ja-JP" sz="1000" b="1" i="0" kern="1200" dirty="0" err="1" smtClean="0">
                <a:solidFill>
                  <a:schemeClr val="tx1"/>
                </a:solidFill>
                <a:latin typeface="HGPｺﾞｼｯｸM" pitchFamily="50" charset="-128"/>
                <a:ea typeface="HGPｺﾞｼｯｸM" pitchFamily="50" charset="-128"/>
                <a:cs typeface="+mn-cs"/>
              </a:rPr>
              <a:t>ITmedia</a:t>
            </a:r>
            <a:r>
              <a:rPr kumimoji="1" lang="en-US" altLang="ja-JP" sz="1000" b="1" i="0" kern="1200" dirty="0" smtClean="0">
                <a:solidFill>
                  <a:schemeClr val="tx1"/>
                </a:solidFill>
                <a:latin typeface="HGPｺﾞｼｯｸM" pitchFamily="50" charset="-128"/>
                <a:ea typeface="HGPｺﾞｼｯｸM" pitchFamily="50" charset="-128"/>
                <a:cs typeface="+mn-cs"/>
              </a:rPr>
              <a:t> </a:t>
            </a:r>
            <a:r>
              <a:rPr kumimoji="1" lang="ja-JP" altLang="en-US" sz="1000" b="1" i="0" kern="1200" dirty="0" smtClean="0">
                <a:solidFill>
                  <a:schemeClr val="tx1"/>
                </a:solidFill>
                <a:latin typeface="HGPｺﾞｼｯｸM" pitchFamily="50" charset="-128"/>
                <a:ea typeface="HGPｺﾞｼｯｸM" pitchFamily="50" charset="-128"/>
                <a:cs typeface="+mn-cs"/>
              </a:rPr>
              <a:t>ニュース：ビッグデータ普及へ個人情報保護緩和求める　規制会議、答申で</a:t>
            </a:r>
            <a:endParaRPr kumimoji="1" lang="en-US" altLang="ja-JP" sz="1000" b="1" i="0" kern="1200" dirty="0" smtClean="0">
              <a:solidFill>
                <a:schemeClr val="tx1"/>
              </a:solidFill>
              <a:latin typeface="HGPｺﾞｼｯｸM" pitchFamily="50" charset="-128"/>
              <a:ea typeface="HGPｺﾞｼｯｸM" pitchFamily="50" charset="-128"/>
              <a:cs typeface="+mn-cs"/>
            </a:endParaRPr>
          </a:p>
          <a:p>
            <a:r>
              <a:rPr kumimoji="1" lang="ja-JP" altLang="en-US" sz="1000" dirty="0" smtClean="0">
                <a:latin typeface="HGPｺﾞｼｯｸM" pitchFamily="50" charset="-128"/>
                <a:ea typeface="HGPｺﾞｼｯｸM" pitchFamily="50" charset="-128"/>
              </a:rPr>
              <a:t>政府の規制改革会議は「ビッグデータ」の普及を目指し、阻害要因と指摘される個人情報保護規制の緩和を関係省庁に求める。</a:t>
            </a:r>
            <a:endParaRPr kumimoji="1" lang="en-US" altLang="ja-JP" sz="1000" dirty="0" smtClean="0">
              <a:latin typeface="HGPｺﾞｼｯｸM" pitchFamily="50" charset="-128"/>
              <a:ea typeface="HGPｺﾞｼｯｸM" pitchFamily="50" charset="-128"/>
            </a:endParaRPr>
          </a:p>
          <a:p>
            <a:r>
              <a:rPr lang="en-US" altLang="ja-JP" sz="1000" dirty="0" smtClean="0">
                <a:latin typeface="HGPｺﾞｼｯｸM" pitchFamily="50" charset="-128"/>
                <a:ea typeface="HGPｺﾞｼｯｸM" pitchFamily="50" charset="-128"/>
                <a:hlinkClick r:id="rId4"/>
              </a:rPr>
              <a:t>http://www.itmedia.co.jp/news/articles/1306/05/news039.html</a:t>
            </a:r>
            <a:endParaRPr kumimoji="1" lang="ja-JP" altLang="en-US" sz="1000" dirty="0" smtClean="0">
              <a:latin typeface="HGPｺﾞｼｯｸM" pitchFamily="50" charset="-128"/>
              <a:ea typeface="HGPｺﾞｼｯｸM" pitchFamily="50" charset="-128"/>
            </a:endParaRPr>
          </a:p>
          <a:p>
            <a:endParaRPr kumimoji="1" lang="en-US" altLang="ja-JP" sz="1000" dirty="0" smtClean="0">
              <a:latin typeface="HGPｺﾞｼｯｸM" pitchFamily="50" charset="-128"/>
              <a:ea typeface="HGPｺﾞｼｯｸM"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kern="1200" dirty="0" smtClean="0">
                <a:solidFill>
                  <a:schemeClr val="tx1"/>
                </a:solidFill>
                <a:latin typeface="HGPｺﾞｼｯｸM" pitchFamily="50" charset="-128"/>
                <a:ea typeface="HGPｺﾞｼｯｸM" pitchFamily="50" charset="-128"/>
                <a:cs typeface="+mn-cs"/>
              </a:rPr>
              <a:t>JR</a:t>
            </a:r>
            <a:r>
              <a:rPr kumimoji="1" lang="ja-JP" altLang="en-US" sz="1000" b="1" i="0" kern="1200" dirty="0" smtClean="0">
                <a:solidFill>
                  <a:schemeClr val="tx1"/>
                </a:solidFill>
                <a:latin typeface="HGPｺﾞｼｯｸM" pitchFamily="50" charset="-128"/>
                <a:ea typeface="HGPｺﾞｼｯｸM" pitchFamily="50" charset="-128"/>
                <a:cs typeface="+mn-cs"/>
              </a:rPr>
              <a:t>東、</a:t>
            </a:r>
            <a:r>
              <a:rPr kumimoji="1" lang="en-US" altLang="ja-JP" sz="1000" b="1" i="0" kern="1200" dirty="0" err="1" smtClean="0">
                <a:solidFill>
                  <a:schemeClr val="tx1"/>
                </a:solidFill>
                <a:latin typeface="HGPｺﾞｼｯｸM" pitchFamily="50" charset="-128"/>
                <a:ea typeface="HGPｺﾞｼｯｸM" pitchFamily="50" charset="-128"/>
                <a:cs typeface="+mn-cs"/>
              </a:rPr>
              <a:t>Suica</a:t>
            </a:r>
            <a:r>
              <a:rPr kumimoji="1" lang="ja-JP" altLang="en-US" sz="1000" b="1" i="0" kern="1200" dirty="0" smtClean="0">
                <a:solidFill>
                  <a:schemeClr val="tx1"/>
                </a:solidFill>
                <a:latin typeface="HGPｺﾞｼｯｸM" pitchFamily="50" charset="-128"/>
                <a:ea typeface="HGPｺﾞｼｯｸM" pitchFamily="50" charset="-128"/>
                <a:cs typeface="+mn-cs"/>
              </a:rPr>
              <a:t>データ社外提供の再開を当面見送り</a:t>
            </a:r>
            <a:endParaRPr kumimoji="1" lang="en-US" altLang="ja-JP" sz="1000" b="1" i="0" kern="1200" dirty="0" smtClean="0">
              <a:solidFill>
                <a:schemeClr val="tx1"/>
              </a:solidFill>
              <a:latin typeface="HGPｺﾞｼｯｸM" pitchFamily="50" charset="-128"/>
              <a:ea typeface="HGPｺﾞｼｯｸM" pitchFamily="50" charset="-128"/>
              <a:cs typeface="+mn-cs"/>
            </a:endParaRPr>
          </a:p>
          <a:p>
            <a:r>
              <a:rPr kumimoji="1" lang="en-US" altLang="ja-JP" sz="1000" dirty="0" smtClean="0">
                <a:latin typeface="HGPｺﾞｼｯｸM" pitchFamily="50" charset="-128"/>
                <a:ea typeface="HGPｺﾞｼｯｸM" pitchFamily="50" charset="-128"/>
              </a:rPr>
              <a:t>JR</a:t>
            </a:r>
            <a:r>
              <a:rPr kumimoji="1" lang="ja-JP" altLang="en-US" sz="1000" dirty="0" smtClean="0">
                <a:latin typeface="HGPｺﾞｼｯｸM" pitchFamily="50" charset="-128"/>
                <a:ea typeface="HGPｺﾞｼｯｸM" pitchFamily="50" charset="-128"/>
              </a:rPr>
              <a:t>東日本は、</a:t>
            </a:r>
            <a:r>
              <a:rPr kumimoji="1" lang="en-US" altLang="ja-JP" sz="1000" dirty="0" err="1" smtClean="0">
                <a:latin typeface="HGPｺﾞｼｯｸM" pitchFamily="50" charset="-128"/>
                <a:ea typeface="HGPｺﾞｼｯｸM" pitchFamily="50" charset="-128"/>
              </a:rPr>
              <a:t>Suica</a:t>
            </a:r>
            <a:r>
              <a:rPr kumimoji="1" lang="ja-JP" altLang="en-US" sz="1000" dirty="0" smtClean="0">
                <a:latin typeface="HGPｺﾞｼｯｸM" pitchFamily="50" charset="-128"/>
                <a:ea typeface="HGPｺﾞｼｯｸM" pitchFamily="50" charset="-128"/>
              </a:rPr>
              <a:t>データの社外提供の再開について当面見送る。</a:t>
            </a:r>
            <a:r>
              <a:rPr kumimoji="1" lang="en-US" altLang="ja-JP" sz="1000" dirty="0" smtClean="0">
                <a:latin typeface="HGPｺﾞｼｯｸM" pitchFamily="50" charset="-128"/>
                <a:ea typeface="HGPｺﾞｼｯｸM" pitchFamily="50" charset="-128"/>
              </a:rPr>
              <a:t>9</a:t>
            </a:r>
            <a:r>
              <a:rPr kumimoji="1" lang="ja-JP" altLang="en-US" sz="1000" dirty="0" smtClean="0">
                <a:latin typeface="HGPｺﾞｼｯｸM" pitchFamily="50" charset="-128"/>
                <a:ea typeface="HGPｺﾞｼｯｸM" pitchFamily="50" charset="-128"/>
              </a:rPr>
              <a:t>月</a:t>
            </a:r>
            <a:r>
              <a:rPr kumimoji="1" lang="en-US" altLang="ja-JP" sz="1000" dirty="0" smtClean="0">
                <a:latin typeface="HGPｺﾞｼｯｸM" pitchFamily="50" charset="-128"/>
                <a:ea typeface="HGPｺﾞｼｯｸM" pitchFamily="50" charset="-128"/>
              </a:rPr>
              <a:t>25</a:t>
            </a:r>
            <a:r>
              <a:rPr kumimoji="1" lang="ja-JP" altLang="en-US" sz="1000" dirty="0" smtClean="0">
                <a:latin typeface="HGPｺﾞｼｯｸM" pitchFamily="50" charset="-128"/>
                <a:ea typeface="HGPｺﾞｼｯｸM" pitchFamily="50" charset="-128"/>
              </a:rPr>
              <a:t>日までとしていた</a:t>
            </a:r>
            <a:endParaRPr kumimoji="1" lang="en-US" altLang="ja-JP" sz="1000" dirty="0" smtClean="0">
              <a:latin typeface="HGPｺﾞｼｯｸM" pitchFamily="50" charset="-128"/>
              <a:ea typeface="HGPｺﾞｼｯｸM" pitchFamily="50" charset="-128"/>
            </a:endParaRPr>
          </a:p>
          <a:p>
            <a:r>
              <a:rPr kumimoji="1" lang="ja-JP" altLang="en-US" sz="1000" dirty="0" smtClean="0">
                <a:latin typeface="HGPｺﾞｼｯｸM" pitchFamily="50" charset="-128"/>
                <a:ea typeface="HGPｺﾞｼｯｸM" pitchFamily="50" charset="-128"/>
              </a:rPr>
              <a:t>除外申請についても引き続き受け付ける。</a:t>
            </a:r>
          </a:p>
          <a:p>
            <a:r>
              <a:rPr lang="en-US" altLang="ja-JP" sz="1000" dirty="0" smtClean="0">
                <a:latin typeface="HGPｺﾞｼｯｸM" pitchFamily="50" charset="-128"/>
                <a:ea typeface="HGPｺﾞｼｯｸM" pitchFamily="50" charset="-128"/>
                <a:hlinkClick r:id="rId5"/>
              </a:rPr>
              <a:t>http://www.itmedia.co.jp/news/articles/1309/24/news033.html</a:t>
            </a:r>
            <a:endParaRPr lang="en-US" altLang="ja-JP" sz="1000" dirty="0" smtClean="0">
              <a:latin typeface="HGPｺﾞｼｯｸM" pitchFamily="50" charset="-128"/>
              <a:ea typeface="HGPｺﾞｼｯｸM" pitchFamily="50" charset="-128"/>
            </a:endParaRPr>
          </a:p>
          <a:p>
            <a:endParaRPr kumimoji="1" lang="en-US" altLang="ja-JP" sz="1000" dirty="0" smtClean="0">
              <a:latin typeface="HGPｺﾞｼｯｸM" pitchFamily="50" charset="-128"/>
              <a:ea typeface="HGPｺﾞｼｯｸM"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kern="1200" dirty="0" smtClean="0">
                <a:solidFill>
                  <a:schemeClr val="tx1"/>
                </a:solidFill>
                <a:latin typeface="+mn-lt"/>
                <a:ea typeface="+mn-ea"/>
                <a:cs typeface="+mn-cs"/>
              </a:rPr>
              <a:t>ビジネスジャーナル：</a:t>
            </a:r>
            <a:r>
              <a:rPr kumimoji="1" lang="en-US" altLang="ja-JP" sz="1200" b="1" i="0" kern="1200" dirty="0" err="1" smtClean="0">
                <a:solidFill>
                  <a:schemeClr val="tx1"/>
                </a:solidFill>
                <a:latin typeface="+mn-lt"/>
                <a:ea typeface="+mn-ea"/>
                <a:cs typeface="+mn-cs"/>
              </a:rPr>
              <a:t>Suica</a:t>
            </a:r>
            <a:r>
              <a:rPr kumimoji="1" lang="ja-JP" altLang="en-US" sz="1200" b="1" i="0" kern="1200" dirty="0" smtClean="0">
                <a:solidFill>
                  <a:schemeClr val="tx1"/>
                </a:solidFill>
                <a:latin typeface="+mn-lt"/>
                <a:ea typeface="+mn-ea"/>
                <a:cs typeface="+mn-cs"/>
              </a:rPr>
              <a:t>のデータ販売中止騒動、個人特定不可なのになぜ問題？　ビッグデータの難点</a:t>
            </a:r>
          </a:p>
          <a:p>
            <a:r>
              <a:rPr lang="en-US" altLang="ja-JP" sz="1000" dirty="0" smtClean="0">
                <a:hlinkClick r:id="rId6"/>
              </a:rPr>
              <a:t>http://biz-journal.jp/2013/08/post_2760.html</a:t>
            </a:r>
            <a:endParaRPr kumimoji="1" lang="en-US" altLang="ja-JP" sz="1000" dirty="0" smtClean="0">
              <a:latin typeface="HGPｺﾞｼｯｸM" pitchFamily="50" charset="-128"/>
              <a:ea typeface="HGPｺﾞｼｯｸM" pitchFamily="50" charset="-128"/>
            </a:endParaRPr>
          </a:p>
          <a:p>
            <a:endParaRPr kumimoji="1" lang="en-US" altLang="ja-JP" sz="1000" dirty="0" smtClean="0">
              <a:latin typeface="HGPｺﾞｼｯｸM" pitchFamily="50" charset="-128"/>
              <a:ea typeface="HGPｺﾞｼｯｸM"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kern="1200" dirty="0" smtClean="0">
                <a:solidFill>
                  <a:schemeClr val="tx1"/>
                </a:solidFill>
                <a:latin typeface="+mn-lt"/>
                <a:ea typeface="+mn-ea"/>
                <a:cs typeface="+mn-cs"/>
              </a:rPr>
              <a:t>みずほ情報総研：</a:t>
            </a:r>
            <a:r>
              <a:rPr kumimoji="1" lang="en-US" altLang="ja-JP" sz="1200" b="1" i="0" kern="1200" dirty="0" smtClean="0">
                <a:solidFill>
                  <a:schemeClr val="tx1"/>
                </a:solidFill>
                <a:latin typeface="+mn-lt"/>
                <a:ea typeface="+mn-ea"/>
                <a:cs typeface="+mn-cs"/>
              </a:rPr>
              <a:t>Report</a:t>
            </a:r>
            <a:r>
              <a:rPr kumimoji="1" lang="ja-JP" altLang="en-US" sz="1200" b="1" i="0" kern="1200" dirty="0" smtClean="0">
                <a:solidFill>
                  <a:schemeClr val="tx1"/>
                </a:solidFill>
                <a:latin typeface="+mn-lt"/>
                <a:ea typeface="+mn-ea"/>
                <a:cs typeface="+mn-cs"/>
              </a:rPr>
              <a:t>：ビッグデータ時代に向けて解決されるべき問題とは</a:t>
            </a:r>
            <a:endParaRPr kumimoji="1" lang="en-US" altLang="ja-JP" sz="1200" b="1"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hlinkClick r:id="rId7"/>
              </a:rPr>
              <a:t>http://www.mizuho-ir.co.jp/publication/navis/017/report03.html</a:t>
            </a:r>
            <a:endParaRPr kumimoji="1" lang="ja-JP" altLang="en-US" sz="1200" b="1" i="0" kern="1200" dirty="0" smtClean="0">
              <a:solidFill>
                <a:schemeClr val="tx1"/>
              </a:solidFill>
              <a:latin typeface="+mn-lt"/>
              <a:ea typeface="+mn-ea"/>
              <a:cs typeface="+mn-cs"/>
            </a:endParaRPr>
          </a:p>
          <a:p>
            <a:endParaRPr kumimoji="1" lang="ja-JP" altLang="en-US" sz="1000" dirty="0">
              <a:latin typeface="HGPｺﾞｼｯｸM" pitchFamily="50" charset="-128"/>
              <a:ea typeface="HGPｺﾞｼｯｸM" pitchFamily="50" charset="-128"/>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21</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24</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600" dirty="0" smtClean="0">
                <a:latin typeface="HGPｺﾞｼｯｸE" pitchFamily="50" charset="-128"/>
                <a:ea typeface="HGPｺﾞｼｯｸE" pitchFamily="50" charset="-128"/>
              </a:rPr>
              <a:t>会員数 「</a:t>
            </a:r>
            <a:r>
              <a:rPr lang="en-US" altLang="ja-JP" sz="2400" dirty="0" smtClean="0">
                <a:latin typeface="HGPｺﾞｼｯｸE" pitchFamily="50" charset="-128"/>
                <a:ea typeface="HGPｺﾞｼｯｸE" pitchFamily="50" charset="-128"/>
              </a:rPr>
              <a:t>5,000</a:t>
            </a:r>
            <a:r>
              <a:rPr lang="ja-JP" altLang="en-US" sz="1600" dirty="0" smtClean="0">
                <a:latin typeface="HGPｺﾞｼｯｸE" pitchFamily="50" charset="-128"/>
                <a:ea typeface="HGPｺﾞｼｯｸE" pitchFamily="50" charset="-128"/>
              </a:rPr>
              <a:t>万人」は</a:t>
            </a:r>
            <a:r>
              <a:rPr kumimoji="1" lang="ja-JP" altLang="en-US" sz="1200" dirty="0" smtClean="0">
                <a:latin typeface="HGPｺﾞｼｯｸE" pitchFamily="50" charset="-128"/>
                <a:ea typeface="HGPｺﾞｼｯｸE" pitchFamily="50" charset="-128"/>
              </a:rPr>
              <a:t>，「</a:t>
            </a:r>
            <a:r>
              <a:rPr lang="en-US" altLang="ja-JP" sz="1200" dirty="0" smtClean="0">
                <a:solidFill>
                  <a:schemeClr val="tx2"/>
                </a:solidFill>
                <a:latin typeface="HGPｺﾞｼｯｸE" pitchFamily="50" charset="-128"/>
                <a:ea typeface="HGPｺﾞｼｯｸE" pitchFamily="50" charset="-128"/>
              </a:rPr>
              <a:t>56</a:t>
            </a:r>
            <a:r>
              <a:rPr lang="ja-JP" altLang="en-US" sz="1200" dirty="0" smtClean="0">
                <a:solidFill>
                  <a:schemeClr val="tx2"/>
                </a:solidFill>
                <a:latin typeface="HGPｺﾞｼｯｸE" pitchFamily="50" charset="-128"/>
                <a:ea typeface="HGPｺﾞｼｯｸE" pitchFamily="50" charset="-128"/>
              </a:rPr>
              <a:t>社</a:t>
            </a:r>
            <a:r>
              <a:rPr lang="en-US" altLang="ja-JP" sz="1200" dirty="0" smtClean="0">
                <a:solidFill>
                  <a:schemeClr val="tx2"/>
                </a:solidFill>
                <a:latin typeface="HGPｺﾞｼｯｸE" pitchFamily="50" charset="-128"/>
                <a:ea typeface="HGPｺﾞｼｯｸE" pitchFamily="50" charset="-128"/>
              </a:rPr>
              <a:t>71</a:t>
            </a:r>
            <a:r>
              <a:rPr lang="ja-JP" altLang="en-US" sz="1200" dirty="0" smtClean="0">
                <a:solidFill>
                  <a:schemeClr val="tx2"/>
                </a:solidFill>
                <a:latin typeface="HGPｺﾞｼｯｸE" pitchFamily="50" charset="-128"/>
                <a:ea typeface="HGPｺﾞｼｯｸE" pitchFamily="50" charset="-128"/>
              </a:rPr>
              <a:t>ブランド」は，いずれも</a:t>
            </a:r>
            <a:r>
              <a:rPr lang="en-US" altLang="ja-JP" dirty="0" smtClean="0">
                <a:latin typeface="HGPｺﾞｼｯｸE" pitchFamily="50" charset="-128"/>
                <a:ea typeface="HGPｺﾞｼｯｸE" pitchFamily="50" charset="-128"/>
              </a:rPr>
              <a:t>2012</a:t>
            </a:r>
            <a:r>
              <a:rPr lang="ja-JP" altLang="en-US" dirty="0" smtClean="0">
                <a:latin typeface="HGPｺﾞｼｯｸE" pitchFamily="50" charset="-128"/>
                <a:ea typeface="HGPｺﾞｼｯｸE" pitchFamily="50" charset="-128"/>
              </a:rPr>
              <a:t>年</a:t>
            </a:r>
            <a:r>
              <a:rPr lang="en-US" altLang="ja-JP" dirty="0" smtClean="0">
                <a:latin typeface="HGPｺﾞｼｯｸE" pitchFamily="50" charset="-128"/>
                <a:ea typeface="HGPｺﾞｼｯｸE" pitchFamily="50" charset="-128"/>
              </a:rPr>
              <a:t>11</a:t>
            </a:r>
            <a:r>
              <a:rPr lang="ja-JP" altLang="en-US" dirty="0" smtClean="0">
                <a:latin typeface="HGPｺﾞｼｯｸE" pitchFamily="50" charset="-128"/>
                <a:ea typeface="HGPｺﾞｼｯｸE" pitchFamily="50" charset="-128"/>
              </a:rPr>
              <a:t>月</a:t>
            </a:r>
            <a:r>
              <a:rPr lang="en-US" altLang="ja-JP" dirty="0" smtClean="0">
                <a:latin typeface="HGPｺﾞｼｯｸE" pitchFamily="50" charset="-128"/>
                <a:ea typeface="HGPｺﾞｼｯｸE" pitchFamily="50" charset="-128"/>
              </a:rPr>
              <a:t>30</a:t>
            </a:r>
            <a:r>
              <a:rPr lang="ja-JP" altLang="en-US" dirty="0" smtClean="0">
                <a:latin typeface="HGPｺﾞｼｯｸE" pitchFamily="50" charset="-128"/>
                <a:ea typeface="HGPｺﾞｼｯｸE" pitchFamily="50" charset="-128"/>
              </a:rPr>
              <a:t>日現在。</a:t>
            </a:r>
            <a:endParaRPr kumimoji="1" lang="ja-JP" altLang="en-US" dirty="0" smtClean="0">
              <a:latin typeface="HGPｺﾞｼｯｸE" pitchFamily="50" charset="-128"/>
              <a:ea typeface="HGPｺﾞｼｯｸE" pitchFamily="50" charset="-128"/>
            </a:endParaRPr>
          </a:p>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31</a:t>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35</a:t>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36</a:t>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37</a:t>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200" dirty="0" smtClean="0">
                <a:latin typeface="HGPｺﾞｼｯｸM" pitchFamily="50" charset="-128"/>
                <a:ea typeface="HGPｺﾞｼｯｸM" pitchFamily="50" charset="-128"/>
              </a:rPr>
              <a:t>（参考）</a:t>
            </a:r>
            <a:endParaRPr lang="en-US" altLang="ja-JP" sz="1200" dirty="0" smtClean="0">
              <a:latin typeface="HGPｺﾞｼｯｸM" pitchFamily="50" charset="-128"/>
              <a:ea typeface="HGPｺﾞｼｯｸM" pitchFamily="50" charset="-128"/>
            </a:endParaRPr>
          </a:p>
          <a:p>
            <a:r>
              <a:rPr lang="ja-JP" altLang="en-US" sz="1200" dirty="0" smtClean="0">
                <a:latin typeface="HGPｺﾞｼｯｸM" pitchFamily="50" charset="-128"/>
                <a:ea typeface="HGPｺﾞｼｯｸM" pitchFamily="50" charset="-128"/>
              </a:rPr>
              <a:t>ローソン　ニュースリリース「「焼パスタ ラザーニャ ボロネーゼ」歴代</a:t>
            </a:r>
            <a:r>
              <a:rPr lang="en-US" altLang="ja-JP" sz="1200" dirty="0" smtClean="0">
                <a:latin typeface="HGPｺﾞｼｯｸM" pitchFamily="50" charset="-128"/>
                <a:ea typeface="HGPｺﾞｼｯｸM" pitchFamily="50" charset="-128"/>
              </a:rPr>
              <a:t>No.1</a:t>
            </a:r>
            <a:r>
              <a:rPr lang="ja-JP" altLang="en-US" sz="1200" dirty="0" smtClean="0">
                <a:latin typeface="HGPｺﾞｼｯｸM" pitchFamily="50" charset="-128"/>
                <a:ea typeface="HGPｺﾞｼｯｸM" pitchFamily="50" charset="-128"/>
              </a:rPr>
              <a:t>の最強パスタに」 より</a:t>
            </a:r>
            <a:endParaRPr lang="en-US" altLang="ja-JP" sz="1200" dirty="0" smtClean="0">
              <a:latin typeface="HGPｺﾞｼｯｸM" pitchFamily="50" charset="-128"/>
              <a:ea typeface="HGPｺﾞｼｯｸM" pitchFamily="50" charset="-128"/>
            </a:endParaRPr>
          </a:p>
          <a:p>
            <a:r>
              <a:rPr lang="en-US" altLang="ja-JP" sz="1200" dirty="0" smtClean="0">
                <a:hlinkClick r:id="rId3"/>
              </a:rPr>
              <a:t>http://www.lawson.co.jp/company/news/068631/</a:t>
            </a:r>
            <a:endParaRPr lang="ja-JP" altLang="en-US" sz="1200" dirty="0" smtClean="0">
              <a:latin typeface="HGPｺﾞｼｯｸM" pitchFamily="50" charset="-128"/>
              <a:ea typeface="HGPｺﾞｼｯｸM" pitchFamily="50" charset="-128"/>
            </a:endParaRPr>
          </a:p>
          <a:p>
            <a:endParaRPr kumimoji="1" lang="en-US" altLang="ja-JP" sz="1200" b="0" i="0" kern="1200" dirty="0" smtClean="0">
              <a:solidFill>
                <a:schemeClr val="tx1"/>
              </a:solidFill>
              <a:latin typeface="+mn-lt"/>
              <a:ea typeface="+mn-ea"/>
              <a:cs typeface="+mn-cs"/>
            </a:endParaRPr>
          </a:p>
          <a:p>
            <a:r>
              <a:rPr kumimoji="1" lang="ja-JP" altLang="en-US" sz="1200" b="0" i="0" kern="1200" dirty="0" smtClean="0">
                <a:solidFill>
                  <a:schemeClr val="tx1"/>
                </a:solidFill>
                <a:latin typeface="+mn-lt"/>
                <a:ea typeface="+mn-ea"/>
                <a:cs typeface="+mn-cs"/>
              </a:rPr>
              <a:t>株式会社ローソンが</a:t>
            </a:r>
            <a:r>
              <a:rPr kumimoji="1" lang="en-US" altLang="ja-JP" sz="1200" b="0" i="0" kern="1200" dirty="0" smtClean="0">
                <a:solidFill>
                  <a:schemeClr val="tx1"/>
                </a:solidFill>
                <a:latin typeface="+mn-lt"/>
                <a:ea typeface="+mn-ea"/>
                <a:cs typeface="+mn-cs"/>
              </a:rPr>
              <a:t>2012</a:t>
            </a:r>
            <a:r>
              <a:rPr kumimoji="1" lang="ja-JP" altLang="en-US" sz="1200" b="0" i="0" kern="1200" dirty="0" smtClean="0">
                <a:solidFill>
                  <a:schemeClr val="tx1"/>
                </a:solidFill>
                <a:latin typeface="+mn-lt"/>
                <a:ea typeface="+mn-ea"/>
                <a:cs typeface="+mn-cs"/>
              </a:rPr>
              <a:t>年</a:t>
            </a:r>
            <a:r>
              <a:rPr kumimoji="1" lang="en-US" altLang="ja-JP" sz="1200" b="0" i="0" kern="1200" dirty="0" smtClean="0">
                <a:solidFill>
                  <a:schemeClr val="tx1"/>
                </a:solidFill>
                <a:latin typeface="+mn-lt"/>
                <a:ea typeface="+mn-ea"/>
                <a:cs typeface="+mn-cs"/>
              </a:rPr>
              <a:t>10</a:t>
            </a:r>
            <a:r>
              <a:rPr kumimoji="1" lang="ja-JP" altLang="en-US" sz="1200" b="0" i="0" kern="1200" dirty="0" smtClean="0">
                <a:solidFill>
                  <a:schemeClr val="tx1"/>
                </a:solidFill>
                <a:latin typeface="+mn-lt"/>
                <a:ea typeface="+mn-ea"/>
                <a:cs typeface="+mn-cs"/>
              </a:rPr>
              <a:t>月</a:t>
            </a:r>
            <a:r>
              <a:rPr kumimoji="1" lang="en-US" altLang="ja-JP" sz="1200" b="0" i="0" kern="1200" dirty="0" smtClean="0">
                <a:solidFill>
                  <a:schemeClr val="tx1"/>
                </a:solidFill>
                <a:latin typeface="+mn-lt"/>
                <a:ea typeface="+mn-ea"/>
                <a:cs typeface="+mn-cs"/>
              </a:rPr>
              <a:t>16</a:t>
            </a:r>
            <a:r>
              <a:rPr kumimoji="1" lang="ja-JP" altLang="en-US" sz="1200" b="0" i="0" kern="1200" dirty="0" smtClean="0">
                <a:solidFill>
                  <a:schemeClr val="tx1"/>
                </a:solidFill>
                <a:latin typeface="+mn-lt"/>
                <a:ea typeface="+mn-ea"/>
                <a:cs typeface="+mn-cs"/>
              </a:rPr>
              <a:t>日（火）に発売した「焼パスタ ラザーニャ ボロネーゼ」の販売数が、発売から</a:t>
            </a:r>
            <a:r>
              <a:rPr kumimoji="1" lang="en-US" altLang="ja-JP" sz="1200" b="0" i="0" kern="1200" dirty="0" smtClean="0">
                <a:solidFill>
                  <a:schemeClr val="tx1"/>
                </a:solidFill>
                <a:latin typeface="+mn-lt"/>
                <a:ea typeface="+mn-ea"/>
                <a:cs typeface="+mn-cs"/>
              </a:rPr>
              <a:t>19</a:t>
            </a:r>
            <a:r>
              <a:rPr kumimoji="1" lang="ja-JP" altLang="en-US" sz="1200" b="0" i="0" kern="1200" dirty="0" smtClean="0">
                <a:solidFill>
                  <a:schemeClr val="tx1"/>
                </a:solidFill>
                <a:latin typeface="+mn-lt"/>
                <a:ea typeface="+mn-ea"/>
                <a:cs typeface="+mn-cs"/>
              </a:rPr>
              <a:t>日で</a:t>
            </a:r>
            <a:r>
              <a:rPr kumimoji="1" lang="en-US" altLang="ja-JP" sz="1200" b="0" i="0" kern="1200" dirty="0" smtClean="0">
                <a:solidFill>
                  <a:schemeClr val="tx1"/>
                </a:solidFill>
                <a:latin typeface="+mn-lt"/>
                <a:ea typeface="+mn-ea"/>
                <a:cs typeface="+mn-cs"/>
              </a:rPr>
              <a:t>100</a:t>
            </a:r>
            <a:r>
              <a:rPr kumimoji="1" lang="ja-JP" altLang="en-US" sz="1200" b="0" i="0" kern="1200" dirty="0" smtClean="0">
                <a:solidFill>
                  <a:schemeClr val="tx1"/>
                </a:solidFill>
                <a:latin typeface="+mn-lt"/>
                <a:ea typeface="+mn-ea"/>
                <a:cs typeface="+mn-cs"/>
              </a:rPr>
              <a:t>万食を超えました。これは、ローソンの歴代パスタ商品の中で最速の記録です。</a:t>
            </a:r>
            <a:r>
              <a:rPr kumimoji="1" lang="en-US" altLang="ja-JP" sz="1200" b="0" i="0" kern="1200" dirty="0" smtClean="0">
                <a:solidFill>
                  <a:schemeClr val="tx1"/>
                </a:solidFill>
                <a:latin typeface="+mn-lt"/>
                <a:ea typeface="+mn-ea"/>
                <a:cs typeface="+mn-cs"/>
              </a:rPr>
              <a:t>100</a:t>
            </a:r>
            <a:r>
              <a:rPr kumimoji="1" lang="ja-JP" altLang="en-US" sz="1200" b="0" i="0" kern="1200" dirty="0" smtClean="0">
                <a:solidFill>
                  <a:schemeClr val="tx1"/>
                </a:solidFill>
                <a:latin typeface="+mn-lt"/>
                <a:ea typeface="+mn-ea"/>
                <a:cs typeface="+mn-cs"/>
              </a:rPr>
              <a:t>万食達成時点（</a:t>
            </a:r>
            <a:r>
              <a:rPr kumimoji="1" lang="en-US" altLang="ja-JP" sz="1200" b="0" i="0" kern="1200" dirty="0" smtClean="0">
                <a:solidFill>
                  <a:schemeClr val="tx1"/>
                </a:solidFill>
                <a:latin typeface="+mn-lt"/>
                <a:ea typeface="+mn-ea"/>
                <a:cs typeface="+mn-cs"/>
              </a:rPr>
              <a:t>※</a:t>
            </a:r>
            <a:r>
              <a:rPr kumimoji="1" lang="ja-JP" altLang="en-US" sz="1200" b="0" i="0" kern="1200" dirty="0" smtClean="0">
                <a:solidFill>
                  <a:schemeClr val="tx1"/>
                </a:solidFill>
                <a:latin typeface="+mn-lt"/>
                <a:ea typeface="+mn-ea"/>
                <a:cs typeface="+mn-cs"/>
              </a:rPr>
              <a:t>）で計算すると、約</a:t>
            </a:r>
            <a:r>
              <a:rPr kumimoji="1" lang="en-US" altLang="ja-JP" sz="1200" b="0" i="0" kern="1200" dirty="0" smtClean="0">
                <a:solidFill>
                  <a:schemeClr val="tx1"/>
                </a:solidFill>
                <a:latin typeface="+mn-lt"/>
                <a:ea typeface="+mn-ea"/>
                <a:cs typeface="+mn-cs"/>
              </a:rPr>
              <a:t>2</a:t>
            </a:r>
            <a:r>
              <a:rPr kumimoji="1" lang="ja-JP" altLang="en-US" sz="1200" b="0" i="0" kern="1200" dirty="0" smtClean="0">
                <a:solidFill>
                  <a:schemeClr val="tx1"/>
                </a:solidFill>
                <a:latin typeface="+mn-lt"/>
                <a:ea typeface="+mn-ea"/>
                <a:cs typeface="+mn-cs"/>
              </a:rPr>
              <a:t>秒に</a:t>
            </a:r>
            <a:r>
              <a:rPr kumimoji="1" lang="en-US" altLang="ja-JP" sz="1200" b="0" i="0" kern="1200" dirty="0" smtClean="0">
                <a:solidFill>
                  <a:schemeClr val="tx1"/>
                </a:solidFill>
                <a:latin typeface="+mn-lt"/>
                <a:ea typeface="+mn-ea"/>
                <a:cs typeface="+mn-cs"/>
              </a:rPr>
              <a:t>1</a:t>
            </a:r>
            <a:r>
              <a:rPr kumimoji="1" lang="ja-JP" altLang="en-US" sz="1200" b="0" i="0" kern="1200" dirty="0" smtClean="0">
                <a:solidFill>
                  <a:schemeClr val="tx1"/>
                </a:solidFill>
                <a:latin typeface="+mn-lt"/>
                <a:ea typeface="+mn-ea"/>
                <a:cs typeface="+mn-cs"/>
              </a:rPr>
              <a:t>個の割合で売れていることになります。 </a:t>
            </a:r>
            <a:r>
              <a:rPr kumimoji="1" lang="en-US" altLang="ja-JP" sz="1200" b="0" i="0" kern="1200" dirty="0" smtClean="0">
                <a:solidFill>
                  <a:schemeClr val="tx1"/>
                </a:solidFill>
                <a:latin typeface="+mn-lt"/>
                <a:ea typeface="+mn-ea"/>
                <a:cs typeface="+mn-cs"/>
              </a:rPr>
              <a:t>※2012</a:t>
            </a:r>
            <a:r>
              <a:rPr kumimoji="1" lang="ja-JP" altLang="en-US" sz="1200" b="0" i="0" kern="1200" dirty="0" smtClean="0">
                <a:solidFill>
                  <a:schemeClr val="tx1"/>
                </a:solidFill>
                <a:latin typeface="+mn-lt"/>
                <a:ea typeface="+mn-ea"/>
                <a:cs typeface="+mn-cs"/>
              </a:rPr>
              <a:t>年</a:t>
            </a:r>
            <a:r>
              <a:rPr kumimoji="1" lang="en-US" altLang="ja-JP" sz="1200" b="0" i="0" kern="1200" dirty="0" smtClean="0">
                <a:solidFill>
                  <a:schemeClr val="tx1"/>
                </a:solidFill>
                <a:latin typeface="+mn-lt"/>
                <a:ea typeface="+mn-ea"/>
                <a:cs typeface="+mn-cs"/>
              </a:rPr>
              <a:t>10</a:t>
            </a:r>
            <a:r>
              <a:rPr kumimoji="1" lang="ja-JP" altLang="en-US" sz="1200" b="0" i="0" kern="1200" dirty="0" smtClean="0">
                <a:solidFill>
                  <a:schemeClr val="tx1"/>
                </a:solidFill>
                <a:latin typeface="+mn-lt"/>
                <a:ea typeface="+mn-ea"/>
                <a:cs typeface="+mn-cs"/>
              </a:rPr>
              <a:t>月</a:t>
            </a:r>
            <a:r>
              <a:rPr kumimoji="1" lang="en-US" altLang="ja-JP" sz="1200" b="0" i="0" kern="1200" dirty="0" smtClean="0">
                <a:solidFill>
                  <a:schemeClr val="tx1"/>
                </a:solidFill>
                <a:latin typeface="+mn-lt"/>
                <a:ea typeface="+mn-ea"/>
                <a:cs typeface="+mn-cs"/>
              </a:rPr>
              <a:t>16</a:t>
            </a:r>
            <a:r>
              <a:rPr kumimoji="1" lang="ja-JP" altLang="en-US" sz="1200" b="0" i="0" kern="1200" dirty="0" smtClean="0">
                <a:solidFill>
                  <a:schemeClr val="tx1"/>
                </a:solidFill>
                <a:latin typeface="+mn-lt"/>
                <a:ea typeface="+mn-ea"/>
                <a:cs typeface="+mn-cs"/>
              </a:rPr>
              <a:t>日（火）～</a:t>
            </a:r>
            <a:r>
              <a:rPr kumimoji="1" lang="en-US" altLang="ja-JP" sz="1200" b="0" i="0" kern="1200" dirty="0" smtClean="0">
                <a:solidFill>
                  <a:schemeClr val="tx1"/>
                </a:solidFill>
                <a:latin typeface="+mn-lt"/>
                <a:ea typeface="+mn-ea"/>
                <a:cs typeface="+mn-cs"/>
              </a:rPr>
              <a:t>11</a:t>
            </a:r>
            <a:r>
              <a:rPr kumimoji="1" lang="ja-JP" altLang="en-US" sz="1200" b="0" i="0" kern="1200" dirty="0" smtClean="0">
                <a:solidFill>
                  <a:schemeClr val="tx1"/>
                </a:solidFill>
                <a:latin typeface="+mn-lt"/>
                <a:ea typeface="+mn-ea"/>
                <a:cs typeface="+mn-cs"/>
              </a:rPr>
              <a:t>月</a:t>
            </a:r>
            <a:r>
              <a:rPr kumimoji="1" lang="en-US" altLang="ja-JP" sz="1200" b="0" i="0" kern="1200" dirty="0" smtClean="0">
                <a:solidFill>
                  <a:schemeClr val="tx1"/>
                </a:solidFill>
                <a:latin typeface="+mn-lt"/>
                <a:ea typeface="+mn-ea"/>
                <a:cs typeface="+mn-cs"/>
              </a:rPr>
              <a:t>3</a:t>
            </a:r>
            <a:r>
              <a:rPr kumimoji="1" lang="ja-JP" altLang="en-US" sz="1200" b="0" i="0" kern="1200" dirty="0" smtClean="0">
                <a:solidFill>
                  <a:schemeClr val="tx1"/>
                </a:solidFill>
                <a:latin typeface="+mn-lt"/>
                <a:ea typeface="+mn-ea"/>
                <a:cs typeface="+mn-cs"/>
              </a:rPr>
              <a:t>日（土）</a:t>
            </a:r>
            <a:r>
              <a:rPr kumimoji="1" lang="en-US" altLang="ja-JP" sz="1200" b="0" i="0" kern="1200" dirty="0" smtClean="0">
                <a:solidFill>
                  <a:schemeClr val="tx1"/>
                </a:solidFill>
                <a:latin typeface="+mn-lt"/>
                <a:ea typeface="+mn-ea"/>
                <a:cs typeface="+mn-cs"/>
              </a:rPr>
              <a:t>24:00</a:t>
            </a:r>
            <a:r>
              <a:rPr kumimoji="1" lang="ja-JP" altLang="en-US" sz="1200" b="0" i="0" kern="1200" dirty="0" smtClean="0">
                <a:solidFill>
                  <a:schemeClr val="tx1"/>
                </a:solidFill>
                <a:latin typeface="+mn-lt"/>
                <a:ea typeface="+mn-ea"/>
                <a:cs typeface="+mn-cs"/>
              </a:rPr>
              <a:t>時点で、累計</a:t>
            </a:r>
            <a:r>
              <a:rPr kumimoji="1" lang="en-US" altLang="ja-JP" sz="1200" b="0" i="0" kern="1200" dirty="0" smtClean="0">
                <a:solidFill>
                  <a:schemeClr val="tx1"/>
                </a:solidFill>
                <a:latin typeface="+mn-lt"/>
                <a:ea typeface="+mn-ea"/>
                <a:cs typeface="+mn-cs"/>
              </a:rPr>
              <a:t>1,015,574</a:t>
            </a:r>
            <a:r>
              <a:rPr kumimoji="1" lang="ja-JP" altLang="en-US" sz="1200" b="0" i="0" kern="1200" dirty="0" smtClean="0">
                <a:solidFill>
                  <a:schemeClr val="tx1"/>
                </a:solidFill>
                <a:latin typeface="+mn-lt"/>
                <a:ea typeface="+mn-ea"/>
                <a:cs typeface="+mn-cs"/>
              </a:rPr>
              <a:t>個を販売</a:t>
            </a:r>
            <a:endParaRPr kumimoji="1" lang="en-US" altLang="ja-JP" sz="1200" b="0" i="0" kern="1200" dirty="0" smtClean="0">
              <a:solidFill>
                <a:schemeClr val="tx1"/>
              </a:solidFill>
              <a:latin typeface="+mn-lt"/>
              <a:ea typeface="+mn-ea"/>
              <a:cs typeface="+mn-cs"/>
            </a:endParaRPr>
          </a:p>
          <a:p>
            <a:endParaRPr kumimoji="1" lang="en-US" altLang="ja-JP" sz="1200" b="0" i="0" kern="1200" dirty="0" smtClean="0">
              <a:solidFill>
                <a:schemeClr val="tx1"/>
              </a:solidFill>
              <a:latin typeface="+mn-lt"/>
              <a:ea typeface="+mn-ea"/>
              <a:cs typeface="+mn-cs"/>
            </a:endParaRPr>
          </a:p>
          <a:p>
            <a:r>
              <a:rPr kumimoji="1" lang="ja-JP" altLang="en-US" sz="1200" b="1" i="0" kern="1200" dirty="0" smtClean="0">
                <a:solidFill>
                  <a:schemeClr val="tx1"/>
                </a:solidFill>
                <a:latin typeface="+mn-lt"/>
                <a:ea typeface="+mn-ea"/>
                <a:cs typeface="+mn-cs"/>
              </a:rPr>
              <a:t>◆焼パスタ　ラザーニャ　ボロネーゼ　</a:t>
            </a:r>
            <a:r>
              <a:rPr kumimoji="1" lang="en-US" altLang="ja-JP" sz="1200" b="1" i="0" kern="1200" dirty="0" smtClean="0">
                <a:solidFill>
                  <a:schemeClr val="tx1"/>
                </a:solidFill>
                <a:latin typeface="+mn-lt"/>
                <a:ea typeface="+mn-ea"/>
                <a:cs typeface="+mn-cs"/>
              </a:rPr>
              <a:t>450</a:t>
            </a:r>
            <a:r>
              <a:rPr kumimoji="1" lang="ja-JP" altLang="en-US" sz="1200" b="1" i="0" kern="1200" dirty="0" smtClean="0">
                <a:solidFill>
                  <a:schemeClr val="tx1"/>
                </a:solidFill>
                <a:latin typeface="+mn-lt"/>
                <a:ea typeface="+mn-ea"/>
                <a:cs typeface="+mn-cs"/>
              </a:rPr>
              <a:t>円（税込）</a:t>
            </a:r>
            <a:endParaRPr kumimoji="1" lang="ja-JP" altLang="en-US" sz="1200" b="0" i="0" kern="1200" dirty="0" smtClean="0">
              <a:solidFill>
                <a:schemeClr val="tx1"/>
              </a:solidFill>
              <a:latin typeface="+mn-lt"/>
              <a:ea typeface="+mn-ea"/>
              <a:cs typeface="+mn-cs"/>
            </a:endParaRPr>
          </a:p>
          <a:p>
            <a:r>
              <a:rPr kumimoji="1" lang="ja-JP" altLang="en-US" sz="1200" b="0" i="0" kern="1200" dirty="0" smtClean="0">
                <a:solidFill>
                  <a:schemeClr val="tx1"/>
                </a:solidFill>
                <a:latin typeface="+mn-lt"/>
                <a:ea typeface="+mn-ea"/>
                <a:cs typeface="+mn-cs"/>
              </a:rPr>
              <a:t>自家製の真空押し出し製法で製麺した</a:t>
            </a:r>
            <a:r>
              <a:rPr kumimoji="1" lang="en-US" altLang="ja-JP" sz="1200" b="0" i="0" kern="1200" dirty="0" smtClean="0">
                <a:solidFill>
                  <a:schemeClr val="tx1"/>
                </a:solidFill>
                <a:latin typeface="+mn-lt"/>
                <a:ea typeface="+mn-ea"/>
                <a:cs typeface="+mn-cs"/>
              </a:rPr>
              <a:t>25mm</a:t>
            </a:r>
            <a:r>
              <a:rPr kumimoji="1" lang="ja-JP" altLang="en-US" sz="1200" b="0" i="0" kern="1200" dirty="0" smtClean="0">
                <a:solidFill>
                  <a:schemeClr val="tx1"/>
                </a:solidFill>
                <a:latin typeface="+mn-lt"/>
                <a:ea typeface="+mn-ea"/>
                <a:cs typeface="+mn-cs"/>
              </a:rPr>
              <a:t>の幅広生パスタ（＝パッパルデッレ）を使用しています。</a:t>
            </a:r>
            <a:r>
              <a:rPr kumimoji="1" lang="en-US" altLang="ja-JP" sz="1200" b="0" i="0" kern="1200" dirty="0" smtClean="0">
                <a:solidFill>
                  <a:schemeClr val="tx1"/>
                </a:solidFill>
                <a:latin typeface="+mn-lt"/>
                <a:ea typeface="+mn-ea"/>
                <a:cs typeface="+mn-cs"/>
              </a:rPr>
              <a:t>24</a:t>
            </a:r>
            <a:r>
              <a:rPr kumimoji="1" lang="ja-JP" altLang="en-US" sz="1200" b="0" i="0" kern="1200" dirty="0" smtClean="0">
                <a:solidFill>
                  <a:schemeClr val="tx1"/>
                </a:solidFill>
                <a:latin typeface="+mn-lt"/>
                <a:ea typeface="+mn-ea"/>
                <a:cs typeface="+mn-cs"/>
              </a:rPr>
              <a:t>ヶ月熟成のパルミジャーノ・レジャーノとフランス産発酵バターで仕上げた濃厚なホワイトソースと、牛ひき肉をじっくり煮込んだ旨みたっぷりのボロネーゼソースを合わせました。最後にチーズをたっぷり乗せて焼き上げているので、表面はカリッと、中はクリーミーな食べごたえのある本格ラザーニャです。上から、チーズ・ボロネーゼソース・生パスタ・ホワイトソース</a:t>
            </a:r>
            <a:r>
              <a:rPr kumimoji="1" lang="en-US" altLang="ja-JP" sz="1200" b="0" i="0" kern="1200" dirty="0" smtClean="0">
                <a:solidFill>
                  <a:schemeClr val="tx1"/>
                </a:solidFill>
                <a:latin typeface="+mn-lt"/>
                <a:ea typeface="+mn-ea"/>
                <a:cs typeface="+mn-cs"/>
              </a:rPr>
              <a:t>&amp;</a:t>
            </a:r>
            <a:r>
              <a:rPr kumimoji="1" lang="ja-JP" altLang="en-US" sz="1200" b="0" i="0" kern="1200" dirty="0" smtClean="0">
                <a:solidFill>
                  <a:schemeClr val="tx1"/>
                </a:solidFill>
                <a:latin typeface="+mn-lt"/>
                <a:ea typeface="+mn-ea"/>
                <a:cs typeface="+mn-cs"/>
              </a:rPr>
              <a:t>ボロネーゼソース・生パスタの順に重ねた贅沢な味わいです。</a:t>
            </a:r>
          </a:p>
          <a:p>
            <a:r>
              <a:rPr kumimoji="1" lang="en-US" altLang="ja-JP" sz="1200" b="0" i="0" kern="1200" dirty="0" smtClean="0">
                <a:solidFill>
                  <a:schemeClr val="tx1"/>
                </a:solidFill>
                <a:latin typeface="+mn-lt"/>
                <a:ea typeface="+mn-ea"/>
                <a:cs typeface="+mn-cs"/>
              </a:rPr>
              <a:t>11</a:t>
            </a:r>
            <a:r>
              <a:rPr kumimoji="1" lang="ja-JP" altLang="en-US" sz="1200" b="0" i="0" kern="1200" dirty="0" smtClean="0">
                <a:solidFill>
                  <a:schemeClr val="tx1"/>
                </a:solidFill>
                <a:latin typeface="+mn-lt"/>
                <a:ea typeface="+mn-ea"/>
                <a:cs typeface="+mn-cs"/>
              </a:rPr>
              <a:t>月</a:t>
            </a:r>
            <a:r>
              <a:rPr kumimoji="1" lang="en-US" altLang="ja-JP" sz="1200" b="0" i="0" kern="1200" dirty="0" smtClean="0">
                <a:solidFill>
                  <a:schemeClr val="tx1"/>
                </a:solidFill>
                <a:latin typeface="+mn-lt"/>
                <a:ea typeface="+mn-ea"/>
                <a:cs typeface="+mn-cs"/>
              </a:rPr>
              <a:t>13</a:t>
            </a:r>
            <a:r>
              <a:rPr kumimoji="1" lang="ja-JP" altLang="en-US" sz="1200" b="0" i="0" kern="1200" dirty="0" smtClean="0">
                <a:solidFill>
                  <a:schemeClr val="tx1"/>
                </a:solidFill>
                <a:latin typeface="+mn-lt"/>
                <a:ea typeface="+mn-ea"/>
                <a:cs typeface="+mn-cs"/>
              </a:rPr>
              <a:t>日（火）からは、さらにお客様に満足いただけるようボロネーゼソースを増量して販売します。</a:t>
            </a:r>
          </a:p>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46</a:t>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49</a:t>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200" dirty="0" smtClean="0">
                <a:latin typeface="HGPｺﾞｼｯｸM" pitchFamily="50" charset="-128"/>
                <a:ea typeface="HGPｺﾞｼｯｸM" pitchFamily="50" charset="-128"/>
              </a:rPr>
              <a:t>初日</a:t>
            </a:r>
            <a:r>
              <a:rPr lang="ja-JP" altLang="en-US" sz="1200" dirty="0" smtClean="0">
                <a:latin typeface="HGPｺﾞｼｯｸM" pitchFamily="50" charset="-128"/>
                <a:ea typeface="HGPｺﾞｼｯｸM" pitchFamily="50" charset="-128"/>
              </a:rPr>
              <a:t>の売り上げとリピート購入は，商品がヒットすることと相関があることは，これまでのデータ分析で把握していた。そのことからヒットする可能性が高いと判断した。</a:t>
            </a:r>
          </a:p>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53</a:t>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分析結果を社内で共有し，有効な対策を検討。販売数を最大化するための対策として，仕入数を増やすことと，販売チャンスを増やすため，売り場スペースを拡大するという判断をした。結果的に，それらの対策が奏功し，ヒット商品になった。</a:t>
            </a:r>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54</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3</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200" dirty="0" smtClean="0"/>
              <a:t>以下，「ビッグデータとは何か」（総務省）より</a:t>
            </a:r>
            <a:endParaRPr lang="en-US" altLang="ja-JP" sz="1200" dirty="0" smtClean="0"/>
          </a:p>
          <a:p>
            <a:r>
              <a:rPr lang="en-US" altLang="ja-JP" sz="1200" dirty="0" smtClean="0">
                <a:hlinkClick r:id="rId3"/>
              </a:rPr>
              <a:t>http://www.soumu.go.jp/johotsusintokei/whitepaper/ja/h24/html/nc121410.html</a:t>
            </a:r>
            <a:endParaRPr lang="en-US" altLang="ja-JP" sz="1200" dirty="0" smtClean="0"/>
          </a:p>
          <a:p>
            <a:endParaRPr kumimoji="1"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ビッグデータを「事業に役立つ知見を導出するためのデータ」とし、ビッグデータビジネスについて、「ビッグデータを用いて社会・経済の問題解決や、業務の付加価値向上を行う、あるいは支援する事業」と目的的に定義している例がある。ビッグデータは、どの程度のデータ規模かという量的側面だけでなく、どのようなデータから構成されるか、あるいはそのデータがどのように利用されるかという質的側面において、従来のシステムとは違いがあると考えられる。</a:t>
            </a:r>
            <a:endParaRPr kumimoji="1" lang="ja-JP" altLang="en-US" dirty="0"/>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7</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smtClean="0">
                <a:solidFill>
                  <a:srgbClr val="1F497D"/>
                </a:solidFill>
                <a:latin typeface="Century"/>
                <a:ea typeface="HGSｺﾞｼｯｸM"/>
                <a:cs typeface="Times New Roman"/>
              </a:rPr>
              <a:t>●水害の被害拡大防止</a:t>
            </a:r>
            <a:r>
              <a:rPr lang="ja-JP" altLang="en-US" sz="1200" dirty="0" smtClean="0">
                <a:solidFill>
                  <a:srgbClr val="0070C0"/>
                </a:solidFill>
                <a:latin typeface="HGPｺﾞｼｯｸE" pitchFamily="50" charset="-128"/>
                <a:ea typeface="HGPｺﾞｼｯｸE" pitchFamily="50" charset="-128"/>
              </a:rPr>
              <a:t>（ブラジル・リオデジャネイロ市）</a:t>
            </a:r>
            <a:endParaRPr lang="en-US" altLang="ja-JP" sz="1200" kern="100" dirty="0" smtClean="0">
              <a:solidFill>
                <a:srgbClr val="1F497D"/>
              </a:solidFill>
              <a:latin typeface="Century"/>
              <a:ea typeface="HGSｺﾞｼｯｸM"/>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smtClean="0">
                <a:solidFill>
                  <a:srgbClr val="1F497D"/>
                </a:solidFill>
                <a:latin typeface="Century"/>
                <a:ea typeface="HGSｺﾞｼｯｸM"/>
                <a:cs typeface="Times New Roman"/>
              </a:rPr>
              <a:t>行政サービスの提供，治安維持や災害予測をコントロール。頻発する水害に対しては，気象と洪水予報のモデリングから災害を予測し，市民に警報を発信。被害を最小限に抑えることができる。</a:t>
            </a:r>
            <a:endParaRPr lang="en-US" altLang="ja-JP" sz="1200" kern="100" dirty="0" smtClean="0">
              <a:solidFill>
                <a:srgbClr val="1F497D"/>
              </a:solidFill>
              <a:latin typeface="Century"/>
              <a:ea typeface="HGSｺﾞｼｯｸM"/>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ja-JP" sz="1200" kern="100" dirty="0" smtClean="0">
              <a:latin typeface="Century"/>
              <a:ea typeface="HGSｺﾞｼｯｸM"/>
              <a:cs typeface="Times New Roman"/>
            </a:endParaRPr>
          </a:p>
          <a:p>
            <a:pPr>
              <a:spcBef>
                <a:spcPct val="20000"/>
              </a:spcBef>
            </a:pPr>
            <a:r>
              <a:rPr lang="ja-JP" altLang="en-US" sz="1600" dirty="0" smtClean="0">
                <a:solidFill>
                  <a:srgbClr val="0070C0"/>
                </a:solidFill>
                <a:latin typeface="HGPｺﾞｼｯｸE" pitchFamily="50" charset="-128"/>
                <a:ea typeface="HGPｺﾞｼｯｸE" pitchFamily="50" charset="-128"/>
              </a:rPr>
              <a:t>●新生児の命を救う</a:t>
            </a:r>
            <a:r>
              <a:rPr lang="ja-JP" altLang="en-US" sz="1200" dirty="0" smtClean="0">
                <a:solidFill>
                  <a:srgbClr val="0070C0"/>
                </a:solidFill>
                <a:latin typeface="HGPｺﾞｼｯｸE" pitchFamily="50" charset="-128"/>
                <a:ea typeface="HGPｺﾞｼｯｸE" pitchFamily="50" charset="-128"/>
              </a:rPr>
              <a:t>（アメリカ・オリタリオ工科大学）</a:t>
            </a:r>
            <a:endParaRPr lang="en-US" altLang="ja-JP" sz="1200" dirty="0" smtClean="0">
              <a:solidFill>
                <a:srgbClr val="0070C0"/>
              </a:solidFill>
              <a:latin typeface="HGPｺﾞｼｯｸE" pitchFamily="50" charset="-128"/>
              <a:ea typeface="HGPｺﾞｼｯｸE" pitchFamily="50" charset="-128"/>
            </a:endParaRPr>
          </a:p>
          <a:p>
            <a:pPr marL="0" marR="0" indent="0" algn="l" defTabSz="914400" rtl="0" eaLnBrk="1" fontAlgn="auto" latinLnBrk="0" hangingPunct="1">
              <a:lnSpc>
                <a:spcPct val="100000"/>
              </a:lnSpc>
              <a:spcBef>
                <a:spcPct val="20000"/>
              </a:spcBef>
              <a:spcAft>
                <a:spcPts val="0"/>
              </a:spcAft>
              <a:buClrTx/>
              <a:buSzTx/>
              <a:buFontTx/>
              <a:buNone/>
              <a:tabLst/>
              <a:defRPr/>
            </a:pPr>
            <a:r>
              <a:rPr lang="ja-JP" altLang="ja-JP" sz="1200" kern="100" dirty="0" smtClean="0">
                <a:solidFill>
                  <a:srgbClr val="1F497D"/>
                </a:solidFill>
                <a:latin typeface="Century"/>
                <a:ea typeface="HGSｺﾞｼｯｸM"/>
                <a:cs typeface="Times New Roman"/>
              </a:rPr>
              <a:t>新生児医療において、医療モニターが生成するデータなどから、生命を脅かす危機を最大で</a:t>
            </a:r>
            <a:r>
              <a:rPr lang="en-US" altLang="ja-JP" sz="1200" kern="100" dirty="0" smtClean="0">
                <a:solidFill>
                  <a:srgbClr val="1F497D"/>
                </a:solidFill>
                <a:latin typeface="Century"/>
                <a:ea typeface="HGSｺﾞｼｯｸM"/>
                <a:cs typeface="Times New Roman"/>
              </a:rPr>
              <a:t>24</a:t>
            </a:r>
            <a:r>
              <a:rPr lang="ja-JP" altLang="ja-JP" sz="1200" kern="100" dirty="0" smtClean="0">
                <a:solidFill>
                  <a:srgbClr val="1F497D"/>
                </a:solidFill>
                <a:latin typeface="Century"/>
                <a:ea typeface="HGSｺﾞｼｯｸM"/>
                <a:cs typeface="Times New Roman"/>
              </a:rPr>
              <a:t>時間前に早期検出し、医療スタッフに警告を通知する。</a:t>
            </a:r>
            <a:endParaRPr lang="ja-JP" altLang="ja-JP" sz="1200" kern="100" dirty="0" smtClean="0">
              <a:latin typeface="Century"/>
              <a:ea typeface="HGSｺﾞｼｯｸM"/>
              <a:cs typeface="Times New Roman"/>
            </a:endParaRPr>
          </a:p>
          <a:p>
            <a:pPr>
              <a:spcBef>
                <a:spcPct val="20000"/>
              </a:spcBef>
            </a:pPr>
            <a:endParaRPr lang="en-US" altLang="ja-JP" sz="1600" dirty="0" smtClean="0">
              <a:solidFill>
                <a:srgbClr val="0070C0"/>
              </a:solidFill>
              <a:latin typeface="HGPｺﾞｼｯｸE" pitchFamily="50" charset="-128"/>
              <a:ea typeface="HGPｺﾞｼｯｸE" pitchFamily="50" charset="-128"/>
            </a:endParaRPr>
          </a:p>
          <a:p>
            <a:pPr>
              <a:spcBef>
                <a:spcPct val="20000"/>
              </a:spcBef>
            </a:pPr>
            <a:r>
              <a:rPr lang="ja-JP" altLang="en-US" sz="1600" dirty="0" smtClean="0">
                <a:solidFill>
                  <a:srgbClr val="0070C0"/>
                </a:solidFill>
                <a:latin typeface="HGPｺﾞｼｯｸE" pitchFamily="50" charset="-128"/>
                <a:ea typeface="HGPｺﾞｼｯｸE" pitchFamily="50" charset="-128"/>
              </a:rPr>
              <a:t>●交通渋滞緩和</a:t>
            </a:r>
            <a:r>
              <a:rPr lang="ja-JP" altLang="en-US" sz="1200" dirty="0" smtClean="0">
                <a:solidFill>
                  <a:srgbClr val="0070C0"/>
                </a:solidFill>
                <a:latin typeface="HGPｺﾞｼｯｸE" pitchFamily="50" charset="-128"/>
                <a:ea typeface="HGPｺﾞｼｯｸE" pitchFamily="50" charset="-128"/>
              </a:rPr>
              <a:t>（スウェーデン・ストックホルム市）</a:t>
            </a:r>
            <a:endParaRPr lang="en-US" altLang="ja-JP" sz="1200" dirty="0" smtClean="0">
              <a:solidFill>
                <a:srgbClr val="0070C0"/>
              </a:solidFill>
              <a:latin typeface="HGPｺﾞｼｯｸE" pitchFamily="50" charset="-128"/>
              <a:ea typeface="HGPｺﾞｼｯｸE" pitchFamily="50" charset="-128"/>
            </a:endParaRPr>
          </a:p>
          <a:p>
            <a:pPr marL="0" marR="0" indent="0" algn="l" defTabSz="914400" rtl="0" eaLnBrk="1" fontAlgn="auto" latinLnBrk="0" hangingPunct="1">
              <a:lnSpc>
                <a:spcPct val="100000"/>
              </a:lnSpc>
              <a:spcBef>
                <a:spcPct val="20000"/>
              </a:spcBef>
              <a:spcAft>
                <a:spcPts val="0"/>
              </a:spcAft>
              <a:buClrTx/>
              <a:buSzTx/>
              <a:buFontTx/>
              <a:buNone/>
              <a:tabLst/>
              <a:defRPr/>
            </a:pPr>
            <a:r>
              <a:rPr lang="ja-JP" altLang="ja-JP" sz="1200" kern="100" dirty="0" smtClean="0">
                <a:solidFill>
                  <a:srgbClr val="1F497D"/>
                </a:solidFill>
                <a:latin typeface="Century"/>
                <a:ea typeface="HGSｺﾞｼｯｸM"/>
                <a:cs typeface="Times New Roman"/>
              </a:rPr>
              <a:t>毎秒</a:t>
            </a:r>
            <a:r>
              <a:rPr lang="en-US" altLang="ja-JP" sz="1200" kern="100" dirty="0" smtClean="0">
                <a:solidFill>
                  <a:srgbClr val="1F497D"/>
                </a:solidFill>
                <a:latin typeface="Century"/>
                <a:ea typeface="HGSｺﾞｼｯｸM"/>
                <a:cs typeface="Times New Roman"/>
              </a:rPr>
              <a:t>25</a:t>
            </a:r>
            <a:r>
              <a:rPr lang="ja-JP" altLang="ja-JP" sz="1200" kern="100" dirty="0" smtClean="0">
                <a:solidFill>
                  <a:srgbClr val="1F497D"/>
                </a:solidFill>
                <a:latin typeface="Century"/>
                <a:ea typeface="HGSｺﾞｼｯｸM"/>
                <a:cs typeface="Times New Roman"/>
              </a:rPr>
              <a:t>万の</a:t>
            </a:r>
            <a:r>
              <a:rPr lang="en-US" altLang="ja-JP" sz="1200" kern="100" dirty="0" smtClean="0">
                <a:solidFill>
                  <a:srgbClr val="1F497D"/>
                </a:solidFill>
                <a:latin typeface="Century"/>
                <a:ea typeface="HGSｺﾞｼｯｸM"/>
                <a:cs typeface="Times New Roman"/>
              </a:rPr>
              <a:t>GPS</a:t>
            </a:r>
            <a:r>
              <a:rPr lang="ja-JP" altLang="ja-JP" sz="1200" kern="100" dirty="0" smtClean="0">
                <a:solidFill>
                  <a:srgbClr val="1F497D"/>
                </a:solidFill>
                <a:latin typeface="Century"/>
                <a:ea typeface="HGSｺﾞｼｯｸM"/>
                <a:cs typeface="Times New Roman"/>
              </a:rPr>
              <a:t>データから、最適な経路を予測し、渋滞を緩和する。</a:t>
            </a:r>
            <a:endParaRPr lang="ja-JP" altLang="ja-JP" sz="1200" kern="100" dirty="0" smtClean="0">
              <a:latin typeface="Century"/>
              <a:ea typeface="HGSｺﾞｼｯｸM"/>
              <a:cs typeface="Times New Roman"/>
            </a:endParaRPr>
          </a:p>
          <a:p>
            <a:pPr>
              <a:spcBef>
                <a:spcPct val="20000"/>
              </a:spcBef>
            </a:pPr>
            <a:endParaRPr lang="en-US" altLang="ja-JP" sz="1600" dirty="0" smtClean="0">
              <a:solidFill>
                <a:srgbClr val="0070C0"/>
              </a:solidFill>
              <a:latin typeface="HGPｺﾞｼｯｸE" pitchFamily="50" charset="-128"/>
              <a:ea typeface="HGPｺﾞｼｯｸE" pitchFamily="50" charset="-128"/>
            </a:endParaRPr>
          </a:p>
          <a:p>
            <a:pPr>
              <a:spcBef>
                <a:spcPct val="20000"/>
              </a:spcBef>
            </a:pPr>
            <a:r>
              <a:rPr lang="ja-JP" altLang="en-US" sz="1600" dirty="0" smtClean="0">
                <a:solidFill>
                  <a:srgbClr val="0070C0"/>
                </a:solidFill>
                <a:latin typeface="HGPｺﾞｼｯｸE" pitchFamily="50" charset="-128"/>
                <a:ea typeface="HGPｺﾞｼｯｸE" pitchFamily="50" charset="-128"/>
              </a:rPr>
              <a:t>●山火事の延伸防止</a:t>
            </a:r>
            <a:r>
              <a:rPr lang="ja-JP" altLang="en-US" sz="1200" dirty="0" smtClean="0">
                <a:solidFill>
                  <a:srgbClr val="0070C0"/>
                </a:solidFill>
                <a:latin typeface="HGPｺﾞｼｯｸE" pitchFamily="50" charset="-128"/>
                <a:ea typeface="HGPｺﾞｼｯｸE" pitchFamily="50" charset="-128"/>
              </a:rPr>
              <a:t>（アメリカ）</a:t>
            </a:r>
            <a:endParaRPr lang="en-US" altLang="ja-JP" sz="1200" dirty="0" smtClean="0">
              <a:solidFill>
                <a:srgbClr val="0070C0"/>
              </a:solidFill>
              <a:latin typeface="HGPｺﾞｼｯｸE" pitchFamily="50" charset="-128"/>
              <a:ea typeface="HGPｺﾞｼｯｸE" pitchFamily="50" charset="-128"/>
            </a:endParaRPr>
          </a:p>
          <a:p>
            <a:pPr marL="0" marR="0" indent="0" algn="l" defTabSz="914400" rtl="0" eaLnBrk="1" fontAlgn="auto" latinLnBrk="0" hangingPunct="1">
              <a:lnSpc>
                <a:spcPct val="100000"/>
              </a:lnSpc>
              <a:spcBef>
                <a:spcPct val="20000"/>
              </a:spcBef>
              <a:spcAft>
                <a:spcPts val="0"/>
              </a:spcAft>
              <a:buClrTx/>
              <a:buSzTx/>
              <a:buFontTx/>
              <a:buNone/>
              <a:tabLst/>
              <a:defRPr/>
            </a:pPr>
            <a:r>
              <a:rPr lang="ja-JP" altLang="ja-JP" sz="1200" kern="100" dirty="0" smtClean="0">
                <a:solidFill>
                  <a:srgbClr val="1F497D"/>
                </a:solidFill>
                <a:latin typeface="Century"/>
                <a:ea typeface="HGSｺﾞｼｯｸM"/>
                <a:cs typeface="Times New Roman"/>
              </a:rPr>
              <a:t>煙を検知すると、衛生データからリアルタイムマップを作成し、山火事の延伸を防止する。</a:t>
            </a:r>
            <a:endParaRPr lang="ja-JP" altLang="ja-JP" sz="1200" kern="100" dirty="0" smtClean="0">
              <a:latin typeface="Century"/>
              <a:ea typeface="HGSｺﾞｼｯｸM"/>
              <a:cs typeface="Times New Roman"/>
            </a:endParaRPr>
          </a:p>
          <a:p>
            <a:pPr>
              <a:spcBef>
                <a:spcPct val="20000"/>
              </a:spcBef>
            </a:pPr>
            <a:endParaRPr lang="en-US" altLang="ja-JP" sz="1200" dirty="0" smtClean="0">
              <a:solidFill>
                <a:srgbClr val="0070C0"/>
              </a:solidFill>
              <a:latin typeface="HGPｺﾞｼｯｸE" pitchFamily="50" charset="-128"/>
              <a:ea typeface="HGPｺﾞｼｯｸE" pitchFamily="50" charset="-128"/>
            </a:endParaRPr>
          </a:p>
          <a:p>
            <a:r>
              <a:rPr lang="ja-JP" altLang="en-US" sz="1200" dirty="0" smtClean="0">
                <a:solidFill>
                  <a:srgbClr val="0070C0"/>
                </a:solidFill>
                <a:latin typeface="HGPｺﾞｼｯｸE" pitchFamily="50" charset="-128"/>
                <a:ea typeface="HGPｺﾞｼｯｸE" pitchFamily="50" charset="-128"/>
              </a:rPr>
              <a:t>●</a:t>
            </a:r>
            <a:r>
              <a:rPr kumimoji="1" lang="ja-JP" altLang="ja-JP" sz="1200" b="0" i="0" u="none" strike="noStrike" kern="1200" dirty="0" smtClean="0">
                <a:solidFill>
                  <a:schemeClr val="tx1"/>
                </a:solidFill>
                <a:latin typeface="+mn-lt"/>
                <a:ea typeface="+mn-ea"/>
                <a:cs typeface="+mn-cs"/>
              </a:rPr>
              <a:t>事故多発ポイントがわかる地図</a:t>
            </a:r>
            <a:endParaRPr kumimoji="1" lang="en-US" altLang="ja-JP" sz="1200" b="0" i="0" u="none" strike="noStrike" kern="1200" dirty="0" smtClean="0">
              <a:solidFill>
                <a:schemeClr val="tx1"/>
              </a:solidFill>
              <a:latin typeface="+mn-lt"/>
              <a:ea typeface="+mn-ea"/>
              <a:cs typeface="+mn-cs"/>
            </a:endParaRPr>
          </a:p>
          <a:p>
            <a:pPr rtl="0" eaLnBrk="1" fontAlgn="auto" latinLnBrk="0" hangingPunct="1"/>
            <a:r>
              <a:rPr kumimoji="1" lang="ja-JP" altLang="ja-JP" sz="1200" b="0" i="0" u="none" strike="noStrike" kern="1200" dirty="0" smtClean="0">
                <a:solidFill>
                  <a:schemeClr val="tx1"/>
                </a:solidFill>
                <a:latin typeface="+mn-lt"/>
                <a:ea typeface="+mn-ea"/>
                <a:cs typeface="+mn-cs"/>
              </a:rPr>
              <a:t>ホンダの車に搭載されているナビゲーションシステム「インターナビ」から送られてくる情報をもとに，事故が多発するポイントを示した地図を提供。</a:t>
            </a:r>
            <a:endParaRPr kumimoji="1" lang="en-US" altLang="ja-JP" sz="1200" b="0" i="0" u="none" strike="noStrike" kern="1200" dirty="0" smtClean="0">
              <a:solidFill>
                <a:schemeClr val="tx1"/>
              </a:solidFill>
              <a:latin typeface="+mn-lt"/>
              <a:ea typeface="+mn-ea"/>
              <a:cs typeface="+mn-cs"/>
            </a:endParaRPr>
          </a:p>
          <a:p>
            <a:pPr rtl="0" eaLnBrk="1" fontAlgn="auto" latinLnBrk="0" hangingPunct="1"/>
            <a:endParaRPr kumimoji="1" lang="ja-JP" altLang="ja-JP" sz="1200" b="0" i="0" u="none" strike="noStrike" kern="1200" dirty="0" smtClean="0">
              <a:solidFill>
                <a:schemeClr val="tx1"/>
              </a:solidFill>
              <a:latin typeface="+mn-lt"/>
              <a:ea typeface="+mn-ea"/>
              <a:cs typeface="+mn-cs"/>
            </a:endParaRPr>
          </a:p>
          <a:p>
            <a:pPr rtl="0" eaLnBrk="1" fontAlgn="ctr" latinLnBrk="0" hangingPunct="1"/>
            <a:r>
              <a:rPr lang="ja-JP" altLang="en-US" sz="1200" dirty="0" smtClean="0">
                <a:solidFill>
                  <a:srgbClr val="0070C0"/>
                </a:solidFill>
                <a:latin typeface="HGPｺﾞｼｯｸE" pitchFamily="50" charset="-128"/>
                <a:ea typeface="HGPｺﾞｼｯｸE" pitchFamily="50" charset="-128"/>
              </a:rPr>
              <a:t>●</a:t>
            </a:r>
            <a:r>
              <a:rPr kumimoji="1" lang="ja-JP" altLang="ja-JP" sz="1200" b="0" i="0" u="none" strike="noStrike" kern="1200" dirty="0" smtClean="0">
                <a:solidFill>
                  <a:schemeClr val="tx1"/>
                </a:solidFill>
                <a:latin typeface="+mn-lt"/>
                <a:ea typeface="+mn-ea"/>
                <a:cs typeface="+mn-cs"/>
              </a:rPr>
              <a:t>最適な栽培法を探す</a:t>
            </a:r>
            <a:endParaRPr kumimoji="1" lang="en-US" altLang="ja-JP" sz="1200" b="0" i="0" u="none" strike="noStrike" kern="1200" dirty="0" smtClean="0">
              <a:solidFill>
                <a:schemeClr val="tx1"/>
              </a:solidFill>
              <a:latin typeface="+mn-lt"/>
              <a:ea typeface="+mn-ea"/>
              <a:cs typeface="+mn-cs"/>
            </a:endParaRPr>
          </a:p>
          <a:p>
            <a:pPr rtl="0" eaLnBrk="1" fontAlgn="auto" latinLnBrk="0" hangingPunct="1"/>
            <a:r>
              <a:rPr kumimoji="1" lang="ja-JP" altLang="ja-JP" sz="1200" b="0" i="0" u="none" strike="noStrike" kern="1200" dirty="0" smtClean="0">
                <a:solidFill>
                  <a:schemeClr val="tx1"/>
                </a:solidFill>
                <a:latin typeface="+mn-lt"/>
                <a:ea typeface="+mn-ea"/>
                <a:cs typeface="+mn-cs"/>
              </a:rPr>
              <a:t>全国の田畑にセンサーを設置し、温度や湿度、日照時間のほか土中の水分量などを記録。作物の糖度や生育状況も点検。作物ごとに最適な栽培法を導き，品質の向上による輸出拡大や、次の世代に栽培ノウハウを伝え，後継者不足の解消を狙う。</a:t>
            </a:r>
          </a:p>
          <a:p>
            <a:pPr rtl="0" eaLnBrk="1" fontAlgn="ctr" latinLnBrk="0" hangingPunct="1"/>
            <a:endParaRPr kumimoji="1" lang="ja-JP" altLang="ja-JP" sz="1200" b="0" i="0" u="none" strike="noStrike" kern="1200" dirty="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buNone/>
            </a:pPr>
            <a:endParaRPr lang="ja-JP" altLang="en-US" b="1" dirty="0" smtClean="0">
              <a:latin typeface="HGPｺﾞｼｯｸM" pitchFamily="50" charset="-128"/>
              <a:ea typeface="HGPｺﾞｼｯｸM" pitchFamily="50" charset="-128"/>
            </a:endParaRPr>
          </a:p>
        </p:txBody>
      </p:sp>
      <p:sp>
        <p:nvSpPr>
          <p:cNvPr id="4" name="スライド番号プレースホルダ 3"/>
          <p:cNvSpPr>
            <a:spLocks noGrp="1"/>
          </p:cNvSpPr>
          <p:nvPr>
            <p:ph type="sldNum" sz="quarter" idx="10"/>
          </p:nvPr>
        </p:nvSpPr>
        <p:spPr/>
        <p:txBody>
          <a:bodyPr/>
          <a:lstStyle/>
          <a:p>
            <a:fld id="{EC897E7A-E009-4A2B-9A64-F4033D3DA318}" type="slidenum">
              <a:rPr kumimoji="1" lang="ja-JP" altLang="en-US" smtClean="0"/>
              <a:pPr/>
              <a:t>9</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9A1F59E2-39C4-44FB-A737-13700AA14536}" type="datetimeFigureOut">
              <a:rPr kumimoji="1" lang="ja-JP" altLang="en-US" smtClean="0"/>
              <a:pPr/>
              <a:t>2013/12/2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A1F59E2-39C4-44FB-A737-13700AA14536}" type="datetimeFigureOut">
              <a:rPr kumimoji="1" lang="ja-JP" altLang="en-US" smtClean="0"/>
              <a:pPr/>
              <a:t>2013/12/2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A1F59E2-39C4-44FB-A737-13700AA14536}" type="datetimeFigureOut">
              <a:rPr kumimoji="1" lang="ja-JP" altLang="en-US" smtClean="0"/>
              <a:pPr/>
              <a:t>2013/12/2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A1F59E2-39C4-44FB-A737-13700AA14536}" type="datetimeFigureOut">
              <a:rPr kumimoji="1" lang="ja-JP" altLang="en-US" smtClean="0"/>
              <a:pPr/>
              <a:t>2013/12/2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9A1F59E2-39C4-44FB-A737-13700AA14536}" type="datetimeFigureOut">
              <a:rPr kumimoji="1" lang="ja-JP" altLang="en-US" smtClean="0"/>
              <a:pPr/>
              <a:t>2013/12/2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9A1F59E2-39C4-44FB-A737-13700AA14536}" type="datetimeFigureOut">
              <a:rPr kumimoji="1" lang="ja-JP" altLang="en-US" smtClean="0"/>
              <a:pPr/>
              <a:t>2013/12/2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9A1F59E2-39C4-44FB-A737-13700AA14536}" type="datetimeFigureOut">
              <a:rPr kumimoji="1" lang="ja-JP" altLang="en-US" smtClean="0"/>
              <a:pPr/>
              <a:t>2013/12/2</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9A1F59E2-39C4-44FB-A737-13700AA14536}" type="datetimeFigureOut">
              <a:rPr kumimoji="1" lang="ja-JP" altLang="en-US" smtClean="0"/>
              <a:pPr/>
              <a:t>2013/12/2</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9A1F59E2-39C4-44FB-A737-13700AA14536}" type="datetimeFigureOut">
              <a:rPr kumimoji="1" lang="ja-JP" altLang="en-US" smtClean="0"/>
              <a:pPr/>
              <a:t>2013/12/2</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9A1F59E2-39C4-44FB-A737-13700AA14536}" type="datetimeFigureOut">
              <a:rPr kumimoji="1" lang="ja-JP" altLang="en-US" smtClean="0"/>
              <a:pPr/>
              <a:t>2013/12/2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9A1F59E2-39C4-44FB-A737-13700AA14536}" type="datetimeFigureOut">
              <a:rPr kumimoji="1" lang="ja-JP" altLang="en-US" smtClean="0"/>
              <a:pPr/>
              <a:t>2013/12/2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3C499D2-1D35-4FB5-80A8-6BA5E6276A1C}"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1F59E2-39C4-44FB-A737-13700AA14536}" type="datetimeFigureOut">
              <a:rPr kumimoji="1" lang="ja-JP" altLang="en-US" smtClean="0"/>
              <a:pPr/>
              <a:t>2013/12/2</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499D2-1D35-4FB5-80A8-6BA5E6276A1C}"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06.ibm.com/software/jp/data/bigdata/"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soumu.go.jp/main_content/000160628.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soumu.go.jp/main_content/000160628.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soumu.go.jp/main_content/000160628.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06.ibm.com/software/jp/data/bigdata/"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06.ibm.com/software/jp/data/bigdata/"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soumu.go.jp/johotsusintokei/linkdata/h25_03_houkoku.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soumu.go.jp/johotsusintokei/linkdata/h25_03_houkoku.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www.yano.co.jp/press/press.php/00093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itpro.nikkeibp.co.jp/article/COLUMN/20130830/501166/"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nttdocomo.co.jp/info/notice/page/130906_00.html" TargetMode="External"/><Relationship Id="rId4" Type="http://schemas.openxmlformats.org/officeDocument/2006/relationships/hyperlink" Target="http://www.itmedia.co.jp/news/articles/1205/02/news046.html"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2.xml"/><Relationship Id="rId5" Type="http://schemas.openxmlformats.org/officeDocument/2006/relationships/image" Target="../media/image13.wmf"/><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bakery.lawson.jp/minori/"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lawson.co.jp/recommend/static/pastaya/today/?ca=top_rec_003"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youtu.be/6pz2vJn_p0Y" TargetMode="External"/><Relationship Id="rId7" Type="http://schemas.openxmlformats.org/officeDocument/2006/relationships/hyperlink" Target="http://www.youtube.com/watch?v=Z13vGYEgsi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youtube.com/watch?v=I_I-WEOZT_0&amp;feature=youtu.be" TargetMode="External"/><Relationship Id="rId5" Type="http://schemas.openxmlformats.org/officeDocument/2006/relationships/hyperlink" Target="http://www.youtube.com/watch?v=g27VskvlKsk" TargetMode="External"/><Relationship Id="rId4" Type="http://schemas.openxmlformats.org/officeDocument/2006/relationships/hyperlink" Target="http://www.youtube.com/watch?v=iw-a_derXC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683568" y="980728"/>
            <a:ext cx="7772400" cy="2478137"/>
          </a:xfrm>
        </p:spPr>
        <p:txBody>
          <a:bodyPr>
            <a:normAutofit/>
          </a:bodyPr>
          <a:lstStyle/>
          <a:p>
            <a:pPr algn="l"/>
            <a:r>
              <a:rPr kumimoji="1" lang="en-US" altLang="ja-JP" dirty="0" smtClean="0">
                <a:latin typeface="HGPｺﾞｼｯｸM" pitchFamily="50" charset="-128"/>
                <a:ea typeface="HGPｺﾞｼｯｸM" pitchFamily="50" charset="-128"/>
              </a:rPr>
              <a:t>『</a:t>
            </a:r>
            <a:r>
              <a:rPr kumimoji="1" lang="ja-JP" altLang="en-US" dirty="0" smtClean="0">
                <a:latin typeface="HGPｺﾞｼｯｸM" pitchFamily="50" charset="-128"/>
                <a:ea typeface="HGPｺﾞｼｯｸM" pitchFamily="50" charset="-128"/>
              </a:rPr>
              <a:t>情報科＋</a:t>
            </a:r>
            <a:r>
              <a:rPr kumimoji="1" lang="en-US" altLang="ja-JP" dirty="0" smtClean="0">
                <a:latin typeface="HGPｺﾞｼｯｸM" pitchFamily="50" charset="-128"/>
                <a:ea typeface="HGPｺﾞｼｯｸM" pitchFamily="50" charset="-128"/>
              </a:rPr>
              <a:t>』</a:t>
            </a:r>
            <a:r>
              <a:rPr kumimoji="1" lang="en-US" altLang="ja-JP" sz="1100" dirty="0" smtClean="0">
                <a:latin typeface="HGPｺﾞｼｯｸM" pitchFamily="50" charset="-128"/>
                <a:ea typeface="HGPｺﾞｼｯｸM" pitchFamily="50" charset="-128"/>
              </a:rPr>
              <a:t/>
            </a:r>
            <a:br>
              <a:rPr kumimoji="1" lang="en-US" altLang="ja-JP" sz="1100" dirty="0" smtClean="0">
                <a:latin typeface="HGPｺﾞｼｯｸM" pitchFamily="50" charset="-128"/>
                <a:ea typeface="HGPｺﾞｼｯｸM" pitchFamily="50" charset="-128"/>
              </a:rPr>
            </a:br>
            <a:r>
              <a:rPr kumimoji="1" lang="en-US" altLang="ja-JP" sz="1100" dirty="0" smtClean="0">
                <a:latin typeface="HGPｺﾞｼｯｸE" pitchFamily="50" charset="-128"/>
                <a:ea typeface="HGPｺﾞｼｯｸE" pitchFamily="50" charset="-128"/>
              </a:rPr>
              <a:t/>
            </a:r>
            <a:br>
              <a:rPr kumimoji="1" lang="en-US" altLang="ja-JP" sz="1100" dirty="0" smtClean="0">
                <a:latin typeface="HGPｺﾞｼｯｸE" pitchFamily="50" charset="-128"/>
                <a:ea typeface="HGPｺﾞｼｯｸE" pitchFamily="50" charset="-128"/>
              </a:rPr>
            </a:br>
            <a:r>
              <a:rPr kumimoji="1" lang="en-US" altLang="ja-JP" sz="2000" dirty="0" smtClean="0">
                <a:latin typeface="HGPｺﾞｼｯｸM" pitchFamily="50" charset="-128"/>
                <a:ea typeface="HGPｺﾞｼｯｸM" pitchFamily="50" charset="-128"/>
              </a:rPr>
              <a:t>No.001</a:t>
            </a:r>
            <a:r>
              <a:rPr kumimoji="1" lang="ja-JP" altLang="en-US" sz="2000" dirty="0" smtClean="0">
                <a:latin typeface="HGPｺﾞｼｯｸM" pitchFamily="50" charset="-128"/>
                <a:ea typeface="HGPｺﾞｼｯｸM" pitchFamily="50" charset="-128"/>
              </a:rPr>
              <a:t>連動 </a:t>
            </a:r>
            <a:r>
              <a:rPr kumimoji="1" lang="en-US" altLang="ja-JP" dirty="0" smtClean="0">
                <a:latin typeface="HGPｺﾞｼｯｸE" pitchFamily="50" charset="-128"/>
                <a:ea typeface="HGPｺﾞｼｯｸE" pitchFamily="50" charset="-128"/>
              </a:rPr>
              <a:t/>
            </a:r>
            <a:br>
              <a:rPr kumimoji="1" lang="en-US" altLang="ja-JP" dirty="0" smtClean="0">
                <a:latin typeface="HGPｺﾞｼｯｸE" pitchFamily="50" charset="-128"/>
                <a:ea typeface="HGPｺﾞｼｯｸE" pitchFamily="50" charset="-128"/>
              </a:rPr>
            </a:br>
            <a:r>
              <a:rPr lang="ja-JP" altLang="en-US" sz="3600" dirty="0" smtClean="0">
                <a:latin typeface="HGPｺﾞｼｯｸE" pitchFamily="50" charset="-128"/>
                <a:ea typeface="HGPｺﾞｼｯｸE" pitchFamily="50" charset="-128"/>
              </a:rPr>
              <a:t>授業スライド 作成用素材</a:t>
            </a:r>
            <a:endParaRPr kumimoji="1" lang="ja-JP" altLang="en-US" sz="3600" dirty="0">
              <a:latin typeface="HGPｺﾞｼｯｸE" pitchFamily="50" charset="-128"/>
              <a:ea typeface="HGPｺﾞｼｯｸE" pitchFamily="50" charset="-128"/>
            </a:endParaRPr>
          </a:p>
        </p:txBody>
      </p:sp>
      <p:sp>
        <p:nvSpPr>
          <p:cNvPr id="6" name="サブタイトル 5"/>
          <p:cNvSpPr>
            <a:spLocks noGrp="1"/>
          </p:cNvSpPr>
          <p:nvPr>
            <p:ph type="subTitle" idx="1"/>
          </p:nvPr>
        </p:nvSpPr>
        <p:spPr>
          <a:xfrm>
            <a:off x="681336" y="3744615"/>
            <a:ext cx="6400800" cy="1752600"/>
          </a:xfrm>
        </p:spPr>
        <p:txBody>
          <a:bodyPr>
            <a:normAutofit/>
          </a:bodyPr>
          <a:lstStyle/>
          <a:p>
            <a:pPr algn="l"/>
            <a:r>
              <a:rPr lang="ja-JP" altLang="en-US" sz="2400" dirty="0" smtClean="0">
                <a:solidFill>
                  <a:schemeClr val="bg1">
                    <a:lumMod val="50000"/>
                  </a:schemeClr>
                </a:solidFill>
                <a:latin typeface="HGPｺﾞｼｯｸE" pitchFamily="50" charset="-128"/>
                <a:ea typeface="HGPｺﾞｼｯｸE" pitchFamily="50" charset="-128"/>
              </a:rPr>
              <a:t>＜</a:t>
            </a:r>
            <a:r>
              <a:rPr lang="en-US" altLang="ja-JP" sz="2400" dirty="0" smtClean="0">
                <a:solidFill>
                  <a:schemeClr val="bg1">
                    <a:lumMod val="50000"/>
                  </a:schemeClr>
                </a:solidFill>
                <a:latin typeface="HGPｺﾞｼｯｸE" pitchFamily="50" charset="-128"/>
                <a:ea typeface="HGPｺﾞｼｯｸE" pitchFamily="50" charset="-128"/>
              </a:rPr>
              <a:t>contents</a:t>
            </a:r>
            <a:r>
              <a:rPr lang="ja-JP" altLang="en-US" sz="2400" dirty="0" smtClean="0">
                <a:solidFill>
                  <a:schemeClr val="bg1">
                    <a:lumMod val="50000"/>
                  </a:schemeClr>
                </a:solidFill>
                <a:latin typeface="HGPｺﾞｼｯｸE" pitchFamily="50" charset="-128"/>
                <a:ea typeface="HGPｺﾞｼｯｸE" pitchFamily="50" charset="-128"/>
              </a:rPr>
              <a:t>＞</a:t>
            </a:r>
            <a:endParaRPr lang="en-US" altLang="ja-JP" sz="2400" dirty="0" smtClean="0">
              <a:solidFill>
                <a:schemeClr val="bg1">
                  <a:lumMod val="50000"/>
                </a:schemeClr>
              </a:solidFill>
              <a:latin typeface="HGPｺﾞｼｯｸE" pitchFamily="50" charset="-128"/>
              <a:ea typeface="HGPｺﾞｼｯｸE" pitchFamily="50" charset="-128"/>
            </a:endParaRPr>
          </a:p>
          <a:p>
            <a:pPr algn="l"/>
            <a:r>
              <a:rPr lang="ja-JP" altLang="en-US" sz="2400" dirty="0" smtClean="0">
                <a:solidFill>
                  <a:srgbClr val="00B0F0"/>
                </a:solidFill>
                <a:latin typeface="HGPｺﾞｼｯｸE" pitchFamily="50" charset="-128"/>
                <a:ea typeface="HGPｺﾞｼｯｸE" pitchFamily="50" charset="-128"/>
              </a:rPr>
              <a:t>第１部　ビッグデータ</a:t>
            </a:r>
            <a:endParaRPr lang="en-US" altLang="ja-JP" sz="2400" dirty="0" smtClean="0">
              <a:solidFill>
                <a:srgbClr val="00B0F0"/>
              </a:solidFill>
              <a:latin typeface="HGPｺﾞｼｯｸE" pitchFamily="50" charset="-128"/>
              <a:ea typeface="HGPｺﾞｼｯｸE" pitchFamily="50" charset="-128"/>
            </a:endParaRPr>
          </a:p>
          <a:p>
            <a:pPr algn="l"/>
            <a:r>
              <a:rPr lang="ja-JP" altLang="en-US" sz="2400" dirty="0" smtClean="0">
                <a:solidFill>
                  <a:srgbClr val="002060"/>
                </a:solidFill>
                <a:latin typeface="HGPｺﾞｼｯｸE" pitchFamily="50" charset="-128"/>
                <a:ea typeface="HGPｺﾞｼｯｸE" pitchFamily="50" charset="-128"/>
              </a:rPr>
              <a:t>第２部　</a:t>
            </a:r>
            <a:r>
              <a:rPr lang="en-US" altLang="ja-JP" sz="2400" dirty="0" smtClean="0">
                <a:solidFill>
                  <a:srgbClr val="002060"/>
                </a:solidFill>
                <a:latin typeface="HGPｺﾞｼｯｸE" pitchFamily="50" charset="-128"/>
                <a:ea typeface="HGPｺﾞｼｯｸE" pitchFamily="50" charset="-128"/>
              </a:rPr>
              <a:t>POS</a:t>
            </a:r>
            <a:r>
              <a:rPr lang="ja-JP" altLang="en-US" sz="2400" dirty="0" smtClean="0">
                <a:solidFill>
                  <a:srgbClr val="002060"/>
                </a:solidFill>
                <a:latin typeface="HGPｺﾞｼｯｸE" pitchFamily="50" charset="-128"/>
                <a:ea typeface="HGPｺﾞｼｯｸE" pitchFamily="50" charset="-128"/>
              </a:rPr>
              <a:t>システムとデータ分析</a:t>
            </a:r>
            <a:endParaRPr lang="en-US" altLang="ja-JP" sz="2400" dirty="0" smtClean="0">
              <a:solidFill>
                <a:srgbClr val="002060"/>
              </a:solidFill>
              <a:latin typeface="HGPｺﾞｼｯｸE" pitchFamily="50" charset="-128"/>
              <a:ea typeface="HGPｺﾞｼｯｸE" pitchFamily="50" charset="-128"/>
            </a:endParaRPr>
          </a:p>
          <a:p>
            <a:pPr algn="l"/>
            <a:endParaRPr kumimoji="1" lang="en-US" altLang="ja-JP" sz="2400" dirty="0" smtClean="0">
              <a:solidFill>
                <a:srgbClr val="002060"/>
              </a:solidFill>
              <a:latin typeface="HGPｺﾞｼｯｸE" pitchFamily="50" charset="-128"/>
              <a:ea typeface="HGPｺﾞｼｯｸE" pitchFamily="50" charset="-128"/>
            </a:endParaRPr>
          </a:p>
        </p:txBody>
      </p:sp>
      <p:pic>
        <p:nvPicPr>
          <p:cNvPr id="1026" name="Picture 2" descr="C:\Users\iwasaki\Desktop\ss\表紙.PNG"/>
          <p:cNvPicPr>
            <a:picLocks noChangeAspect="1" noChangeArrowheads="1"/>
          </p:cNvPicPr>
          <p:nvPr/>
        </p:nvPicPr>
        <p:blipFill>
          <a:blip r:embed="rId3" cstate="print"/>
          <a:srcRect/>
          <a:stretch>
            <a:fillRect/>
          </a:stretch>
        </p:blipFill>
        <p:spPr bwMode="auto">
          <a:xfrm>
            <a:off x="5796136" y="1484784"/>
            <a:ext cx="2526885" cy="3563714"/>
          </a:xfrm>
          <a:prstGeom prst="rect">
            <a:avLst/>
          </a:prstGeom>
          <a:noFill/>
          <a:ln w="3175">
            <a:solidFill>
              <a:schemeClr val="bg1">
                <a:lumMod val="50000"/>
              </a:schemeClr>
            </a:solidFill>
          </a:ln>
        </p:spPr>
      </p:pic>
      <p:sp>
        <p:nvSpPr>
          <p:cNvPr id="9" name="サブタイトル 5"/>
          <p:cNvSpPr txBox="1">
            <a:spLocks/>
          </p:cNvSpPr>
          <p:nvPr/>
        </p:nvSpPr>
        <p:spPr>
          <a:xfrm>
            <a:off x="681336" y="5517232"/>
            <a:ext cx="7635080" cy="864096"/>
          </a:xfrm>
          <a:prstGeom prst="rect">
            <a:avLst/>
          </a:prstGeom>
        </p:spPr>
        <p:txBody>
          <a:bodyPr vert="horz" lIns="91440" tIns="45720" rIns="91440" bIns="45720" rtlCol="0">
            <a:normAutofit/>
          </a:bodyPr>
          <a:lstStyle/>
          <a:p>
            <a:pPr lvl="0">
              <a:spcBef>
                <a:spcPct val="20000"/>
              </a:spcBef>
            </a:pPr>
            <a:r>
              <a:rPr lang="ja-JP" altLang="en-US" sz="1700" dirty="0" smtClean="0">
                <a:solidFill>
                  <a:srgbClr val="FF0000"/>
                </a:solidFill>
                <a:latin typeface="HGPｺﾞｼｯｸM" pitchFamily="50" charset="-128"/>
                <a:ea typeface="HGPｺﾞｼｯｸM" pitchFamily="50" charset="-128"/>
              </a:rPr>
              <a:t>▶</a:t>
            </a:r>
            <a:r>
              <a:rPr lang="ja-JP" altLang="en-US" sz="1700" dirty="0" smtClean="0">
                <a:latin typeface="HGPｺﾞｼｯｸM" pitchFamily="50" charset="-128"/>
                <a:ea typeface="HGPｺﾞｼｯｸM" pitchFamily="50" charset="-128"/>
              </a:rPr>
              <a:t>スライドの一部には，ノート欄にも記述がございます。</a:t>
            </a:r>
            <a:endParaRPr lang="en-US" altLang="ja-JP" sz="1700" dirty="0" smtClean="0">
              <a:latin typeface="HGPｺﾞｼｯｸM" pitchFamily="50" charset="-128"/>
              <a:ea typeface="HGPｺﾞｼｯｸM" pitchFamily="50" charset="-128"/>
            </a:endParaRPr>
          </a:p>
          <a:p>
            <a:pPr lvl="0">
              <a:spcBef>
                <a:spcPct val="20000"/>
              </a:spcBef>
            </a:pPr>
            <a:r>
              <a:rPr lang="ja-JP" altLang="en-US" sz="1700" dirty="0" smtClean="0">
                <a:latin typeface="HGPｺﾞｼｯｸM" pitchFamily="50" charset="-128"/>
                <a:ea typeface="HGPｺﾞｼｯｸM" pitchFamily="50" charset="-128"/>
              </a:rPr>
              <a:t>　合わせてご参照ください。</a:t>
            </a:r>
            <a:endParaRPr lang="ja-JP" altLang="en-US" sz="1700" dirty="0">
              <a:latin typeface="HGPｺﾞｼｯｸM" pitchFamily="50" charset="-128"/>
              <a:ea typeface="HGPｺﾞｼｯｸM" pitchFamily="5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39552" y="6334780"/>
            <a:ext cx="8424936" cy="307777"/>
          </a:xfrm>
          <a:prstGeom prst="rect">
            <a:avLst/>
          </a:prstGeom>
          <a:noFill/>
        </p:spPr>
        <p:txBody>
          <a:bodyPr wrap="square" rtlCol="0">
            <a:spAutoFit/>
          </a:bodyPr>
          <a:lstStyle/>
          <a:p>
            <a:r>
              <a:rPr lang="ja-JP" altLang="en-US" sz="1400" dirty="0" smtClean="0">
                <a:latin typeface="HGPｺﾞｼｯｸM" pitchFamily="50" charset="-128"/>
                <a:ea typeface="HGPｺﾞｼｯｸM" pitchFamily="50" charset="-128"/>
              </a:rPr>
              <a:t>（参考）</a:t>
            </a:r>
            <a:r>
              <a:rPr lang="en-US" altLang="ja-JP" sz="1400" dirty="0" smtClean="0">
                <a:latin typeface="HGPｺﾞｼｯｸM" pitchFamily="50" charset="-128"/>
                <a:ea typeface="HGPｺﾞｼｯｸM" pitchFamily="50" charset="-128"/>
              </a:rPr>
              <a:t> IBM</a:t>
            </a:r>
            <a:r>
              <a:rPr lang="ja-JP" altLang="en-US" sz="1400" dirty="0" smtClean="0">
                <a:latin typeface="HGPｺﾞｼｯｸM" pitchFamily="50" charset="-128"/>
                <a:ea typeface="HGPｺﾞｼｯｸM" pitchFamily="50" charset="-128"/>
              </a:rPr>
              <a:t>　　</a:t>
            </a:r>
            <a:r>
              <a:rPr lang="en-US" altLang="ja-JP" sz="1400" dirty="0" smtClean="0">
                <a:latin typeface="HGPｺﾞｼｯｸM" pitchFamily="50" charset="-128"/>
                <a:ea typeface="HGPｺﾞｼｯｸM" pitchFamily="50" charset="-128"/>
                <a:hlinkClick r:id="rId3"/>
              </a:rPr>
              <a:t>http://www-06.ibm.com/software/jp/data/bigdata/</a:t>
            </a:r>
            <a:endParaRPr kumimoji="1" lang="ja-JP" altLang="en-US" sz="1400" dirty="0">
              <a:latin typeface="HGPｺﾞｼｯｸM" pitchFamily="50" charset="-128"/>
              <a:ea typeface="HGPｺﾞｼｯｸM" pitchFamily="50" charset="-128"/>
            </a:endParaRPr>
          </a:p>
        </p:txBody>
      </p:sp>
      <p:sp>
        <p:nvSpPr>
          <p:cNvPr id="6" name="正方形/長方形 5"/>
          <p:cNvSpPr/>
          <p:nvPr/>
        </p:nvSpPr>
        <p:spPr>
          <a:xfrm>
            <a:off x="0" y="0"/>
            <a:ext cx="9144000" cy="260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 2"/>
          <p:cNvSpPr>
            <a:spLocks noGrp="1"/>
          </p:cNvSpPr>
          <p:nvPr>
            <p:ph idx="1"/>
          </p:nvPr>
        </p:nvSpPr>
        <p:spPr>
          <a:xfrm>
            <a:off x="457200" y="1600200"/>
            <a:ext cx="8686800" cy="4525963"/>
          </a:xfrm>
        </p:spPr>
        <p:txBody>
          <a:bodyPr>
            <a:normAutofit/>
          </a:bodyPr>
          <a:lstStyle/>
          <a:p>
            <a:pPr>
              <a:buNone/>
            </a:pPr>
            <a:r>
              <a:rPr lang="ja-JP" altLang="en-US" dirty="0" smtClean="0">
                <a:solidFill>
                  <a:schemeClr val="tx2"/>
                </a:solidFill>
                <a:latin typeface="HGPｺﾞｼｯｸE" pitchFamily="50" charset="-128"/>
                <a:ea typeface="HGPｺﾞｼｯｸE" pitchFamily="50" charset="-128"/>
              </a:rPr>
              <a:t>２００９年　</a:t>
            </a:r>
            <a:r>
              <a:rPr lang="ja-JP" altLang="en-US" dirty="0" smtClean="0">
                <a:latin typeface="HGPｺﾞｼｯｸE" pitchFamily="50" charset="-128"/>
                <a:ea typeface="HGPｺﾞｼｯｸE" pitchFamily="50" charset="-128"/>
              </a:rPr>
              <a:t>８０万ペタバイト</a:t>
            </a:r>
            <a:endParaRPr lang="en-US" altLang="ja-JP" dirty="0" smtClean="0">
              <a:latin typeface="HGPｺﾞｼｯｸE" pitchFamily="50" charset="-128"/>
              <a:ea typeface="HGPｺﾞｼｯｸE" pitchFamily="50" charset="-128"/>
            </a:endParaRPr>
          </a:p>
          <a:p>
            <a:pPr>
              <a:buNone/>
            </a:pPr>
            <a:r>
              <a:rPr lang="ja-JP" altLang="en-US" dirty="0" smtClean="0">
                <a:solidFill>
                  <a:schemeClr val="tx2"/>
                </a:solidFill>
                <a:latin typeface="HGPｺﾞｼｯｸE" pitchFamily="50" charset="-128"/>
                <a:ea typeface="HGPｺﾞｼｯｸE" pitchFamily="50" charset="-128"/>
              </a:rPr>
              <a:t>　　　　　　　　　　　　　　　</a:t>
            </a:r>
            <a:r>
              <a:rPr lang="ja-JP" altLang="en-US" dirty="0" smtClean="0">
                <a:solidFill>
                  <a:schemeClr val="accent6"/>
                </a:solidFill>
                <a:latin typeface="HGPｺﾞｼｯｸE" pitchFamily="50" charset="-128"/>
                <a:ea typeface="HGPｺﾞｼｯｸE" pitchFamily="50" charset="-128"/>
              </a:rPr>
              <a:t>１１年で約４４倍に</a:t>
            </a:r>
            <a:endParaRPr lang="en-US" altLang="ja-JP" dirty="0" smtClean="0">
              <a:solidFill>
                <a:schemeClr val="accent6"/>
              </a:solidFill>
              <a:latin typeface="HGPｺﾞｼｯｸE" pitchFamily="50" charset="-128"/>
              <a:ea typeface="HGPｺﾞｼｯｸE" pitchFamily="50" charset="-128"/>
            </a:endParaRPr>
          </a:p>
          <a:p>
            <a:pPr>
              <a:buNone/>
            </a:pPr>
            <a:r>
              <a:rPr lang="ja-JP" altLang="en-US" dirty="0" smtClean="0">
                <a:solidFill>
                  <a:schemeClr val="tx2"/>
                </a:solidFill>
                <a:latin typeface="HGPｺﾞｼｯｸE" pitchFamily="50" charset="-128"/>
                <a:ea typeface="HGPｺﾞｼｯｸE" pitchFamily="50" charset="-128"/>
              </a:rPr>
              <a:t>２０２０年　</a:t>
            </a:r>
            <a:r>
              <a:rPr lang="ja-JP" altLang="en-US" dirty="0" smtClean="0">
                <a:solidFill>
                  <a:srgbClr val="FF0000"/>
                </a:solidFill>
                <a:latin typeface="HGPｺﾞｼｯｸE" pitchFamily="50" charset="-128"/>
                <a:ea typeface="HGPｺﾞｼｯｸE" pitchFamily="50" charset="-128"/>
              </a:rPr>
              <a:t>１ゼタバイト</a:t>
            </a:r>
            <a:endParaRPr lang="en-US" altLang="ja-JP" dirty="0" smtClean="0">
              <a:solidFill>
                <a:srgbClr val="FF0000"/>
              </a:solidFill>
              <a:latin typeface="HGPｺﾞｼｯｸE" pitchFamily="50" charset="-128"/>
              <a:ea typeface="HGPｺﾞｼｯｸE" pitchFamily="50" charset="-128"/>
            </a:endParaRPr>
          </a:p>
          <a:p>
            <a:pPr>
              <a:buNone/>
            </a:pPr>
            <a:endParaRPr lang="en-US" altLang="ja-JP" dirty="0" smtClean="0">
              <a:latin typeface="HGPｺﾞｼｯｸE" pitchFamily="50" charset="-128"/>
              <a:ea typeface="HGPｺﾞｼｯｸE" pitchFamily="50" charset="-128"/>
            </a:endParaRPr>
          </a:p>
          <a:p>
            <a:pPr>
              <a:buNone/>
            </a:pPr>
            <a:r>
              <a:rPr lang="ja-JP" altLang="en-US" dirty="0" smtClean="0">
                <a:solidFill>
                  <a:srgbClr val="0070C0"/>
                </a:solidFill>
                <a:latin typeface="HGPｺﾞｼｯｸE" pitchFamily="50" charset="-128"/>
                <a:ea typeface="HGPｺﾞｼｯｸE" pitchFamily="50" charset="-128"/>
              </a:rPr>
              <a:t>ちなみにゼタバイトは，</a:t>
            </a:r>
            <a:endParaRPr lang="en-US" altLang="ja-JP" dirty="0" smtClean="0">
              <a:solidFill>
                <a:srgbClr val="0070C0"/>
              </a:solidFill>
              <a:latin typeface="HGPｺﾞｼｯｸE" pitchFamily="50" charset="-128"/>
              <a:ea typeface="HGPｺﾞｼｯｸE" pitchFamily="50" charset="-128"/>
            </a:endParaRPr>
          </a:p>
          <a:p>
            <a:pPr>
              <a:buNone/>
            </a:pPr>
            <a:r>
              <a:rPr lang="ja-JP" altLang="en-US" dirty="0" smtClean="0">
                <a:latin typeface="HGPｺﾞｼｯｸE" pitchFamily="50" charset="-128"/>
                <a:ea typeface="HGPｺﾞｼｯｸE" pitchFamily="50" charset="-128"/>
              </a:rPr>
              <a:t>１，０００，０００，０００，０００，０００，０００，０００</a:t>
            </a:r>
            <a:r>
              <a:rPr lang="ja-JP" altLang="en-US" sz="2000" dirty="0" smtClean="0">
                <a:latin typeface="HGPｺﾞｼｯｸE" pitchFamily="50" charset="-128"/>
                <a:ea typeface="HGPｺﾞｼｯｸE" pitchFamily="50" charset="-128"/>
              </a:rPr>
              <a:t>バイト</a:t>
            </a:r>
            <a:endParaRPr lang="en-US" altLang="ja-JP" sz="2000" dirty="0" smtClean="0">
              <a:latin typeface="HGPｺﾞｼｯｸM" pitchFamily="50" charset="-128"/>
              <a:ea typeface="HGPｺﾞｼｯｸM" pitchFamily="50" charset="-128"/>
            </a:endParaRPr>
          </a:p>
        </p:txBody>
      </p:sp>
      <p:sp>
        <p:nvSpPr>
          <p:cNvPr id="8" name="コンテンツ プレースホルダ 2"/>
          <p:cNvSpPr txBox="1">
            <a:spLocks/>
          </p:cNvSpPr>
          <p:nvPr/>
        </p:nvSpPr>
        <p:spPr>
          <a:xfrm>
            <a:off x="457200" y="5085185"/>
            <a:ext cx="8686800" cy="79208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ゼタ　　　　　エクサ　　　ペタ　　　　　テラ　　　　ギガ　　　　メガ　　　　キロ</a:t>
            </a:r>
            <a:endParaRPr kumimoji="1" lang="en-US" altLang="ja-JP"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a:t>
            </a:r>
            <a:r>
              <a:rPr kumimoji="1" lang="en-US" altLang="ja-JP"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ZB)</a:t>
            </a:r>
            <a:r>
              <a:rPr kumimoji="1" lang="ja-JP" altLang="en-US"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　　　　　（</a:t>
            </a:r>
            <a:r>
              <a:rPr kumimoji="1" lang="en-US" altLang="ja-JP"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EB)</a:t>
            </a:r>
            <a:r>
              <a:rPr kumimoji="1" lang="ja-JP" altLang="en-US"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　　　　（</a:t>
            </a:r>
            <a:r>
              <a:rPr kumimoji="1" lang="en-US" altLang="ja-JP"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PB)</a:t>
            </a:r>
            <a:r>
              <a:rPr kumimoji="1" lang="ja-JP" altLang="en-US"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　　　　（</a:t>
            </a:r>
            <a:r>
              <a:rPr kumimoji="1" lang="en-US" altLang="ja-JP"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TB)</a:t>
            </a:r>
            <a:r>
              <a:rPr kumimoji="1" lang="ja-JP" altLang="en-US"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　　　　（</a:t>
            </a:r>
            <a:r>
              <a:rPr kumimoji="1" lang="en-US" altLang="ja-JP"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GB)</a:t>
            </a:r>
            <a:r>
              <a:rPr kumimoji="1" lang="ja-JP" altLang="en-US"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　　　　（</a:t>
            </a:r>
            <a:r>
              <a:rPr kumimoji="1" lang="en-US" altLang="ja-JP"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MB)</a:t>
            </a:r>
            <a:r>
              <a:rPr kumimoji="1" lang="ja-JP" altLang="en-US"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　　　（</a:t>
            </a:r>
            <a:r>
              <a:rPr kumimoji="1" lang="en-US" altLang="ja-JP"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KB)</a:t>
            </a:r>
            <a:endParaRPr kumimoji="1" lang="en-US" altLang="ja-JP"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endParaRPr>
          </a:p>
        </p:txBody>
      </p:sp>
      <p:sp>
        <p:nvSpPr>
          <p:cNvPr id="9" name="二等辺三角形 8"/>
          <p:cNvSpPr/>
          <p:nvPr/>
        </p:nvSpPr>
        <p:spPr>
          <a:xfrm rot="10800000">
            <a:off x="2267744" y="2276872"/>
            <a:ext cx="2088232" cy="43204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251520" y="3861048"/>
            <a:ext cx="8712968" cy="2016224"/>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
          <p:cNvSpPr txBox="1">
            <a:spLocks/>
          </p:cNvSpPr>
          <p:nvPr/>
        </p:nvSpPr>
        <p:spPr>
          <a:xfrm>
            <a:off x="457200" y="274638"/>
            <a:ext cx="8363272" cy="1143000"/>
          </a:xfrm>
          <a:prstGeom prst="rect">
            <a:avLst/>
          </a:prstGeom>
        </p:spPr>
        <p:txBody>
          <a:bodyPr vert="horz" lIns="91440" tIns="45720" rIns="91440" bIns="45720" rtlCol="0" anchor="ctr">
            <a:normAutofit fontScale="92500"/>
          </a:bodyPr>
          <a:lstStyle/>
          <a:p>
            <a:pPr lvl="0">
              <a:spcBef>
                <a:spcPct val="0"/>
              </a:spcBef>
            </a:pPr>
            <a:r>
              <a:rPr lang="ja-JP" altLang="en-US" sz="4400" dirty="0" smtClean="0"/>
              <a:t>３．「膨大なデータ」ってどのくらい？</a:t>
            </a: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角丸四角形 57"/>
          <p:cNvSpPr/>
          <p:nvPr/>
        </p:nvSpPr>
        <p:spPr>
          <a:xfrm>
            <a:off x="5650900" y="4673000"/>
            <a:ext cx="2017444" cy="1564312"/>
          </a:xfrm>
          <a:prstGeom prst="round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p:cNvSpPr txBox="1"/>
          <p:nvPr/>
        </p:nvSpPr>
        <p:spPr>
          <a:xfrm>
            <a:off x="7092280" y="4509120"/>
            <a:ext cx="611560" cy="1200329"/>
          </a:xfrm>
          <a:prstGeom prst="rect">
            <a:avLst/>
          </a:prstGeom>
          <a:noFill/>
        </p:spPr>
        <p:txBody>
          <a:bodyPr wrap="square" rtlCol="0">
            <a:spAutoFit/>
          </a:bodyPr>
          <a:lstStyle/>
          <a:p>
            <a:r>
              <a:rPr kumimoji="1" lang="ja-JP" altLang="en-US" sz="7200" dirty="0" smtClean="0">
                <a:solidFill>
                  <a:schemeClr val="tx2">
                    <a:lumMod val="40000"/>
                    <a:lumOff val="60000"/>
                  </a:schemeClr>
                </a:solidFill>
                <a:latin typeface="HGPｺﾞｼｯｸE" pitchFamily="50" charset="-128"/>
                <a:ea typeface="HGPｺﾞｼｯｸE" pitchFamily="50" charset="-128"/>
              </a:rPr>
              <a:t>８</a:t>
            </a:r>
            <a:endParaRPr kumimoji="1" lang="ja-JP" altLang="en-US" sz="7200" dirty="0">
              <a:solidFill>
                <a:schemeClr val="tx2">
                  <a:lumMod val="40000"/>
                  <a:lumOff val="60000"/>
                </a:schemeClr>
              </a:solidFill>
              <a:latin typeface="HGPｺﾞｼｯｸE" pitchFamily="50" charset="-128"/>
              <a:ea typeface="HGPｺﾞｼｯｸE" pitchFamily="50" charset="-128"/>
            </a:endParaRPr>
          </a:p>
        </p:txBody>
      </p:sp>
      <p:sp>
        <p:nvSpPr>
          <p:cNvPr id="86" name="角丸四角形 85"/>
          <p:cNvSpPr/>
          <p:nvPr/>
        </p:nvSpPr>
        <p:spPr>
          <a:xfrm>
            <a:off x="5724128" y="5229200"/>
            <a:ext cx="1872208" cy="936104"/>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角丸四角形 58"/>
          <p:cNvSpPr/>
          <p:nvPr/>
        </p:nvSpPr>
        <p:spPr>
          <a:xfrm>
            <a:off x="3527274" y="4673000"/>
            <a:ext cx="2017444" cy="1564312"/>
          </a:xfrm>
          <a:prstGeom prst="round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p:cNvSpPr txBox="1"/>
          <p:nvPr/>
        </p:nvSpPr>
        <p:spPr>
          <a:xfrm>
            <a:off x="4968552" y="4509120"/>
            <a:ext cx="611560" cy="1200329"/>
          </a:xfrm>
          <a:prstGeom prst="rect">
            <a:avLst/>
          </a:prstGeom>
          <a:noFill/>
        </p:spPr>
        <p:txBody>
          <a:bodyPr wrap="square" rtlCol="0">
            <a:spAutoFit/>
          </a:bodyPr>
          <a:lstStyle/>
          <a:p>
            <a:r>
              <a:rPr kumimoji="1" lang="ja-JP" altLang="en-US" sz="7200" dirty="0" smtClean="0">
                <a:solidFill>
                  <a:schemeClr val="tx2">
                    <a:lumMod val="40000"/>
                    <a:lumOff val="60000"/>
                  </a:schemeClr>
                </a:solidFill>
                <a:latin typeface="HGPｺﾞｼｯｸE" pitchFamily="50" charset="-128"/>
                <a:ea typeface="HGPｺﾞｼｯｸE" pitchFamily="50" charset="-128"/>
              </a:rPr>
              <a:t>７</a:t>
            </a:r>
            <a:endParaRPr kumimoji="1" lang="ja-JP" altLang="en-US" sz="7200" dirty="0">
              <a:solidFill>
                <a:schemeClr val="tx2">
                  <a:lumMod val="40000"/>
                  <a:lumOff val="60000"/>
                </a:schemeClr>
              </a:solidFill>
              <a:latin typeface="HGPｺﾞｼｯｸE" pitchFamily="50" charset="-128"/>
              <a:ea typeface="HGPｺﾞｼｯｸE" pitchFamily="50" charset="-128"/>
            </a:endParaRPr>
          </a:p>
        </p:txBody>
      </p:sp>
      <p:sp>
        <p:nvSpPr>
          <p:cNvPr id="84" name="角丸四角形 83"/>
          <p:cNvSpPr/>
          <p:nvPr/>
        </p:nvSpPr>
        <p:spPr>
          <a:xfrm>
            <a:off x="3600400" y="5229200"/>
            <a:ext cx="1872208" cy="936104"/>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角丸四角形 56"/>
          <p:cNvSpPr/>
          <p:nvPr/>
        </p:nvSpPr>
        <p:spPr>
          <a:xfrm>
            <a:off x="1403648" y="4673000"/>
            <a:ext cx="2017444" cy="1564312"/>
          </a:xfrm>
          <a:prstGeom prst="round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p:cNvSpPr txBox="1"/>
          <p:nvPr/>
        </p:nvSpPr>
        <p:spPr>
          <a:xfrm>
            <a:off x="2843808" y="4509120"/>
            <a:ext cx="611560" cy="1200329"/>
          </a:xfrm>
          <a:prstGeom prst="rect">
            <a:avLst/>
          </a:prstGeom>
          <a:noFill/>
        </p:spPr>
        <p:txBody>
          <a:bodyPr wrap="square" rtlCol="0">
            <a:spAutoFit/>
          </a:bodyPr>
          <a:lstStyle/>
          <a:p>
            <a:r>
              <a:rPr kumimoji="1" lang="ja-JP" altLang="en-US" sz="7200" dirty="0" smtClean="0">
                <a:solidFill>
                  <a:schemeClr val="tx2">
                    <a:lumMod val="40000"/>
                    <a:lumOff val="60000"/>
                  </a:schemeClr>
                </a:solidFill>
                <a:latin typeface="HGPｺﾞｼｯｸE" pitchFamily="50" charset="-128"/>
                <a:ea typeface="HGPｺﾞｼｯｸE" pitchFamily="50" charset="-128"/>
              </a:rPr>
              <a:t>６</a:t>
            </a:r>
            <a:endParaRPr kumimoji="1" lang="ja-JP" altLang="en-US" sz="7200" dirty="0">
              <a:solidFill>
                <a:schemeClr val="tx2">
                  <a:lumMod val="40000"/>
                  <a:lumOff val="60000"/>
                </a:schemeClr>
              </a:solidFill>
              <a:latin typeface="HGPｺﾞｼｯｸE" pitchFamily="50" charset="-128"/>
              <a:ea typeface="HGPｺﾞｼｯｸE" pitchFamily="50" charset="-128"/>
            </a:endParaRPr>
          </a:p>
        </p:txBody>
      </p:sp>
      <p:sp>
        <p:nvSpPr>
          <p:cNvPr id="82" name="角丸四角形 81"/>
          <p:cNvSpPr/>
          <p:nvPr/>
        </p:nvSpPr>
        <p:spPr>
          <a:xfrm>
            <a:off x="1475656" y="5229200"/>
            <a:ext cx="1872208" cy="936104"/>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角丸四角形 59"/>
          <p:cNvSpPr/>
          <p:nvPr/>
        </p:nvSpPr>
        <p:spPr>
          <a:xfrm>
            <a:off x="1403648" y="2934876"/>
            <a:ext cx="2017444" cy="1564312"/>
          </a:xfrm>
          <a:prstGeom prst="round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p:cNvSpPr txBox="1"/>
          <p:nvPr/>
        </p:nvSpPr>
        <p:spPr>
          <a:xfrm>
            <a:off x="2843808" y="2780928"/>
            <a:ext cx="611560" cy="1200329"/>
          </a:xfrm>
          <a:prstGeom prst="rect">
            <a:avLst/>
          </a:prstGeom>
          <a:noFill/>
        </p:spPr>
        <p:txBody>
          <a:bodyPr wrap="square" rtlCol="0">
            <a:spAutoFit/>
          </a:bodyPr>
          <a:lstStyle/>
          <a:p>
            <a:r>
              <a:rPr kumimoji="1" lang="ja-JP" altLang="en-US" sz="7200" dirty="0" smtClean="0">
                <a:solidFill>
                  <a:schemeClr val="tx2">
                    <a:lumMod val="40000"/>
                    <a:lumOff val="60000"/>
                  </a:schemeClr>
                </a:solidFill>
                <a:latin typeface="HGPｺﾞｼｯｸE" pitchFamily="50" charset="-128"/>
                <a:ea typeface="HGPｺﾞｼｯｸE" pitchFamily="50" charset="-128"/>
              </a:rPr>
              <a:t>４</a:t>
            </a:r>
            <a:endParaRPr kumimoji="1" lang="ja-JP" altLang="en-US" sz="7200" dirty="0">
              <a:solidFill>
                <a:schemeClr val="tx2">
                  <a:lumMod val="40000"/>
                  <a:lumOff val="60000"/>
                </a:schemeClr>
              </a:solidFill>
              <a:latin typeface="HGPｺﾞｼｯｸE" pitchFamily="50" charset="-128"/>
              <a:ea typeface="HGPｺﾞｼｯｸE" pitchFamily="50" charset="-128"/>
            </a:endParaRPr>
          </a:p>
        </p:txBody>
      </p:sp>
      <p:sp>
        <p:nvSpPr>
          <p:cNvPr id="80" name="角丸四角形 79"/>
          <p:cNvSpPr/>
          <p:nvPr/>
        </p:nvSpPr>
        <p:spPr>
          <a:xfrm>
            <a:off x="1475656" y="3501008"/>
            <a:ext cx="1872208" cy="936104"/>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角丸四角形 60"/>
          <p:cNvSpPr/>
          <p:nvPr/>
        </p:nvSpPr>
        <p:spPr>
          <a:xfrm>
            <a:off x="5650900" y="2934876"/>
            <a:ext cx="2017444" cy="1564312"/>
          </a:xfrm>
          <a:prstGeom prst="round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p:cNvSpPr txBox="1"/>
          <p:nvPr/>
        </p:nvSpPr>
        <p:spPr>
          <a:xfrm>
            <a:off x="7092280" y="2780928"/>
            <a:ext cx="611560" cy="1200329"/>
          </a:xfrm>
          <a:prstGeom prst="rect">
            <a:avLst/>
          </a:prstGeom>
          <a:noFill/>
        </p:spPr>
        <p:txBody>
          <a:bodyPr wrap="square" rtlCol="0">
            <a:spAutoFit/>
          </a:bodyPr>
          <a:lstStyle/>
          <a:p>
            <a:r>
              <a:rPr kumimoji="1" lang="ja-JP" altLang="en-US" sz="7200" dirty="0" smtClean="0">
                <a:solidFill>
                  <a:schemeClr val="tx2">
                    <a:lumMod val="40000"/>
                    <a:lumOff val="60000"/>
                  </a:schemeClr>
                </a:solidFill>
                <a:latin typeface="HGPｺﾞｼｯｸE" pitchFamily="50" charset="-128"/>
                <a:ea typeface="HGPｺﾞｼｯｸE" pitchFamily="50" charset="-128"/>
              </a:rPr>
              <a:t>５</a:t>
            </a:r>
            <a:endParaRPr kumimoji="1" lang="ja-JP" altLang="en-US" sz="7200" dirty="0">
              <a:solidFill>
                <a:schemeClr val="tx2">
                  <a:lumMod val="40000"/>
                  <a:lumOff val="60000"/>
                </a:schemeClr>
              </a:solidFill>
              <a:latin typeface="HGPｺﾞｼｯｸE" pitchFamily="50" charset="-128"/>
              <a:ea typeface="HGPｺﾞｼｯｸE" pitchFamily="50" charset="-128"/>
            </a:endParaRPr>
          </a:p>
        </p:txBody>
      </p:sp>
      <p:sp>
        <p:nvSpPr>
          <p:cNvPr id="88" name="角丸四角形 87"/>
          <p:cNvSpPr/>
          <p:nvPr/>
        </p:nvSpPr>
        <p:spPr>
          <a:xfrm>
            <a:off x="5724128" y="3501008"/>
            <a:ext cx="1872208" cy="936104"/>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p:cNvSpPr/>
          <p:nvPr/>
        </p:nvSpPr>
        <p:spPr>
          <a:xfrm>
            <a:off x="5650900" y="1196752"/>
            <a:ext cx="2017444" cy="1564312"/>
          </a:xfrm>
          <a:prstGeom prst="round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p:cNvSpPr txBox="1"/>
          <p:nvPr/>
        </p:nvSpPr>
        <p:spPr>
          <a:xfrm>
            <a:off x="7056784" y="980728"/>
            <a:ext cx="611560" cy="1200329"/>
          </a:xfrm>
          <a:prstGeom prst="rect">
            <a:avLst/>
          </a:prstGeom>
          <a:noFill/>
        </p:spPr>
        <p:txBody>
          <a:bodyPr wrap="square" rtlCol="0">
            <a:spAutoFit/>
          </a:bodyPr>
          <a:lstStyle/>
          <a:p>
            <a:r>
              <a:rPr kumimoji="1" lang="ja-JP" altLang="en-US" sz="7200" dirty="0" smtClean="0">
                <a:solidFill>
                  <a:schemeClr val="tx2">
                    <a:lumMod val="40000"/>
                    <a:lumOff val="60000"/>
                  </a:schemeClr>
                </a:solidFill>
                <a:latin typeface="HGPｺﾞｼｯｸE" pitchFamily="50" charset="-128"/>
                <a:ea typeface="HGPｺﾞｼｯｸE" pitchFamily="50" charset="-128"/>
              </a:rPr>
              <a:t>３</a:t>
            </a:r>
            <a:endParaRPr kumimoji="1" lang="ja-JP" altLang="en-US" sz="7200" dirty="0">
              <a:solidFill>
                <a:schemeClr val="tx2">
                  <a:lumMod val="40000"/>
                  <a:lumOff val="60000"/>
                </a:schemeClr>
              </a:solidFill>
              <a:latin typeface="HGPｺﾞｼｯｸE" pitchFamily="50" charset="-128"/>
              <a:ea typeface="HGPｺﾞｼｯｸE" pitchFamily="50" charset="-128"/>
            </a:endParaRPr>
          </a:p>
        </p:txBody>
      </p:sp>
      <p:sp>
        <p:nvSpPr>
          <p:cNvPr id="78" name="角丸四角形 77"/>
          <p:cNvSpPr/>
          <p:nvPr/>
        </p:nvSpPr>
        <p:spPr>
          <a:xfrm>
            <a:off x="5724128" y="1700808"/>
            <a:ext cx="1872208" cy="936104"/>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角丸四角形 43"/>
          <p:cNvSpPr/>
          <p:nvPr/>
        </p:nvSpPr>
        <p:spPr>
          <a:xfrm>
            <a:off x="3527274" y="1196752"/>
            <a:ext cx="2017444" cy="1564312"/>
          </a:xfrm>
          <a:prstGeom prst="round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p:cNvSpPr txBox="1"/>
          <p:nvPr/>
        </p:nvSpPr>
        <p:spPr>
          <a:xfrm>
            <a:off x="4968552" y="980728"/>
            <a:ext cx="611560" cy="1200329"/>
          </a:xfrm>
          <a:prstGeom prst="rect">
            <a:avLst/>
          </a:prstGeom>
          <a:noFill/>
        </p:spPr>
        <p:txBody>
          <a:bodyPr wrap="square" rtlCol="0">
            <a:spAutoFit/>
          </a:bodyPr>
          <a:lstStyle/>
          <a:p>
            <a:r>
              <a:rPr kumimoji="1" lang="ja-JP" altLang="en-US" sz="7200" dirty="0" smtClean="0">
                <a:solidFill>
                  <a:schemeClr val="tx2">
                    <a:lumMod val="40000"/>
                    <a:lumOff val="60000"/>
                  </a:schemeClr>
                </a:solidFill>
                <a:latin typeface="HGPｺﾞｼｯｸE" pitchFamily="50" charset="-128"/>
                <a:ea typeface="HGPｺﾞｼｯｸE" pitchFamily="50" charset="-128"/>
              </a:rPr>
              <a:t>２</a:t>
            </a:r>
            <a:endParaRPr kumimoji="1" lang="ja-JP" altLang="en-US" sz="7200" dirty="0">
              <a:solidFill>
                <a:schemeClr val="tx2">
                  <a:lumMod val="40000"/>
                  <a:lumOff val="60000"/>
                </a:schemeClr>
              </a:solidFill>
              <a:latin typeface="HGPｺﾞｼｯｸE" pitchFamily="50" charset="-128"/>
              <a:ea typeface="HGPｺﾞｼｯｸE" pitchFamily="50" charset="-128"/>
            </a:endParaRPr>
          </a:p>
        </p:txBody>
      </p:sp>
      <p:sp>
        <p:nvSpPr>
          <p:cNvPr id="76" name="角丸四角形 75"/>
          <p:cNvSpPr/>
          <p:nvPr/>
        </p:nvSpPr>
        <p:spPr>
          <a:xfrm>
            <a:off x="3635896" y="1700808"/>
            <a:ext cx="1872208" cy="936104"/>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p:cNvSpPr/>
          <p:nvPr/>
        </p:nvSpPr>
        <p:spPr>
          <a:xfrm>
            <a:off x="1403648" y="1196752"/>
            <a:ext cx="2017444" cy="1564312"/>
          </a:xfrm>
          <a:prstGeom prst="round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p:cNvSpPr txBox="1"/>
          <p:nvPr/>
        </p:nvSpPr>
        <p:spPr>
          <a:xfrm>
            <a:off x="2843808" y="980728"/>
            <a:ext cx="611560" cy="1200329"/>
          </a:xfrm>
          <a:prstGeom prst="rect">
            <a:avLst/>
          </a:prstGeom>
          <a:noFill/>
        </p:spPr>
        <p:txBody>
          <a:bodyPr wrap="square" rtlCol="0">
            <a:spAutoFit/>
          </a:bodyPr>
          <a:lstStyle/>
          <a:p>
            <a:r>
              <a:rPr kumimoji="1" lang="ja-JP" altLang="en-US" sz="7200" dirty="0" smtClean="0">
                <a:solidFill>
                  <a:schemeClr val="tx2">
                    <a:lumMod val="40000"/>
                    <a:lumOff val="60000"/>
                  </a:schemeClr>
                </a:solidFill>
                <a:latin typeface="HGPｺﾞｼｯｸE" pitchFamily="50" charset="-128"/>
                <a:ea typeface="HGPｺﾞｼｯｸE" pitchFamily="50" charset="-128"/>
              </a:rPr>
              <a:t>１</a:t>
            </a:r>
            <a:endParaRPr kumimoji="1" lang="ja-JP" altLang="en-US" sz="7200" dirty="0">
              <a:solidFill>
                <a:schemeClr val="tx2">
                  <a:lumMod val="40000"/>
                  <a:lumOff val="60000"/>
                </a:schemeClr>
              </a:solidFill>
              <a:latin typeface="HGPｺﾞｼｯｸE" pitchFamily="50" charset="-128"/>
              <a:ea typeface="HGPｺﾞｼｯｸE" pitchFamily="50" charset="-128"/>
            </a:endParaRPr>
          </a:p>
        </p:txBody>
      </p:sp>
      <p:sp>
        <p:nvSpPr>
          <p:cNvPr id="73" name="角丸四角形 72"/>
          <p:cNvSpPr/>
          <p:nvPr/>
        </p:nvSpPr>
        <p:spPr>
          <a:xfrm>
            <a:off x="1475656" y="1700808"/>
            <a:ext cx="1872208" cy="936104"/>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403648" y="1268760"/>
            <a:ext cx="2017444" cy="338554"/>
          </a:xfrm>
          <a:prstGeom prst="rect">
            <a:avLst/>
          </a:prstGeom>
          <a:noFill/>
          <a:ln w="25400">
            <a:noFill/>
          </a:ln>
        </p:spPr>
        <p:txBody>
          <a:bodyPr wrap="square" rtlCol="0">
            <a:spAutoFit/>
          </a:bodyPr>
          <a:lstStyle/>
          <a:p>
            <a:pPr algn="ctr"/>
            <a:r>
              <a:rPr kumimoji="1" lang="en-US" altLang="ja-JP" sz="1600" dirty="0" smtClean="0">
                <a:solidFill>
                  <a:schemeClr val="bg1"/>
                </a:solidFill>
                <a:latin typeface="HGPｺﾞｼｯｸE" pitchFamily="50" charset="-128"/>
                <a:ea typeface="HGPｺﾞｼｯｸE" pitchFamily="50" charset="-128"/>
              </a:rPr>
              <a:t>SNS</a:t>
            </a:r>
            <a:r>
              <a:rPr kumimoji="1" lang="ja-JP" altLang="en-US" sz="1600" dirty="0" smtClean="0">
                <a:solidFill>
                  <a:schemeClr val="bg1"/>
                </a:solidFill>
                <a:latin typeface="HGPｺﾞｼｯｸE" pitchFamily="50" charset="-128"/>
                <a:ea typeface="HGPｺﾞｼｯｸE" pitchFamily="50" charset="-128"/>
              </a:rPr>
              <a:t>データ</a:t>
            </a:r>
            <a:endParaRPr kumimoji="1" lang="ja-JP" altLang="en-US" sz="1600" dirty="0">
              <a:solidFill>
                <a:schemeClr val="bg1"/>
              </a:solidFill>
              <a:latin typeface="HGPｺﾞｼｯｸE" pitchFamily="50" charset="-128"/>
              <a:ea typeface="HGPｺﾞｼｯｸE" pitchFamily="50" charset="-128"/>
            </a:endParaRPr>
          </a:p>
        </p:txBody>
      </p:sp>
      <p:sp>
        <p:nvSpPr>
          <p:cNvPr id="5" name="テキスト ボックス 4"/>
          <p:cNvSpPr txBox="1"/>
          <p:nvPr/>
        </p:nvSpPr>
        <p:spPr>
          <a:xfrm>
            <a:off x="719064" y="6334780"/>
            <a:ext cx="8424936" cy="523220"/>
          </a:xfrm>
          <a:prstGeom prst="rect">
            <a:avLst/>
          </a:prstGeom>
          <a:noFill/>
        </p:spPr>
        <p:txBody>
          <a:bodyPr wrap="square" rtlCol="0">
            <a:spAutoFit/>
          </a:bodyPr>
          <a:lstStyle/>
          <a:p>
            <a:r>
              <a:rPr lang="ja-JP" altLang="en-US" sz="1400" dirty="0">
                <a:latin typeface="HGPｺﾞｼｯｸM" pitchFamily="50" charset="-128"/>
                <a:ea typeface="HGPｺﾞｼｯｸM" pitchFamily="50" charset="-128"/>
              </a:rPr>
              <a:t>（出典）情報通信審議会</a:t>
            </a:r>
            <a:r>
              <a:rPr lang="en-US" altLang="ja-JP" sz="1400" dirty="0">
                <a:latin typeface="HGPｺﾞｼｯｸM" pitchFamily="50" charset="-128"/>
                <a:ea typeface="HGPｺﾞｼｯｸM" pitchFamily="50" charset="-128"/>
              </a:rPr>
              <a:t>ICT</a:t>
            </a:r>
            <a:r>
              <a:rPr lang="ja-JP" altLang="en-US" sz="1400" dirty="0">
                <a:latin typeface="HGPｺﾞｼｯｸM" pitchFamily="50" charset="-128"/>
                <a:ea typeface="HGPｺﾞｼｯｸM" pitchFamily="50" charset="-128"/>
              </a:rPr>
              <a:t>基本戦略ボード「ビッグデータの活用に関するアドホックグループ」</a:t>
            </a:r>
            <a:r>
              <a:rPr lang="ja-JP" altLang="en-US" sz="1400" dirty="0" smtClean="0">
                <a:latin typeface="HGPｺﾞｼｯｸM" pitchFamily="50" charset="-128"/>
                <a:ea typeface="HGPｺﾞｼｯｸM" pitchFamily="50" charset="-128"/>
              </a:rPr>
              <a:t>資料</a:t>
            </a:r>
            <a:endParaRPr lang="en-US" altLang="ja-JP" sz="1400" dirty="0" smtClean="0">
              <a:latin typeface="HGPｺﾞｼｯｸM" pitchFamily="50" charset="-128"/>
              <a:ea typeface="HGPｺﾞｼｯｸM" pitchFamily="50" charset="-128"/>
            </a:endParaRPr>
          </a:p>
          <a:p>
            <a:r>
              <a:rPr lang="en-US" altLang="ja-JP" sz="1400" dirty="0" smtClean="0">
                <a:hlinkClick r:id="rId3"/>
              </a:rPr>
              <a:t>http://www.soumu.go.jp/main_content/000160628.pdf</a:t>
            </a:r>
            <a:endParaRPr kumimoji="1" lang="ja-JP" altLang="en-US" sz="1400" dirty="0">
              <a:latin typeface="HGPｺﾞｼｯｸM" pitchFamily="50" charset="-128"/>
              <a:ea typeface="HGPｺﾞｼｯｸM" pitchFamily="50" charset="-128"/>
            </a:endParaRPr>
          </a:p>
        </p:txBody>
      </p:sp>
      <p:sp>
        <p:nvSpPr>
          <p:cNvPr id="6" name="正方形/長方形 5"/>
          <p:cNvSpPr/>
          <p:nvPr/>
        </p:nvSpPr>
        <p:spPr>
          <a:xfrm>
            <a:off x="0" y="0"/>
            <a:ext cx="9144000" cy="260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角丸四角形 61"/>
          <p:cNvSpPr/>
          <p:nvPr/>
        </p:nvSpPr>
        <p:spPr>
          <a:xfrm>
            <a:off x="3527274" y="2934876"/>
            <a:ext cx="2017444" cy="1564312"/>
          </a:xfrm>
          <a:prstGeom prst="round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403648" y="3006884"/>
            <a:ext cx="2017444" cy="338554"/>
          </a:xfrm>
          <a:prstGeom prst="rect">
            <a:avLst/>
          </a:prstGeom>
          <a:noFill/>
          <a:ln w="25400">
            <a:noFill/>
          </a:ln>
        </p:spPr>
        <p:txBody>
          <a:bodyPr wrap="square" rtlCol="0">
            <a:spAutoFit/>
          </a:bodyPr>
          <a:lstStyle/>
          <a:p>
            <a:pPr algn="ctr"/>
            <a:r>
              <a:rPr lang="ja-JP" altLang="en-US" sz="1600" dirty="0" smtClean="0">
                <a:solidFill>
                  <a:schemeClr val="bg1"/>
                </a:solidFill>
                <a:latin typeface="HGPｺﾞｼｯｸE" pitchFamily="50" charset="-128"/>
                <a:ea typeface="HGPｺﾞｼｯｸE" pitchFamily="50" charset="-128"/>
              </a:rPr>
              <a:t>カスタマーデータ</a:t>
            </a:r>
          </a:p>
        </p:txBody>
      </p:sp>
      <p:sp>
        <p:nvSpPr>
          <p:cNvPr id="31" name="テキスト ボックス 30"/>
          <p:cNvSpPr txBox="1"/>
          <p:nvPr/>
        </p:nvSpPr>
        <p:spPr>
          <a:xfrm>
            <a:off x="1403648" y="4745009"/>
            <a:ext cx="2017444" cy="338554"/>
          </a:xfrm>
          <a:prstGeom prst="rect">
            <a:avLst/>
          </a:prstGeom>
          <a:noFill/>
          <a:ln w="25400">
            <a:noFill/>
          </a:ln>
        </p:spPr>
        <p:txBody>
          <a:bodyPr wrap="square" rtlCol="0">
            <a:spAutoFit/>
          </a:bodyPr>
          <a:lstStyle/>
          <a:p>
            <a:pPr algn="ctr"/>
            <a:r>
              <a:rPr kumimoji="1" lang="ja-JP" altLang="en-US" sz="1600" dirty="0" smtClean="0">
                <a:solidFill>
                  <a:schemeClr val="bg1"/>
                </a:solidFill>
                <a:latin typeface="HGPｺﾞｼｯｸE" pitchFamily="50" charset="-128"/>
                <a:ea typeface="HGPｺﾞｼｯｸE" pitchFamily="50" charset="-128"/>
              </a:rPr>
              <a:t>オフィスデータ</a:t>
            </a:r>
            <a:endParaRPr kumimoji="1" lang="ja-JP" altLang="en-US" sz="1600" dirty="0">
              <a:solidFill>
                <a:schemeClr val="bg1"/>
              </a:solidFill>
              <a:latin typeface="HGPｺﾞｼｯｸE" pitchFamily="50" charset="-128"/>
              <a:ea typeface="HGPｺﾞｼｯｸE" pitchFamily="50" charset="-128"/>
            </a:endParaRPr>
          </a:p>
        </p:txBody>
      </p:sp>
      <p:sp>
        <p:nvSpPr>
          <p:cNvPr id="33" name="テキスト ボックス 32"/>
          <p:cNvSpPr txBox="1"/>
          <p:nvPr/>
        </p:nvSpPr>
        <p:spPr>
          <a:xfrm>
            <a:off x="3527274" y="3456313"/>
            <a:ext cx="2017444" cy="461665"/>
          </a:xfrm>
          <a:prstGeom prst="rect">
            <a:avLst/>
          </a:prstGeom>
          <a:noFill/>
          <a:ln w="25400">
            <a:noFill/>
          </a:ln>
        </p:spPr>
        <p:txBody>
          <a:bodyPr wrap="square" rtlCol="0">
            <a:spAutoFit/>
          </a:bodyPr>
          <a:lstStyle/>
          <a:p>
            <a:pPr algn="ctr"/>
            <a:r>
              <a:rPr lang="ja-JP" altLang="en-US" sz="2400" dirty="0" smtClean="0">
                <a:solidFill>
                  <a:schemeClr val="bg1"/>
                </a:solidFill>
                <a:latin typeface="HGPｺﾞｼｯｸE" pitchFamily="50" charset="-128"/>
                <a:ea typeface="HGPｺﾞｼｯｸE" pitchFamily="50" charset="-128"/>
              </a:rPr>
              <a:t>ビッグデータ</a:t>
            </a:r>
          </a:p>
        </p:txBody>
      </p:sp>
      <p:sp>
        <p:nvSpPr>
          <p:cNvPr id="34" name="テキスト ボックス 33"/>
          <p:cNvSpPr txBox="1"/>
          <p:nvPr/>
        </p:nvSpPr>
        <p:spPr>
          <a:xfrm>
            <a:off x="5650900" y="3006884"/>
            <a:ext cx="2017444" cy="338554"/>
          </a:xfrm>
          <a:prstGeom prst="rect">
            <a:avLst/>
          </a:prstGeom>
          <a:noFill/>
          <a:ln w="25400">
            <a:noFill/>
          </a:ln>
        </p:spPr>
        <p:txBody>
          <a:bodyPr wrap="square" rtlCol="0">
            <a:spAutoFit/>
          </a:bodyPr>
          <a:lstStyle/>
          <a:p>
            <a:pPr algn="ctr"/>
            <a:r>
              <a:rPr lang="ja-JP" altLang="en-US" sz="1600" dirty="0" smtClean="0">
                <a:solidFill>
                  <a:schemeClr val="bg1"/>
                </a:solidFill>
                <a:latin typeface="HGPｺﾞｼｯｸE" pitchFamily="50" charset="-128"/>
                <a:ea typeface="HGPｺﾞｼｯｸE" pitchFamily="50" charset="-128"/>
              </a:rPr>
              <a:t>センサーデータ</a:t>
            </a:r>
          </a:p>
        </p:txBody>
      </p:sp>
      <p:sp>
        <p:nvSpPr>
          <p:cNvPr id="36" name="テキスト ボックス 35"/>
          <p:cNvSpPr txBox="1"/>
          <p:nvPr/>
        </p:nvSpPr>
        <p:spPr>
          <a:xfrm>
            <a:off x="3527274" y="4745009"/>
            <a:ext cx="2017444" cy="338554"/>
          </a:xfrm>
          <a:prstGeom prst="rect">
            <a:avLst/>
          </a:prstGeom>
          <a:noFill/>
          <a:ln w="25400">
            <a:noFill/>
          </a:ln>
        </p:spPr>
        <p:txBody>
          <a:bodyPr wrap="square" rtlCol="0">
            <a:spAutoFit/>
          </a:bodyPr>
          <a:lstStyle/>
          <a:p>
            <a:pPr algn="ctr"/>
            <a:r>
              <a:rPr lang="ja-JP" altLang="en-US" sz="1600" dirty="0" smtClean="0">
                <a:solidFill>
                  <a:schemeClr val="bg1"/>
                </a:solidFill>
                <a:latin typeface="HGPｺﾞｼｯｸE" pitchFamily="50" charset="-128"/>
                <a:ea typeface="HGPｺﾞｼｯｸE" pitchFamily="50" charset="-128"/>
              </a:rPr>
              <a:t>ログデータ</a:t>
            </a:r>
          </a:p>
        </p:txBody>
      </p:sp>
      <p:sp>
        <p:nvSpPr>
          <p:cNvPr id="38" name="テキスト ボックス 37"/>
          <p:cNvSpPr txBox="1"/>
          <p:nvPr/>
        </p:nvSpPr>
        <p:spPr>
          <a:xfrm>
            <a:off x="5650900" y="4745009"/>
            <a:ext cx="2017444" cy="338554"/>
          </a:xfrm>
          <a:prstGeom prst="rect">
            <a:avLst/>
          </a:prstGeom>
          <a:noFill/>
          <a:ln w="25400">
            <a:noFill/>
          </a:ln>
        </p:spPr>
        <p:txBody>
          <a:bodyPr wrap="square" rtlCol="0">
            <a:spAutoFit/>
          </a:bodyPr>
          <a:lstStyle/>
          <a:p>
            <a:pPr algn="ctr"/>
            <a:r>
              <a:rPr lang="ja-JP" altLang="en-US" sz="1600" dirty="0" smtClean="0">
                <a:solidFill>
                  <a:schemeClr val="bg1"/>
                </a:solidFill>
                <a:latin typeface="HGPｺﾞｼｯｸE" pitchFamily="50" charset="-128"/>
                <a:ea typeface="HGPｺﾞｼｯｸE" pitchFamily="50" charset="-128"/>
              </a:rPr>
              <a:t>オペレーションデータ</a:t>
            </a:r>
          </a:p>
        </p:txBody>
      </p:sp>
      <p:sp>
        <p:nvSpPr>
          <p:cNvPr id="63" name="テキスト ボックス 62"/>
          <p:cNvSpPr txBox="1"/>
          <p:nvPr/>
        </p:nvSpPr>
        <p:spPr>
          <a:xfrm>
            <a:off x="5650900" y="1268760"/>
            <a:ext cx="2017444" cy="338554"/>
          </a:xfrm>
          <a:prstGeom prst="rect">
            <a:avLst/>
          </a:prstGeom>
          <a:noFill/>
          <a:ln w="25400">
            <a:noFill/>
          </a:ln>
        </p:spPr>
        <p:txBody>
          <a:bodyPr wrap="square" rtlCol="0">
            <a:spAutoFit/>
          </a:bodyPr>
          <a:lstStyle/>
          <a:p>
            <a:pPr algn="ctr"/>
            <a:r>
              <a:rPr lang="ja-JP" altLang="en-US" sz="1600" dirty="0" smtClean="0">
                <a:solidFill>
                  <a:schemeClr val="bg1"/>
                </a:solidFill>
                <a:latin typeface="HGPｺﾞｼｯｸE" pitchFamily="50" charset="-128"/>
                <a:ea typeface="HGPｺﾞｼｯｸE" pitchFamily="50" charset="-128"/>
              </a:rPr>
              <a:t>ウェブサイトデータ</a:t>
            </a:r>
          </a:p>
        </p:txBody>
      </p:sp>
      <p:sp>
        <p:nvSpPr>
          <p:cNvPr id="65" name="テキスト ボックス 64"/>
          <p:cNvSpPr txBox="1"/>
          <p:nvPr/>
        </p:nvSpPr>
        <p:spPr>
          <a:xfrm>
            <a:off x="3635896" y="1805095"/>
            <a:ext cx="1908822" cy="461665"/>
          </a:xfrm>
          <a:prstGeom prst="rect">
            <a:avLst/>
          </a:prstGeom>
          <a:noFill/>
          <a:ln w="25400">
            <a:noFill/>
          </a:ln>
        </p:spPr>
        <p:txBody>
          <a:bodyPr wrap="square" rtlCol="0">
            <a:spAutoFit/>
          </a:bodyPr>
          <a:lstStyle/>
          <a:p>
            <a:r>
              <a:rPr lang="ja-JP" altLang="en-US" sz="1200" dirty="0" smtClean="0">
                <a:solidFill>
                  <a:schemeClr val="tx2"/>
                </a:solidFill>
                <a:latin typeface="HGPｺﾞｼｯｸE" pitchFamily="50" charset="-128"/>
                <a:ea typeface="HGPｺﾞｼｯｸE" pitchFamily="50" charset="-128"/>
              </a:rPr>
              <a:t>配信サイトなどで提供される音声，画像データなど。</a:t>
            </a:r>
          </a:p>
        </p:txBody>
      </p:sp>
      <p:sp>
        <p:nvSpPr>
          <p:cNvPr id="66" name="テキスト ボックス 65"/>
          <p:cNvSpPr txBox="1"/>
          <p:nvPr/>
        </p:nvSpPr>
        <p:spPr>
          <a:xfrm>
            <a:off x="1475656" y="3543220"/>
            <a:ext cx="1872208" cy="276999"/>
          </a:xfrm>
          <a:prstGeom prst="rect">
            <a:avLst/>
          </a:prstGeom>
          <a:noFill/>
          <a:ln w="25400">
            <a:noFill/>
          </a:ln>
        </p:spPr>
        <p:txBody>
          <a:bodyPr wrap="square" rtlCol="0">
            <a:spAutoFit/>
          </a:bodyPr>
          <a:lstStyle/>
          <a:p>
            <a:r>
              <a:rPr lang="ja-JP" altLang="en-US" sz="1200" dirty="0" smtClean="0">
                <a:solidFill>
                  <a:schemeClr val="tx2"/>
                </a:solidFill>
                <a:latin typeface="HGPｺﾞｼｯｸE" pitchFamily="50" charset="-128"/>
                <a:ea typeface="HGPｺﾞｼｯｸE" pitchFamily="50" charset="-128"/>
              </a:rPr>
              <a:t>会員カードデータなど。</a:t>
            </a:r>
          </a:p>
        </p:txBody>
      </p:sp>
      <p:sp>
        <p:nvSpPr>
          <p:cNvPr id="67" name="テキスト ボックス 66"/>
          <p:cNvSpPr txBox="1"/>
          <p:nvPr/>
        </p:nvSpPr>
        <p:spPr>
          <a:xfrm>
            <a:off x="1475656" y="5281344"/>
            <a:ext cx="1872208" cy="461665"/>
          </a:xfrm>
          <a:prstGeom prst="rect">
            <a:avLst/>
          </a:prstGeom>
          <a:noFill/>
          <a:ln w="25400">
            <a:noFill/>
          </a:ln>
        </p:spPr>
        <p:txBody>
          <a:bodyPr wrap="square" rtlCol="0">
            <a:spAutoFit/>
          </a:bodyPr>
          <a:lstStyle/>
          <a:p>
            <a:r>
              <a:rPr lang="ja-JP" altLang="en-US" sz="1200" dirty="0" smtClean="0">
                <a:solidFill>
                  <a:schemeClr val="tx2"/>
                </a:solidFill>
                <a:latin typeface="HGPｺﾞｼｯｸE" pitchFamily="50" charset="-128"/>
                <a:ea typeface="HGPｺﾞｼｯｸE" pitchFamily="50" charset="-128"/>
              </a:rPr>
              <a:t>ビジネス文書や，</a:t>
            </a:r>
            <a:r>
              <a:rPr lang="en-US" altLang="ja-JP" sz="1200" dirty="0" smtClean="0">
                <a:solidFill>
                  <a:schemeClr val="tx2"/>
                </a:solidFill>
                <a:latin typeface="HGPｺﾞｼｯｸE" pitchFamily="50" charset="-128"/>
                <a:ea typeface="HGPｺﾞｼｯｸE" pitchFamily="50" charset="-128"/>
              </a:rPr>
              <a:t>E</a:t>
            </a:r>
            <a:r>
              <a:rPr lang="ja-JP" altLang="en-US" sz="1200" dirty="0" smtClean="0">
                <a:solidFill>
                  <a:schemeClr val="tx2"/>
                </a:solidFill>
                <a:latin typeface="HGPｺﾞｼｯｸE" pitchFamily="50" charset="-128"/>
                <a:ea typeface="HGPｺﾞｼｯｸE" pitchFamily="50" charset="-128"/>
              </a:rPr>
              <a:t>メールなど。</a:t>
            </a:r>
            <a:endParaRPr kumimoji="1" lang="ja-JP" altLang="en-US" sz="1200" dirty="0">
              <a:solidFill>
                <a:schemeClr val="tx2"/>
              </a:solidFill>
              <a:latin typeface="HGPｺﾞｼｯｸE" pitchFamily="50" charset="-128"/>
              <a:ea typeface="HGPｺﾞｼｯｸE" pitchFamily="50" charset="-128"/>
            </a:endParaRPr>
          </a:p>
        </p:txBody>
      </p:sp>
      <p:sp>
        <p:nvSpPr>
          <p:cNvPr id="68" name="テキスト ボックス 67"/>
          <p:cNvSpPr txBox="1"/>
          <p:nvPr/>
        </p:nvSpPr>
        <p:spPr>
          <a:xfrm>
            <a:off x="5724128" y="3543220"/>
            <a:ext cx="1872208" cy="830997"/>
          </a:xfrm>
          <a:prstGeom prst="rect">
            <a:avLst/>
          </a:prstGeom>
          <a:noFill/>
          <a:ln w="25400">
            <a:noFill/>
          </a:ln>
        </p:spPr>
        <p:txBody>
          <a:bodyPr wrap="square" rtlCol="0">
            <a:spAutoFit/>
          </a:bodyPr>
          <a:lstStyle/>
          <a:p>
            <a:r>
              <a:rPr lang="en-US" altLang="ja-JP" sz="1200" dirty="0" smtClean="0">
                <a:solidFill>
                  <a:schemeClr val="tx2"/>
                </a:solidFill>
                <a:latin typeface="HGPｺﾞｼｯｸE" pitchFamily="50" charset="-128"/>
                <a:ea typeface="HGPｺﾞｼｯｸE" pitchFamily="50" charset="-128"/>
              </a:rPr>
              <a:t>GPS</a:t>
            </a:r>
            <a:r>
              <a:rPr lang="ja-JP" altLang="en-US" sz="1200" dirty="0" smtClean="0">
                <a:solidFill>
                  <a:schemeClr val="tx2"/>
                </a:solidFill>
                <a:latin typeface="HGPｺﾞｼｯｸE" pitchFamily="50" charset="-128"/>
                <a:ea typeface="HGPｺﾞｼｯｸE" pitchFamily="50" charset="-128"/>
              </a:rPr>
              <a:t>や</a:t>
            </a:r>
            <a:r>
              <a:rPr lang="en-US" altLang="ja-JP" sz="1200" dirty="0" smtClean="0">
                <a:solidFill>
                  <a:schemeClr val="tx2"/>
                </a:solidFill>
                <a:latin typeface="HGPｺﾞｼｯｸE" pitchFamily="50" charset="-128"/>
                <a:ea typeface="HGPｺﾞｼｯｸE" pitchFamily="50" charset="-128"/>
              </a:rPr>
              <a:t>IC</a:t>
            </a:r>
            <a:r>
              <a:rPr lang="ja-JP" altLang="en-US" sz="1200" dirty="0" smtClean="0">
                <a:solidFill>
                  <a:schemeClr val="tx2"/>
                </a:solidFill>
                <a:latin typeface="HGPｺﾞｼｯｸE" pitchFamily="50" charset="-128"/>
                <a:ea typeface="HGPｺﾞｼｯｸE" pitchFamily="50" charset="-128"/>
              </a:rPr>
              <a:t>カード，</a:t>
            </a:r>
            <a:r>
              <a:rPr lang="en-US" altLang="ja-JP" sz="1200" dirty="0" smtClean="0">
                <a:solidFill>
                  <a:schemeClr val="tx2"/>
                </a:solidFill>
                <a:latin typeface="HGPｺﾞｼｯｸE" pitchFamily="50" charset="-128"/>
                <a:ea typeface="HGPｺﾞｼｯｸE" pitchFamily="50" charset="-128"/>
              </a:rPr>
              <a:t>RFID</a:t>
            </a:r>
            <a:r>
              <a:rPr lang="ja-JP" altLang="en-US" sz="1200" dirty="0" smtClean="0">
                <a:solidFill>
                  <a:schemeClr val="tx2"/>
                </a:solidFill>
                <a:latin typeface="HGPｺﾞｼｯｸE" pitchFamily="50" charset="-128"/>
                <a:ea typeface="HGPｺﾞｼｯｸE" pitchFamily="50" charset="-128"/>
              </a:rPr>
              <a:t>などに検知される位置情報，乗車履歴，温度，加速度データなど。</a:t>
            </a:r>
          </a:p>
        </p:txBody>
      </p:sp>
      <p:sp>
        <p:nvSpPr>
          <p:cNvPr id="69" name="テキスト ボックス 68"/>
          <p:cNvSpPr txBox="1"/>
          <p:nvPr/>
        </p:nvSpPr>
        <p:spPr>
          <a:xfrm>
            <a:off x="3635896" y="5281344"/>
            <a:ext cx="1800200" cy="646331"/>
          </a:xfrm>
          <a:prstGeom prst="rect">
            <a:avLst/>
          </a:prstGeom>
          <a:noFill/>
          <a:ln w="25400">
            <a:noFill/>
          </a:ln>
        </p:spPr>
        <p:txBody>
          <a:bodyPr wrap="square" rtlCol="0">
            <a:spAutoFit/>
          </a:bodyPr>
          <a:lstStyle/>
          <a:p>
            <a:r>
              <a:rPr lang="ja-JP" altLang="en-US" sz="1200" dirty="0" smtClean="0">
                <a:solidFill>
                  <a:schemeClr val="tx2"/>
                </a:solidFill>
                <a:latin typeface="HGPｺﾞｼｯｸE" pitchFamily="50" charset="-128"/>
                <a:ea typeface="HGPｺﾞｼｯｸE" pitchFamily="50" charset="-128"/>
              </a:rPr>
              <a:t>ウェブサーバーなどで自動的に生成されるアクセスログやエラーログなど。</a:t>
            </a:r>
          </a:p>
        </p:txBody>
      </p:sp>
      <p:sp>
        <p:nvSpPr>
          <p:cNvPr id="70" name="テキスト ボックス 69"/>
          <p:cNvSpPr txBox="1"/>
          <p:nvPr/>
        </p:nvSpPr>
        <p:spPr>
          <a:xfrm>
            <a:off x="5724128" y="5281344"/>
            <a:ext cx="1872208" cy="461665"/>
          </a:xfrm>
          <a:prstGeom prst="rect">
            <a:avLst/>
          </a:prstGeom>
          <a:noFill/>
          <a:ln w="25400">
            <a:noFill/>
          </a:ln>
        </p:spPr>
        <p:txBody>
          <a:bodyPr wrap="square" rtlCol="0">
            <a:spAutoFit/>
          </a:bodyPr>
          <a:lstStyle/>
          <a:p>
            <a:r>
              <a:rPr lang="en-US" altLang="ja-JP" sz="1200" dirty="0" smtClean="0">
                <a:solidFill>
                  <a:schemeClr val="tx2"/>
                </a:solidFill>
                <a:latin typeface="HGPｺﾞｼｯｸE" pitchFamily="50" charset="-128"/>
                <a:ea typeface="HGPｺﾞｼｯｸE" pitchFamily="50" charset="-128"/>
              </a:rPr>
              <a:t>POS</a:t>
            </a:r>
            <a:r>
              <a:rPr lang="ja-JP" altLang="en-US" sz="1200" dirty="0" smtClean="0">
                <a:solidFill>
                  <a:schemeClr val="tx2"/>
                </a:solidFill>
                <a:latin typeface="HGPｺﾞｼｯｸE" pitchFamily="50" charset="-128"/>
                <a:ea typeface="HGPｺﾞｼｯｸE" pitchFamily="50" charset="-128"/>
              </a:rPr>
              <a:t>データや取引明細データなど。</a:t>
            </a:r>
          </a:p>
        </p:txBody>
      </p:sp>
      <p:sp>
        <p:nvSpPr>
          <p:cNvPr id="71" name="テキスト ボックス 70"/>
          <p:cNvSpPr txBox="1"/>
          <p:nvPr/>
        </p:nvSpPr>
        <p:spPr>
          <a:xfrm>
            <a:off x="5724128" y="1805095"/>
            <a:ext cx="1872208" cy="646331"/>
          </a:xfrm>
          <a:prstGeom prst="rect">
            <a:avLst/>
          </a:prstGeom>
          <a:noFill/>
          <a:ln w="25400">
            <a:noFill/>
          </a:ln>
        </p:spPr>
        <p:txBody>
          <a:bodyPr wrap="square" rtlCol="0">
            <a:spAutoFit/>
          </a:bodyPr>
          <a:lstStyle/>
          <a:p>
            <a:r>
              <a:rPr lang="en-US" altLang="ja-JP" sz="1200" dirty="0" smtClean="0">
                <a:solidFill>
                  <a:schemeClr val="tx2"/>
                </a:solidFill>
                <a:latin typeface="HGPｺﾞｼｯｸE" pitchFamily="50" charset="-128"/>
                <a:ea typeface="HGPｺﾞｼｯｸE" pitchFamily="50" charset="-128"/>
              </a:rPr>
              <a:t>EC</a:t>
            </a:r>
            <a:r>
              <a:rPr lang="ja-JP" altLang="en-US" sz="1200" dirty="0" smtClean="0">
                <a:solidFill>
                  <a:schemeClr val="tx2"/>
                </a:solidFill>
                <a:latin typeface="HGPｺﾞｼｯｸE" pitchFamily="50" charset="-128"/>
                <a:ea typeface="HGPｺﾞｼｯｸE" pitchFamily="50" charset="-128"/>
              </a:rPr>
              <a:t>サイトでの購入履歴や，ブログなどのエントリーなど。</a:t>
            </a:r>
          </a:p>
        </p:txBody>
      </p:sp>
      <p:sp>
        <p:nvSpPr>
          <p:cNvPr id="64" name="テキスト ボックス 63"/>
          <p:cNvSpPr txBox="1"/>
          <p:nvPr/>
        </p:nvSpPr>
        <p:spPr>
          <a:xfrm>
            <a:off x="1475656" y="1805095"/>
            <a:ext cx="1872208" cy="646331"/>
          </a:xfrm>
          <a:prstGeom prst="rect">
            <a:avLst/>
          </a:prstGeom>
          <a:noFill/>
          <a:ln w="25400">
            <a:noFill/>
          </a:ln>
        </p:spPr>
        <p:txBody>
          <a:bodyPr wrap="square" rtlCol="0">
            <a:spAutoFit/>
          </a:bodyPr>
          <a:lstStyle/>
          <a:p>
            <a:r>
              <a:rPr lang="ja-JP" altLang="en-US" sz="1200" dirty="0" smtClean="0">
                <a:solidFill>
                  <a:schemeClr val="tx2"/>
                </a:solidFill>
                <a:latin typeface="HGPｺﾞｼｯｸE" pitchFamily="50" charset="-128"/>
                <a:ea typeface="HGPｺﾞｼｯｸE" pitchFamily="50" charset="-128"/>
              </a:rPr>
              <a:t>ソーシャルメディアに書き込まれたプロフィールやコメントなど。</a:t>
            </a:r>
            <a:endParaRPr kumimoji="1" lang="ja-JP" altLang="en-US" sz="1200" dirty="0">
              <a:solidFill>
                <a:schemeClr val="tx2"/>
              </a:solidFill>
              <a:latin typeface="HGPｺﾞｼｯｸE" pitchFamily="50" charset="-128"/>
              <a:ea typeface="HGPｺﾞｼｯｸE" pitchFamily="50" charset="-128"/>
            </a:endParaRPr>
          </a:p>
        </p:txBody>
      </p:sp>
      <p:sp>
        <p:nvSpPr>
          <p:cNvPr id="16" name="テキスト ボックス 15"/>
          <p:cNvSpPr txBox="1"/>
          <p:nvPr/>
        </p:nvSpPr>
        <p:spPr>
          <a:xfrm>
            <a:off x="3527274" y="1268760"/>
            <a:ext cx="2017444" cy="338554"/>
          </a:xfrm>
          <a:prstGeom prst="rect">
            <a:avLst/>
          </a:prstGeom>
          <a:noFill/>
          <a:ln w="25400">
            <a:noFill/>
          </a:ln>
        </p:spPr>
        <p:txBody>
          <a:bodyPr wrap="square" rtlCol="0">
            <a:spAutoFit/>
          </a:bodyPr>
          <a:lstStyle/>
          <a:p>
            <a:pPr algn="ctr"/>
            <a:r>
              <a:rPr lang="ja-JP" altLang="en-US" sz="1600" dirty="0" smtClean="0">
                <a:solidFill>
                  <a:schemeClr val="bg1"/>
                </a:solidFill>
                <a:latin typeface="HGPｺﾞｼｯｸE" pitchFamily="50" charset="-128"/>
                <a:ea typeface="HGPｺﾞｼｯｸE" pitchFamily="50" charset="-128"/>
              </a:rPr>
              <a:t>マルチメディアデータ</a:t>
            </a:r>
          </a:p>
        </p:txBody>
      </p:sp>
      <p:sp>
        <p:nvSpPr>
          <p:cNvPr id="49" name="タイトル 1"/>
          <p:cNvSpPr txBox="1">
            <a:spLocks/>
          </p:cNvSpPr>
          <p:nvPr/>
        </p:nvSpPr>
        <p:spPr>
          <a:xfrm>
            <a:off x="457200" y="116632"/>
            <a:ext cx="8686800" cy="1143000"/>
          </a:xfrm>
          <a:prstGeom prst="rect">
            <a:avLst/>
          </a:prstGeom>
        </p:spPr>
        <p:txBody>
          <a:bodyPr vert="horz" lIns="91440" tIns="45720" rIns="91440" bIns="45720" rtlCol="0" anchor="ctr">
            <a:normAutofit fontScale="92500"/>
          </a:bodyPr>
          <a:lstStyle/>
          <a:p>
            <a:pPr lvl="0">
              <a:spcBef>
                <a:spcPct val="0"/>
              </a:spcBef>
            </a:pPr>
            <a:r>
              <a:rPr lang="ja-JP" altLang="en-US" sz="4400" dirty="0" smtClean="0"/>
              <a:t>４．データにはどのようなものがある？</a:t>
            </a: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テキスト ボックス 78"/>
          <p:cNvSpPr txBox="1"/>
          <p:nvPr/>
        </p:nvSpPr>
        <p:spPr>
          <a:xfrm>
            <a:off x="683568" y="4653136"/>
            <a:ext cx="611560" cy="1200329"/>
          </a:xfrm>
          <a:prstGeom prst="rect">
            <a:avLst/>
          </a:prstGeom>
          <a:noFill/>
        </p:spPr>
        <p:txBody>
          <a:bodyPr wrap="square" rtlCol="0">
            <a:spAutoFit/>
          </a:bodyPr>
          <a:lstStyle/>
          <a:p>
            <a:r>
              <a:rPr kumimoji="1" lang="ja-JP" altLang="en-US" sz="7200" dirty="0" smtClean="0">
                <a:solidFill>
                  <a:schemeClr val="tx2">
                    <a:lumMod val="20000"/>
                    <a:lumOff val="80000"/>
                  </a:schemeClr>
                </a:solidFill>
                <a:latin typeface="HGPｺﾞｼｯｸE" pitchFamily="50" charset="-128"/>
                <a:ea typeface="HGPｺﾞｼｯｸE" pitchFamily="50" charset="-128"/>
              </a:rPr>
              <a:t>４</a:t>
            </a:r>
            <a:endParaRPr kumimoji="1" lang="ja-JP" altLang="en-US" sz="7200" dirty="0">
              <a:solidFill>
                <a:schemeClr val="tx2">
                  <a:lumMod val="20000"/>
                  <a:lumOff val="80000"/>
                </a:schemeClr>
              </a:solidFill>
              <a:latin typeface="HGPｺﾞｼｯｸE" pitchFamily="50" charset="-128"/>
              <a:ea typeface="HGPｺﾞｼｯｸE" pitchFamily="50" charset="-128"/>
            </a:endParaRPr>
          </a:p>
        </p:txBody>
      </p:sp>
      <p:sp>
        <p:nvSpPr>
          <p:cNvPr id="77" name="テキスト ボックス 76"/>
          <p:cNvSpPr txBox="1"/>
          <p:nvPr/>
        </p:nvSpPr>
        <p:spPr>
          <a:xfrm>
            <a:off x="251520" y="3573016"/>
            <a:ext cx="611560" cy="1200329"/>
          </a:xfrm>
          <a:prstGeom prst="rect">
            <a:avLst/>
          </a:prstGeom>
          <a:noFill/>
        </p:spPr>
        <p:txBody>
          <a:bodyPr wrap="square" rtlCol="0">
            <a:spAutoFit/>
          </a:bodyPr>
          <a:lstStyle/>
          <a:p>
            <a:r>
              <a:rPr kumimoji="1" lang="ja-JP" altLang="en-US" sz="7200" dirty="0" smtClean="0">
                <a:solidFill>
                  <a:schemeClr val="tx2">
                    <a:lumMod val="20000"/>
                    <a:lumOff val="80000"/>
                  </a:schemeClr>
                </a:solidFill>
                <a:latin typeface="HGPｺﾞｼｯｸE" pitchFamily="50" charset="-128"/>
                <a:ea typeface="HGPｺﾞｼｯｸE" pitchFamily="50" charset="-128"/>
              </a:rPr>
              <a:t>３</a:t>
            </a:r>
            <a:endParaRPr kumimoji="1" lang="ja-JP" altLang="en-US" sz="7200" dirty="0">
              <a:solidFill>
                <a:schemeClr val="tx2">
                  <a:lumMod val="20000"/>
                  <a:lumOff val="80000"/>
                </a:schemeClr>
              </a:solidFill>
              <a:latin typeface="HGPｺﾞｼｯｸE" pitchFamily="50" charset="-128"/>
              <a:ea typeface="HGPｺﾞｼｯｸE" pitchFamily="50" charset="-128"/>
            </a:endParaRPr>
          </a:p>
        </p:txBody>
      </p:sp>
      <p:sp>
        <p:nvSpPr>
          <p:cNvPr id="75" name="テキスト ボックス 74"/>
          <p:cNvSpPr txBox="1"/>
          <p:nvPr/>
        </p:nvSpPr>
        <p:spPr>
          <a:xfrm>
            <a:off x="683568" y="2492896"/>
            <a:ext cx="611560" cy="1200329"/>
          </a:xfrm>
          <a:prstGeom prst="rect">
            <a:avLst/>
          </a:prstGeom>
          <a:noFill/>
        </p:spPr>
        <p:txBody>
          <a:bodyPr wrap="square" rtlCol="0">
            <a:spAutoFit/>
          </a:bodyPr>
          <a:lstStyle/>
          <a:p>
            <a:r>
              <a:rPr kumimoji="1" lang="ja-JP" altLang="en-US" sz="7200" dirty="0" smtClean="0">
                <a:solidFill>
                  <a:schemeClr val="tx2">
                    <a:lumMod val="20000"/>
                    <a:lumOff val="80000"/>
                  </a:schemeClr>
                </a:solidFill>
                <a:latin typeface="HGPｺﾞｼｯｸE" pitchFamily="50" charset="-128"/>
                <a:ea typeface="HGPｺﾞｼｯｸE" pitchFamily="50" charset="-128"/>
              </a:rPr>
              <a:t>２</a:t>
            </a:r>
            <a:endParaRPr kumimoji="1" lang="ja-JP" altLang="en-US" sz="7200" dirty="0">
              <a:solidFill>
                <a:schemeClr val="tx2">
                  <a:lumMod val="20000"/>
                  <a:lumOff val="80000"/>
                </a:schemeClr>
              </a:solidFill>
              <a:latin typeface="HGPｺﾞｼｯｸE" pitchFamily="50" charset="-128"/>
              <a:ea typeface="HGPｺﾞｼｯｸE" pitchFamily="50" charset="-128"/>
            </a:endParaRPr>
          </a:p>
        </p:txBody>
      </p:sp>
      <p:sp>
        <p:nvSpPr>
          <p:cNvPr id="74" name="テキスト ボックス 73"/>
          <p:cNvSpPr txBox="1"/>
          <p:nvPr/>
        </p:nvSpPr>
        <p:spPr>
          <a:xfrm>
            <a:off x="288032" y="1412776"/>
            <a:ext cx="611560" cy="1200329"/>
          </a:xfrm>
          <a:prstGeom prst="rect">
            <a:avLst/>
          </a:prstGeom>
          <a:noFill/>
        </p:spPr>
        <p:txBody>
          <a:bodyPr wrap="square" rtlCol="0">
            <a:spAutoFit/>
          </a:bodyPr>
          <a:lstStyle/>
          <a:p>
            <a:r>
              <a:rPr kumimoji="1" lang="ja-JP" altLang="en-US" sz="7200" dirty="0" smtClean="0">
                <a:solidFill>
                  <a:schemeClr val="tx2">
                    <a:lumMod val="20000"/>
                    <a:lumOff val="80000"/>
                  </a:schemeClr>
                </a:solidFill>
                <a:latin typeface="HGPｺﾞｼｯｸE" pitchFamily="50" charset="-128"/>
                <a:ea typeface="HGPｺﾞｼｯｸE" pitchFamily="50" charset="-128"/>
              </a:rPr>
              <a:t>１</a:t>
            </a:r>
            <a:endParaRPr kumimoji="1" lang="ja-JP" altLang="en-US" sz="7200" dirty="0">
              <a:solidFill>
                <a:schemeClr val="tx2">
                  <a:lumMod val="20000"/>
                  <a:lumOff val="80000"/>
                </a:schemeClr>
              </a:solidFill>
              <a:latin typeface="HGPｺﾞｼｯｸE" pitchFamily="50" charset="-128"/>
              <a:ea typeface="HGPｺﾞｼｯｸE" pitchFamily="50" charset="-128"/>
            </a:endParaRPr>
          </a:p>
        </p:txBody>
      </p:sp>
      <p:sp>
        <p:nvSpPr>
          <p:cNvPr id="15" name="テキスト ボックス 14"/>
          <p:cNvSpPr txBox="1"/>
          <p:nvPr/>
        </p:nvSpPr>
        <p:spPr>
          <a:xfrm>
            <a:off x="1008112" y="1772816"/>
            <a:ext cx="2017444" cy="584775"/>
          </a:xfrm>
          <a:prstGeom prst="rect">
            <a:avLst/>
          </a:prstGeom>
          <a:noFill/>
          <a:ln w="25400">
            <a:noFill/>
          </a:ln>
        </p:spPr>
        <p:txBody>
          <a:bodyPr wrap="square" rtlCol="0">
            <a:spAutoFit/>
          </a:bodyPr>
          <a:lstStyle/>
          <a:p>
            <a:r>
              <a:rPr kumimoji="1" lang="en-US" altLang="ja-JP" sz="3200" dirty="0" smtClean="0">
                <a:solidFill>
                  <a:srgbClr val="0070C0"/>
                </a:solidFill>
                <a:latin typeface="HGPｺﾞｼｯｸE" pitchFamily="50" charset="-128"/>
                <a:ea typeface="HGPｺﾞｼｯｸE" pitchFamily="50" charset="-128"/>
              </a:rPr>
              <a:t>SNS</a:t>
            </a:r>
            <a:r>
              <a:rPr kumimoji="1" lang="ja-JP" altLang="en-US" sz="3200" dirty="0" smtClean="0">
                <a:solidFill>
                  <a:srgbClr val="0070C0"/>
                </a:solidFill>
                <a:latin typeface="HGPｺﾞｼｯｸE" pitchFamily="50" charset="-128"/>
                <a:ea typeface="HGPｺﾞｼｯｸE" pitchFamily="50" charset="-128"/>
              </a:rPr>
              <a:t>データ</a:t>
            </a:r>
            <a:endParaRPr kumimoji="1" lang="ja-JP" altLang="en-US" sz="3200" dirty="0">
              <a:solidFill>
                <a:srgbClr val="0070C0"/>
              </a:solidFill>
              <a:latin typeface="HGPｺﾞｼｯｸE" pitchFamily="50" charset="-128"/>
              <a:ea typeface="HGPｺﾞｼｯｸE" pitchFamily="50" charset="-128"/>
            </a:endParaRPr>
          </a:p>
        </p:txBody>
      </p:sp>
      <p:sp>
        <p:nvSpPr>
          <p:cNvPr id="5" name="テキスト ボックス 4"/>
          <p:cNvSpPr txBox="1"/>
          <p:nvPr/>
        </p:nvSpPr>
        <p:spPr>
          <a:xfrm>
            <a:off x="719064" y="6093296"/>
            <a:ext cx="8424936" cy="523220"/>
          </a:xfrm>
          <a:prstGeom prst="rect">
            <a:avLst/>
          </a:prstGeom>
          <a:noFill/>
        </p:spPr>
        <p:txBody>
          <a:bodyPr wrap="square" rtlCol="0">
            <a:spAutoFit/>
          </a:bodyPr>
          <a:lstStyle/>
          <a:p>
            <a:r>
              <a:rPr lang="ja-JP" altLang="en-US" sz="1400" dirty="0">
                <a:latin typeface="HGPｺﾞｼｯｸM" pitchFamily="50" charset="-128"/>
                <a:ea typeface="HGPｺﾞｼｯｸM" pitchFamily="50" charset="-128"/>
              </a:rPr>
              <a:t>（出典）情報通信審議会</a:t>
            </a:r>
            <a:r>
              <a:rPr lang="en-US" altLang="ja-JP" sz="1400" dirty="0">
                <a:latin typeface="HGPｺﾞｼｯｸM" pitchFamily="50" charset="-128"/>
                <a:ea typeface="HGPｺﾞｼｯｸM" pitchFamily="50" charset="-128"/>
              </a:rPr>
              <a:t>ICT</a:t>
            </a:r>
            <a:r>
              <a:rPr lang="ja-JP" altLang="en-US" sz="1400" dirty="0">
                <a:latin typeface="HGPｺﾞｼｯｸM" pitchFamily="50" charset="-128"/>
                <a:ea typeface="HGPｺﾞｼｯｸM" pitchFamily="50" charset="-128"/>
              </a:rPr>
              <a:t>基本戦略ボード「ビッグデータの活用に関するアドホックグループ」</a:t>
            </a:r>
            <a:r>
              <a:rPr lang="ja-JP" altLang="en-US" sz="1400" dirty="0" smtClean="0">
                <a:latin typeface="HGPｺﾞｼｯｸM" pitchFamily="50" charset="-128"/>
                <a:ea typeface="HGPｺﾞｼｯｸM" pitchFamily="50" charset="-128"/>
              </a:rPr>
              <a:t>資料</a:t>
            </a:r>
            <a:endParaRPr lang="en-US" altLang="ja-JP" sz="1400" dirty="0" smtClean="0">
              <a:latin typeface="HGPｺﾞｼｯｸM" pitchFamily="50" charset="-128"/>
              <a:ea typeface="HGPｺﾞｼｯｸM" pitchFamily="50" charset="-128"/>
            </a:endParaRPr>
          </a:p>
          <a:p>
            <a:r>
              <a:rPr lang="en-US" altLang="ja-JP" sz="1400" dirty="0" smtClean="0">
                <a:hlinkClick r:id="rId3"/>
              </a:rPr>
              <a:t>http://www.soumu.go.jp/main_content/000160628.pdf</a:t>
            </a:r>
            <a:endParaRPr kumimoji="1" lang="ja-JP" altLang="en-US" sz="1400" dirty="0">
              <a:latin typeface="HGPｺﾞｼｯｸM" pitchFamily="50" charset="-128"/>
              <a:ea typeface="HGPｺﾞｼｯｸM" pitchFamily="50" charset="-128"/>
            </a:endParaRPr>
          </a:p>
        </p:txBody>
      </p:sp>
      <p:sp>
        <p:nvSpPr>
          <p:cNvPr id="6" name="正方形/長方形 5"/>
          <p:cNvSpPr/>
          <p:nvPr/>
        </p:nvSpPr>
        <p:spPr>
          <a:xfrm>
            <a:off x="0" y="0"/>
            <a:ext cx="9144000" cy="260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403648" y="5013176"/>
            <a:ext cx="4680520" cy="584775"/>
          </a:xfrm>
          <a:prstGeom prst="rect">
            <a:avLst/>
          </a:prstGeom>
          <a:noFill/>
          <a:ln w="25400">
            <a:noFill/>
          </a:ln>
        </p:spPr>
        <p:txBody>
          <a:bodyPr wrap="square" rtlCol="0">
            <a:spAutoFit/>
          </a:bodyPr>
          <a:lstStyle/>
          <a:p>
            <a:r>
              <a:rPr lang="ja-JP" altLang="en-US" sz="3200" dirty="0" smtClean="0">
                <a:solidFill>
                  <a:srgbClr val="0070C0"/>
                </a:solidFill>
                <a:latin typeface="HGPｺﾞｼｯｸE" pitchFamily="50" charset="-128"/>
                <a:ea typeface="HGPｺﾞｼｯｸE" pitchFamily="50" charset="-128"/>
              </a:rPr>
              <a:t>カスタマーデータ</a:t>
            </a:r>
          </a:p>
        </p:txBody>
      </p:sp>
      <p:sp>
        <p:nvSpPr>
          <p:cNvPr id="63" name="テキスト ボックス 62"/>
          <p:cNvSpPr txBox="1"/>
          <p:nvPr/>
        </p:nvSpPr>
        <p:spPr>
          <a:xfrm>
            <a:off x="971600" y="3933056"/>
            <a:ext cx="3600400" cy="584775"/>
          </a:xfrm>
          <a:prstGeom prst="rect">
            <a:avLst/>
          </a:prstGeom>
          <a:noFill/>
          <a:ln w="25400">
            <a:noFill/>
          </a:ln>
        </p:spPr>
        <p:txBody>
          <a:bodyPr wrap="square" rtlCol="0">
            <a:spAutoFit/>
          </a:bodyPr>
          <a:lstStyle/>
          <a:p>
            <a:r>
              <a:rPr lang="ja-JP" altLang="en-US" sz="3200" dirty="0" smtClean="0">
                <a:solidFill>
                  <a:srgbClr val="0070C0"/>
                </a:solidFill>
                <a:latin typeface="HGPｺﾞｼｯｸE" pitchFamily="50" charset="-128"/>
                <a:ea typeface="HGPｺﾞｼｯｸE" pitchFamily="50" charset="-128"/>
              </a:rPr>
              <a:t>ウェブサイトデータ</a:t>
            </a:r>
          </a:p>
        </p:txBody>
      </p:sp>
      <p:sp>
        <p:nvSpPr>
          <p:cNvPr id="65" name="テキスト ボックス 64"/>
          <p:cNvSpPr txBox="1"/>
          <p:nvPr/>
        </p:nvSpPr>
        <p:spPr>
          <a:xfrm>
            <a:off x="5220072" y="2780928"/>
            <a:ext cx="3456384" cy="830997"/>
          </a:xfrm>
          <a:prstGeom prst="rect">
            <a:avLst/>
          </a:prstGeom>
          <a:noFill/>
          <a:ln w="25400">
            <a:noFill/>
          </a:ln>
        </p:spPr>
        <p:txBody>
          <a:bodyPr wrap="square" rtlCol="0">
            <a:spAutoFit/>
          </a:bodyPr>
          <a:lstStyle/>
          <a:p>
            <a:r>
              <a:rPr lang="ja-JP" altLang="en-US" sz="2400" dirty="0" smtClean="0">
                <a:latin typeface="HGPｺﾞｼｯｸM" pitchFamily="50" charset="-128"/>
                <a:ea typeface="HGPｺﾞｼｯｸM" pitchFamily="50" charset="-128"/>
              </a:rPr>
              <a:t>配信サイトなどで提供される音声，画像データなど。</a:t>
            </a:r>
          </a:p>
        </p:txBody>
      </p:sp>
      <p:sp>
        <p:nvSpPr>
          <p:cNvPr id="66" name="テキスト ボックス 65"/>
          <p:cNvSpPr txBox="1"/>
          <p:nvPr/>
        </p:nvSpPr>
        <p:spPr>
          <a:xfrm>
            <a:off x="4716016" y="5085184"/>
            <a:ext cx="3816424" cy="461665"/>
          </a:xfrm>
          <a:prstGeom prst="rect">
            <a:avLst/>
          </a:prstGeom>
          <a:noFill/>
          <a:ln w="25400">
            <a:noFill/>
          </a:ln>
        </p:spPr>
        <p:txBody>
          <a:bodyPr wrap="square" rtlCol="0">
            <a:spAutoFit/>
          </a:bodyPr>
          <a:lstStyle/>
          <a:p>
            <a:r>
              <a:rPr lang="ja-JP" altLang="en-US" sz="2400" dirty="0" smtClean="0">
                <a:latin typeface="HGPｺﾞｼｯｸM" pitchFamily="50" charset="-128"/>
                <a:ea typeface="HGPｺﾞｼｯｸM" pitchFamily="50" charset="-128"/>
              </a:rPr>
              <a:t>会員カードデータなど。</a:t>
            </a:r>
          </a:p>
        </p:txBody>
      </p:sp>
      <p:sp>
        <p:nvSpPr>
          <p:cNvPr id="71" name="テキスト ボックス 70"/>
          <p:cNvSpPr txBox="1"/>
          <p:nvPr/>
        </p:nvSpPr>
        <p:spPr>
          <a:xfrm>
            <a:off x="3131840" y="1700808"/>
            <a:ext cx="5472608" cy="830997"/>
          </a:xfrm>
          <a:prstGeom prst="rect">
            <a:avLst/>
          </a:prstGeom>
          <a:noFill/>
          <a:ln w="25400">
            <a:noFill/>
          </a:ln>
        </p:spPr>
        <p:txBody>
          <a:bodyPr wrap="square" rtlCol="0">
            <a:spAutoFit/>
          </a:bodyPr>
          <a:lstStyle/>
          <a:p>
            <a:r>
              <a:rPr lang="ja-JP" altLang="en-US" sz="2400" dirty="0" smtClean="0">
                <a:latin typeface="HGPｺﾞｼｯｸM" pitchFamily="50" charset="-128"/>
                <a:ea typeface="HGPｺﾞｼｯｸM" pitchFamily="50" charset="-128"/>
              </a:rPr>
              <a:t>ソーシャルメディアに書き込まれたプロフィールやコメントなど。</a:t>
            </a:r>
          </a:p>
        </p:txBody>
      </p:sp>
      <p:sp>
        <p:nvSpPr>
          <p:cNvPr id="64" name="テキスト ボックス 63"/>
          <p:cNvSpPr txBox="1"/>
          <p:nvPr/>
        </p:nvSpPr>
        <p:spPr>
          <a:xfrm>
            <a:off x="4392488" y="3861048"/>
            <a:ext cx="4211960" cy="830997"/>
          </a:xfrm>
          <a:prstGeom prst="rect">
            <a:avLst/>
          </a:prstGeom>
          <a:noFill/>
          <a:ln w="25400">
            <a:noFill/>
          </a:ln>
        </p:spPr>
        <p:txBody>
          <a:bodyPr wrap="square" rtlCol="0">
            <a:spAutoFit/>
          </a:bodyPr>
          <a:lstStyle/>
          <a:p>
            <a:r>
              <a:rPr lang="en-US" altLang="ja-JP" sz="2400" dirty="0" smtClean="0">
                <a:latin typeface="HGPｺﾞｼｯｸM" pitchFamily="50" charset="-128"/>
                <a:ea typeface="HGPｺﾞｼｯｸM" pitchFamily="50" charset="-128"/>
              </a:rPr>
              <a:t>EC</a:t>
            </a:r>
            <a:r>
              <a:rPr lang="ja-JP" altLang="en-US" sz="2400" dirty="0" smtClean="0">
                <a:latin typeface="HGPｺﾞｼｯｸM" pitchFamily="50" charset="-128"/>
                <a:ea typeface="HGPｺﾞｼｯｸM" pitchFamily="50" charset="-128"/>
              </a:rPr>
              <a:t>サイトでの購入履歴や，ブログなどのエントリーなど。</a:t>
            </a:r>
            <a:endParaRPr kumimoji="1" lang="ja-JP" altLang="en-US" sz="2400" dirty="0">
              <a:latin typeface="HGPｺﾞｼｯｸM" pitchFamily="50" charset="-128"/>
              <a:ea typeface="HGPｺﾞｼｯｸM" pitchFamily="50" charset="-128"/>
            </a:endParaRPr>
          </a:p>
        </p:txBody>
      </p:sp>
      <p:sp>
        <p:nvSpPr>
          <p:cNvPr id="16" name="テキスト ボックス 15"/>
          <p:cNvSpPr txBox="1"/>
          <p:nvPr/>
        </p:nvSpPr>
        <p:spPr>
          <a:xfrm>
            <a:off x="1331640" y="2852936"/>
            <a:ext cx="4429102" cy="584775"/>
          </a:xfrm>
          <a:prstGeom prst="rect">
            <a:avLst/>
          </a:prstGeom>
          <a:noFill/>
          <a:ln w="25400">
            <a:noFill/>
          </a:ln>
        </p:spPr>
        <p:txBody>
          <a:bodyPr wrap="square" rtlCol="0">
            <a:spAutoFit/>
          </a:bodyPr>
          <a:lstStyle/>
          <a:p>
            <a:r>
              <a:rPr lang="ja-JP" altLang="en-US" sz="3200" dirty="0" smtClean="0">
                <a:solidFill>
                  <a:srgbClr val="0070C0"/>
                </a:solidFill>
                <a:latin typeface="HGPｺﾞｼｯｸE" pitchFamily="50" charset="-128"/>
                <a:ea typeface="HGPｺﾞｼｯｸE" pitchFamily="50" charset="-128"/>
              </a:rPr>
              <a:t>マルチメディアデータ</a:t>
            </a:r>
          </a:p>
        </p:txBody>
      </p:sp>
      <p:sp>
        <p:nvSpPr>
          <p:cNvPr id="21" name="二等辺三角形 20"/>
          <p:cNvSpPr/>
          <p:nvPr/>
        </p:nvSpPr>
        <p:spPr>
          <a:xfrm rot="10800000">
            <a:off x="2555776" y="548680"/>
            <a:ext cx="3816424" cy="764704"/>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テキスト ボックス 78"/>
          <p:cNvSpPr txBox="1"/>
          <p:nvPr/>
        </p:nvSpPr>
        <p:spPr>
          <a:xfrm>
            <a:off x="792088" y="4653136"/>
            <a:ext cx="611560" cy="1200329"/>
          </a:xfrm>
          <a:prstGeom prst="rect">
            <a:avLst/>
          </a:prstGeom>
          <a:noFill/>
        </p:spPr>
        <p:txBody>
          <a:bodyPr wrap="square" rtlCol="0">
            <a:spAutoFit/>
          </a:bodyPr>
          <a:lstStyle/>
          <a:p>
            <a:r>
              <a:rPr kumimoji="1" lang="ja-JP" altLang="en-US" sz="7200" dirty="0" smtClean="0">
                <a:solidFill>
                  <a:schemeClr val="tx2">
                    <a:lumMod val="20000"/>
                    <a:lumOff val="80000"/>
                  </a:schemeClr>
                </a:solidFill>
                <a:latin typeface="HGPｺﾞｼｯｸE" pitchFamily="50" charset="-128"/>
                <a:ea typeface="HGPｺﾞｼｯｸE" pitchFamily="50" charset="-128"/>
              </a:rPr>
              <a:t>８</a:t>
            </a:r>
            <a:endParaRPr kumimoji="1" lang="ja-JP" altLang="en-US" sz="7200" dirty="0">
              <a:solidFill>
                <a:schemeClr val="tx2">
                  <a:lumMod val="20000"/>
                  <a:lumOff val="80000"/>
                </a:schemeClr>
              </a:solidFill>
              <a:latin typeface="HGPｺﾞｼｯｸE" pitchFamily="50" charset="-128"/>
              <a:ea typeface="HGPｺﾞｼｯｸE" pitchFamily="50" charset="-128"/>
            </a:endParaRPr>
          </a:p>
        </p:txBody>
      </p:sp>
      <p:sp>
        <p:nvSpPr>
          <p:cNvPr id="77" name="テキスト ボックス 76"/>
          <p:cNvSpPr txBox="1"/>
          <p:nvPr/>
        </p:nvSpPr>
        <p:spPr>
          <a:xfrm>
            <a:off x="323528" y="3573016"/>
            <a:ext cx="611560" cy="1200329"/>
          </a:xfrm>
          <a:prstGeom prst="rect">
            <a:avLst/>
          </a:prstGeom>
          <a:noFill/>
        </p:spPr>
        <p:txBody>
          <a:bodyPr wrap="square" rtlCol="0">
            <a:spAutoFit/>
          </a:bodyPr>
          <a:lstStyle/>
          <a:p>
            <a:r>
              <a:rPr kumimoji="1" lang="ja-JP" altLang="en-US" sz="7200" dirty="0" smtClean="0">
                <a:solidFill>
                  <a:schemeClr val="tx2">
                    <a:lumMod val="20000"/>
                    <a:lumOff val="80000"/>
                  </a:schemeClr>
                </a:solidFill>
                <a:latin typeface="HGPｺﾞｼｯｸE" pitchFamily="50" charset="-128"/>
                <a:ea typeface="HGPｺﾞｼｯｸE" pitchFamily="50" charset="-128"/>
              </a:rPr>
              <a:t>７</a:t>
            </a:r>
            <a:endParaRPr kumimoji="1" lang="ja-JP" altLang="en-US" sz="7200" dirty="0">
              <a:solidFill>
                <a:schemeClr val="tx2">
                  <a:lumMod val="20000"/>
                  <a:lumOff val="80000"/>
                </a:schemeClr>
              </a:solidFill>
              <a:latin typeface="HGPｺﾞｼｯｸE" pitchFamily="50" charset="-128"/>
              <a:ea typeface="HGPｺﾞｼｯｸE" pitchFamily="50" charset="-128"/>
            </a:endParaRPr>
          </a:p>
        </p:txBody>
      </p:sp>
      <p:sp>
        <p:nvSpPr>
          <p:cNvPr id="75" name="テキスト ボックス 74"/>
          <p:cNvSpPr txBox="1"/>
          <p:nvPr/>
        </p:nvSpPr>
        <p:spPr>
          <a:xfrm>
            <a:off x="720080" y="2492896"/>
            <a:ext cx="611560" cy="1200329"/>
          </a:xfrm>
          <a:prstGeom prst="rect">
            <a:avLst/>
          </a:prstGeom>
          <a:noFill/>
        </p:spPr>
        <p:txBody>
          <a:bodyPr wrap="square" rtlCol="0">
            <a:spAutoFit/>
          </a:bodyPr>
          <a:lstStyle/>
          <a:p>
            <a:r>
              <a:rPr kumimoji="1" lang="ja-JP" altLang="en-US" sz="7200" dirty="0" smtClean="0">
                <a:solidFill>
                  <a:schemeClr val="tx2">
                    <a:lumMod val="20000"/>
                    <a:lumOff val="80000"/>
                  </a:schemeClr>
                </a:solidFill>
                <a:latin typeface="HGPｺﾞｼｯｸE" pitchFamily="50" charset="-128"/>
                <a:ea typeface="HGPｺﾞｼｯｸE" pitchFamily="50" charset="-128"/>
              </a:rPr>
              <a:t>６</a:t>
            </a:r>
            <a:endParaRPr kumimoji="1" lang="ja-JP" altLang="en-US" sz="7200" dirty="0">
              <a:solidFill>
                <a:schemeClr val="tx2">
                  <a:lumMod val="20000"/>
                  <a:lumOff val="80000"/>
                </a:schemeClr>
              </a:solidFill>
              <a:latin typeface="HGPｺﾞｼｯｸE" pitchFamily="50" charset="-128"/>
              <a:ea typeface="HGPｺﾞｼｯｸE" pitchFamily="50" charset="-128"/>
            </a:endParaRPr>
          </a:p>
        </p:txBody>
      </p:sp>
      <p:sp>
        <p:nvSpPr>
          <p:cNvPr id="74" name="テキスト ボックス 73"/>
          <p:cNvSpPr txBox="1"/>
          <p:nvPr/>
        </p:nvSpPr>
        <p:spPr>
          <a:xfrm>
            <a:off x="360040" y="1412776"/>
            <a:ext cx="611560" cy="1200329"/>
          </a:xfrm>
          <a:prstGeom prst="rect">
            <a:avLst/>
          </a:prstGeom>
          <a:noFill/>
        </p:spPr>
        <p:txBody>
          <a:bodyPr wrap="square" rtlCol="0">
            <a:spAutoFit/>
          </a:bodyPr>
          <a:lstStyle/>
          <a:p>
            <a:r>
              <a:rPr kumimoji="1" lang="ja-JP" altLang="en-US" sz="7200" dirty="0" smtClean="0">
                <a:solidFill>
                  <a:schemeClr val="tx2">
                    <a:lumMod val="20000"/>
                    <a:lumOff val="80000"/>
                  </a:schemeClr>
                </a:solidFill>
                <a:latin typeface="HGPｺﾞｼｯｸE" pitchFamily="50" charset="-128"/>
                <a:ea typeface="HGPｺﾞｼｯｸE" pitchFamily="50" charset="-128"/>
              </a:rPr>
              <a:t>５</a:t>
            </a:r>
            <a:endParaRPr kumimoji="1" lang="ja-JP" altLang="en-US" sz="7200" dirty="0">
              <a:solidFill>
                <a:schemeClr val="tx2">
                  <a:lumMod val="20000"/>
                  <a:lumOff val="80000"/>
                </a:schemeClr>
              </a:solidFill>
              <a:latin typeface="HGPｺﾞｼｯｸE" pitchFamily="50" charset="-128"/>
              <a:ea typeface="HGPｺﾞｼｯｸE" pitchFamily="50" charset="-128"/>
            </a:endParaRPr>
          </a:p>
        </p:txBody>
      </p:sp>
      <p:sp>
        <p:nvSpPr>
          <p:cNvPr id="15" name="テキスト ボックス 14"/>
          <p:cNvSpPr txBox="1"/>
          <p:nvPr/>
        </p:nvSpPr>
        <p:spPr>
          <a:xfrm>
            <a:off x="936104" y="1772816"/>
            <a:ext cx="3744416" cy="584775"/>
          </a:xfrm>
          <a:prstGeom prst="rect">
            <a:avLst/>
          </a:prstGeom>
          <a:noFill/>
          <a:ln w="25400">
            <a:noFill/>
          </a:ln>
        </p:spPr>
        <p:txBody>
          <a:bodyPr wrap="square" rtlCol="0">
            <a:spAutoFit/>
          </a:bodyPr>
          <a:lstStyle/>
          <a:p>
            <a:r>
              <a:rPr lang="ja-JP" altLang="en-US" sz="3200" dirty="0" smtClean="0">
                <a:solidFill>
                  <a:srgbClr val="0070C0"/>
                </a:solidFill>
                <a:latin typeface="HGPｺﾞｼｯｸE" pitchFamily="50" charset="-128"/>
                <a:ea typeface="HGPｺﾞｼｯｸE" pitchFamily="50" charset="-128"/>
              </a:rPr>
              <a:t>センサーデータ</a:t>
            </a:r>
            <a:endParaRPr kumimoji="1" lang="ja-JP" altLang="en-US" sz="3200" dirty="0">
              <a:solidFill>
                <a:srgbClr val="0070C0"/>
              </a:solidFill>
              <a:latin typeface="HGPｺﾞｼｯｸE" pitchFamily="50" charset="-128"/>
              <a:ea typeface="HGPｺﾞｼｯｸE" pitchFamily="50" charset="-128"/>
            </a:endParaRPr>
          </a:p>
        </p:txBody>
      </p:sp>
      <p:sp>
        <p:nvSpPr>
          <p:cNvPr id="5" name="テキスト ボックス 4"/>
          <p:cNvSpPr txBox="1"/>
          <p:nvPr/>
        </p:nvSpPr>
        <p:spPr>
          <a:xfrm>
            <a:off x="719064" y="6093296"/>
            <a:ext cx="8424936" cy="523220"/>
          </a:xfrm>
          <a:prstGeom prst="rect">
            <a:avLst/>
          </a:prstGeom>
          <a:noFill/>
        </p:spPr>
        <p:txBody>
          <a:bodyPr wrap="square" rtlCol="0">
            <a:spAutoFit/>
          </a:bodyPr>
          <a:lstStyle/>
          <a:p>
            <a:r>
              <a:rPr lang="ja-JP" altLang="en-US" sz="1400" dirty="0">
                <a:latin typeface="HGPｺﾞｼｯｸM" pitchFamily="50" charset="-128"/>
                <a:ea typeface="HGPｺﾞｼｯｸM" pitchFamily="50" charset="-128"/>
              </a:rPr>
              <a:t>（出典）情報通信審議会</a:t>
            </a:r>
            <a:r>
              <a:rPr lang="en-US" altLang="ja-JP" sz="1400" dirty="0">
                <a:latin typeface="HGPｺﾞｼｯｸM" pitchFamily="50" charset="-128"/>
                <a:ea typeface="HGPｺﾞｼｯｸM" pitchFamily="50" charset="-128"/>
              </a:rPr>
              <a:t>ICT</a:t>
            </a:r>
            <a:r>
              <a:rPr lang="ja-JP" altLang="en-US" sz="1400" dirty="0">
                <a:latin typeface="HGPｺﾞｼｯｸM" pitchFamily="50" charset="-128"/>
                <a:ea typeface="HGPｺﾞｼｯｸM" pitchFamily="50" charset="-128"/>
              </a:rPr>
              <a:t>基本戦略ボード「ビッグデータの活用に関するアドホックグループ」</a:t>
            </a:r>
            <a:r>
              <a:rPr lang="ja-JP" altLang="en-US" sz="1400" dirty="0" smtClean="0">
                <a:latin typeface="HGPｺﾞｼｯｸM" pitchFamily="50" charset="-128"/>
                <a:ea typeface="HGPｺﾞｼｯｸM" pitchFamily="50" charset="-128"/>
              </a:rPr>
              <a:t>資料</a:t>
            </a:r>
            <a:endParaRPr lang="en-US" altLang="ja-JP" sz="1400" dirty="0" smtClean="0">
              <a:latin typeface="HGPｺﾞｼｯｸM" pitchFamily="50" charset="-128"/>
              <a:ea typeface="HGPｺﾞｼｯｸM" pitchFamily="50" charset="-128"/>
            </a:endParaRPr>
          </a:p>
          <a:p>
            <a:r>
              <a:rPr lang="en-US" altLang="ja-JP" sz="1400" dirty="0" smtClean="0">
                <a:hlinkClick r:id="rId3"/>
              </a:rPr>
              <a:t>http://www.soumu.go.jp/main_content/000160628.pdf</a:t>
            </a:r>
            <a:endParaRPr kumimoji="1" lang="ja-JP" altLang="en-US" sz="1400" dirty="0">
              <a:latin typeface="HGPｺﾞｼｯｸM" pitchFamily="50" charset="-128"/>
              <a:ea typeface="HGPｺﾞｼｯｸM" pitchFamily="50" charset="-128"/>
            </a:endParaRPr>
          </a:p>
        </p:txBody>
      </p:sp>
      <p:sp>
        <p:nvSpPr>
          <p:cNvPr id="6" name="正方形/長方形 5"/>
          <p:cNvSpPr/>
          <p:nvPr/>
        </p:nvSpPr>
        <p:spPr>
          <a:xfrm>
            <a:off x="0" y="0"/>
            <a:ext cx="9144000" cy="260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403648" y="5013176"/>
            <a:ext cx="4680520" cy="584775"/>
          </a:xfrm>
          <a:prstGeom prst="rect">
            <a:avLst/>
          </a:prstGeom>
          <a:noFill/>
          <a:ln w="25400">
            <a:noFill/>
          </a:ln>
        </p:spPr>
        <p:txBody>
          <a:bodyPr wrap="square" rtlCol="0">
            <a:spAutoFit/>
          </a:bodyPr>
          <a:lstStyle/>
          <a:p>
            <a:r>
              <a:rPr lang="ja-JP" altLang="en-US" sz="3200" dirty="0" smtClean="0">
                <a:solidFill>
                  <a:srgbClr val="0070C0"/>
                </a:solidFill>
                <a:latin typeface="HGPｺﾞｼｯｸE" pitchFamily="50" charset="-128"/>
                <a:ea typeface="HGPｺﾞｼｯｸE" pitchFamily="50" charset="-128"/>
              </a:rPr>
              <a:t>オペレーションデータ</a:t>
            </a:r>
          </a:p>
        </p:txBody>
      </p:sp>
      <p:sp>
        <p:nvSpPr>
          <p:cNvPr id="63" name="テキスト ボックス 62"/>
          <p:cNvSpPr txBox="1"/>
          <p:nvPr/>
        </p:nvSpPr>
        <p:spPr>
          <a:xfrm>
            <a:off x="899592" y="3933056"/>
            <a:ext cx="3600400" cy="584775"/>
          </a:xfrm>
          <a:prstGeom prst="rect">
            <a:avLst/>
          </a:prstGeom>
          <a:noFill/>
          <a:ln w="25400">
            <a:noFill/>
          </a:ln>
        </p:spPr>
        <p:txBody>
          <a:bodyPr wrap="square" rtlCol="0">
            <a:spAutoFit/>
          </a:bodyPr>
          <a:lstStyle/>
          <a:p>
            <a:r>
              <a:rPr lang="ja-JP" altLang="en-US" sz="3200" dirty="0" smtClean="0">
                <a:solidFill>
                  <a:srgbClr val="0070C0"/>
                </a:solidFill>
                <a:latin typeface="HGPｺﾞｼｯｸE" pitchFamily="50" charset="-128"/>
                <a:ea typeface="HGPｺﾞｼｯｸE" pitchFamily="50" charset="-128"/>
              </a:rPr>
              <a:t>ログデータ</a:t>
            </a:r>
          </a:p>
        </p:txBody>
      </p:sp>
      <p:sp>
        <p:nvSpPr>
          <p:cNvPr id="65" name="テキスト ボックス 64"/>
          <p:cNvSpPr txBox="1"/>
          <p:nvPr/>
        </p:nvSpPr>
        <p:spPr>
          <a:xfrm>
            <a:off x="4030032" y="2924944"/>
            <a:ext cx="5113968" cy="461665"/>
          </a:xfrm>
          <a:prstGeom prst="rect">
            <a:avLst/>
          </a:prstGeom>
          <a:noFill/>
          <a:ln w="25400">
            <a:noFill/>
          </a:ln>
        </p:spPr>
        <p:txBody>
          <a:bodyPr wrap="square" rtlCol="0">
            <a:spAutoFit/>
          </a:bodyPr>
          <a:lstStyle/>
          <a:p>
            <a:r>
              <a:rPr lang="ja-JP" altLang="en-US" sz="2400" dirty="0" smtClean="0">
                <a:latin typeface="HGPｺﾞｼｯｸM" pitchFamily="50" charset="-128"/>
                <a:ea typeface="HGPｺﾞｼｯｸM" pitchFamily="50" charset="-128"/>
              </a:rPr>
              <a:t>ビジネス文書や，</a:t>
            </a:r>
            <a:r>
              <a:rPr lang="en-US" altLang="ja-JP" sz="2400" dirty="0" smtClean="0">
                <a:latin typeface="HGPｺﾞｼｯｸM" pitchFamily="50" charset="-128"/>
                <a:ea typeface="HGPｺﾞｼｯｸM" pitchFamily="50" charset="-128"/>
              </a:rPr>
              <a:t>E</a:t>
            </a:r>
            <a:r>
              <a:rPr lang="ja-JP" altLang="en-US" sz="2400" dirty="0" smtClean="0">
                <a:latin typeface="HGPｺﾞｼｯｸM" pitchFamily="50" charset="-128"/>
                <a:ea typeface="HGPｺﾞｼｯｸM" pitchFamily="50" charset="-128"/>
              </a:rPr>
              <a:t>メールなど。</a:t>
            </a:r>
            <a:endParaRPr lang="ja-JP" altLang="en-US" sz="2400" dirty="0">
              <a:latin typeface="HGPｺﾞｼｯｸM" pitchFamily="50" charset="-128"/>
              <a:ea typeface="HGPｺﾞｼｯｸM" pitchFamily="50" charset="-128"/>
            </a:endParaRPr>
          </a:p>
        </p:txBody>
      </p:sp>
      <p:sp>
        <p:nvSpPr>
          <p:cNvPr id="66" name="テキスト ボックス 65"/>
          <p:cNvSpPr txBox="1"/>
          <p:nvPr/>
        </p:nvSpPr>
        <p:spPr>
          <a:xfrm>
            <a:off x="5292079" y="4941168"/>
            <a:ext cx="3768587" cy="830997"/>
          </a:xfrm>
          <a:prstGeom prst="rect">
            <a:avLst/>
          </a:prstGeom>
          <a:noFill/>
          <a:ln w="25400">
            <a:noFill/>
          </a:ln>
        </p:spPr>
        <p:txBody>
          <a:bodyPr wrap="square" rtlCol="0">
            <a:spAutoFit/>
          </a:bodyPr>
          <a:lstStyle/>
          <a:p>
            <a:r>
              <a:rPr lang="en-US" altLang="ja-JP" sz="2400" dirty="0" smtClean="0">
                <a:latin typeface="HGPｺﾞｼｯｸM" pitchFamily="50" charset="-128"/>
                <a:ea typeface="HGPｺﾞｼｯｸM" pitchFamily="50" charset="-128"/>
              </a:rPr>
              <a:t>POS</a:t>
            </a:r>
            <a:r>
              <a:rPr lang="ja-JP" altLang="en-US" sz="2400" dirty="0" smtClean="0">
                <a:latin typeface="HGPｺﾞｼｯｸM" pitchFamily="50" charset="-128"/>
                <a:ea typeface="HGPｺﾞｼｯｸM" pitchFamily="50" charset="-128"/>
              </a:rPr>
              <a:t>データや取引明細データなど。</a:t>
            </a:r>
          </a:p>
        </p:txBody>
      </p:sp>
      <p:sp>
        <p:nvSpPr>
          <p:cNvPr id="71" name="テキスト ボックス 70"/>
          <p:cNvSpPr txBox="1"/>
          <p:nvPr/>
        </p:nvSpPr>
        <p:spPr>
          <a:xfrm>
            <a:off x="3816424" y="1484784"/>
            <a:ext cx="5076056" cy="1200329"/>
          </a:xfrm>
          <a:prstGeom prst="rect">
            <a:avLst/>
          </a:prstGeom>
          <a:noFill/>
          <a:ln w="25400">
            <a:noFill/>
          </a:ln>
        </p:spPr>
        <p:txBody>
          <a:bodyPr wrap="square" rtlCol="0">
            <a:spAutoFit/>
          </a:bodyPr>
          <a:lstStyle/>
          <a:p>
            <a:r>
              <a:rPr lang="en-US" altLang="ja-JP" sz="2400" dirty="0" smtClean="0">
                <a:latin typeface="HGPｺﾞｼｯｸM" pitchFamily="50" charset="-128"/>
                <a:ea typeface="HGPｺﾞｼｯｸM" pitchFamily="50" charset="-128"/>
              </a:rPr>
              <a:t>GPS</a:t>
            </a:r>
            <a:r>
              <a:rPr lang="ja-JP" altLang="en-US" sz="2400" dirty="0" smtClean="0">
                <a:latin typeface="HGPｺﾞｼｯｸM" pitchFamily="50" charset="-128"/>
                <a:ea typeface="HGPｺﾞｼｯｸM" pitchFamily="50" charset="-128"/>
              </a:rPr>
              <a:t>や</a:t>
            </a:r>
            <a:r>
              <a:rPr lang="en-US" altLang="ja-JP" sz="2400" dirty="0" smtClean="0">
                <a:latin typeface="HGPｺﾞｼｯｸM" pitchFamily="50" charset="-128"/>
                <a:ea typeface="HGPｺﾞｼｯｸM" pitchFamily="50" charset="-128"/>
              </a:rPr>
              <a:t>IC</a:t>
            </a:r>
            <a:r>
              <a:rPr lang="ja-JP" altLang="en-US" sz="2400" dirty="0" smtClean="0">
                <a:latin typeface="HGPｺﾞｼｯｸM" pitchFamily="50" charset="-128"/>
                <a:ea typeface="HGPｺﾞｼｯｸM" pitchFamily="50" charset="-128"/>
              </a:rPr>
              <a:t>カード，</a:t>
            </a:r>
            <a:r>
              <a:rPr lang="en-US" altLang="ja-JP" sz="2400" dirty="0" smtClean="0">
                <a:latin typeface="HGPｺﾞｼｯｸM" pitchFamily="50" charset="-128"/>
                <a:ea typeface="HGPｺﾞｼｯｸM" pitchFamily="50" charset="-128"/>
              </a:rPr>
              <a:t>RFID</a:t>
            </a:r>
            <a:r>
              <a:rPr lang="ja-JP" altLang="en-US" sz="2400" dirty="0" smtClean="0">
                <a:latin typeface="HGPｺﾞｼｯｸM" pitchFamily="50" charset="-128"/>
                <a:ea typeface="HGPｺﾞｼｯｸM" pitchFamily="50" charset="-128"/>
              </a:rPr>
              <a:t>などに検知される位置情報，乗車履歴，温度，加速度データなど。</a:t>
            </a:r>
          </a:p>
        </p:txBody>
      </p:sp>
      <p:sp>
        <p:nvSpPr>
          <p:cNvPr id="64" name="テキスト ボックス 63"/>
          <p:cNvSpPr txBox="1"/>
          <p:nvPr/>
        </p:nvSpPr>
        <p:spPr>
          <a:xfrm>
            <a:off x="2987824" y="3822139"/>
            <a:ext cx="5904656" cy="830997"/>
          </a:xfrm>
          <a:prstGeom prst="rect">
            <a:avLst/>
          </a:prstGeom>
          <a:noFill/>
          <a:ln w="25400">
            <a:noFill/>
          </a:ln>
        </p:spPr>
        <p:txBody>
          <a:bodyPr wrap="square" rtlCol="0">
            <a:spAutoFit/>
          </a:bodyPr>
          <a:lstStyle/>
          <a:p>
            <a:r>
              <a:rPr lang="ja-JP" altLang="en-US" sz="2400" dirty="0" smtClean="0">
                <a:latin typeface="HGPｺﾞｼｯｸM" pitchFamily="50" charset="-128"/>
                <a:ea typeface="HGPｺﾞｼｯｸM" pitchFamily="50" charset="-128"/>
              </a:rPr>
              <a:t>ウェブサーバーなどで自動的に生成されるアクセスログやエラーログなど。</a:t>
            </a:r>
          </a:p>
        </p:txBody>
      </p:sp>
      <p:sp>
        <p:nvSpPr>
          <p:cNvPr id="16" name="テキスト ボックス 15"/>
          <p:cNvSpPr txBox="1"/>
          <p:nvPr/>
        </p:nvSpPr>
        <p:spPr>
          <a:xfrm>
            <a:off x="1331640" y="2852936"/>
            <a:ext cx="4429102" cy="584775"/>
          </a:xfrm>
          <a:prstGeom prst="rect">
            <a:avLst/>
          </a:prstGeom>
          <a:noFill/>
          <a:ln w="25400">
            <a:noFill/>
          </a:ln>
        </p:spPr>
        <p:txBody>
          <a:bodyPr wrap="square" rtlCol="0">
            <a:spAutoFit/>
          </a:bodyPr>
          <a:lstStyle/>
          <a:p>
            <a:r>
              <a:rPr lang="ja-JP" altLang="en-US" sz="3200" dirty="0" smtClean="0">
                <a:solidFill>
                  <a:srgbClr val="0070C0"/>
                </a:solidFill>
                <a:latin typeface="HGPｺﾞｼｯｸE" pitchFamily="50" charset="-128"/>
                <a:ea typeface="HGPｺﾞｼｯｸE" pitchFamily="50" charset="-128"/>
              </a:rPr>
              <a:t>オフィスデータ</a:t>
            </a:r>
          </a:p>
        </p:txBody>
      </p:sp>
      <p:sp>
        <p:nvSpPr>
          <p:cNvPr id="20" name="二等辺三角形 19"/>
          <p:cNvSpPr/>
          <p:nvPr/>
        </p:nvSpPr>
        <p:spPr>
          <a:xfrm rot="10800000">
            <a:off x="2555776" y="548680"/>
            <a:ext cx="3816424" cy="764704"/>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p:nvPr/>
        </p:nvSpPr>
        <p:spPr>
          <a:xfrm>
            <a:off x="5868144" y="1268760"/>
            <a:ext cx="1584176" cy="1584176"/>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4932040" y="2636912"/>
            <a:ext cx="3312368" cy="331236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796136" y="1772816"/>
            <a:ext cx="1728192" cy="677108"/>
          </a:xfrm>
          <a:prstGeom prst="rect">
            <a:avLst/>
          </a:prstGeom>
          <a:noFill/>
        </p:spPr>
        <p:txBody>
          <a:bodyPr wrap="square" rtlCol="0">
            <a:spAutoFit/>
          </a:bodyPr>
          <a:lstStyle/>
          <a:p>
            <a:pPr algn="ctr"/>
            <a:r>
              <a:rPr lang="ja-JP" altLang="en-US" sz="2000" dirty="0">
                <a:solidFill>
                  <a:srgbClr val="0070C0"/>
                </a:solidFill>
                <a:latin typeface="HGPｺﾞｼｯｸE" pitchFamily="50" charset="-128"/>
                <a:ea typeface="HGPｺﾞｼｯｸE" pitchFamily="50" charset="-128"/>
              </a:rPr>
              <a:t>構造化</a:t>
            </a:r>
            <a:r>
              <a:rPr lang="ja-JP" altLang="en-US" sz="2000" dirty="0" smtClean="0">
                <a:solidFill>
                  <a:srgbClr val="0070C0"/>
                </a:solidFill>
                <a:latin typeface="HGPｺﾞｼｯｸE" pitchFamily="50" charset="-128"/>
                <a:ea typeface="HGPｺﾞｼｯｸE" pitchFamily="50" charset="-128"/>
              </a:rPr>
              <a:t>データ</a:t>
            </a:r>
            <a:endParaRPr lang="en-US" altLang="ja-JP" sz="2000" dirty="0" smtClean="0">
              <a:solidFill>
                <a:srgbClr val="0070C0"/>
              </a:solidFill>
              <a:latin typeface="HGPｺﾞｼｯｸE" pitchFamily="50" charset="-128"/>
              <a:ea typeface="HGPｺﾞｼｯｸE" pitchFamily="50" charset="-128"/>
            </a:endParaRPr>
          </a:p>
          <a:p>
            <a:pPr algn="ctr"/>
            <a:r>
              <a:rPr lang="ja-JP" altLang="en-US" dirty="0" smtClean="0">
                <a:solidFill>
                  <a:srgbClr val="0070C0"/>
                </a:solidFill>
                <a:latin typeface="HGPｺﾞｼｯｸE" pitchFamily="50" charset="-128"/>
                <a:ea typeface="HGPｺﾞｼｯｸE" pitchFamily="50" charset="-128"/>
              </a:rPr>
              <a:t>２割</a:t>
            </a:r>
            <a:endParaRPr kumimoji="1" lang="ja-JP" altLang="en-US" dirty="0">
              <a:solidFill>
                <a:srgbClr val="0070C0"/>
              </a:solidFill>
              <a:latin typeface="HGPｺﾞｼｯｸE" pitchFamily="50" charset="-128"/>
              <a:ea typeface="HGPｺﾞｼｯｸE" pitchFamily="50" charset="-128"/>
            </a:endParaRPr>
          </a:p>
        </p:txBody>
      </p:sp>
      <p:sp>
        <p:nvSpPr>
          <p:cNvPr id="7" name="テキスト ボックス 6"/>
          <p:cNvSpPr txBox="1"/>
          <p:nvPr/>
        </p:nvSpPr>
        <p:spPr>
          <a:xfrm>
            <a:off x="4932040" y="3298339"/>
            <a:ext cx="3312368" cy="1138773"/>
          </a:xfrm>
          <a:prstGeom prst="rect">
            <a:avLst/>
          </a:prstGeom>
          <a:noFill/>
        </p:spPr>
        <p:txBody>
          <a:bodyPr wrap="square" rtlCol="0">
            <a:spAutoFit/>
          </a:bodyPr>
          <a:lstStyle/>
          <a:p>
            <a:pPr algn="ctr"/>
            <a:r>
              <a:rPr lang="ja-JP" altLang="en-US" sz="2000" dirty="0" smtClean="0">
                <a:solidFill>
                  <a:schemeClr val="bg1"/>
                </a:solidFill>
                <a:latin typeface="HGPｺﾞｼｯｸE" pitchFamily="50" charset="-128"/>
                <a:ea typeface="HGPｺﾞｼｯｸE" pitchFamily="50" charset="-128"/>
              </a:rPr>
              <a:t>非構造化データ</a:t>
            </a:r>
            <a:endParaRPr kumimoji="1" lang="en-US" altLang="ja-JP" sz="2000" dirty="0">
              <a:solidFill>
                <a:schemeClr val="bg1"/>
              </a:solidFill>
              <a:latin typeface="HGPｺﾞｼｯｸE" pitchFamily="50" charset="-128"/>
              <a:ea typeface="HGPｺﾞｼｯｸE" pitchFamily="50" charset="-128"/>
            </a:endParaRPr>
          </a:p>
          <a:p>
            <a:pPr algn="ctr"/>
            <a:r>
              <a:rPr lang="en-US" altLang="ja-JP" sz="4800" dirty="0" smtClean="0">
                <a:solidFill>
                  <a:schemeClr val="bg1"/>
                </a:solidFill>
                <a:latin typeface="HGPｺﾞｼｯｸE" pitchFamily="50" charset="-128"/>
                <a:ea typeface="HGPｺﾞｼｯｸE" pitchFamily="50" charset="-128"/>
              </a:rPr>
              <a:t>8</a:t>
            </a:r>
            <a:r>
              <a:rPr lang="ja-JP" altLang="en-US" sz="4800" dirty="0" smtClean="0">
                <a:solidFill>
                  <a:schemeClr val="bg1"/>
                </a:solidFill>
                <a:latin typeface="HGPｺﾞｼｯｸE" pitchFamily="50" charset="-128"/>
                <a:ea typeface="HGPｺﾞｼｯｸE" pitchFamily="50" charset="-128"/>
              </a:rPr>
              <a:t>割</a:t>
            </a:r>
            <a:endParaRPr kumimoji="1" lang="ja-JP" altLang="en-US" sz="4800" dirty="0">
              <a:solidFill>
                <a:schemeClr val="bg1"/>
              </a:solidFill>
              <a:latin typeface="HGPｺﾞｼｯｸE" pitchFamily="50" charset="-128"/>
              <a:ea typeface="HGPｺﾞｼｯｸE" pitchFamily="50" charset="-128"/>
            </a:endParaRPr>
          </a:p>
        </p:txBody>
      </p:sp>
      <p:sp>
        <p:nvSpPr>
          <p:cNvPr id="8" name="テキスト ボックス 7"/>
          <p:cNvSpPr txBox="1"/>
          <p:nvPr/>
        </p:nvSpPr>
        <p:spPr>
          <a:xfrm>
            <a:off x="4788024" y="4604935"/>
            <a:ext cx="3744416" cy="1200329"/>
          </a:xfrm>
          <a:prstGeom prst="rect">
            <a:avLst/>
          </a:prstGeom>
          <a:noFill/>
        </p:spPr>
        <p:txBody>
          <a:bodyPr wrap="square" rtlCol="0">
            <a:spAutoFit/>
          </a:bodyPr>
          <a:lstStyle/>
          <a:p>
            <a:pPr algn="ctr"/>
            <a:r>
              <a:rPr lang="ja-JP" altLang="en-US" dirty="0">
                <a:solidFill>
                  <a:schemeClr val="bg1"/>
                </a:solidFill>
                <a:latin typeface="HGPｺﾞｼｯｸM" pitchFamily="50" charset="-128"/>
                <a:ea typeface="HGPｺﾞｼｯｸM" pitchFamily="50" charset="-128"/>
              </a:rPr>
              <a:t>画像や動画</a:t>
            </a:r>
            <a:r>
              <a:rPr lang="ja-JP" altLang="en-US" dirty="0" smtClean="0">
                <a:solidFill>
                  <a:schemeClr val="bg1"/>
                </a:solidFill>
                <a:latin typeface="HGPｺﾞｼｯｸM" pitchFamily="50" charset="-128"/>
                <a:ea typeface="HGPｺﾞｼｯｸM" pitchFamily="50" charset="-128"/>
              </a:rPr>
              <a:t>、</a:t>
            </a:r>
            <a:endParaRPr lang="en-US" altLang="ja-JP" dirty="0" smtClean="0">
              <a:solidFill>
                <a:schemeClr val="bg1"/>
              </a:solidFill>
              <a:latin typeface="HGPｺﾞｼｯｸM" pitchFamily="50" charset="-128"/>
              <a:ea typeface="HGPｺﾞｼｯｸM" pitchFamily="50" charset="-128"/>
            </a:endParaRPr>
          </a:p>
          <a:p>
            <a:pPr algn="ctr"/>
            <a:r>
              <a:rPr lang="ja-JP" altLang="en-US" dirty="0" smtClean="0">
                <a:solidFill>
                  <a:schemeClr val="bg1"/>
                </a:solidFill>
                <a:latin typeface="HGPｺﾞｼｯｸM" pitchFamily="50" charset="-128"/>
                <a:ea typeface="HGPｺﾞｼｯｸM" pitchFamily="50" charset="-128"/>
              </a:rPr>
              <a:t>電子</a:t>
            </a:r>
            <a:r>
              <a:rPr lang="ja-JP" altLang="en-US" dirty="0">
                <a:solidFill>
                  <a:schemeClr val="bg1"/>
                </a:solidFill>
                <a:latin typeface="HGPｺﾞｼｯｸM" pitchFamily="50" charset="-128"/>
                <a:ea typeface="HGPｺﾞｼｯｸM" pitchFamily="50" charset="-128"/>
              </a:rPr>
              <a:t>メールの文字</a:t>
            </a:r>
            <a:r>
              <a:rPr lang="ja-JP" altLang="en-US" dirty="0" smtClean="0">
                <a:solidFill>
                  <a:schemeClr val="bg1"/>
                </a:solidFill>
                <a:latin typeface="HGPｺﾞｼｯｸM" pitchFamily="50" charset="-128"/>
                <a:ea typeface="HGPｺﾞｼｯｸM" pitchFamily="50" charset="-128"/>
              </a:rPr>
              <a:t>データ，</a:t>
            </a:r>
            <a:endParaRPr lang="en-US" altLang="ja-JP" dirty="0" smtClean="0">
              <a:solidFill>
                <a:schemeClr val="bg1"/>
              </a:solidFill>
              <a:latin typeface="HGPｺﾞｼｯｸM" pitchFamily="50" charset="-128"/>
              <a:ea typeface="HGPｺﾞｼｯｸM" pitchFamily="50" charset="-128"/>
            </a:endParaRPr>
          </a:p>
          <a:p>
            <a:pPr algn="ctr"/>
            <a:r>
              <a:rPr lang="en-US" altLang="ja-JP" dirty="0" smtClean="0">
                <a:solidFill>
                  <a:schemeClr val="bg1"/>
                </a:solidFill>
                <a:latin typeface="HGPｺﾞｼｯｸM" pitchFamily="50" charset="-128"/>
                <a:ea typeface="HGPｺﾞｼｯｸM" pitchFamily="50" charset="-128"/>
              </a:rPr>
              <a:t>Twitter</a:t>
            </a:r>
            <a:r>
              <a:rPr lang="ja-JP" altLang="en-US" dirty="0">
                <a:solidFill>
                  <a:schemeClr val="bg1"/>
                </a:solidFill>
                <a:latin typeface="HGPｺﾞｼｯｸM" pitchFamily="50" charset="-128"/>
                <a:ea typeface="HGPｺﾞｼｯｸM" pitchFamily="50" charset="-128"/>
              </a:rPr>
              <a:t>や</a:t>
            </a:r>
            <a:r>
              <a:rPr lang="en-US" altLang="ja-JP" dirty="0" err="1" smtClean="0">
                <a:solidFill>
                  <a:schemeClr val="bg1"/>
                </a:solidFill>
                <a:latin typeface="HGPｺﾞｼｯｸM" pitchFamily="50" charset="-128"/>
                <a:ea typeface="HGPｺﾞｼｯｸM" pitchFamily="50" charset="-128"/>
              </a:rPr>
              <a:t>Facebook</a:t>
            </a:r>
            <a:r>
              <a:rPr lang="ja-JP" altLang="en-US" dirty="0" err="1" smtClean="0">
                <a:solidFill>
                  <a:schemeClr val="bg1"/>
                </a:solidFill>
                <a:latin typeface="HGPｺﾞｼｯｸM" pitchFamily="50" charset="-128"/>
                <a:ea typeface="HGPｺﾞｼｯｸM" pitchFamily="50" charset="-128"/>
              </a:rPr>
              <a:t>での</a:t>
            </a:r>
            <a:endParaRPr lang="en-US" altLang="ja-JP" dirty="0" smtClean="0">
              <a:solidFill>
                <a:schemeClr val="bg1"/>
              </a:solidFill>
              <a:latin typeface="HGPｺﾞｼｯｸM" pitchFamily="50" charset="-128"/>
              <a:ea typeface="HGPｺﾞｼｯｸM" pitchFamily="50" charset="-128"/>
            </a:endParaRPr>
          </a:p>
          <a:p>
            <a:pPr algn="ctr"/>
            <a:r>
              <a:rPr lang="ja-JP" altLang="en-US" dirty="0" smtClean="0">
                <a:solidFill>
                  <a:schemeClr val="bg1"/>
                </a:solidFill>
                <a:latin typeface="HGPｺﾞｼｯｸM" pitchFamily="50" charset="-128"/>
                <a:ea typeface="HGPｺﾞｼｯｸM" pitchFamily="50" charset="-128"/>
              </a:rPr>
              <a:t>書き込みなど</a:t>
            </a:r>
            <a:endParaRPr lang="en-US" altLang="ja-JP" dirty="0" smtClean="0">
              <a:solidFill>
                <a:schemeClr val="bg1"/>
              </a:solidFill>
              <a:latin typeface="HGPｺﾞｼｯｸM" pitchFamily="50" charset="-128"/>
              <a:ea typeface="HGPｺﾞｼｯｸM" pitchFamily="50" charset="-128"/>
            </a:endParaRPr>
          </a:p>
        </p:txBody>
      </p:sp>
      <p:sp>
        <p:nvSpPr>
          <p:cNvPr id="9" name="テキスト ボックス 8"/>
          <p:cNvSpPr txBox="1"/>
          <p:nvPr/>
        </p:nvSpPr>
        <p:spPr>
          <a:xfrm>
            <a:off x="395536" y="1556792"/>
            <a:ext cx="7992888" cy="4278094"/>
          </a:xfrm>
          <a:prstGeom prst="rect">
            <a:avLst/>
          </a:prstGeom>
          <a:noFill/>
        </p:spPr>
        <p:txBody>
          <a:bodyPr wrap="square" rtlCol="0">
            <a:spAutoFit/>
          </a:bodyPr>
          <a:lstStyle/>
          <a:p>
            <a:r>
              <a:rPr lang="ja-JP" altLang="en-US" sz="3600" dirty="0" smtClean="0">
                <a:solidFill>
                  <a:srgbClr val="0070C0"/>
                </a:solidFill>
                <a:latin typeface="HGPｺﾞｼｯｸM" pitchFamily="50" charset="-128"/>
                <a:ea typeface="HGPｺﾞｼｯｸM" pitchFamily="50" charset="-128"/>
              </a:rPr>
              <a:t>構造化データ</a:t>
            </a:r>
            <a:endParaRPr lang="en-US" altLang="ja-JP" sz="3600" dirty="0" smtClean="0">
              <a:solidFill>
                <a:srgbClr val="0070C0"/>
              </a:solidFill>
              <a:latin typeface="HGPｺﾞｼｯｸM" pitchFamily="50" charset="-128"/>
              <a:ea typeface="HGPｺﾞｼｯｸM" pitchFamily="50" charset="-128"/>
            </a:endParaRPr>
          </a:p>
          <a:p>
            <a:r>
              <a:rPr lang="ja-JP" altLang="en-US" sz="2800" dirty="0" smtClean="0">
                <a:latin typeface="HGPｺﾞｼｯｸM" pitchFamily="50" charset="-128"/>
                <a:ea typeface="HGPｺﾞｼｯｸM" pitchFamily="50" charset="-128"/>
              </a:rPr>
              <a:t>売上データや在庫管理データなど</a:t>
            </a:r>
            <a:endParaRPr lang="en-US" altLang="ja-JP" sz="2800" dirty="0" smtClean="0">
              <a:latin typeface="HGPｺﾞｼｯｸM" pitchFamily="50" charset="-128"/>
              <a:ea typeface="HGPｺﾞｼｯｸM" pitchFamily="50" charset="-128"/>
            </a:endParaRPr>
          </a:p>
          <a:p>
            <a:r>
              <a:rPr lang="ja-JP" altLang="en-US" sz="2800" dirty="0" smtClean="0">
                <a:latin typeface="HGPｺﾞｼｯｸM" pitchFamily="50" charset="-128"/>
                <a:ea typeface="HGPｺﾞｼｯｸM" pitchFamily="50" charset="-128"/>
              </a:rPr>
              <a:t>整理されたデータのこと</a:t>
            </a:r>
            <a:r>
              <a:rPr lang="ja-JP" altLang="en-US" sz="2400" dirty="0" smtClean="0">
                <a:latin typeface="HGPｺﾞｼｯｸM" pitchFamily="50" charset="-128"/>
                <a:ea typeface="HGPｺﾞｼｯｸM" pitchFamily="50" charset="-128"/>
              </a:rPr>
              <a:t>。</a:t>
            </a:r>
            <a:endParaRPr lang="en-US" altLang="ja-JP" sz="2400" dirty="0" smtClean="0">
              <a:latin typeface="HGPｺﾞｼｯｸM" pitchFamily="50" charset="-128"/>
              <a:ea typeface="HGPｺﾞｼｯｸM" pitchFamily="50" charset="-128"/>
            </a:endParaRPr>
          </a:p>
          <a:p>
            <a:endParaRPr lang="en-US" altLang="ja-JP" sz="3200" dirty="0" smtClean="0">
              <a:solidFill>
                <a:srgbClr val="0070C0"/>
              </a:solidFill>
              <a:latin typeface="HGPｺﾞｼｯｸM" pitchFamily="50" charset="-128"/>
              <a:ea typeface="HGPｺﾞｼｯｸM" pitchFamily="50" charset="-128"/>
            </a:endParaRPr>
          </a:p>
          <a:p>
            <a:r>
              <a:rPr lang="ja-JP" altLang="en-US" sz="3600" dirty="0" smtClean="0">
                <a:solidFill>
                  <a:srgbClr val="0070C0"/>
                </a:solidFill>
                <a:latin typeface="HGPｺﾞｼｯｸM" pitchFamily="50" charset="-128"/>
                <a:ea typeface="HGPｺﾞｼｯｸM" pitchFamily="50" charset="-128"/>
              </a:rPr>
              <a:t>非構造化データ</a:t>
            </a:r>
            <a:endParaRPr lang="en-US" altLang="ja-JP" sz="3600" dirty="0" smtClean="0">
              <a:solidFill>
                <a:srgbClr val="0070C0"/>
              </a:solidFill>
              <a:latin typeface="HGPｺﾞｼｯｸM" pitchFamily="50" charset="-128"/>
              <a:ea typeface="HGPｺﾞｼｯｸM" pitchFamily="50" charset="-128"/>
            </a:endParaRPr>
          </a:p>
          <a:p>
            <a:r>
              <a:rPr lang="en-US" altLang="ja-JP" sz="2800" dirty="0" smtClean="0">
                <a:latin typeface="HGPｺﾞｼｯｸM" pitchFamily="50" charset="-128"/>
                <a:ea typeface="HGPｺﾞｼｯｸM" pitchFamily="50" charset="-128"/>
              </a:rPr>
              <a:t>SNS</a:t>
            </a:r>
            <a:r>
              <a:rPr lang="ja-JP" altLang="en-US" sz="2800" dirty="0" smtClean="0">
                <a:latin typeface="HGPｺﾞｼｯｸM" pitchFamily="50" charset="-128"/>
                <a:ea typeface="HGPｺﾞｼｯｸM" pitchFamily="50" charset="-128"/>
              </a:rPr>
              <a:t>上での書き込みや、</a:t>
            </a:r>
            <a:endParaRPr lang="en-US" altLang="ja-JP" sz="2800" dirty="0" smtClean="0">
              <a:latin typeface="HGPｺﾞｼｯｸM" pitchFamily="50" charset="-128"/>
              <a:ea typeface="HGPｺﾞｼｯｸM" pitchFamily="50" charset="-128"/>
            </a:endParaRPr>
          </a:p>
          <a:p>
            <a:r>
              <a:rPr lang="ja-JP" altLang="en-US" sz="2800" dirty="0" smtClean="0">
                <a:latin typeface="HGPｺﾞｼｯｸM" pitchFamily="50" charset="-128"/>
                <a:ea typeface="HGPｺﾞｼｯｸM" pitchFamily="50" charset="-128"/>
              </a:rPr>
              <a:t>音声・画像・動画など，</a:t>
            </a:r>
            <a:endParaRPr lang="en-US" altLang="ja-JP" sz="2800" dirty="0" smtClean="0">
              <a:latin typeface="HGPｺﾞｼｯｸM" pitchFamily="50" charset="-128"/>
              <a:ea typeface="HGPｺﾞｼｯｸM" pitchFamily="50" charset="-128"/>
            </a:endParaRPr>
          </a:p>
          <a:p>
            <a:r>
              <a:rPr lang="ja-JP" altLang="en-US" sz="2800" dirty="0" smtClean="0">
                <a:latin typeface="HGPｺﾞｼｯｸM" pitchFamily="50" charset="-128"/>
                <a:ea typeface="HGPｺﾞｼｯｸM" pitchFamily="50" charset="-128"/>
              </a:rPr>
              <a:t>数値化できないデータのこと。</a:t>
            </a:r>
            <a:endParaRPr lang="en-US" altLang="ja-JP" sz="2800" dirty="0" smtClean="0">
              <a:latin typeface="HGPｺﾞｼｯｸM" pitchFamily="50" charset="-128"/>
              <a:ea typeface="HGPｺﾞｼｯｸM" pitchFamily="50" charset="-128"/>
            </a:endParaRPr>
          </a:p>
          <a:p>
            <a:r>
              <a:rPr lang="ja-JP" altLang="en-US" sz="2800" dirty="0" smtClean="0">
                <a:latin typeface="HGPｺﾞｼｯｸM" pitchFamily="50" charset="-128"/>
                <a:ea typeface="HGPｺﾞｼｯｸM" pitchFamily="50" charset="-128"/>
              </a:rPr>
              <a:t>全体</a:t>
            </a:r>
            <a:r>
              <a:rPr lang="ja-JP" altLang="en-US" sz="2800" dirty="0">
                <a:latin typeface="HGPｺﾞｼｯｸM" pitchFamily="50" charset="-128"/>
                <a:ea typeface="HGPｺﾞｼｯｸM" pitchFamily="50" charset="-128"/>
              </a:rPr>
              <a:t>の</a:t>
            </a:r>
            <a:r>
              <a:rPr lang="en-US" altLang="ja-JP" sz="2800" dirty="0">
                <a:latin typeface="HGPｺﾞｼｯｸM" pitchFamily="50" charset="-128"/>
                <a:ea typeface="HGPｺﾞｼｯｸM" pitchFamily="50" charset="-128"/>
              </a:rPr>
              <a:t>8</a:t>
            </a:r>
            <a:r>
              <a:rPr lang="ja-JP" altLang="en-US" sz="2800" dirty="0">
                <a:latin typeface="HGPｺﾞｼｯｸM" pitchFamily="50" charset="-128"/>
                <a:ea typeface="HGPｺﾞｼｯｸM" pitchFamily="50" charset="-128"/>
              </a:rPr>
              <a:t>～</a:t>
            </a:r>
            <a:r>
              <a:rPr lang="en-US" altLang="ja-JP" sz="2800" dirty="0">
                <a:latin typeface="HGPｺﾞｼｯｸM" pitchFamily="50" charset="-128"/>
                <a:ea typeface="HGPｺﾞｼｯｸM" pitchFamily="50" charset="-128"/>
              </a:rPr>
              <a:t>9</a:t>
            </a:r>
            <a:r>
              <a:rPr lang="ja-JP" altLang="en-US" sz="2800" dirty="0">
                <a:latin typeface="HGPｺﾞｼｯｸM" pitchFamily="50" charset="-128"/>
                <a:ea typeface="HGPｺﾞｼｯｸM" pitchFamily="50" charset="-128"/>
              </a:rPr>
              <a:t>割を</a:t>
            </a:r>
            <a:r>
              <a:rPr lang="ja-JP" altLang="en-US" sz="2800" dirty="0" smtClean="0">
                <a:latin typeface="HGPｺﾞｼｯｸM" pitchFamily="50" charset="-128"/>
                <a:ea typeface="HGPｺﾞｼｯｸM" pitchFamily="50" charset="-128"/>
              </a:rPr>
              <a:t>占める。</a:t>
            </a:r>
            <a:endParaRPr kumimoji="1" lang="ja-JP" altLang="en-US" sz="2800" dirty="0">
              <a:latin typeface="HGPｺﾞｼｯｸM" pitchFamily="50" charset="-128"/>
              <a:ea typeface="HGPｺﾞｼｯｸM" pitchFamily="50" charset="-128"/>
            </a:endParaRPr>
          </a:p>
        </p:txBody>
      </p:sp>
      <p:sp>
        <p:nvSpPr>
          <p:cNvPr id="10" name="正方形/長方形 9"/>
          <p:cNvSpPr/>
          <p:nvPr/>
        </p:nvSpPr>
        <p:spPr>
          <a:xfrm>
            <a:off x="0" y="0"/>
            <a:ext cx="9144000" cy="260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539552" y="6334780"/>
            <a:ext cx="8424936" cy="307777"/>
          </a:xfrm>
          <a:prstGeom prst="rect">
            <a:avLst/>
          </a:prstGeom>
          <a:noFill/>
        </p:spPr>
        <p:txBody>
          <a:bodyPr wrap="square" rtlCol="0">
            <a:spAutoFit/>
          </a:bodyPr>
          <a:lstStyle/>
          <a:p>
            <a:r>
              <a:rPr lang="ja-JP" altLang="en-US" sz="1400" dirty="0" smtClean="0">
                <a:latin typeface="HGPｺﾞｼｯｸM" pitchFamily="50" charset="-128"/>
                <a:ea typeface="HGPｺﾞｼｯｸM" pitchFamily="50" charset="-128"/>
              </a:rPr>
              <a:t>（参考）</a:t>
            </a:r>
            <a:r>
              <a:rPr lang="en-US" altLang="ja-JP" sz="1400" dirty="0" smtClean="0">
                <a:latin typeface="HGPｺﾞｼｯｸM" pitchFamily="50" charset="-128"/>
                <a:ea typeface="HGPｺﾞｼｯｸM" pitchFamily="50" charset="-128"/>
              </a:rPr>
              <a:t> IBM</a:t>
            </a:r>
            <a:r>
              <a:rPr lang="ja-JP" altLang="en-US" sz="1400" dirty="0" smtClean="0">
                <a:latin typeface="HGPｺﾞｼｯｸM" pitchFamily="50" charset="-128"/>
                <a:ea typeface="HGPｺﾞｼｯｸM" pitchFamily="50" charset="-128"/>
              </a:rPr>
              <a:t>　　</a:t>
            </a:r>
            <a:r>
              <a:rPr lang="en-US" altLang="ja-JP" sz="1400" dirty="0" smtClean="0">
                <a:latin typeface="HGPｺﾞｼｯｸM" pitchFamily="50" charset="-128"/>
                <a:ea typeface="HGPｺﾞｼｯｸM" pitchFamily="50" charset="-128"/>
                <a:hlinkClick r:id="rId2"/>
              </a:rPr>
              <a:t>http://www-06.ibm.com/software/jp/data/bigdata/</a:t>
            </a:r>
            <a:endParaRPr kumimoji="1" lang="ja-JP" altLang="en-US" sz="1400" dirty="0">
              <a:latin typeface="HGPｺﾞｼｯｸM" pitchFamily="50" charset="-128"/>
              <a:ea typeface="HGPｺﾞｼｯｸM" pitchFamily="50" charset="-128"/>
            </a:endParaRPr>
          </a:p>
        </p:txBody>
      </p:sp>
      <p:sp>
        <p:nvSpPr>
          <p:cNvPr id="12" name="タイトル 1"/>
          <p:cNvSpPr txBox="1">
            <a:spLocks/>
          </p:cNvSpPr>
          <p:nvPr/>
        </p:nvSpPr>
        <p:spPr>
          <a:xfrm>
            <a:off x="457200" y="274638"/>
            <a:ext cx="7067128" cy="1143000"/>
          </a:xfrm>
          <a:prstGeom prst="rect">
            <a:avLst/>
          </a:prstGeom>
        </p:spPr>
        <p:txBody>
          <a:bodyPr vert="horz" lIns="91440" tIns="45720" rIns="91440" bIns="45720" rtlCol="0" anchor="ctr">
            <a:normAutofit/>
          </a:bodyPr>
          <a:lstStyle/>
          <a:p>
            <a:pPr lvl="0">
              <a:spcBef>
                <a:spcPct val="0"/>
              </a:spcBef>
            </a:pPr>
            <a:r>
              <a:rPr lang="ja-JP" altLang="en-US" sz="4400" dirty="0" smtClean="0"/>
              <a:t>５．データは大きく分けて２つ</a:t>
            </a: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51520" y="1196752"/>
            <a:ext cx="611560" cy="1200329"/>
          </a:xfrm>
          <a:prstGeom prst="rect">
            <a:avLst/>
          </a:prstGeom>
          <a:noFill/>
        </p:spPr>
        <p:txBody>
          <a:bodyPr wrap="square" rtlCol="0">
            <a:spAutoFit/>
          </a:bodyPr>
          <a:lstStyle/>
          <a:p>
            <a:r>
              <a:rPr kumimoji="1" lang="ja-JP" altLang="en-US" sz="7200" dirty="0" smtClean="0">
                <a:solidFill>
                  <a:schemeClr val="tx2">
                    <a:lumMod val="40000"/>
                    <a:lumOff val="60000"/>
                  </a:schemeClr>
                </a:solidFill>
                <a:latin typeface="HGPｺﾞｼｯｸE" pitchFamily="50" charset="-128"/>
                <a:ea typeface="HGPｺﾞｼｯｸE" pitchFamily="50" charset="-128"/>
              </a:rPr>
              <a:t>１</a:t>
            </a:r>
            <a:endParaRPr kumimoji="1" lang="ja-JP" altLang="en-US" sz="7200" dirty="0">
              <a:solidFill>
                <a:schemeClr val="tx2">
                  <a:lumMod val="40000"/>
                  <a:lumOff val="60000"/>
                </a:schemeClr>
              </a:solidFill>
              <a:latin typeface="HGPｺﾞｼｯｸE" pitchFamily="50" charset="-128"/>
              <a:ea typeface="HGPｺﾞｼｯｸE" pitchFamily="50" charset="-128"/>
            </a:endParaRPr>
          </a:p>
        </p:txBody>
      </p:sp>
      <p:sp>
        <p:nvSpPr>
          <p:cNvPr id="13" name="テキスト ボックス 12"/>
          <p:cNvSpPr txBox="1"/>
          <p:nvPr/>
        </p:nvSpPr>
        <p:spPr>
          <a:xfrm>
            <a:off x="251520" y="3789040"/>
            <a:ext cx="611560" cy="1200329"/>
          </a:xfrm>
          <a:prstGeom prst="rect">
            <a:avLst/>
          </a:prstGeom>
          <a:noFill/>
        </p:spPr>
        <p:txBody>
          <a:bodyPr wrap="square" rtlCol="0">
            <a:spAutoFit/>
          </a:bodyPr>
          <a:lstStyle/>
          <a:p>
            <a:r>
              <a:rPr kumimoji="1" lang="ja-JP" altLang="en-US" sz="7200" dirty="0" smtClean="0">
                <a:solidFill>
                  <a:schemeClr val="tx2">
                    <a:lumMod val="40000"/>
                    <a:lumOff val="60000"/>
                  </a:schemeClr>
                </a:solidFill>
                <a:latin typeface="HGPｺﾞｼｯｸE" pitchFamily="50" charset="-128"/>
                <a:ea typeface="HGPｺﾞｼｯｸE" pitchFamily="50" charset="-128"/>
              </a:rPr>
              <a:t>３</a:t>
            </a:r>
            <a:endParaRPr kumimoji="1" lang="ja-JP" altLang="en-US" sz="7200" dirty="0">
              <a:solidFill>
                <a:schemeClr val="tx2">
                  <a:lumMod val="40000"/>
                  <a:lumOff val="60000"/>
                </a:schemeClr>
              </a:solidFill>
              <a:latin typeface="HGPｺﾞｼｯｸE" pitchFamily="50" charset="-128"/>
              <a:ea typeface="HGPｺﾞｼｯｸE" pitchFamily="50" charset="-128"/>
            </a:endParaRPr>
          </a:p>
        </p:txBody>
      </p:sp>
      <p:sp>
        <p:nvSpPr>
          <p:cNvPr id="14" name="テキスト ボックス 13"/>
          <p:cNvSpPr txBox="1"/>
          <p:nvPr/>
        </p:nvSpPr>
        <p:spPr>
          <a:xfrm>
            <a:off x="5148064" y="1196752"/>
            <a:ext cx="611560" cy="1200329"/>
          </a:xfrm>
          <a:prstGeom prst="rect">
            <a:avLst/>
          </a:prstGeom>
          <a:noFill/>
        </p:spPr>
        <p:txBody>
          <a:bodyPr wrap="square" rtlCol="0">
            <a:spAutoFit/>
          </a:bodyPr>
          <a:lstStyle/>
          <a:p>
            <a:r>
              <a:rPr kumimoji="1" lang="ja-JP" altLang="en-US" sz="7200" dirty="0" smtClean="0">
                <a:solidFill>
                  <a:schemeClr val="tx2">
                    <a:lumMod val="40000"/>
                    <a:lumOff val="60000"/>
                  </a:schemeClr>
                </a:solidFill>
                <a:latin typeface="HGPｺﾞｼｯｸE" pitchFamily="50" charset="-128"/>
                <a:ea typeface="HGPｺﾞｼｯｸE" pitchFamily="50" charset="-128"/>
              </a:rPr>
              <a:t>２</a:t>
            </a:r>
            <a:endParaRPr kumimoji="1" lang="ja-JP" altLang="en-US" sz="7200" dirty="0">
              <a:solidFill>
                <a:schemeClr val="tx2">
                  <a:lumMod val="40000"/>
                  <a:lumOff val="60000"/>
                </a:schemeClr>
              </a:solidFill>
              <a:latin typeface="HGPｺﾞｼｯｸE" pitchFamily="50" charset="-128"/>
              <a:ea typeface="HGPｺﾞｼｯｸE" pitchFamily="50" charset="-128"/>
            </a:endParaRPr>
          </a:p>
        </p:txBody>
      </p:sp>
      <p:sp>
        <p:nvSpPr>
          <p:cNvPr id="15" name="テキスト ボックス 14"/>
          <p:cNvSpPr txBox="1"/>
          <p:nvPr/>
        </p:nvSpPr>
        <p:spPr>
          <a:xfrm>
            <a:off x="5148064" y="3789040"/>
            <a:ext cx="611560" cy="1200329"/>
          </a:xfrm>
          <a:prstGeom prst="rect">
            <a:avLst/>
          </a:prstGeom>
          <a:noFill/>
        </p:spPr>
        <p:txBody>
          <a:bodyPr wrap="square" rtlCol="0">
            <a:spAutoFit/>
          </a:bodyPr>
          <a:lstStyle/>
          <a:p>
            <a:r>
              <a:rPr kumimoji="1" lang="ja-JP" altLang="en-US" sz="7200" dirty="0" smtClean="0">
                <a:solidFill>
                  <a:schemeClr val="tx2">
                    <a:lumMod val="40000"/>
                    <a:lumOff val="60000"/>
                  </a:schemeClr>
                </a:solidFill>
                <a:latin typeface="HGPｺﾞｼｯｸE" pitchFamily="50" charset="-128"/>
                <a:ea typeface="HGPｺﾞｼｯｸE" pitchFamily="50" charset="-128"/>
              </a:rPr>
              <a:t>４</a:t>
            </a:r>
            <a:endParaRPr kumimoji="1" lang="ja-JP" altLang="en-US" sz="7200" dirty="0">
              <a:solidFill>
                <a:schemeClr val="tx2">
                  <a:lumMod val="40000"/>
                  <a:lumOff val="60000"/>
                </a:schemeClr>
              </a:solidFill>
              <a:latin typeface="HGPｺﾞｼｯｸE" pitchFamily="50" charset="-128"/>
              <a:ea typeface="HGPｺﾞｼｯｸE" pitchFamily="50" charset="-128"/>
            </a:endParaRPr>
          </a:p>
        </p:txBody>
      </p:sp>
      <p:sp>
        <p:nvSpPr>
          <p:cNvPr id="5" name="テキスト ボックス 4"/>
          <p:cNvSpPr txBox="1"/>
          <p:nvPr/>
        </p:nvSpPr>
        <p:spPr>
          <a:xfrm>
            <a:off x="539552" y="6334780"/>
            <a:ext cx="8424936" cy="307777"/>
          </a:xfrm>
          <a:prstGeom prst="rect">
            <a:avLst/>
          </a:prstGeom>
          <a:noFill/>
        </p:spPr>
        <p:txBody>
          <a:bodyPr wrap="square" rtlCol="0">
            <a:spAutoFit/>
          </a:bodyPr>
          <a:lstStyle/>
          <a:p>
            <a:r>
              <a:rPr lang="ja-JP" altLang="en-US" sz="1400" dirty="0" smtClean="0">
                <a:latin typeface="HGPｺﾞｼｯｸM" pitchFamily="50" charset="-128"/>
                <a:ea typeface="HGPｺﾞｼｯｸM" pitchFamily="50" charset="-128"/>
              </a:rPr>
              <a:t>（参考）</a:t>
            </a:r>
            <a:r>
              <a:rPr lang="en-US" altLang="ja-JP" sz="1400" dirty="0" smtClean="0">
                <a:latin typeface="HGPｺﾞｼｯｸM" pitchFamily="50" charset="-128"/>
                <a:ea typeface="HGPｺﾞｼｯｸM" pitchFamily="50" charset="-128"/>
              </a:rPr>
              <a:t> IBM</a:t>
            </a:r>
            <a:r>
              <a:rPr lang="ja-JP" altLang="en-US" sz="1400" dirty="0" smtClean="0">
                <a:latin typeface="HGPｺﾞｼｯｸM" pitchFamily="50" charset="-128"/>
                <a:ea typeface="HGPｺﾞｼｯｸM" pitchFamily="50" charset="-128"/>
              </a:rPr>
              <a:t>　　</a:t>
            </a:r>
            <a:r>
              <a:rPr lang="en-US" altLang="ja-JP" sz="1400" dirty="0" smtClean="0">
                <a:latin typeface="HGPｺﾞｼｯｸM" pitchFamily="50" charset="-128"/>
                <a:ea typeface="HGPｺﾞｼｯｸM" pitchFamily="50" charset="-128"/>
                <a:hlinkClick r:id="rId2"/>
              </a:rPr>
              <a:t>http://www-06.ibm.com/software/jp/data/bigdata/</a:t>
            </a:r>
            <a:endParaRPr kumimoji="1" lang="ja-JP" altLang="en-US" sz="1400" dirty="0">
              <a:latin typeface="HGPｺﾞｼｯｸM" pitchFamily="50" charset="-128"/>
              <a:ea typeface="HGPｺﾞｼｯｸM" pitchFamily="50" charset="-128"/>
            </a:endParaRPr>
          </a:p>
        </p:txBody>
      </p:sp>
      <p:sp>
        <p:nvSpPr>
          <p:cNvPr id="6" name="円/楕円 5"/>
          <p:cNvSpPr/>
          <p:nvPr/>
        </p:nvSpPr>
        <p:spPr>
          <a:xfrm>
            <a:off x="3059832" y="2924944"/>
            <a:ext cx="2160240" cy="2160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bg1"/>
                </a:solidFill>
                <a:latin typeface="HGPｺﾞｼｯｸE" pitchFamily="50" charset="-128"/>
                <a:ea typeface="HGPｺﾞｼｯｸE" pitchFamily="50" charset="-128"/>
              </a:rPr>
              <a:t>ビッグデータ</a:t>
            </a:r>
          </a:p>
        </p:txBody>
      </p:sp>
      <p:sp>
        <p:nvSpPr>
          <p:cNvPr id="7" name="テキスト ボックス 6"/>
          <p:cNvSpPr txBox="1"/>
          <p:nvPr/>
        </p:nvSpPr>
        <p:spPr>
          <a:xfrm>
            <a:off x="251520" y="4359295"/>
            <a:ext cx="3600399" cy="2123658"/>
          </a:xfrm>
          <a:prstGeom prst="rect">
            <a:avLst/>
          </a:prstGeom>
          <a:noFill/>
        </p:spPr>
        <p:txBody>
          <a:bodyPr wrap="square" rtlCol="0">
            <a:spAutoFit/>
          </a:bodyPr>
          <a:lstStyle/>
          <a:p>
            <a:pPr fontAlgn="base"/>
            <a:r>
              <a:rPr lang="ja-JP" altLang="en-US" sz="2200" dirty="0" smtClean="0">
                <a:latin typeface="HGSｺﾞｼｯｸM" pitchFamily="50" charset="-128"/>
                <a:ea typeface="HGSｺﾞｼｯｸM" pitchFamily="50" charset="-128"/>
              </a:rPr>
              <a:t/>
            </a:r>
            <a:br>
              <a:rPr lang="ja-JP" altLang="en-US" sz="2200" dirty="0" smtClean="0">
                <a:latin typeface="HGSｺﾞｼｯｸM" pitchFamily="50" charset="-128"/>
                <a:ea typeface="HGSｺﾞｼｯｸM" pitchFamily="50" charset="-128"/>
              </a:rPr>
            </a:br>
            <a:endParaRPr lang="en-US" altLang="ja-JP" sz="2200" dirty="0" smtClean="0">
              <a:latin typeface="HGSｺﾞｼｯｸM" pitchFamily="50" charset="-128"/>
              <a:ea typeface="HGSｺﾞｼｯｸM" pitchFamily="50" charset="-128"/>
            </a:endParaRPr>
          </a:p>
          <a:p>
            <a:pPr fontAlgn="base"/>
            <a:r>
              <a:rPr lang="ja-JP" altLang="en-US" sz="2200" dirty="0" smtClean="0">
                <a:latin typeface="HGSｺﾞｼｯｸM" pitchFamily="50" charset="-128"/>
                <a:ea typeface="HGSｺﾞｼｯｸM" pitchFamily="50" charset="-128"/>
              </a:rPr>
              <a:t>データの矛盾や不確実性</a:t>
            </a:r>
            <a:endParaRPr lang="en-US" altLang="ja-JP" sz="2200" dirty="0" smtClean="0">
              <a:latin typeface="HGSｺﾞｼｯｸM" pitchFamily="50" charset="-128"/>
              <a:ea typeface="HGSｺﾞｼｯｸM" pitchFamily="50" charset="-128"/>
            </a:endParaRPr>
          </a:p>
          <a:p>
            <a:pPr fontAlgn="base"/>
            <a:r>
              <a:rPr lang="ja-JP" altLang="en-US" sz="2200" dirty="0" err="1" smtClean="0">
                <a:latin typeface="HGSｺﾞｼｯｸM" pitchFamily="50" charset="-128"/>
                <a:ea typeface="HGSｺﾞｼｯｸM" pitchFamily="50" charset="-128"/>
              </a:rPr>
              <a:t>を排</a:t>
            </a:r>
            <a:r>
              <a:rPr lang="ja-JP" altLang="en-US" sz="2200" dirty="0" smtClean="0">
                <a:latin typeface="HGSｺﾞｼｯｸM" pitchFamily="50" charset="-128"/>
                <a:ea typeface="HGSｺﾞｼｯｸM" pitchFamily="50" charset="-128"/>
              </a:rPr>
              <a:t>除したデータを分析することが可能に。</a:t>
            </a:r>
          </a:p>
          <a:p>
            <a:endParaRPr kumimoji="1" lang="ja-JP" altLang="en-US" sz="2200" dirty="0">
              <a:latin typeface="HGSｺﾞｼｯｸM" pitchFamily="50" charset="-128"/>
              <a:ea typeface="HGSｺﾞｼｯｸM" pitchFamily="50" charset="-128"/>
            </a:endParaRPr>
          </a:p>
        </p:txBody>
      </p:sp>
      <p:sp>
        <p:nvSpPr>
          <p:cNvPr id="9" name="テキスト ボックス 8"/>
          <p:cNvSpPr txBox="1"/>
          <p:nvPr/>
        </p:nvSpPr>
        <p:spPr>
          <a:xfrm>
            <a:off x="4752528" y="4297739"/>
            <a:ext cx="4063980" cy="1785104"/>
          </a:xfrm>
          <a:prstGeom prst="rect">
            <a:avLst/>
          </a:prstGeom>
          <a:noFill/>
        </p:spPr>
        <p:txBody>
          <a:bodyPr wrap="square" rtlCol="0">
            <a:spAutoFit/>
          </a:bodyPr>
          <a:lstStyle/>
          <a:p>
            <a:pPr fontAlgn="base"/>
            <a:r>
              <a:rPr lang="ja-JP" altLang="en-US" sz="2200" b="1" dirty="0" smtClean="0">
                <a:solidFill>
                  <a:srgbClr val="0070C0"/>
                </a:solidFill>
                <a:latin typeface="HGPｺﾞｼｯｸE" pitchFamily="50" charset="-128"/>
                <a:ea typeface="HGPｺﾞｼｯｸE" pitchFamily="50" charset="-128"/>
              </a:rPr>
              <a:t>　　　　　　　　</a:t>
            </a:r>
            <a:r>
              <a:rPr lang="ja-JP" altLang="en-US" sz="2200" dirty="0" smtClean="0">
                <a:latin typeface="HGSｺﾞｼｯｸM" pitchFamily="50" charset="-128"/>
                <a:ea typeface="HGSｺﾞｼｯｸM" pitchFamily="50" charset="-128"/>
              </a:rPr>
              <a:t/>
            </a:r>
            <a:br>
              <a:rPr lang="ja-JP" altLang="en-US" sz="2200" dirty="0" smtClean="0">
                <a:latin typeface="HGSｺﾞｼｯｸM" pitchFamily="50" charset="-128"/>
                <a:ea typeface="HGSｺﾞｼｯｸM" pitchFamily="50" charset="-128"/>
              </a:rPr>
            </a:br>
            <a:endParaRPr lang="en-US" altLang="ja-JP" sz="2200" dirty="0" smtClean="0">
              <a:latin typeface="HGSｺﾞｼｯｸM" pitchFamily="50" charset="-128"/>
              <a:ea typeface="HGSｺﾞｼｯｸM" pitchFamily="50" charset="-128"/>
            </a:endParaRPr>
          </a:p>
          <a:p>
            <a:pPr fontAlgn="base"/>
            <a:r>
              <a:rPr lang="ja-JP" altLang="en-US" sz="2200" dirty="0" smtClean="0">
                <a:latin typeface="HGSｺﾞｼｯｸM" pitchFamily="50" charset="-128"/>
                <a:ea typeface="HGSｺﾞｼｯｸM" pitchFamily="50" charset="-128"/>
              </a:rPr>
              <a:t>　スマホや</a:t>
            </a:r>
            <a:r>
              <a:rPr lang="en-US" altLang="ja-JP" sz="2200" dirty="0" smtClean="0">
                <a:latin typeface="HGSｺﾞｼｯｸM" pitchFamily="50" charset="-128"/>
                <a:ea typeface="HGSｺﾞｼｯｸM" pitchFamily="50" charset="-128"/>
              </a:rPr>
              <a:t>IC</a:t>
            </a:r>
            <a:r>
              <a:rPr lang="ja-JP" altLang="en-US" sz="2200" dirty="0" smtClean="0">
                <a:latin typeface="HGSｺﾞｼｯｸM" pitchFamily="50" charset="-128"/>
                <a:ea typeface="HGSｺﾞｼｯｸM" pitchFamily="50" charset="-128"/>
              </a:rPr>
              <a:t>タグ，センサーな</a:t>
            </a:r>
            <a:endParaRPr lang="en-US" altLang="ja-JP" sz="2200" dirty="0" smtClean="0">
              <a:latin typeface="HGSｺﾞｼｯｸM" pitchFamily="50" charset="-128"/>
              <a:ea typeface="HGSｺﾞｼｯｸM" pitchFamily="50" charset="-128"/>
            </a:endParaRPr>
          </a:p>
          <a:p>
            <a:pPr fontAlgn="base"/>
            <a:r>
              <a:rPr lang="en-US" altLang="ja-JP" sz="2200" dirty="0" smtClean="0">
                <a:latin typeface="HGSｺﾞｼｯｸM" pitchFamily="50" charset="-128"/>
                <a:ea typeface="HGSｺﾞｼｯｸM" pitchFamily="50" charset="-128"/>
              </a:rPr>
              <a:t>  </a:t>
            </a:r>
            <a:r>
              <a:rPr lang="ja-JP" altLang="en-US" sz="2200" dirty="0" smtClean="0">
                <a:latin typeface="HGSｺﾞｼｯｸM" pitchFamily="50" charset="-128"/>
                <a:ea typeface="HGSｺﾞｼｯｸM" pitchFamily="50" charset="-128"/>
              </a:rPr>
              <a:t>どから膨大なデータが生成。これらをリアルタイムに分析。</a:t>
            </a:r>
          </a:p>
        </p:txBody>
      </p:sp>
      <p:sp>
        <p:nvSpPr>
          <p:cNvPr id="10" name="テキスト ボックス 9"/>
          <p:cNvSpPr txBox="1"/>
          <p:nvPr/>
        </p:nvSpPr>
        <p:spPr>
          <a:xfrm>
            <a:off x="4752528" y="1766426"/>
            <a:ext cx="4391472" cy="1785104"/>
          </a:xfrm>
          <a:prstGeom prst="rect">
            <a:avLst/>
          </a:prstGeom>
          <a:noFill/>
        </p:spPr>
        <p:txBody>
          <a:bodyPr wrap="square" rtlCol="0">
            <a:spAutoFit/>
          </a:bodyPr>
          <a:lstStyle/>
          <a:p>
            <a:pPr fontAlgn="base"/>
            <a:r>
              <a:rPr lang="ja-JP" altLang="en-US" sz="2200" b="1" dirty="0" smtClean="0">
                <a:solidFill>
                  <a:srgbClr val="0070C0"/>
                </a:solidFill>
                <a:latin typeface="HGPｺﾞｼｯｸE" pitchFamily="50" charset="-128"/>
                <a:ea typeface="HGPｺﾞｼｯｸE" pitchFamily="50" charset="-128"/>
              </a:rPr>
              <a:t>　　　　　　　　</a:t>
            </a:r>
            <a:r>
              <a:rPr lang="ja-JP" altLang="en-US" sz="2200" dirty="0" smtClean="0">
                <a:latin typeface="HGSｺﾞｼｯｸM" pitchFamily="50" charset="-128"/>
                <a:ea typeface="HGSｺﾞｼｯｸM" pitchFamily="50" charset="-128"/>
              </a:rPr>
              <a:t/>
            </a:r>
            <a:br>
              <a:rPr lang="ja-JP" altLang="en-US" sz="2200" dirty="0" smtClean="0">
                <a:latin typeface="HGSｺﾞｼｯｸM" pitchFamily="50" charset="-128"/>
                <a:ea typeface="HGSｺﾞｼｯｸM" pitchFamily="50" charset="-128"/>
              </a:rPr>
            </a:br>
            <a:endParaRPr lang="en-US" altLang="ja-JP" sz="2200" dirty="0" smtClean="0">
              <a:latin typeface="HGSｺﾞｼｯｸM" pitchFamily="50" charset="-128"/>
              <a:ea typeface="HGSｺﾞｼｯｸM" pitchFamily="50" charset="-128"/>
            </a:endParaRPr>
          </a:p>
          <a:p>
            <a:pPr fontAlgn="base"/>
            <a:r>
              <a:rPr lang="ja-JP" altLang="en-US" sz="2200" dirty="0" smtClean="0">
                <a:latin typeface="HGSｺﾞｼｯｸM" pitchFamily="50" charset="-128"/>
                <a:ea typeface="HGSｺﾞｼｯｸM" pitchFamily="50" charset="-128"/>
              </a:rPr>
              <a:t>これまでは分析の対象として</a:t>
            </a:r>
            <a:endParaRPr lang="en-US" altLang="ja-JP" sz="2200" dirty="0" smtClean="0">
              <a:latin typeface="HGSｺﾞｼｯｸM" pitchFamily="50" charset="-128"/>
              <a:ea typeface="HGSｺﾞｼｯｸM" pitchFamily="50" charset="-128"/>
            </a:endParaRPr>
          </a:p>
          <a:p>
            <a:pPr fontAlgn="base"/>
            <a:r>
              <a:rPr lang="ja-JP" altLang="en-US" sz="2200" dirty="0" smtClean="0">
                <a:latin typeface="HGSｺﾞｼｯｸM" pitchFamily="50" charset="-128"/>
                <a:ea typeface="HGSｺﾞｼｯｸM" pitchFamily="50" charset="-128"/>
              </a:rPr>
              <a:t>「構造化データ」がメイン</a:t>
            </a:r>
            <a:r>
              <a:rPr lang="ja-JP" altLang="en-US" sz="2200" dirty="0" err="1" smtClean="0">
                <a:latin typeface="HGSｺﾞｼｯｸM" pitchFamily="50" charset="-128"/>
                <a:ea typeface="HGSｺﾞｼｯｸM" pitchFamily="50" charset="-128"/>
              </a:rPr>
              <a:t>だっ</a:t>
            </a:r>
            <a:endParaRPr lang="en-US" altLang="ja-JP" sz="2200" dirty="0" smtClean="0">
              <a:latin typeface="HGSｺﾞｼｯｸM" pitchFamily="50" charset="-128"/>
              <a:ea typeface="HGSｺﾞｼｯｸM" pitchFamily="50" charset="-128"/>
            </a:endParaRPr>
          </a:p>
          <a:p>
            <a:pPr fontAlgn="base"/>
            <a:r>
              <a:rPr lang="ja-JP" altLang="en-US" sz="2200" dirty="0" smtClean="0">
                <a:latin typeface="HGSｺﾞｼｯｸM" pitchFamily="50" charset="-128"/>
                <a:ea typeface="HGSｺﾞｼｯｸM" pitchFamily="50" charset="-128"/>
              </a:rPr>
              <a:t>　 たが，非構造化データも活用。</a:t>
            </a:r>
            <a:endParaRPr kumimoji="1" lang="ja-JP" altLang="en-US" sz="2200" dirty="0">
              <a:latin typeface="HGSｺﾞｼｯｸM" pitchFamily="50" charset="-128"/>
              <a:ea typeface="HGSｺﾞｼｯｸM" pitchFamily="50" charset="-128"/>
            </a:endParaRPr>
          </a:p>
        </p:txBody>
      </p:sp>
      <p:sp>
        <p:nvSpPr>
          <p:cNvPr id="11" name="テキスト ボックス 10"/>
          <p:cNvSpPr txBox="1"/>
          <p:nvPr/>
        </p:nvSpPr>
        <p:spPr>
          <a:xfrm>
            <a:off x="251520" y="1797204"/>
            <a:ext cx="3528392" cy="1785104"/>
          </a:xfrm>
          <a:prstGeom prst="rect">
            <a:avLst/>
          </a:prstGeom>
          <a:noFill/>
        </p:spPr>
        <p:txBody>
          <a:bodyPr wrap="square" rtlCol="0">
            <a:spAutoFit/>
          </a:bodyPr>
          <a:lstStyle/>
          <a:p>
            <a:pPr fontAlgn="base"/>
            <a:r>
              <a:rPr lang="ja-JP" altLang="en-US" sz="2200" dirty="0" smtClean="0">
                <a:latin typeface="HGSｺﾞｼｯｸM" pitchFamily="50" charset="-128"/>
                <a:ea typeface="HGSｺﾞｼｯｸM" pitchFamily="50" charset="-128"/>
              </a:rPr>
              <a:t/>
            </a:r>
            <a:br>
              <a:rPr lang="ja-JP" altLang="en-US" sz="2200" dirty="0" smtClean="0">
                <a:latin typeface="HGSｺﾞｼｯｸM" pitchFamily="50" charset="-128"/>
                <a:ea typeface="HGSｺﾞｼｯｸM" pitchFamily="50" charset="-128"/>
              </a:rPr>
            </a:br>
            <a:endParaRPr lang="en-US" altLang="ja-JP" sz="2200" dirty="0" smtClean="0">
              <a:latin typeface="HGSｺﾞｼｯｸM" pitchFamily="50" charset="-128"/>
              <a:ea typeface="HGSｺﾞｼｯｸM" pitchFamily="50" charset="-128"/>
            </a:endParaRPr>
          </a:p>
          <a:p>
            <a:pPr fontAlgn="base"/>
            <a:r>
              <a:rPr lang="ja-JP" altLang="en-US" sz="2200" dirty="0" smtClean="0">
                <a:latin typeface="HGSｺﾞｼｯｸM" pitchFamily="50" charset="-128"/>
                <a:ea typeface="HGSｺﾞｼｯｸM" pitchFamily="50" charset="-128"/>
              </a:rPr>
              <a:t>データ量が巨大。そのため分析の計算も複雑で，非常に膨大になる。</a:t>
            </a:r>
          </a:p>
        </p:txBody>
      </p:sp>
      <p:sp>
        <p:nvSpPr>
          <p:cNvPr id="16" name="正方形/長方形 15"/>
          <p:cNvSpPr/>
          <p:nvPr/>
        </p:nvSpPr>
        <p:spPr>
          <a:xfrm>
            <a:off x="0" y="0"/>
            <a:ext cx="9144000" cy="260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899592" y="1412776"/>
            <a:ext cx="2088232" cy="830997"/>
          </a:xfrm>
          <a:prstGeom prst="rect">
            <a:avLst/>
          </a:prstGeom>
          <a:noFill/>
          <a:ln w="25400">
            <a:noFill/>
          </a:ln>
        </p:spPr>
        <p:txBody>
          <a:bodyPr wrap="square" rtlCol="0">
            <a:spAutoFit/>
          </a:bodyPr>
          <a:lstStyle/>
          <a:p>
            <a:r>
              <a:rPr lang="ja-JP" altLang="en-US" sz="3200" b="1" dirty="0" smtClean="0">
                <a:solidFill>
                  <a:srgbClr val="0070C0"/>
                </a:solidFill>
                <a:latin typeface="HGPｺﾞｼｯｸE" pitchFamily="50" charset="-128"/>
                <a:ea typeface="HGPｺﾞｼｯｸE" pitchFamily="50" charset="-128"/>
              </a:rPr>
              <a:t>容量</a:t>
            </a:r>
            <a:endParaRPr lang="en-US" altLang="ja-JP" sz="3200" b="1" dirty="0" smtClean="0">
              <a:solidFill>
                <a:srgbClr val="0070C0"/>
              </a:solidFill>
              <a:latin typeface="HGPｺﾞｼｯｸE" pitchFamily="50" charset="-128"/>
              <a:ea typeface="HGPｺﾞｼｯｸE" pitchFamily="50" charset="-128"/>
            </a:endParaRPr>
          </a:p>
          <a:p>
            <a:r>
              <a:rPr lang="en-US" altLang="ja-JP" sz="1600" dirty="0" smtClean="0">
                <a:solidFill>
                  <a:srgbClr val="0070C0"/>
                </a:solidFill>
                <a:latin typeface="HGPｺﾞｼｯｸE" pitchFamily="50" charset="-128"/>
                <a:ea typeface="HGPｺﾞｼｯｸE" pitchFamily="50" charset="-128"/>
              </a:rPr>
              <a:t>(Volume)</a:t>
            </a:r>
            <a:endParaRPr kumimoji="1" lang="ja-JP" altLang="en-US" sz="1600" dirty="0">
              <a:solidFill>
                <a:srgbClr val="0070C0"/>
              </a:solidFill>
              <a:latin typeface="HGPｺﾞｼｯｸE" pitchFamily="50" charset="-128"/>
              <a:ea typeface="HGPｺﾞｼｯｸE" pitchFamily="50" charset="-128"/>
            </a:endParaRPr>
          </a:p>
        </p:txBody>
      </p:sp>
      <p:sp>
        <p:nvSpPr>
          <p:cNvPr id="18" name="テキスト ボックス 17"/>
          <p:cNvSpPr txBox="1"/>
          <p:nvPr/>
        </p:nvSpPr>
        <p:spPr>
          <a:xfrm>
            <a:off x="971600" y="4005064"/>
            <a:ext cx="2016224" cy="830997"/>
          </a:xfrm>
          <a:prstGeom prst="rect">
            <a:avLst/>
          </a:prstGeom>
          <a:noFill/>
          <a:ln w="25400">
            <a:noFill/>
          </a:ln>
        </p:spPr>
        <p:txBody>
          <a:bodyPr wrap="square" rtlCol="0">
            <a:spAutoFit/>
          </a:bodyPr>
          <a:lstStyle/>
          <a:p>
            <a:r>
              <a:rPr lang="ja-JP" altLang="en-US" sz="3200" b="1" dirty="0" smtClean="0">
                <a:solidFill>
                  <a:srgbClr val="0070C0"/>
                </a:solidFill>
                <a:latin typeface="HGPｺﾞｼｯｸE" pitchFamily="50" charset="-128"/>
                <a:ea typeface="HGPｺﾞｼｯｸE" pitchFamily="50" charset="-128"/>
              </a:rPr>
              <a:t>正確さ</a:t>
            </a:r>
            <a:endParaRPr lang="en-US" altLang="ja-JP" sz="3200" b="1" dirty="0" smtClean="0">
              <a:solidFill>
                <a:srgbClr val="0070C0"/>
              </a:solidFill>
              <a:latin typeface="HGPｺﾞｼｯｸE" pitchFamily="50" charset="-128"/>
              <a:ea typeface="HGPｺﾞｼｯｸE" pitchFamily="50" charset="-128"/>
            </a:endParaRPr>
          </a:p>
          <a:p>
            <a:r>
              <a:rPr lang="ja-JP" altLang="en-US" sz="1600" dirty="0" smtClean="0">
                <a:solidFill>
                  <a:srgbClr val="0070C0"/>
                </a:solidFill>
                <a:latin typeface="HGPｺﾞｼｯｸE" pitchFamily="50" charset="-128"/>
                <a:ea typeface="HGPｺﾞｼｯｸE" pitchFamily="50" charset="-128"/>
              </a:rPr>
              <a:t>（</a:t>
            </a:r>
            <a:r>
              <a:rPr lang="en-US" altLang="ja-JP" sz="1600" dirty="0" smtClean="0">
                <a:solidFill>
                  <a:srgbClr val="0070C0"/>
                </a:solidFill>
                <a:latin typeface="HGPｺﾞｼｯｸE" pitchFamily="50" charset="-128"/>
                <a:ea typeface="HGPｺﾞｼｯｸE" pitchFamily="50" charset="-128"/>
              </a:rPr>
              <a:t>Veracity</a:t>
            </a:r>
            <a:r>
              <a:rPr lang="ja-JP" altLang="en-US" sz="1600" dirty="0" smtClean="0">
                <a:solidFill>
                  <a:srgbClr val="0070C0"/>
                </a:solidFill>
                <a:latin typeface="HGPｺﾞｼｯｸE" pitchFamily="50" charset="-128"/>
                <a:ea typeface="HGPｺﾞｼｯｸE" pitchFamily="50" charset="-128"/>
              </a:rPr>
              <a:t>）</a:t>
            </a:r>
          </a:p>
        </p:txBody>
      </p:sp>
      <p:sp>
        <p:nvSpPr>
          <p:cNvPr id="19" name="テキスト ボックス 18"/>
          <p:cNvSpPr txBox="1"/>
          <p:nvPr/>
        </p:nvSpPr>
        <p:spPr>
          <a:xfrm>
            <a:off x="5868144" y="3933056"/>
            <a:ext cx="2808312" cy="830997"/>
          </a:xfrm>
          <a:prstGeom prst="rect">
            <a:avLst/>
          </a:prstGeom>
          <a:noFill/>
          <a:ln w="25400">
            <a:noFill/>
          </a:ln>
        </p:spPr>
        <p:txBody>
          <a:bodyPr wrap="square" rtlCol="0">
            <a:spAutoFit/>
          </a:bodyPr>
          <a:lstStyle/>
          <a:p>
            <a:r>
              <a:rPr lang="ja-JP" altLang="en-US" sz="3200" b="1" dirty="0" smtClean="0">
                <a:solidFill>
                  <a:srgbClr val="0070C0"/>
                </a:solidFill>
                <a:latin typeface="HGPｺﾞｼｯｸE" pitchFamily="50" charset="-128"/>
                <a:ea typeface="HGPｺﾞｼｯｸE" pitchFamily="50" charset="-128"/>
              </a:rPr>
              <a:t>頻度・スピード</a:t>
            </a:r>
            <a:endParaRPr lang="en-US" altLang="ja-JP" sz="3200" b="1" dirty="0" smtClean="0">
              <a:solidFill>
                <a:srgbClr val="0070C0"/>
              </a:solidFill>
              <a:latin typeface="HGPｺﾞｼｯｸE" pitchFamily="50" charset="-128"/>
              <a:ea typeface="HGPｺﾞｼｯｸE" pitchFamily="50" charset="-128"/>
            </a:endParaRPr>
          </a:p>
          <a:p>
            <a:r>
              <a:rPr lang="en-US" altLang="ja-JP" sz="1600" dirty="0" smtClean="0">
                <a:solidFill>
                  <a:srgbClr val="0070C0"/>
                </a:solidFill>
                <a:latin typeface="HGPｺﾞｼｯｸE" pitchFamily="50" charset="-128"/>
                <a:ea typeface="HGPｺﾞｼｯｸE" pitchFamily="50" charset="-128"/>
              </a:rPr>
              <a:t>(Velocity)</a:t>
            </a:r>
            <a:endParaRPr lang="ja-JP" altLang="en-US" sz="1600" dirty="0" smtClean="0">
              <a:solidFill>
                <a:srgbClr val="0070C0"/>
              </a:solidFill>
              <a:latin typeface="HGPｺﾞｼｯｸE" pitchFamily="50" charset="-128"/>
              <a:ea typeface="HGPｺﾞｼｯｸE" pitchFamily="50" charset="-128"/>
            </a:endParaRPr>
          </a:p>
        </p:txBody>
      </p:sp>
      <p:sp>
        <p:nvSpPr>
          <p:cNvPr id="20" name="テキスト ボックス 19"/>
          <p:cNvSpPr txBox="1"/>
          <p:nvPr/>
        </p:nvSpPr>
        <p:spPr>
          <a:xfrm>
            <a:off x="5868144" y="1412776"/>
            <a:ext cx="2664296" cy="830997"/>
          </a:xfrm>
          <a:prstGeom prst="rect">
            <a:avLst/>
          </a:prstGeom>
          <a:noFill/>
          <a:ln w="25400">
            <a:noFill/>
          </a:ln>
        </p:spPr>
        <p:txBody>
          <a:bodyPr wrap="square" rtlCol="0">
            <a:spAutoFit/>
          </a:bodyPr>
          <a:lstStyle/>
          <a:p>
            <a:r>
              <a:rPr lang="ja-JP" altLang="en-US" sz="3200" b="1" dirty="0" smtClean="0">
                <a:solidFill>
                  <a:srgbClr val="0070C0"/>
                </a:solidFill>
                <a:latin typeface="HGPｺﾞｼｯｸE" pitchFamily="50" charset="-128"/>
                <a:ea typeface="HGPｺﾞｼｯｸE" pitchFamily="50" charset="-128"/>
              </a:rPr>
              <a:t>種類 </a:t>
            </a:r>
            <a:endParaRPr lang="en-US" altLang="ja-JP" sz="3200" b="1" dirty="0" smtClean="0">
              <a:solidFill>
                <a:srgbClr val="0070C0"/>
              </a:solidFill>
              <a:latin typeface="HGPｺﾞｼｯｸE" pitchFamily="50" charset="-128"/>
              <a:ea typeface="HGPｺﾞｼｯｸE" pitchFamily="50" charset="-128"/>
            </a:endParaRPr>
          </a:p>
          <a:p>
            <a:r>
              <a:rPr lang="en-US" altLang="ja-JP" sz="1600" dirty="0" smtClean="0">
                <a:solidFill>
                  <a:srgbClr val="0070C0"/>
                </a:solidFill>
                <a:latin typeface="HGPｺﾞｼｯｸE" pitchFamily="50" charset="-128"/>
                <a:ea typeface="HGPｺﾞｼｯｸE" pitchFamily="50" charset="-128"/>
              </a:rPr>
              <a:t>(Variety)</a:t>
            </a:r>
            <a:endParaRPr lang="ja-JP" altLang="en-US" sz="1600" dirty="0" smtClean="0">
              <a:solidFill>
                <a:srgbClr val="0070C0"/>
              </a:solidFill>
              <a:latin typeface="HGPｺﾞｼｯｸE" pitchFamily="50" charset="-128"/>
              <a:ea typeface="HGPｺﾞｼｯｸE" pitchFamily="50" charset="-128"/>
            </a:endParaRPr>
          </a:p>
        </p:txBody>
      </p:sp>
      <p:sp>
        <p:nvSpPr>
          <p:cNvPr id="21" name="タイトル 1"/>
          <p:cNvSpPr txBox="1">
            <a:spLocks/>
          </p:cNvSpPr>
          <p:nvPr/>
        </p:nvSpPr>
        <p:spPr>
          <a:xfrm>
            <a:off x="457200" y="274638"/>
            <a:ext cx="7067128" cy="1143000"/>
          </a:xfrm>
          <a:prstGeom prst="rect">
            <a:avLst/>
          </a:prstGeom>
        </p:spPr>
        <p:txBody>
          <a:bodyPr vert="horz" lIns="91440" tIns="45720" rIns="91440" bIns="45720" rtlCol="0" anchor="ctr">
            <a:normAutofit/>
          </a:bodyPr>
          <a:lstStyle/>
          <a:p>
            <a:pPr lvl="0">
              <a:spcBef>
                <a:spcPct val="0"/>
              </a:spcBef>
            </a:pPr>
            <a:r>
              <a:rPr lang="ja-JP" altLang="en-US" sz="4400" dirty="0" smtClean="0"/>
              <a:t>６．ビッグデータ　４つの特徴</a:t>
            </a: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600200"/>
            <a:ext cx="8363272" cy="2548880"/>
          </a:xfrm>
        </p:spPr>
        <p:txBody>
          <a:bodyPr>
            <a:noAutofit/>
          </a:bodyPr>
          <a:lstStyle/>
          <a:p>
            <a:pPr>
              <a:buNone/>
            </a:pPr>
            <a:r>
              <a:rPr lang="ja-JP" altLang="en-US" dirty="0" smtClean="0">
                <a:solidFill>
                  <a:srgbClr val="0070C0"/>
                </a:solidFill>
              </a:rPr>
              <a:t>●環境の向上</a:t>
            </a:r>
            <a:endParaRPr lang="en-US" altLang="ja-JP" dirty="0" smtClean="0">
              <a:solidFill>
                <a:srgbClr val="0070C0"/>
              </a:solidFill>
            </a:endParaRPr>
          </a:p>
          <a:p>
            <a:pPr>
              <a:buNone/>
            </a:pPr>
            <a:endParaRPr lang="en-US" altLang="ja-JP" sz="300" dirty="0" smtClean="0">
              <a:solidFill>
                <a:srgbClr val="0070C0"/>
              </a:solidFill>
            </a:endParaRPr>
          </a:p>
          <a:p>
            <a:pPr>
              <a:buNone/>
            </a:pPr>
            <a:r>
              <a:rPr lang="ja-JP" altLang="en-US" sz="2000" dirty="0" smtClean="0">
                <a:latin typeface="HGPｺﾞｼｯｸE" pitchFamily="50" charset="-128"/>
                <a:ea typeface="HGPｺﾞｼｯｸE" pitchFamily="50" charset="-128"/>
              </a:rPr>
              <a:t>　　</a:t>
            </a:r>
            <a:r>
              <a:rPr lang="ja-JP" altLang="en-US" sz="2800" dirty="0" smtClean="0">
                <a:latin typeface="HGPｺﾞｼｯｸE" pitchFamily="50" charset="-128"/>
                <a:ea typeface="HGPｺﾞｼｯｸE" pitchFamily="50" charset="-128"/>
              </a:rPr>
              <a:t>ハードウェア・ソフトウェア両面で，分析環境が進化。</a:t>
            </a:r>
            <a:endParaRPr lang="en-US" altLang="ja-JP" sz="2800" dirty="0" smtClean="0">
              <a:latin typeface="HGPｺﾞｼｯｸE" pitchFamily="50" charset="-128"/>
              <a:ea typeface="HGPｺﾞｼｯｸE" pitchFamily="50" charset="-128"/>
            </a:endParaRPr>
          </a:p>
          <a:p>
            <a:endParaRPr kumimoji="1" lang="en-US" altLang="ja-JP" sz="1100" dirty="0" smtClean="0">
              <a:latin typeface="HGPｺﾞｼｯｸE" pitchFamily="50" charset="-128"/>
              <a:ea typeface="HGPｺﾞｼｯｸE" pitchFamily="50" charset="-128"/>
            </a:endParaRPr>
          </a:p>
          <a:p>
            <a:pPr>
              <a:buNone/>
            </a:pPr>
            <a:r>
              <a:rPr lang="ja-JP" altLang="en-US" sz="2400" dirty="0" smtClean="0">
                <a:latin typeface="HGPｺﾞｼｯｸE" pitchFamily="50" charset="-128"/>
                <a:ea typeface="HGPｺﾞｼｯｸE" pitchFamily="50" charset="-128"/>
              </a:rPr>
              <a:t>　　　大きな研究機関や企業にしかできなかったが，</a:t>
            </a:r>
            <a:endParaRPr lang="en-US" altLang="ja-JP" sz="2400" dirty="0" smtClean="0">
              <a:latin typeface="HGPｺﾞｼｯｸE" pitchFamily="50" charset="-128"/>
              <a:ea typeface="HGPｺﾞｼｯｸE" pitchFamily="50" charset="-128"/>
            </a:endParaRPr>
          </a:p>
          <a:p>
            <a:pPr>
              <a:buNone/>
            </a:pPr>
            <a:r>
              <a:rPr lang="ja-JP" altLang="en-US" sz="2400" dirty="0" smtClean="0">
                <a:latin typeface="HGPｺﾞｼｯｸE" pitchFamily="50" charset="-128"/>
                <a:ea typeface="HGPｺﾞｼｯｸE" pitchFamily="50" charset="-128"/>
              </a:rPr>
              <a:t>　　　いまでは一般的な企業・組織でも行えるように。</a:t>
            </a:r>
            <a:endParaRPr kumimoji="1" lang="en-US" altLang="ja-JP" sz="2000" dirty="0" smtClean="0">
              <a:latin typeface="HGPｺﾞｼｯｸM" pitchFamily="50" charset="-128"/>
              <a:ea typeface="HGPｺﾞｼｯｸM" pitchFamily="50" charset="-128"/>
            </a:endParaRPr>
          </a:p>
        </p:txBody>
      </p:sp>
      <p:sp>
        <p:nvSpPr>
          <p:cNvPr id="4" name="正方形/長方形 3"/>
          <p:cNvSpPr/>
          <p:nvPr/>
        </p:nvSpPr>
        <p:spPr>
          <a:xfrm>
            <a:off x="0" y="0"/>
            <a:ext cx="9144000" cy="260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a:xfrm>
            <a:off x="457200" y="274638"/>
            <a:ext cx="7067128" cy="1143000"/>
          </a:xfrm>
          <a:prstGeom prst="rect">
            <a:avLst/>
          </a:prstGeom>
        </p:spPr>
        <p:txBody>
          <a:bodyPr vert="horz" lIns="91440" tIns="45720" rIns="91440" bIns="45720" rtlCol="0" anchor="ctr">
            <a:normAutofit fontScale="92500"/>
          </a:bodyPr>
          <a:lstStyle/>
          <a:p>
            <a:pPr lvl="0">
              <a:spcBef>
                <a:spcPct val="0"/>
              </a:spcBef>
            </a:pPr>
            <a:r>
              <a:rPr lang="ja-JP" altLang="en-US" sz="4400" dirty="0" smtClean="0"/>
              <a:t>７．なぜ今，ビッグデータなの？</a:t>
            </a: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12" name="グループ化 11"/>
          <p:cNvGrpSpPr/>
          <p:nvPr/>
        </p:nvGrpSpPr>
        <p:grpSpPr>
          <a:xfrm>
            <a:off x="395536" y="4365104"/>
            <a:ext cx="8424936" cy="1944216"/>
            <a:chOff x="395536" y="4293096"/>
            <a:chExt cx="8424936" cy="1944216"/>
          </a:xfrm>
        </p:grpSpPr>
        <p:sp>
          <p:nvSpPr>
            <p:cNvPr id="5" name="角丸四角形 4"/>
            <p:cNvSpPr/>
            <p:nvPr/>
          </p:nvSpPr>
          <p:spPr>
            <a:xfrm>
              <a:off x="395536" y="4509120"/>
              <a:ext cx="8424936" cy="17281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457200" y="4293096"/>
              <a:ext cx="7787208" cy="1728192"/>
              <a:chOff x="457200" y="4293096"/>
              <a:chExt cx="7787208" cy="1728192"/>
            </a:xfrm>
          </p:grpSpPr>
          <p:sp>
            <p:nvSpPr>
              <p:cNvPr id="9" name="コンテンツ プレースホルダ 2"/>
              <p:cNvSpPr txBox="1">
                <a:spLocks/>
              </p:cNvSpPr>
              <p:nvPr/>
            </p:nvSpPr>
            <p:spPr>
              <a:xfrm>
                <a:off x="529208" y="4293096"/>
                <a:ext cx="6563072" cy="505272"/>
              </a:xfrm>
              <a:prstGeom prst="rect">
                <a:avLst/>
              </a:prstGeom>
              <a:solidFill>
                <a:schemeClr val="bg1"/>
              </a:solidFill>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ja-JP" sz="24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a:t>
                </a:r>
                <a:r>
                  <a:rPr kumimoji="1" lang="ja-JP" altLang="en-US" sz="2400"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たとえば，</a:t>
                </a:r>
                <a:r>
                  <a:rPr kumimoji="1" lang="ja-JP" altLang="ja-JP" sz="2400"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カード</a:t>
                </a:r>
                <a:r>
                  <a:rPr kumimoji="1" lang="ja-JP" altLang="en-US" sz="2400"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の</a:t>
                </a:r>
                <a:r>
                  <a:rPr kumimoji="1" lang="ja-JP" altLang="ja-JP" sz="2400"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不正利用検知モデル</a:t>
                </a:r>
                <a:r>
                  <a:rPr kumimoji="1" lang="ja-JP" altLang="en-US" sz="2400" b="0" i="0" u="none" strike="noStrike" kern="1200" cap="none" spc="0" normalizeH="0" baseline="0" noProof="0" dirty="0" smtClean="0">
                    <a:ln>
                      <a:noFill/>
                    </a:ln>
                    <a:solidFill>
                      <a:schemeClr val="tx1"/>
                    </a:solidFill>
                    <a:effectLst/>
                    <a:uLnTx/>
                    <a:uFillTx/>
                    <a:latin typeface="HGPｺﾞｼｯｸE" pitchFamily="50" charset="-128"/>
                    <a:ea typeface="HGPｺﾞｼｯｸE" pitchFamily="50" charset="-128"/>
                    <a:cs typeface="+mn-cs"/>
                  </a:rPr>
                  <a:t>では</a:t>
                </a:r>
                <a:r>
                  <a:rPr kumimoji="1" lang="ja-JP" altLang="ja-JP" sz="24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　</a:t>
                </a:r>
                <a:endParaRPr kumimoji="1" lang="en-US" altLang="ja-JP"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endParaRPr>
              </a:p>
            </p:txBody>
          </p:sp>
          <p:sp>
            <p:nvSpPr>
              <p:cNvPr id="10" name="コンテンツ プレースホルダ 2"/>
              <p:cNvSpPr txBox="1">
                <a:spLocks/>
              </p:cNvSpPr>
              <p:nvPr/>
            </p:nvSpPr>
            <p:spPr>
              <a:xfrm>
                <a:off x="457200" y="5013176"/>
                <a:ext cx="7787208" cy="1008112"/>
              </a:xfrm>
              <a:prstGeom prst="rect">
                <a:avLst/>
              </a:prstGeom>
              <a:solidFill>
                <a:schemeClr val="bg1"/>
              </a:solidFill>
            </p:spPr>
            <p:txBody>
              <a:bodyPr vert="horz" lIns="91440" tIns="45720" rIns="91440" bIns="45720" rtlCol="0">
                <a:noAutofit/>
              </a:bodyPr>
              <a:lstStyle/>
              <a:p>
                <a:pPr marL="7200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ja-JP"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カードデータ１億</a:t>
                </a: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件分</a:t>
                </a:r>
                <a:r>
                  <a:rPr kumimoji="1" lang="ja-JP" altLang="ja-JP"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のデータ</a:t>
                </a: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を分析するため</a:t>
                </a:r>
                <a:r>
                  <a:rPr kumimoji="1" lang="ja-JP" altLang="ja-JP"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には</a:t>
                </a:r>
                <a:endParaRPr kumimoji="1" lang="en-US" altLang="ja-JP"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endParaRPr>
              </a:p>
              <a:p>
                <a:pPr marL="7200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ja-JP"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従来</a:t>
                </a:r>
                <a:r>
                  <a:rPr kumimoji="1" lang="ja-JP" altLang="ja-JP" sz="3200" b="0" i="0" u="none" strike="noStrike" kern="1200" cap="none" spc="0" normalizeH="0" baseline="0" noProof="0" dirty="0" smtClean="0">
                    <a:ln>
                      <a:noFill/>
                    </a:ln>
                    <a:solidFill>
                      <a:srgbClr val="0070C0"/>
                    </a:solidFill>
                    <a:effectLst/>
                    <a:uLnTx/>
                    <a:uFillTx/>
                    <a:latin typeface="HGPｺﾞｼｯｸE" pitchFamily="50" charset="-128"/>
                    <a:ea typeface="HGPｺﾞｼｯｸE" pitchFamily="50" charset="-128"/>
                    <a:cs typeface="+mn-cs"/>
                  </a:rPr>
                  <a:t>１カ月</a:t>
                </a:r>
                <a:r>
                  <a:rPr kumimoji="1" lang="ja-JP" altLang="ja-JP"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かってい</a:t>
                </a: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たが，いまでは</a:t>
                </a:r>
                <a:r>
                  <a:rPr kumimoji="1" lang="en-US" altLang="ja-JP" sz="3200" b="0" i="0" u="none" strike="noStrike" kern="1200" cap="none" spc="0" normalizeH="0" baseline="0" noProof="0" dirty="0" smtClean="0">
                    <a:ln>
                      <a:noFill/>
                    </a:ln>
                    <a:solidFill>
                      <a:srgbClr val="0070C0"/>
                    </a:solidFill>
                    <a:effectLst/>
                    <a:uLnTx/>
                    <a:uFillTx/>
                    <a:latin typeface="HGPｺﾞｼｯｸE" pitchFamily="50" charset="-128"/>
                    <a:ea typeface="HGPｺﾞｼｯｸE" pitchFamily="50" charset="-128"/>
                    <a:cs typeface="+mn-cs"/>
                  </a:rPr>
                  <a:t>13</a:t>
                </a:r>
                <a:r>
                  <a:rPr kumimoji="1" lang="ja-JP" altLang="ja-JP" sz="3200" b="0" i="0" u="none" strike="noStrike" kern="1200" cap="none" spc="0" normalizeH="0" baseline="0" noProof="0" dirty="0" smtClean="0">
                    <a:ln>
                      <a:noFill/>
                    </a:ln>
                    <a:solidFill>
                      <a:srgbClr val="0070C0"/>
                    </a:solidFill>
                    <a:effectLst/>
                    <a:uLnTx/>
                    <a:uFillTx/>
                    <a:latin typeface="HGPｺﾞｼｯｸE" pitchFamily="50" charset="-128"/>
                    <a:ea typeface="HGPｺﾞｼｯｸE" pitchFamily="50" charset="-128"/>
                    <a:cs typeface="+mn-cs"/>
                  </a:rPr>
                  <a:t>分</a:t>
                </a:r>
                <a:r>
                  <a:rPr kumimoji="1" lang="ja-JP" altLang="en-US"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rPr>
                  <a:t>で処理できるように。</a:t>
                </a:r>
                <a:endParaRPr kumimoji="1" lang="en-US" altLang="ja-JP"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endParaRPr>
              </a:p>
              <a:p>
                <a:pPr marL="7200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2000" b="0" i="0" u="none" strike="noStrike" kern="1200" cap="none" spc="0" normalizeH="0" baseline="0" noProof="0" dirty="0" smtClean="0">
                  <a:ln>
                    <a:noFill/>
                  </a:ln>
                  <a:solidFill>
                    <a:schemeClr val="tx1"/>
                  </a:solidFill>
                  <a:effectLst/>
                  <a:uLnTx/>
                  <a:uFillTx/>
                  <a:latin typeface="HGPｺﾞｼｯｸM" pitchFamily="50" charset="-128"/>
                  <a:ea typeface="HGPｺﾞｼｯｸM" pitchFamily="50" charset="-128"/>
                  <a:cs typeface="+mn-cs"/>
                </a:endParaRPr>
              </a:p>
            </p:txBody>
          </p:sp>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C:\Users\iwasaki\Desktop\ss\総務省.PNG"/>
          <p:cNvPicPr>
            <a:picLocks noChangeAspect="1" noChangeArrowheads="1"/>
          </p:cNvPicPr>
          <p:nvPr/>
        </p:nvPicPr>
        <p:blipFill>
          <a:blip r:embed="rId3" cstate="print"/>
          <a:srcRect/>
          <a:stretch>
            <a:fillRect/>
          </a:stretch>
        </p:blipFill>
        <p:spPr bwMode="auto">
          <a:xfrm>
            <a:off x="467544" y="1412776"/>
            <a:ext cx="8676456" cy="4525431"/>
          </a:xfrm>
          <a:prstGeom prst="rect">
            <a:avLst/>
          </a:prstGeom>
          <a:noFill/>
        </p:spPr>
      </p:pic>
      <p:sp>
        <p:nvSpPr>
          <p:cNvPr id="12" name="テキスト ボックス 11"/>
          <p:cNvSpPr txBox="1"/>
          <p:nvPr/>
        </p:nvSpPr>
        <p:spPr>
          <a:xfrm>
            <a:off x="467544" y="6309320"/>
            <a:ext cx="9144000" cy="288032"/>
          </a:xfrm>
          <a:prstGeom prst="rect">
            <a:avLst/>
          </a:prstGeom>
          <a:noFill/>
        </p:spPr>
        <p:txBody>
          <a:bodyPr wrap="square" rtlCol="0">
            <a:spAutoFit/>
          </a:bodyPr>
          <a:lstStyle/>
          <a:p>
            <a:r>
              <a:rPr lang="ja-JP" altLang="en-US" sz="1200" dirty="0" smtClean="0">
                <a:latin typeface="HGPｺﾞｼｯｸM" pitchFamily="50" charset="-128"/>
                <a:ea typeface="HGPｺﾞｼｯｸM" pitchFamily="50" charset="-128"/>
              </a:rPr>
              <a:t>（出典）</a:t>
            </a:r>
            <a:r>
              <a:rPr lang="zh-TW" altLang="en-US" sz="1200" dirty="0" smtClean="0">
                <a:latin typeface="HGPｺﾞｼｯｸM" pitchFamily="50" charset="-128"/>
                <a:ea typeface="HGPｺﾞｼｯｸM" pitchFamily="50" charset="-128"/>
              </a:rPr>
              <a:t> 総務省情報通信国際戦略局情報通信経済室</a:t>
            </a:r>
            <a:r>
              <a:rPr lang="ja-JP" altLang="en-US" sz="1200" dirty="0" smtClean="0">
                <a:latin typeface="HGPｺﾞｼｯｸM" pitchFamily="50" charset="-128"/>
                <a:ea typeface="HGPｺﾞｼｯｸM" pitchFamily="50" charset="-128"/>
              </a:rPr>
              <a:t>　</a:t>
            </a:r>
            <a:r>
              <a:rPr lang="en-US" altLang="ja-JP" sz="1200" dirty="0" smtClean="0">
                <a:hlinkClick r:id="rId4"/>
              </a:rPr>
              <a:t>http://www.soumu.go.jp/johotsusintokei/linkdata/h25_03_houkoku.pdf </a:t>
            </a:r>
            <a:endParaRPr kumimoji="1" lang="ja-JP" altLang="en-US" sz="1200" dirty="0">
              <a:latin typeface="HGPｺﾞｼｯｸM" pitchFamily="50" charset="-128"/>
              <a:ea typeface="HGPｺﾞｼｯｸM" pitchFamily="50" charset="-128"/>
            </a:endParaRPr>
          </a:p>
        </p:txBody>
      </p:sp>
      <p:sp>
        <p:nvSpPr>
          <p:cNvPr id="13" name="コンテンツ プレースホルダ 2"/>
          <p:cNvSpPr>
            <a:spLocks noGrp="1"/>
          </p:cNvSpPr>
          <p:nvPr>
            <p:ph idx="1"/>
          </p:nvPr>
        </p:nvSpPr>
        <p:spPr>
          <a:xfrm>
            <a:off x="457200" y="737901"/>
            <a:ext cx="8363272" cy="864096"/>
          </a:xfrm>
        </p:spPr>
        <p:txBody>
          <a:bodyPr>
            <a:noAutofit/>
          </a:bodyPr>
          <a:lstStyle/>
          <a:p>
            <a:pPr>
              <a:buNone/>
            </a:pPr>
            <a:r>
              <a:rPr lang="ja-JP" altLang="en-US" dirty="0" smtClean="0">
                <a:solidFill>
                  <a:srgbClr val="0070C0"/>
                </a:solidFill>
              </a:rPr>
              <a:t>●データ量の増大</a:t>
            </a:r>
            <a:endParaRPr kumimoji="1" lang="ja-JP" altLang="en-US" sz="2000" dirty="0">
              <a:latin typeface="HGPｺﾞｼｯｸM" pitchFamily="50" charset="-128"/>
              <a:ea typeface="HGPｺﾞｼｯｸM" pitchFamily="50" charset="-128"/>
            </a:endParaRPr>
          </a:p>
        </p:txBody>
      </p:sp>
      <p:sp>
        <p:nvSpPr>
          <p:cNvPr id="14" name="正方形/長方形 13"/>
          <p:cNvSpPr/>
          <p:nvPr/>
        </p:nvSpPr>
        <p:spPr>
          <a:xfrm>
            <a:off x="0" y="0"/>
            <a:ext cx="9144000" cy="260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600200"/>
            <a:ext cx="8686800" cy="5069160"/>
          </a:xfrm>
        </p:spPr>
        <p:txBody>
          <a:bodyPr>
            <a:normAutofit/>
          </a:bodyPr>
          <a:lstStyle/>
          <a:p>
            <a:pPr>
              <a:buNone/>
            </a:pPr>
            <a:r>
              <a:rPr lang="ja-JP" altLang="en-US" dirty="0" smtClean="0">
                <a:solidFill>
                  <a:srgbClr val="0070C0"/>
                </a:solidFill>
                <a:latin typeface="HGPｺﾞｼｯｸE" pitchFamily="50" charset="-128"/>
                <a:ea typeface="HGPｺﾞｼｯｸE" pitchFamily="50" charset="-128"/>
              </a:rPr>
              <a:t>●インターネットに接続する端末の数が増加</a:t>
            </a:r>
            <a:r>
              <a:rPr lang="ja-JP" altLang="en-US" dirty="0" smtClean="0">
                <a:solidFill>
                  <a:srgbClr val="0070C0"/>
                </a:solidFill>
                <a:latin typeface="HGPｺﾞｼｯｸM" pitchFamily="50" charset="-128"/>
                <a:ea typeface="HGPｺﾞｼｯｸM" pitchFamily="50" charset="-128"/>
              </a:rPr>
              <a:t>　</a:t>
            </a:r>
            <a:endParaRPr lang="en-US" altLang="ja-JP" dirty="0" smtClean="0">
              <a:solidFill>
                <a:srgbClr val="0070C0"/>
              </a:solidFill>
              <a:latin typeface="HGPｺﾞｼｯｸM" pitchFamily="50" charset="-128"/>
              <a:ea typeface="HGPｺﾞｼｯｸM" pitchFamily="50" charset="-128"/>
            </a:endParaRPr>
          </a:p>
          <a:p>
            <a:pPr>
              <a:buNone/>
            </a:pPr>
            <a:r>
              <a:rPr lang="en-US" altLang="ja-JP" sz="1600" dirty="0" smtClean="0">
                <a:latin typeface="HGPｺﾞｼｯｸM" pitchFamily="50" charset="-128"/>
                <a:ea typeface="HGPｺﾞｼｯｸM" pitchFamily="50" charset="-128"/>
              </a:rPr>
              <a:t>         </a:t>
            </a:r>
          </a:p>
          <a:p>
            <a:pPr>
              <a:buNone/>
            </a:pPr>
            <a:r>
              <a:rPr lang="ja-JP" altLang="en-US" dirty="0" smtClean="0">
                <a:solidFill>
                  <a:srgbClr val="0070C0"/>
                </a:solidFill>
                <a:latin typeface="HGPｺﾞｼｯｸE" pitchFamily="50" charset="-128"/>
                <a:ea typeface="HGPｺﾞｼｯｸE" pitchFamily="50" charset="-128"/>
              </a:rPr>
              <a:t>●ソーシャルメディアの広がり</a:t>
            </a:r>
            <a:endParaRPr lang="en-US" altLang="ja-JP" dirty="0">
              <a:solidFill>
                <a:srgbClr val="0070C0"/>
              </a:solidFill>
              <a:latin typeface="HGPｺﾞｼｯｸE" pitchFamily="50" charset="-128"/>
              <a:ea typeface="HGPｺﾞｼｯｸE" pitchFamily="50" charset="-128"/>
            </a:endParaRPr>
          </a:p>
          <a:p>
            <a:pPr>
              <a:buNone/>
            </a:pPr>
            <a:r>
              <a:rPr lang="en-US" altLang="ja-JP" sz="1800" dirty="0" smtClean="0">
                <a:latin typeface="HGPｺﾞｼｯｸM" pitchFamily="50" charset="-128"/>
                <a:ea typeface="HGPｺﾞｼｯｸM" pitchFamily="50" charset="-128"/>
              </a:rPr>
              <a:t>        </a:t>
            </a:r>
            <a:endParaRPr lang="en-US" altLang="ja-JP" sz="1600" dirty="0" smtClean="0">
              <a:latin typeface="HGPｺﾞｼｯｸM" pitchFamily="50" charset="-128"/>
              <a:ea typeface="HGPｺﾞｼｯｸM" pitchFamily="50" charset="-128"/>
            </a:endParaRPr>
          </a:p>
          <a:p>
            <a:pPr>
              <a:buNone/>
            </a:pPr>
            <a:r>
              <a:rPr lang="ja-JP" altLang="en-US" dirty="0" smtClean="0">
                <a:solidFill>
                  <a:srgbClr val="0070C0"/>
                </a:solidFill>
                <a:latin typeface="HGPｺﾞｼｯｸE" pitchFamily="50" charset="-128"/>
                <a:ea typeface="HGPｺﾞｼｯｸE" pitchFamily="50" charset="-128"/>
              </a:rPr>
              <a:t>●クラウド</a:t>
            </a:r>
            <a:r>
              <a:rPr lang="ja-JP" altLang="en-US" dirty="0">
                <a:solidFill>
                  <a:srgbClr val="0070C0"/>
                </a:solidFill>
                <a:latin typeface="HGPｺﾞｼｯｸE" pitchFamily="50" charset="-128"/>
                <a:ea typeface="HGPｺﾞｼｯｸE" pitchFamily="50" charset="-128"/>
              </a:rPr>
              <a:t>時代の</a:t>
            </a:r>
            <a:r>
              <a:rPr lang="ja-JP" altLang="en-US" dirty="0" smtClean="0">
                <a:solidFill>
                  <a:srgbClr val="0070C0"/>
                </a:solidFill>
                <a:latin typeface="HGPｺﾞｼｯｸE" pitchFamily="50" charset="-128"/>
                <a:ea typeface="HGPｺﾞｼｯｸE" pitchFamily="50" charset="-128"/>
              </a:rPr>
              <a:t>到来</a:t>
            </a:r>
            <a:endParaRPr lang="en-US" altLang="ja-JP" dirty="0" smtClean="0">
              <a:solidFill>
                <a:srgbClr val="0070C0"/>
              </a:solidFill>
              <a:latin typeface="HGPｺﾞｼｯｸE" pitchFamily="50" charset="-128"/>
              <a:ea typeface="HGPｺﾞｼｯｸE" pitchFamily="50" charset="-128"/>
            </a:endParaRPr>
          </a:p>
          <a:p>
            <a:pPr>
              <a:buNone/>
            </a:pPr>
            <a:r>
              <a:rPr lang="ja-JP" altLang="en-US" sz="1600" dirty="0" smtClean="0">
                <a:latin typeface="HGPｺﾞｼｯｸM" pitchFamily="50" charset="-128"/>
                <a:ea typeface="HGPｺﾞｼｯｸM" pitchFamily="50" charset="-128"/>
              </a:rPr>
              <a:t>　　　　</a:t>
            </a:r>
            <a:endParaRPr lang="en-US" altLang="ja-JP" sz="1600" dirty="0" smtClean="0">
              <a:latin typeface="HGPｺﾞｼｯｸM" pitchFamily="50" charset="-128"/>
              <a:ea typeface="HGPｺﾞｼｯｸM" pitchFamily="50" charset="-128"/>
            </a:endParaRPr>
          </a:p>
          <a:p>
            <a:pPr>
              <a:buNone/>
            </a:pPr>
            <a:r>
              <a:rPr lang="ja-JP" altLang="en-US" dirty="0" smtClean="0">
                <a:solidFill>
                  <a:srgbClr val="0070C0"/>
                </a:solidFill>
                <a:latin typeface="HGPｺﾞｼｯｸE" pitchFamily="50" charset="-128"/>
                <a:ea typeface="HGPｺﾞｼｯｸE" pitchFamily="50" charset="-128"/>
              </a:rPr>
              <a:t>●ネットワーク</a:t>
            </a:r>
            <a:r>
              <a:rPr lang="ja-JP" altLang="en-US" dirty="0">
                <a:solidFill>
                  <a:srgbClr val="0070C0"/>
                </a:solidFill>
                <a:latin typeface="HGPｺﾞｼｯｸE" pitchFamily="50" charset="-128"/>
                <a:ea typeface="HGPｺﾞｼｯｸE" pitchFamily="50" charset="-128"/>
              </a:rPr>
              <a:t>環境の</a:t>
            </a:r>
            <a:r>
              <a:rPr lang="ja-JP" altLang="en-US" dirty="0" smtClean="0">
                <a:solidFill>
                  <a:srgbClr val="0070C0"/>
                </a:solidFill>
                <a:latin typeface="HGPｺﾞｼｯｸE" pitchFamily="50" charset="-128"/>
                <a:ea typeface="HGPｺﾞｼｯｸE" pitchFamily="50" charset="-128"/>
              </a:rPr>
              <a:t>広がり</a:t>
            </a:r>
            <a:r>
              <a:rPr lang="ja-JP" altLang="en-US" dirty="0">
                <a:latin typeface="HGPｺﾞｼｯｸM" pitchFamily="50" charset="-128"/>
                <a:ea typeface="HGPｺﾞｼｯｸM" pitchFamily="50" charset="-128"/>
              </a:rPr>
              <a:t>　</a:t>
            </a:r>
            <a:endParaRPr lang="en-US" altLang="ja-JP" dirty="0" smtClean="0">
              <a:latin typeface="HGPｺﾞｼｯｸM" pitchFamily="50" charset="-128"/>
              <a:ea typeface="HGPｺﾞｼｯｸM" pitchFamily="50" charset="-128"/>
            </a:endParaRPr>
          </a:p>
          <a:p>
            <a:pPr>
              <a:buNone/>
            </a:pPr>
            <a:r>
              <a:rPr lang="ja-JP" altLang="en-US" sz="1600" dirty="0">
                <a:latin typeface="HGPｺﾞｼｯｸM" pitchFamily="50" charset="-128"/>
                <a:ea typeface="HGPｺﾞｼｯｸM" pitchFamily="50" charset="-128"/>
              </a:rPr>
              <a:t>　</a:t>
            </a:r>
            <a:endParaRPr lang="en-US" altLang="ja-JP" sz="1600" dirty="0" smtClean="0">
              <a:latin typeface="HGPｺﾞｼｯｸM" pitchFamily="50" charset="-128"/>
              <a:ea typeface="HGPｺﾞｼｯｸM" pitchFamily="50" charset="-128"/>
            </a:endParaRPr>
          </a:p>
          <a:p>
            <a:pPr>
              <a:buNone/>
            </a:pPr>
            <a:r>
              <a:rPr lang="ja-JP" altLang="en-US" dirty="0" smtClean="0">
                <a:solidFill>
                  <a:srgbClr val="0070C0"/>
                </a:solidFill>
                <a:latin typeface="HGPｺﾞｼｯｸE" pitchFamily="50" charset="-128"/>
                <a:ea typeface="HGPｺﾞｼｯｸE" pitchFamily="50" charset="-128"/>
              </a:rPr>
              <a:t>●センサーをはじめとする機械からの情報発信</a:t>
            </a:r>
            <a:endParaRPr lang="en-US" altLang="ja-JP" dirty="0" smtClean="0">
              <a:solidFill>
                <a:srgbClr val="0070C0"/>
              </a:solidFill>
              <a:latin typeface="HGPｺﾞｼｯｸE" pitchFamily="50" charset="-128"/>
              <a:ea typeface="HGPｺﾞｼｯｸE" pitchFamily="50" charset="-128"/>
            </a:endParaRPr>
          </a:p>
          <a:p>
            <a:pPr>
              <a:buNone/>
            </a:pPr>
            <a:r>
              <a:rPr lang="ja-JP" altLang="en-US" sz="1600" dirty="0" smtClean="0">
                <a:latin typeface="HGPｺﾞｼｯｸM" pitchFamily="50" charset="-128"/>
                <a:ea typeface="HGPｺﾞｼｯｸM" pitchFamily="50" charset="-128"/>
              </a:rPr>
              <a:t>　　　　</a:t>
            </a:r>
            <a:endParaRPr lang="en-US" altLang="ja-JP" dirty="0" smtClean="0">
              <a:latin typeface="HGPｺﾞｼｯｸM" pitchFamily="50" charset="-128"/>
              <a:ea typeface="HGPｺﾞｼｯｸM" pitchFamily="50" charset="-128"/>
            </a:endParaRPr>
          </a:p>
          <a:p>
            <a:pPr>
              <a:buNone/>
            </a:pPr>
            <a:endParaRPr kumimoji="1" lang="ja-JP" altLang="en-US" dirty="0">
              <a:latin typeface="HGPｺﾞｼｯｸM" pitchFamily="50" charset="-128"/>
              <a:ea typeface="HGPｺﾞｼｯｸM" pitchFamily="50" charset="-128"/>
            </a:endParaRPr>
          </a:p>
        </p:txBody>
      </p:sp>
      <p:sp>
        <p:nvSpPr>
          <p:cNvPr id="4" name="正方形/長方形 3"/>
          <p:cNvSpPr/>
          <p:nvPr/>
        </p:nvSpPr>
        <p:spPr>
          <a:xfrm>
            <a:off x="0" y="0"/>
            <a:ext cx="9144000" cy="260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83568" y="6453336"/>
            <a:ext cx="9361040" cy="276999"/>
          </a:xfrm>
          <a:prstGeom prst="rect">
            <a:avLst/>
          </a:prstGeom>
          <a:noFill/>
        </p:spPr>
        <p:txBody>
          <a:bodyPr wrap="square" rtlCol="0">
            <a:spAutoFit/>
          </a:bodyPr>
          <a:lstStyle/>
          <a:p>
            <a:r>
              <a:rPr lang="ja-JP" altLang="en-US" sz="1200" dirty="0" smtClean="0">
                <a:latin typeface="HGPｺﾞｼｯｸM" pitchFamily="50" charset="-128"/>
                <a:ea typeface="HGPｺﾞｼｯｸM" pitchFamily="50" charset="-128"/>
              </a:rPr>
              <a:t>（参考）</a:t>
            </a:r>
            <a:r>
              <a:rPr lang="en-US" altLang="ja-JP" sz="1200" dirty="0" smtClean="0">
                <a:latin typeface="HGPｺﾞｼｯｸM" pitchFamily="50" charset="-128"/>
                <a:ea typeface="HGPｺﾞｼｯｸM" pitchFamily="50" charset="-128"/>
              </a:rPr>
              <a:t>PRESIDENT Online </a:t>
            </a:r>
            <a:r>
              <a:rPr lang="en-US" altLang="ja-JP" sz="1200" dirty="0" smtClean="0">
                <a:hlinkClick r:id="rId3"/>
              </a:rPr>
              <a:t>http://www.soumu.go.jp/johotsusintokei/linkdata/h25_03_houkoku.pdf </a:t>
            </a:r>
            <a:endParaRPr kumimoji="1" lang="ja-JP" altLang="en-US" sz="1200" dirty="0">
              <a:latin typeface="HGPｺﾞｼｯｸM" pitchFamily="50" charset="-128"/>
              <a:ea typeface="HGPｺﾞｼｯｸM" pitchFamily="50" charset="-128"/>
            </a:endParaRPr>
          </a:p>
        </p:txBody>
      </p:sp>
      <p:sp>
        <p:nvSpPr>
          <p:cNvPr id="6" name="タイトル 1"/>
          <p:cNvSpPr txBox="1">
            <a:spLocks/>
          </p:cNvSpPr>
          <p:nvPr/>
        </p:nvSpPr>
        <p:spPr>
          <a:xfrm>
            <a:off x="457200" y="274638"/>
            <a:ext cx="7067128" cy="1143000"/>
          </a:xfrm>
          <a:prstGeom prst="rect">
            <a:avLst/>
          </a:prstGeom>
        </p:spPr>
        <p:txBody>
          <a:bodyPr vert="horz" lIns="91440" tIns="45720" rIns="91440" bIns="45720" rtlCol="0" anchor="ctr">
            <a:normAutofit fontScale="92500"/>
          </a:bodyPr>
          <a:lstStyle/>
          <a:p>
            <a:pPr lvl="0">
              <a:spcBef>
                <a:spcPct val="0"/>
              </a:spcBef>
            </a:pPr>
            <a:r>
              <a:rPr lang="ja-JP" altLang="en-US" sz="4400" dirty="0" smtClean="0"/>
              <a:t>８．データ量が増えている理由</a:t>
            </a: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iwasaki\Desktop\ss\931_1.gif"/>
          <p:cNvPicPr>
            <a:picLocks noChangeAspect="1" noChangeArrowheads="1"/>
          </p:cNvPicPr>
          <p:nvPr/>
        </p:nvPicPr>
        <p:blipFill>
          <a:blip r:embed="rId3" cstate="print"/>
          <a:srcRect l="3571" t="4511" r="4762" b="9775"/>
          <a:stretch>
            <a:fillRect/>
          </a:stretch>
        </p:blipFill>
        <p:spPr bwMode="auto">
          <a:xfrm>
            <a:off x="1547664" y="1756918"/>
            <a:ext cx="6192688" cy="4584198"/>
          </a:xfrm>
          <a:prstGeom prst="rect">
            <a:avLst/>
          </a:prstGeom>
          <a:noFill/>
        </p:spPr>
      </p:pic>
      <p:sp>
        <p:nvSpPr>
          <p:cNvPr id="5" name="正方形/長方形 4"/>
          <p:cNvSpPr/>
          <p:nvPr/>
        </p:nvSpPr>
        <p:spPr>
          <a:xfrm>
            <a:off x="0" y="0"/>
            <a:ext cx="9144000" cy="260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 2"/>
          <p:cNvSpPr txBox="1">
            <a:spLocks/>
          </p:cNvSpPr>
          <p:nvPr/>
        </p:nvSpPr>
        <p:spPr>
          <a:xfrm>
            <a:off x="457200" y="1195536"/>
            <a:ext cx="8363272" cy="5257800"/>
          </a:xfrm>
          <a:prstGeom prst="rect">
            <a:avLst/>
          </a:prstGeom>
        </p:spPr>
        <p:txBody>
          <a:bodyPr vert="horz" lIns="91440" tIns="45720" rIns="91440" bIns="45720" rtlCol="0">
            <a:no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rgbClr val="0070C0"/>
                </a:solidFill>
                <a:effectLst/>
                <a:uLnTx/>
                <a:uFillTx/>
                <a:latin typeface="+mn-lt"/>
                <a:ea typeface="+mn-ea"/>
                <a:cs typeface="+mn-cs"/>
              </a:rPr>
              <a:t>●</a:t>
            </a:r>
            <a:r>
              <a:rPr kumimoji="1" lang="en-US" altLang="ja-JP" sz="3200" b="0" i="0" u="none" strike="noStrike" kern="1200" cap="none" spc="0" normalizeH="0" baseline="0" noProof="0" dirty="0" smtClean="0">
                <a:ln>
                  <a:noFill/>
                </a:ln>
                <a:solidFill>
                  <a:srgbClr val="0070C0"/>
                </a:solidFill>
                <a:effectLst/>
                <a:uLnTx/>
                <a:uFillTx/>
                <a:latin typeface="+mn-lt"/>
                <a:ea typeface="+mn-ea"/>
                <a:cs typeface="+mn-cs"/>
              </a:rPr>
              <a:t>2020</a:t>
            </a:r>
            <a:r>
              <a:rPr kumimoji="1" lang="ja-JP" altLang="en-US" sz="3200" b="0" i="0" u="none" strike="noStrike" kern="1200" cap="none" spc="0" normalizeH="0" baseline="0" noProof="0" dirty="0" smtClean="0">
                <a:ln>
                  <a:noFill/>
                </a:ln>
                <a:solidFill>
                  <a:srgbClr val="0070C0"/>
                </a:solidFill>
                <a:effectLst/>
                <a:uLnTx/>
                <a:uFillTx/>
                <a:latin typeface="+mn-lt"/>
                <a:ea typeface="+mn-ea"/>
                <a:cs typeface="+mn-cs"/>
              </a:rPr>
              <a:t>年には１兆円市場に</a:t>
            </a:r>
            <a:endParaRPr kumimoji="1" lang="ja-JP" altLang="en-US" sz="2000" b="0" i="0" u="none" strike="noStrike" kern="1200" cap="none" spc="0" normalizeH="0" baseline="0" noProof="0" dirty="0">
              <a:ln>
                <a:noFill/>
              </a:ln>
              <a:solidFill>
                <a:schemeClr val="tx1">
                  <a:tint val="75000"/>
                </a:schemeClr>
              </a:solidFill>
              <a:effectLst/>
              <a:uLnTx/>
              <a:uFillTx/>
              <a:latin typeface="HGPｺﾞｼｯｸM" pitchFamily="50" charset="-128"/>
              <a:ea typeface="HGPｺﾞｼｯｸM" pitchFamily="50" charset="-128"/>
              <a:cs typeface="+mn-cs"/>
            </a:endParaRPr>
          </a:p>
        </p:txBody>
      </p:sp>
      <p:sp>
        <p:nvSpPr>
          <p:cNvPr id="8" name="テキスト ボックス 7"/>
          <p:cNvSpPr txBox="1"/>
          <p:nvPr/>
        </p:nvSpPr>
        <p:spPr>
          <a:xfrm>
            <a:off x="539552" y="6334780"/>
            <a:ext cx="8424936" cy="307777"/>
          </a:xfrm>
          <a:prstGeom prst="rect">
            <a:avLst/>
          </a:prstGeom>
          <a:noFill/>
        </p:spPr>
        <p:txBody>
          <a:bodyPr wrap="square" rtlCol="0">
            <a:spAutoFit/>
          </a:bodyPr>
          <a:lstStyle/>
          <a:p>
            <a:r>
              <a:rPr lang="ja-JP" altLang="en-US" sz="1400" dirty="0" smtClean="0">
                <a:latin typeface="HGPｺﾞｼｯｸM" pitchFamily="50" charset="-128"/>
                <a:ea typeface="HGPｺﾞｼｯｸM" pitchFamily="50" charset="-128"/>
              </a:rPr>
              <a:t>（出典）矢野経済研究所　</a:t>
            </a:r>
            <a:r>
              <a:rPr lang="en-US" altLang="ja-JP" sz="1400" dirty="0" smtClean="0">
                <a:hlinkClick r:id="rId4"/>
              </a:rPr>
              <a:t> http://www.yano.co.jp/press/press.php/000931</a:t>
            </a:r>
            <a:endParaRPr kumimoji="1" lang="ja-JP" altLang="en-US" sz="1400" dirty="0">
              <a:latin typeface="HGPｺﾞｼｯｸM" pitchFamily="50" charset="-128"/>
              <a:ea typeface="HGPｺﾞｼｯｸM" pitchFamily="50" charset="-128"/>
            </a:endParaRPr>
          </a:p>
        </p:txBody>
      </p:sp>
      <p:sp>
        <p:nvSpPr>
          <p:cNvPr id="9" name="タイトル 1"/>
          <p:cNvSpPr txBox="1">
            <a:spLocks/>
          </p:cNvSpPr>
          <p:nvPr/>
        </p:nvSpPr>
        <p:spPr>
          <a:xfrm>
            <a:off x="457200" y="274638"/>
            <a:ext cx="7067128" cy="1143000"/>
          </a:xfrm>
          <a:prstGeom prst="rect">
            <a:avLst/>
          </a:prstGeom>
        </p:spPr>
        <p:txBody>
          <a:bodyPr vert="horz" lIns="91440" tIns="45720" rIns="91440" bIns="45720" rtlCol="0" anchor="ctr">
            <a:normAutofit/>
          </a:bodyPr>
          <a:lstStyle/>
          <a:p>
            <a:pPr lvl="0">
              <a:spcBef>
                <a:spcPct val="0"/>
              </a:spcBef>
            </a:pPr>
            <a:r>
              <a:rPr lang="ja-JP" altLang="en-US" sz="4400" dirty="0" smtClean="0"/>
              <a:t>９．ビッグデータの可能性</a:t>
            </a: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4"/>
          <p:cNvSpPr>
            <a:spLocks noGrp="1"/>
          </p:cNvSpPr>
          <p:nvPr>
            <p:ph type="subTitle" idx="1"/>
          </p:nvPr>
        </p:nvSpPr>
        <p:spPr>
          <a:xfrm>
            <a:off x="1547664" y="692696"/>
            <a:ext cx="4320480" cy="5904656"/>
          </a:xfrm>
        </p:spPr>
        <p:txBody>
          <a:bodyPr wrap="square">
            <a:noAutofit/>
          </a:bodyPr>
          <a:lstStyle/>
          <a:p>
            <a:pPr algn="l"/>
            <a:endParaRPr lang="en-US" altLang="ja-JP" sz="2000" dirty="0" smtClean="0">
              <a:latin typeface="HGPｺﾞｼｯｸM" pitchFamily="50" charset="-128"/>
              <a:ea typeface="HGPｺﾞｼｯｸM" pitchFamily="50" charset="-128"/>
            </a:endParaRPr>
          </a:p>
          <a:p>
            <a:pPr algn="l"/>
            <a:endParaRPr kumimoji="1" lang="en-US" altLang="ja-JP" sz="2000" dirty="0" smtClean="0">
              <a:latin typeface="HGPｺﾞｼｯｸM" pitchFamily="50" charset="-128"/>
              <a:ea typeface="HGPｺﾞｼｯｸM" pitchFamily="50" charset="-128"/>
            </a:endParaRPr>
          </a:p>
          <a:p>
            <a:pPr algn="l"/>
            <a:r>
              <a:rPr kumimoji="1" lang="ja-JP" altLang="en-US" sz="2000" dirty="0" smtClean="0">
                <a:solidFill>
                  <a:schemeClr val="tx1"/>
                </a:solidFill>
                <a:latin typeface="HGPｺﾞｼｯｸM" pitchFamily="50" charset="-128"/>
                <a:ea typeface="HGPｺﾞｼｯｸM" pitchFamily="50" charset="-128"/>
              </a:rPr>
              <a:t>社会と情報</a:t>
            </a:r>
            <a:endParaRPr kumimoji="1" lang="en-US" altLang="ja-JP" sz="2000" dirty="0" smtClean="0">
              <a:solidFill>
                <a:schemeClr val="tx1"/>
              </a:solidFill>
              <a:latin typeface="HGPｺﾞｼｯｸM" pitchFamily="50" charset="-128"/>
              <a:ea typeface="HGPｺﾞｼｯｸM" pitchFamily="50" charset="-128"/>
            </a:endParaRPr>
          </a:p>
          <a:p>
            <a:pPr algn="l"/>
            <a:endParaRPr lang="en-US" altLang="ja-JP" sz="1400" dirty="0" smtClean="0">
              <a:latin typeface="HGPｺﾞｼｯｸM" pitchFamily="50" charset="-128"/>
              <a:ea typeface="HGPｺﾞｼｯｸM" pitchFamily="50" charset="-128"/>
            </a:endParaRPr>
          </a:p>
          <a:p>
            <a:pPr algn="l"/>
            <a:r>
              <a:rPr lang="en-US" altLang="ja-JP" sz="1400" dirty="0" smtClean="0">
                <a:solidFill>
                  <a:schemeClr val="tx1">
                    <a:lumMod val="65000"/>
                    <a:lumOff val="35000"/>
                  </a:schemeClr>
                </a:solidFill>
                <a:latin typeface="HGPｺﾞｼｯｸM" pitchFamily="50" charset="-128"/>
                <a:ea typeface="HGPｺﾞｼｯｸM" pitchFamily="50" charset="-128"/>
              </a:rPr>
              <a:t>P19</a:t>
            </a:r>
            <a:r>
              <a:rPr lang="ja-JP" altLang="en-US" sz="1400" dirty="0" smtClean="0">
                <a:solidFill>
                  <a:schemeClr val="tx1">
                    <a:lumMod val="65000"/>
                    <a:lumOff val="35000"/>
                  </a:schemeClr>
                </a:solidFill>
                <a:latin typeface="HGPｺﾞｼｯｸM" pitchFamily="50" charset="-128"/>
                <a:ea typeface="HGPｺﾞｼｯｸM" pitchFamily="50" charset="-128"/>
              </a:rPr>
              <a:t>「情報の価値」</a:t>
            </a:r>
            <a:endParaRPr lang="en-US" altLang="ja-JP" sz="1400" dirty="0" smtClean="0">
              <a:solidFill>
                <a:schemeClr val="tx1">
                  <a:lumMod val="65000"/>
                  <a:lumOff val="35000"/>
                </a:schemeClr>
              </a:solidFill>
              <a:latin typeface="HGPｺﾞｼｯｸM" pitchFamily="50" charset="-128"/>
              <a:ea typeface="HGPｺﾞｼｯｸM" pitchFamily="50" charset="-128"/>
            </a:endParaRPr>
          </a:p>
          <a:p>
            <a:pPr algn="l"/>
            <a:r>
              <a:rPr kumimoji="1" lang="en-US" altLang="ja-JP" sz="1400" dirty="0" smtClean="0">
                <a:solidFill>
                  <a:schemeClr val="tx1">
                    <a:lumMod val="65000"/>
                    <a:lumOff val="35000"/>
                  </a:schemeClr>
                </a:solidFill>
                <a:latin typeface="HGPｺﾞｼｯｸM" pitchFamily="50" charset="-128"/>
                <a:ea typeface="HGPｺﾞｼｯｸM" pitchFamily="50" charset="-128"/>
              </a:rPr>
              <a:t>P28</a:t>
            </a:r>
            <a:r>
              <a:rPr kumimoji="1" lang="ja-JP" altLang="en-US" sz="1400" dirty="0" smtClean="0">
                <a:solidFill>
                  <a:schemeClr val="tx1">
                    <a:lumMod val="65000"/>
                    <a:lumOff val="35000"/>
                  </a:schemeClr>
                </a:solidFill>
                <a:latin typeface="HGPｺﾞｼｯｸM" pitchFamily="50" charset="-128"/>
                <a:ea typeface="HGPｺﾞｼｯｸM" pitchFamily="50" charset="-128"/>
              </a:rPr>
              <a:t>「情報を集める」</a:t>
            </a:r>
            <a:endParaRPr kumimoji="1" lang="en-US" altLang="ja-JP" sz="1400" dirty="0" smtClean="0">
              <a:solidFill>
                <a:schemeClr val="tx1">
                  <a:lumMod val="65000"/>
                  <a:lumOff val="35000"/>
                </a:schemeClr>
              </a:solidFill>
              <a:latin typeface="HGPｺﾞｼｯｸM" pitchFamily="50" charset="-128"/>
              <a:ea typeface="HGPｺﾞｼｯｸM" pitchFamily="50" charset="-128"/>
            </a:endParaRPr>
          </a:p>
          <a:p>
            <a:pPr algn="l"/>
            <a:r>
              <a:rPr lang="en-US" altLang="ja-JP" sz="1400" dirty="0" smtClean="0">
                <a:solidFill>
                  <a:schemeClr val="tx1">
                    <a:lumMod val="65000"/>
                    <a:lumOff val="35000"/>
                  </a:schemeClr>
                </a:solidFill>
                <a:latin typeface="HGPｺﾞｼｯｸM" pitchFamily="50" charset="-128"/>
                <a:ea typeface="HGPｺﾞｼｯｸM" pitchFamily="50" charset="-128"/>
              </a:rPr>
              <a:t>P101</a:t>
            </a:r>
            <a:r>
              <a:rPr lang="ja-JP" altLang="en-US" sz="1400" dirty="0" smtClean="0">
                <a:solidFill>
                  <a:schemeClr val="tx1">
                    <a:lumMod val="65000"/>
                    <a:lumOff val="35000"/>
                  </a:schemeClr>
                </a:solidFill>
                <a:latin typeface="HGPｺﾞｼｯｸM" pitchFamily="50" charset="-128"/>
                <a:ea typeface="HGPｺﾞｼｯｸM" pitchFamily="50" charset="-128"/>
              </a:rPr>
              <a:t>「情報化の光と影</a:t>
            </a:r>
            <a:r>
              <a:rPr lang="ja-JP" altLang="en-US" sz="1000" dirty="0" smtClean="0">
                <a:solidFill>
                  <a:schemeClr val="tx1">
                    <a:lumMod val="65000"/>
                    <a:lumOff val="35000"/>
                  </a:schemeClr>
                </a:solidFill>
                <a:latin typeface="HGPｺﾞｼｯｸM" pitchFamily="50" charset="-128"/>
                <a:ea typeface="HGPｺﾞｼｯｸM" pitchFamily="50" charset="-128"/>
              </a:rPr>
              <a:t>（個人情報）</a:t>
            </a:r>
            <a:r>
              <a:rPr lang="ja-JP" altLang="en-US" sz="1400" dirty="0" smtClean="0">
                <a:solidFill>
                  <a:schemeClr val="tx1">
                    <a:lumMod val="65000"/>
                    <a:lumOff val="35000"/>
                  </a:schemeClr>
                </a:solidFill>
                <a:latin typeface="HGPｺﾞｼｯｸM" pitchFamily="50" charset="-128"/>
                <a:ea typeface="HGPｺﾞｼｯｸM" pitchFamily="50" charset="-128"/>
              </a:rPr>
              <a:t>」</a:t>
            </a:r>
            <a:endParaRPr lang="en-US" altLang="ja-JP" sz="1400" dirty="0" smtClean="0">
              <a:solidFill>
                <a:schemeClr val="tx1">
                  <a:lumMod val="65000"/>
                  <a:lumOff val="35000"/>
                </a:schemeClr>
              </a:solidFill>
              <a:latin typeface="HGPｺﾞｼｯｸM" pitchFamily="50" charset="-128"/>
              <a:ea typeface="HGPｺﾞｼｯｸM" pitchFamily="50" charset="-128"/>
            </a:endParaRPr>
          </a:p>
          <a:p>
            <a:pPr algn="l"/>
            <a:r>
              <a:rPr kumimoji="1" lang="en-US" altLang="ja-JP" sz="1400" dirty="0" smtClean="0">
                <a:solidFill>
                  <a:schemeClr val="tx1">
                    <a:lumMod val="65000"/>
                    <a:lumOff val="35000"/>
                  </a:schemeClr>
                </a:solidFill>
                <a:latin typeface="HGPｺﾞｼｯｸM" pitchFamily="50" charset="-128"/>
                <a:ea typeface="HGPｺﾞｼｯｸM" pitchFamily="50" charset="-128"/>
              </a:rPr>
              <a:t>P112</a:t>
            </a:r>
            <a:r>
              <a:rPr kumimoji="1" lang="ja-JP" altLang="en-US" sz="1400" dirty="0" smtClean="0">
                <a:solidFill>
                  <a:schemeClr val="tx1">
                    <a:lumMod val="65000"/>
                    <a:lumOff val="35000"/>
                  </a:schemeClr>
                </a:solidFill>
                <a:latin typeface="HGPｺﾞｼｯｸM" pitchFamily="50" charset="-128"/>
                <a:ea typeface="HGPｺﾞｼｯｸM" pitchFamily="50" charset="-128"/>
              </a:rPr>
              <a:t>「個人情報の保護と活用」</a:t>
            </a:r>
            <a:endParaRPr kumimoji="1" lang="en-US" altLang="ja-JP" sz="1400" dirty="0" smtClean="0">
              <a:solidFill>
                <a:schemeClr val="tx1">
                  <a:lumMod val="65000"/>
                  <a:lumOff val="35000"/>
                </a:schemeClr>
              </a:solidFill>
              <a:latin typeface="HGPｺﾞｼｯｸM" pitchFamily="50" charset="-128"/>
              <a:ea typeface="HGPｺﾞｼｯｸM" pitchFamily="50" charset="-128"/>
            </a:endParaRPr>
          </a:p>
          <a:p>
            <a:pPr algn="l"/>
            <a:r>
              <a:rPr lang="en-US" altLang="ja-JP" sz="1400" dirty="0" smtClean="0">
                <a:solidFill>
                  <a:srgbClr val="00B0F0"/>
                </a:solidFill>
                <a:latin typeface="HGPｺﾞｼｯｸM" pitchFamily="50" charset="-128"/>
                <a:ea typeface="HGPｺﾞｼｯｸM" pitchFamily="50" charset="-128"/>
              </a:rPr>
              <a:t>P118</a:t>
            </a:r>
            <a:r>
              <a:rPr lang="ja-JP" altLang="en-US" sz="1400" dirty="0" smtClean="0">
                <a:solidFill>
                  <a:srgbClr val="00B0F0"/>
                </a:solidFill>
                <a:latin typeface="HGPｺﾞｼｯｸM" pitchFamily="50" charset="-128"/>
                <a:ea typeface="HGPｺﾞｼｯｸM" pitchFamily="50" charset="-128"/>
              </a:rPr>
              <a:t>「情報システムが支える</a:t>
            </a:r>
            <a:endParaRPr lang="en-US" altLang="ja-JP" sz="1400" dirty="0" smtClean="0">
              <a:solidFill>
                <a:srgbClr val="00B0F0"/>
              </a:solidFill>
              <a:latin typeface="HGPｺﾞｼｯｸM" pitchFamily="50" charset="-128"/>
              <a:ea typeface="HGPｺﾞｼｯｸM" pitchFamily="50" charset="-128"/>
            </a:endParaRPr>
          </a:p>
          <a:p>
            <a:pPr algn="l"/>
            <a:r>
              <a:rPr lang="ja-JP" altLang="en-US" sz="1400" dirty="0" smtClean="0">
                <a:solidFill>
                  <a:srgbClr val="00B0F0"/>
                </a:solidFill>
                <a:latin typeface="HGPｺﾞｼｯｸM" pitchFamily="50" charset="-128"/>
                <a:ea typeface="HGPｺﾞｼｯｸM" pitchFamily="50" charset="-128"/>
              </a:rPr>
              <a:t>　　　　わたしたちの暮らし」</a:t>
            </a:r>
            <a:endParaRPr lang="en-US" altLang="ja-JP" sz="1400" dirty="0" smtClean="0">
              <a:solidFill>
                <a:srgbClr val="00B0F0"/>
              </a:solidFill>
              <a:latin typeface="HGPｺﾞｼｯｸM" pitchFamily="50" charset="-128"/>
              <a:ea typeface="HGPｺﾞｼｯｸM" pitchFamily="50" charset="-128"/>
            </a:endParaRPr>
          </a:p>
          <a:p>
            <a:pPr algn="l"/>
            <a:r>
              <a:rPr lang="en-US" altLang="ja-JP" sz="1400" dirty="0" smtClean="0">
                <a:solidFill>
                  <a:srgbClr val="002060"/>
                </a:solidFill>
                <a:latin typeface="HGPｺﾞｼｯｸM" pitchFamily="50" charset="-128"/>
                <a:ea typeface="HGPｺﾞｼｯｸM" pitchFamily="50" charset="-128"/>
              </a:rPr>
              <a:t>P120</a:t>
            </a:r>
            <a:r>
              <a:rPr lang="ja-JP" altLang="en-US" sz="1400" dirty="0" smtClean="0">
                <a:solidFill>
                  <a:srgbClr val="002060"/>
                </a:solidFill>
                <a:latin typeface="HGPｺﾞｼｯｸM" pitchFamily="50" charset="-128"/>
                <a:ea typeface="HGPｺﾞｼｯｸM" pitchFamily="50" charset="-128"/>
              </a:rPr>
              <a:t>「</a:t>
            </a:r>
            <a:r>
              <a:rPr lang="en-US" altLang="ja-JP" sz="1400" dirty="0" smtClean="0">
                <a:solidFill>
                  <a:srgbClr val="002060"/>
                </a:solidFill>
                <a:latin typeface="HGPｺﾞｼｯｸM" pitchFamily="50" charset="-128"/>
                <a:ea typeface="HGPｺﾞｼｯｸM" pitchFamily="50" charset="-128"/>
              </a:rPr>
              <a:t>POS</a:t>
            </a:r>
            <a:r>
              <a:rPr lang="ja-JP" altLang="en-US" sz="1400" dirty="0" smtClean="0">
                <a:solidFill>
                  <a:srgbClr val="002060"/>
                </a:solidFill>
                <a:latin typeface="HGPｺﾞｼｯｸM" pitchFamily="50" charset="-128"/>
                <a:ea typeface="HGPｺﾞｼｯｸM" pitchFamily="50" charset="-128"/>
              </a:rPr>
              <a:t>システム」</a:t>
            </a:r>
            <a:endParaRPr lang="en-US" altLang="ja-JP" sz="1400" dirty="0" smtClean="0">
              <a:solidFill>
                <a:srgbClr val="002060"/>
              </a:solidFill>
              <a:latin typeface="HGPｺﾞｼｯｸM" pitchFamily="50" charset="-128"/>
              <a:ea typeface="HGPｺﾞｼｯｸM" pitchFamily="50" charset="-128"/>
            </a:endParaRPr>
          </a:p>
          <a:p>
            <a:pPr algn="l"/>
            <a:endParaRPr kumimoji="1" lang="en-US" altLang="ja-JP" sz="1000" dirty="0" smtClean="0">
              <a:latin typeface="HGPｺﾞｼｯｸM" pitchFamily="50" charset="-128"/>
              <a:ea typeface="HGPｺﾞｼｯｸM" pitchFamily="50" charset="-128"/>
            </a:endParaRPr>
          </a:p>
          <a:p>
            <a:pPr algn="l"/>
            <a:endParaRPr lang="en-US" altLang="ja-JP" sz="1000" dirty="0" smtClean="0">
              <a:latin typeface="HGPｺﾞｼｯｸM" pitchFamily="50" charset="-128"/>
              <a:ea typeface="HGPｺﾞｼｯｸM" pitchFamily="50" charset="-128"/>
            </a:endParaRPr>
          </a:p>
          <a:p>
            <a:pPr lvl="0" algn="l">
              <a:defRPr/>
            </a:pPr>
            <a:r>
              <a:rPr lang="ja-JP" altLang="en-US" sz="2000" dirty="0" smtClean="0">
                <a:solidFill>
                  <a:schemeClr val="tx1"/>
                </a:solidFill>
                <a:latin typeface="HGPｺﾞｼｯｸM" pitchFamily="50" charset="-128"/>
                <a:ea typeface="HGPｺﾞｼｯｸM" pitchFamily="50" charset="-128"/>
              </a:rPr>
              <a:t>見てわかる社会と情報</a:t>
            </a:r>
            <a:endParaRPr lang="en-US" altLang="ja-JP" sz="2000" dirty="0" smtClean="0">
              <a:solidFill>
                <a:schemeClr val="tx1"/>
              </a:solidFill>
              <a:latin typeface="HGPｺﾞｼｯｸM" pitchFamily="50" charset="-128"/>
              <a:ea typeface="HGPｺﾞｼｯｸM" pitchFamily="50" charset="-128"/>
            </a:endParaRPr>
          </a:p>
          <a:p>
            <a:pPr lvl="0" algn="l">
              <a:defRPr/>
            </a:pPr>
            <a:endParaRPr lang="en-US" altLang="ja-JP" sz="1400" dirty="0" smtClean="0">
              <a:solidFill>
                <a:prstClr val="black">
                  <a:tint val="75000"/>
                </a:prstClr>
              </a:solidFill>
              <a:latin typeface="HGPｺﾞｼｯｸM" pitchFamily="50" charset="-128"/>
              <a:ea typeface="HGPｺﾞｼｯｸM" pitchFamily="50" charset="-128"/>
            </a:endParaRPr>
          </a:p>
          <a:p>
            <a:pPr lvl="0" algn="l">
              <a:defRPr/>
            </a:pPr>
            <a:r>
              <a:rPr lang="en-US" altLang="ja-JP" sz="1400" dirty="0" smtClean="0">
                <a:solidFill>
                  <a:schemeClr val="tx1">
                    <a:lumMod val="65000"/>
                    <a:lumOff val="35000"/>
                  </a:schemeClr>
                </a:solidFill>
                <a:latin typeface="HGPｺﾞｼｯｸM" pitchFamily="50" charset="-128"/>
                <a:ea typeface="HGPｺﾞｼｯｸM" pitchFamily="50" charset="-128"/>
              </a:rPr>
              <a:t>P46</a:t>
            </a:r>
            <a:r>
              <a:rPr lang="ja-JP" altLang="en-US" sz="1400" dirty="0" smtClean="0">
                <a:solidFill>
                  <a:schemeClr val="tx1">
                    <a:lumMod val="65000"/>
                    <a:lumOff val="35000"/>
                  </a:schemeClr>
                </a:solidFill>
                <a:latin typeface="HGPｺﾞｼｯｸM" pitchFamily="50" charset="-128"/>
                <a:ea typeface="HGPｺﾞｼｯｸM" pitchFamily="50" charset="-128"/>
              </a:rPr>
              <a:t>「情報を収集する」</a:t>
            </a:r>
            <a:endParaRPr lang="en-US" altLang="ja-JP" sz="1400" dirty="0" smtClean="0">
              <a:solidFill>
                <a:schemeClr val="tx1">
                  <a:lumMod val="65000"/>
                  <a:lumOff val="35000"/>
                </a:schemeClr>
              </a:solidFill>
              <a:latin typeface="HGPｺﾞｼｯｸM" pitchFamily="50" charset="-128"/>
              <a:ea typeface="HGPｺﾞｼｯｸM" pitchFamily="50" charset="-128"/>
            </a:endParaRPr>
          </a:p>
          <a:p>
            <a:pPr lvl="0" algn="l">
              <a:defRPr/>
            </a:pPr>
            <a:r>
              <a:rPr lang="en-US" altLang="ja-JP" sz="1400" dirty="0" smtClean="0">
                <a:solidFill>
                  <a:schemeClr val="tx1">
                    <a:lumMod val="65000"/>
                    <a:lumOff val="35000"/>
                  </a:schemeClr>
                </a:solidFill>
                <a:latin typeface="HGPｺﾞｼｯｸM" pitchFamily="50" charset="-128"/>
                <a:ea typeface="HGPｺﾞｼｯｸM" pitchFamily="50" charset="-128"/>
              </a:rPr>
              <a:t>P47</a:t>
            </a:r>
            <a:r>
              <a:rPr lang="ja-JP" altLang="en-US" sz="1400" dirty="0" smtClean="0">
                <a:solidFill>
                  <a:schemeClr val="tx1">
                    <a:lumMod val="65000"/>
                    <a:lumOff val="35000"/>
                  </a:schemeClr>
                </a:solidFill>
                <a:latin typeface="HGPｺﾞｼｯｸM" pitchFamily="50" charset="-128"/>
                <a:ea typeface="HGPｺﾞｼｯｸM" pitchFamily="50" charset="-128"/>
              </a:rPr>
              <a:t>「情報を整理する」</a:t>
            </a:r>
            <a:endParaRPr lang="en-US" altLang="ja-JP" sz="1400" dirty="0" smtClean="0">
              <a:solidFill>
                <a:schemeClr val="tx1">
                  <a:lumMod val="65000"/>
                  <a:lumOff val="35000"/>
                </a:schemeClr>
              </a:solidFill>
              <a:latin typeface="HGPｺﾞｼｯｸM" pitchFamily="50" charset="-128"/>
              <a:ea typeface="HGPｺﾞｼｯｸM" pitchFamily="50" charset="-128"/>
            </a:endParaRPr>
          </a:p>
          <a:p>
            <a:pPr lvl="0" algn="l">
              <a:defRPr/>
            </a:pPr>
            <a:r>
              <a:rPr lang="en-US" altLang="ja-JP" sz="1400" dirty="0" smtClean="0">
                <a:solidFill>
                  <a:srgbClr val="00B0F0"/>
                </a:solidFill>
                <a:latin typeface="HGPｺﾞｼｯｸM" pitchFamily="50" charset="-128"/>
                <a:ea typeface="HGPｺﾞｼｯｸM" pitchFamily="50" charset="-128"/>
              </a:rPr>
              <a:t>P58</a:t>
            </a:r>
            <a:r>
              <a:rPr lang="ja-JP" altLang="en-US" sz="1400" dirty="0" smtClean="0">
                <a:solidFill>
                  <a:srgbClr val="00B0F0"/>
                </a:solidFill>
                <a:latin typeface="HGPｺﾞｼｯｸM" pitchFamily="50" charset="-128"/>
                <a:ea typeface="HGPｺﾞｼｯｸM" pitchFamily="50" charset="-128"/>
              </a:rPr>
              <a:t>「データ分析に基づく解決策の提案」</a:t>
            </a:r>
            <a:endParaRPr lang="en-US" altLang="ja-JP" sz="1400" dirty="0" smtClean="0">
              <a:solidFill>
                <a:srgbClr val="00B0F0"/>
              </a:solidFill>
              <a:latin typeface="HGPｺﾞｼｯｸM" pitchFamily="50" charset="-128"/>
              <a:ea typeface="HGPｺﾞｼｯｸM" pitchFamily="50" charset="-128"/>
            </a:endParaRPr>
          </a:p>
          <a:p>
            <a:pPr lvl="0" algn="l">
              <a:defRPr/>
            </a:pPr>
            <a:r>
              <a:rPr lang="en-US" altLang="ja-JP" sz="1400" dirty="0" smtClean="0">
                <a:solidFill>
                  <a:schemeClr val="tx1">
                    <a:lumMod val="65000"/>
                    <a:lumOff val="35000"/>
                  </a:schemeClr>
                </a:solidFill>
                <a:latin typeface="HGPｺﾞｼｯｸM" pitchFamily="50" charset="-128"/>
                <a:ea typeface="HGPｺﾞｼｯｸM" pitchFamily="50" charset="-128"/>
              </a:rPr>
              <a:t>P100</a:t>
            </a:r>
            <a:r>
              <a:rPr lang="ja-JP" altLang="en-US" sz="1400" dirty="0" smtClean="0">
                <a:solidFill>
                  <a:schemeClr val="tx1">
                    <a:lumMod val="65000"/>
                    <a:lumOff val="35000"/>
                  </a:schemeClr>
                </a:solidFill>
                <a:latin typeface="HGPｺﾞｼｯｸM" pitchFamily="50" charset="-128"/>
                <a:ea typeface="HGPｺﾞｼｯｸM" pitchFamily="50" charset="-128"/>
              </a:rPr>
              <a:t>「個人情報とは」</a:t>
            </a:r>
            <a:endParaRPr lang="en-US" altLang="ja-JP" sz="1400" dirty="0" smtClean="0">
              <a:solidFill>
                <a:schemeClr val="tx1">
                  <a:lumMod val="65000"/>
                  <a:lumOff val="35000"/>
                </a:schemeClr>
              </a:solidFill>
              <a:latin typeface="HGPｺﾞｼｯｸM" pitchFamily="50" charset="-128"/>
              <a:ea typeface="HGPｺﾞｼｯｸM" pitchFamily="50" charset="-128"/>
            </a:endParaRPr>
          </a:p>
          <a:p>
            <a:pPr lvl="0" algn="l">
              <a:defRPr/>
            </a:pPr>
            <a:r>
              <a:rPr lang="en-US" altLang="ja-JP" sz="1400" dirty="0" smtClean="0">
                <a:solidFill>
                  <a:srgbClr val="002060"/>
                </a:solidFill>
                <a:latin typeface="HGPｺﾞｼｯｸM" pitchFamily="50" charset="-128"/>
                <a:ea typeface="HGPｺﾞｼｯｸM" pitchFamily="50" charset="-128"/>
              </a:rPr>
              <a:t>P136</a:t>
            </a:r>
            <a:r>
              <a:rPr lang="ja-JP" altLang="en-US" sz="1400" dirty="0" smtClean="0">
                <a:solidFill>
                  <a:srgbClr val="002060"/>
                </a:solidFill>
                <a:latin typeface="HGPｺﾞｼｯｸM" pitchFamily="50" charset="-128"/>
                <a:ea typeface="HGPｺﾞｼｯｸM" pitchFamily="50" charset="-128"/>
              </a:rPr>
              <a:t>「コンビニエンスストアの</a:t>
            </a:r>
            <a:r>
              <a:rPr lang="en-US" altLang="ja-JP" sz="1400" dirty="0" smtClean="0">
                <a:solidFill>
                  <a:srgbClr val="002060"/>
                </a:solidFill>
                <a:latin typeface="HGPｺﾞｼｯｸM" pitchFamily="50" charset="-128"/>
                <a:ea typeface="HGPｺﾞｼｯｸM" pitchFamily="50" charset="-128"/>
              </a:rPr>
              <a:t>POS</a:t>
            </a:r>
            <a:r>
              <a:rPr lang="ja-JP" altLang="en-US" sz="1400" dirty="0" smtClean="0">
                <a:solidFill>
                  <a:srgbClr val="002060"/>
                </a:solidFill>
                <a:latin typeface="HGPｺﾞｼｯｸM" pitchFamily="50" charset="-128"/>
                <a:ea typeface="HGPｺﾞｼｯｸM" pitchFamily="50" charset="-128"/>
              </a:rPr>
              <a:t>システム」</a:t>
            </a:r>
          </a:p>
          <a:p>
            <a:pPr algn="l"/>
            <a:endParaRPr kumimoji="1" lang="ja-JP" altLang="en-US" sz="1000" dirty="0">
              <a:latin typeface="HGPｺﾞｼｯｸM" pitchFamily="50" charset="-128"/>
              <a:ea typeface="HGPｺﾞｼｯｸM" pitchFamily="50" charset="-128"/>
            </a:endParaRPr>
          </a:p>
        </p:txBody>
      </p:sp>
      <p:sp>
        <p:nvSpPr>
          <p:cNvPr id="9" name="サブタイトル 4"/>
          <p:cNvSpPr txBox="1">
            <a:spLocks/>
          </p:cNvSpPr>
          <p:nvPr/>
        </p:nvSpPr>
        <p:spPr>
          <a:xfrm>
            <a:off x="6084168" y="692696"/>
            <a:ext cx="3672408" cy="5904656"/>
          </a:xfrm>
          <a:prstGeom prst="rect">
            <a:avLst/>
          </a:prstGeom>
        </p:spPr>
        <p:txBody>
          <a:bodyPr vert="horz" wrap="square" lIns="91440" tIns="45720" rIns="91440" bIns="45720" rtlCol="0">
            <a:no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2000" b="0" i="0" u="none" strike="noStrike" kern="1200" cap="none" spc="0" normalizeH="0" baseline="0" noProof="0" dirty="0" smtClean="0">
              <a:ln>
                <a:noFill/>
              </a:ln>
              <a:solidFill>
                <a:schemeClr val="tx1">
                  <a:tint val="75000"/>
                </a:schemeClr>
              </a:solidFill>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2000" b="0" i="0" u="none" strike="noStrike" kern="1200" cap="none" spc="0" normalizeH="0" baseline="0" noProof="0" dirty="0" smtClean="0">
              <a:ln>
                <a:noFill/>
              </a:ln>
              <a:solidFill>
                <a:schemeClr val="tx1">
                  <a:tint val="75000"/>
                </a:schemeClr>
              </a:solidFill>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000" b="0" i="0" u="none" strike="noStrike" kern="1200" cap="none" spc="0" normalizeH="0" baseline="0" noProof="0" dirty="0" smtClean="0">
                <a:ln>
                  <a:noFill/>
                </a:ln>
                <a:effectLst/>
                <a:uLnTx/>
                <a:uFillTx/>
                <a:latin typeface="HGPｺﾞｼｯｸM" pitchFamily="50" charset="-128"/>
                <a:ea typeface="HGPｺﾞｼｯｸM" pitchFamily="50" charset="-128"/>
              </a:rPr>
              <a:t>情報の科学</a:t>
            </a:r>
            <a:endParaRPr kumimoji="1" lang="en-US" altLang="ja-JP" sz="2000" b="0" i="0" u="none" strike="noStrike" kern="1200" cap="none" spc="0" normalizeH="0" baseline="0" noProof="0" dirty="0" smtClean="0">
              <a:ln>
                <a:noFill/>
              </a:ln>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400" b="0" i="0" u="none" strike="noStrike" kern="1200" cap="none" spc="0" normalizeH="0" baseline="0" noProof="0" dirty="0" smtClean="0">
              <a:ln>
                <a:noFill/>
              </a:ln>
              <a:solidFill>
                <a:schemeClr val="tx1">
                  <a:tint val="75000"/>
                </a:schemeClr>
              </a:solidFill>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rPr>
              <a:t>資料４「天気予報に欠かせない</a:t>
            </a:r>
            <a:endParaRPr kumimoji="1" lang="en-US" altLang="ja-JP"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1400" dirty="0" smtClean="0">
                <a:solidFill>
                  <a:schemeClr val="tx1">
                    <a:lumMod val="65000"/>
                    <a:lumOff val="35000"/>
                  </a:schemeClr>
                </a:solidFill>
                <a:latin typeface="HGPｺﾞｼｯｸM" pitchFamily="50" charset="-128"/>
                <a:ea typeface="HGPｺﾞｼｯｸM" pitchFamily="50" charset="-128"/>
              </a:rPr>
              <a:t>　　　　　</a:t>
            </a:r>
            <a:r>
              <a:rPr kumimoji="1" lang="ja-JP" altLang="en-US"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rPr>
              <a:t>シミュレーション」</a:t>
            </a:r>
            <a:endParaRPr kumimoji="1" lang="en-US" altLang="ja-JP"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rPr>
              <a:t>P7</a:t>
            </a:r>
            <a:r>
              <a:rPr kumimoji="1" lang="ja-JP" altLang="en-US"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rPr>
              <a:t>「記録されるデータ」</a:t>
            </a:r>
            <a:endParaRPr kumimoji="1" lang="en-US" altLang="ja-JP"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1400" b="0" i="0" u="none" strike="noStrike" kern="1200" cap="none" spc="0" normalizeH="0" baseline="0" noProof="0" dirty="0" smtClean="0">
                <a:ln>
                  <a:noFill/>
                </a:ln>
                <a:solidFill>
                  <a:srgbClr val="00B0F0"/>
                </a:solidFill>
                <a:effectLst/>
                <a:uLnTx/>
                <a:uFillTx/>
                <a:latin typeface="HGPｺﾞｼｯｸM" pitchFamily="50" charset="-128"/>
                <a:ea typeface="HGPｺﾞｼｯｸM" pitchFamily="50" charset="-128"/>
              </a:rPr>
              <a:t>P68</a:t>
            </a:r>
            <a:r>
              <a:rPr kumimoji="1" lang="ja-JP" altLang="en-US" sz="1400" b="0" i="0" u="none" strike="noStrike" kern="1200" cap="none" spc="0" normalizeH="0" baseline="0" noProof="0" dirty="0" smtClean="0">
                <a:ln>
                  <a:noFill/>
                </a:ln>
                <a:solidFill>
                  <a:srgbClr val="00B0F0"/>
                </a:solidFill>
                <a:effectLst/>
                <a:uLnTx/>
                <a:uFillTx/>
                <a:latin typeface="HGPｺﾞｼｯｸM" pitchFamily="50" charset="-128"/>
                <a:ea typeface="HGPｺﾞｼｯｸM" pitchFamily="50" charset="-128"/>
              </a:rPr>
              <a:t>「情報システム（データベース）」</a:t>
            </a:r>
            <a:endParaRPr kumimoji="1" lang="en-US" altLang="ja-JP" sz="1400" b="0" i="0" u="none" strike="noStrike" kern="1200" cap="none" spc="0" normalizeH="0" baseline="0" noProof="0" dirty="0" smtClean="0">
              <a:ln>
                <a:noFill/>
              </a:ln>
              <a:solidFill>
                <a:srgbClr val="00B0F0"/>
              </a:solidFill>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14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rPr>
              <a:t>P71</a:t>
            </a:r>
            <a:r>
              <a:rPr kumimoji="1" lang="ja-JP" altLang="en-US" sz="14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rPr>
              <a:t>「</a:t>
            </a:r>
            <a:r>
              <a:rPr kumimoji="1" lang="en-US" altLang="ja-JP" sz="14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rPr>
              <a:t>POS</a:t>
            </a:r>
            <a:r>
              <a:rPr kumimoji="1" lang="ja-JP" altLang="en-US" sz="14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rPr>
              <a:t>システム」</a:t>
            </a:r>
            <a:endParaRPr kumimoji="1" lang="en-US" altLang="ja-JP" sz="14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rPr>
              <a:t>P73</a:t>
            </a:r>
            <a:r>
              <a:rPr kumimoji="1" lang="ja-JP" altLang="en-US"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rPr>
              <a:t>「</a:t>
            </a:r>
            <a:r>
              <a:rPr kumimoji="1" lang="en-US" altLang="ja-JP"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rPr>
              <a:t>GPS</a:t>
            </a:r>
            <a:r>
              <a:rPr kumimoji="1" lang="ja-JP" altLang="en-US"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rPr>
              <a:t>」</a:t>
            </a:r>
            <a:endParaRPr kumimoji="1" lang="en-US" altLang="ja-JP"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1400" b="0" i="0" u="none" strike="noStrike" kern="1200" cap="none" spc="0" normalizeH="0" baseline="0" noProof="0" dirty="0" smtClean="0">
                <a:ln>
                  <a:noFill/>
                </a:ln>
                <a:solidFill>
                  <a:srgbClr val="00B0F0"/>
                </a:solidFill>
                <a:effectLst/>
                <a:uLnTx/>
                <a:uFillTx/>
                <a:latin typeface="HGPｺﾞｼｯｸM" pitchFamily="50" charset="-128"/>
                <a:ea typeface="HGPｺﾞｼｯｸM" pitchFamily="50" charset="-128"/>
              </a:rPr>
              <a:t>P74[</a:t>
            </a:r>
            <a:r>
              <a:rPr kumimoji="1" lang="ja-JP" altLang="en-US" sz="1400" b="0" i="0" u="none" strike="noStrike" kern="1200" cap="none" spc="0" normalizeH="0" baseline="0" noProof="0" dirty="0" smtClean="0">
                <a:ln>
                  <a:noFill/>
                </a:ln>
                <a:solidFill>
                  <a:srgbClr val="00B0F0"/>
                </a:solidFill>
                <a:effectLst/>
                <a:uLnTx/>
                <a:uFillTx/>
                <a:latin typeface="HGPｺﾞｼｯｸM" pitchFamily="50" charset="-128"/>
                <a:ea typeface="HGPｺﾞｼｯｸM" pitchFamily="50" charset="-128"/>
              </a:rPr>
              <a:t>データベース」</a:t>
            </a:r>
            <a:endParaRPr kumimoji="1" lang="en-US" altLang="ja-JP" sz="1400" b="0" i="0" u="none" strike="noStrike" kern="1200" cap="none" spc="0" normalizeH="0" baseline="0" noProof="0" dirty="0" smtClean="0">
              <a:ln>
                <a:noFill/>
              </a:ln>
              <a:solidFill>
                <a:srgbClr val="00B0F0"/>
              </a:solidFill>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rPr>
              <a:t>P75[</a:t>
            </a:r>
            <a:r>
              <a:rPr kumimoji="1" lang="ja-JP" altLang="en-US"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rPr>
              <a:t>サービス利用と個人情報」</a:t>
            </a:r>
            <a:endParaRPr kumimoji="1" lang="en-US" altLang="ja-JP"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rPr>
              <a:t>P77</a:t>
            </a:r>
            <a:r>
              <a:rPr kumimoji="1" lang="ja-JP" altLang="en-US"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rPr>
              <a:t>「トレードオフ」</a:t>
            </a:r>
            <a:endParaRPr kumimoji="1" lang="en-US" altLang="ja-JP"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rPr>
              <a:t>P97[</a:t>
            </a:r>
            <a:r>
              <a:rPr kumimoji="1" lang="ja-JP" altLang="en-US"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rPr>
              <a:t>情報収集」</a:t>
            </a:r>
            <a:endParaRPr kumimoji="1" lang="en-US" altLang="ja-JP"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rPr>
              <a:t>P98</a:t>
            </a:r>
            <a:r>
              <a:rPr kumimoji="1" lang="ja-JP" altLang="en-US"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rPr>
              <a:t>「調査」</a:t>
            </a:r>
            <a:endParaRPr kumimoji="1" lang="en-US" altLang="ja-JP" sz="1400" b="0" i="0" u="none" strike="noStrike" kern="1200" cap="none" spc="0" normalizeH="0" baseline="0" noProof="0" dirty="0" smtClean="0">
              <a:ln>
                <a:noFill/>
              </a:ln>
              <a:solidFill>
                <a:schemeClr val="tx1">
                  <a:lumMod val="65000"/>
                  <a:lumOff val="35000"/>
                </a:schemeClr>
              </a:solidFill>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1400" b="0" i="0" u="none" strike="noStrike" kern="1200" cap="none" spc="0" normalizeH="0" baseline="0" noProof="0" dirty="0" smtClean="0">
                <a:ln>
                  <a:noFill/>
                </a:ln>
                <a:solidFill>
                  <a:srgbClr val="00B0F0"/>
                </a:solidFill>
                <a:effectLst/>
                <a:uLnTx/>
                <a:uFillTx/>
                <a:latin typeface="HGPｺﾞｼｯｸM" pitchFamily="50" charset="-128"/>
                <a:ea typeface="HGPｺﾞｼｯｸM" pitchFamily="50" charset="-128"/>
              </a:rPr>
              <a:t>P100[</a:t>
            </a:r>
            <a:r>
              <a:rPr kumimoji="1" lang="ja-JP" altLang="en-US" sz="1400" b="0" i="0" u="none" strike="noStrike" kern="1200" cap="none" spc="0" normalizeH="0" baseline="0" noProof="0" dirty="0" smtClean="0">
                <a:ln>
                  <a:noFill/>
                </a:ln>
                <a:solidFill>
                  <a:srgbClr val="00B0F0"/>
                </a:solidFill>
                <a:effectLst/>
                <a:uLnTx/>
                <a:uFillTx/>
                <a:latin typeface="HGPｺﾞｼｯｸM" pitchFamily="50" charset="-128"/>
                <a:ea typeface="HGPｺﾞｼｯｸM" pitchFamily="50" charset="-128"/>
              </a:rPr>
              <a:t>分析」</a:t>
            </a:r>
            <a:endParaRPr kumimoji="1" lang="en-US" altLang="ja-JP" sz="1400" b="0" i="0" u="none" strike="noStrike" kern="1200" cap="none" spc="0" normalizeH="0" baseline="0" noProof="0" dirty="0" smtClean="0">
              <a:ln>
                <a:noFill/>
              </a:ln>
              <a:solidFill>
                <a:srgbClr val="00B0F0"/>
              </a:solidFill>
              <a:effectLst/>
              <a:uLnTx/>
              <a:uFillTx/>
              <a:latin typeface="HGPｺﾞｼｯｸM" pitchFamily="50" charset="-128"/>
              <a:ea typeface="HGPｺﾞｼｯｸM" pitchFamily="50" charset="-128"/>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1" lang="en-US" altLang="ja-JP" sz="1400" b="0" i="0" u="none" strike="noStrike" kern="1200" cap="none" spc="0" normalizeH="0" baseline="0" noProof="0" dirty="0" smtClean="0">
                <a:ln>
                  <a:noFill/>
                </a:ln>
                <a:solidFill>
                  <a:srgbClr val="00B0F0"/>
                </a:solidFill>
                <a:effectLst/>
                <a:uLnTx/>
                <a:uFillTx/>
                <a:latin typeface="HGPｺﾞｼｯｸM" pitchFamily="50" charset="-128"/>
                <a:ea typeface="HGPｺﾞｼｯｸM" pitchFamily="50" charset="-128"/>
              </a:rPr>
              <a:t>P134[</a:t>
            </a:r>
            <a:r>
              <a:rPr kumimoji="1" lang="ja-JP" altLang="en-US" sz="1400" b="0" i="0" u="none" strike="noStrike" kern="1200" cap="none" spc="0" normalizeH="0" baseline="0" noProof="0" dirty="0" smtClean="0">
                <a:ln>
                  <a:noFill/>
                </a:ln>
                <a:solidFill>
                  <a:srgbClr val="00B0F0"/>
                </a:solidFill>
                <a:effectLst/>
                <a:uLnTx/>
                <a:uFillTx/>
                <a:latin typeface="HGPｺﾞｼｯｸM" pitchFamily="50" charset="-128"/>
                <a:ea typeface="HGPｺﾞｼｯｸM" pitchFamily="50" charset="-128"/>
              </a:rPr>
              <a:t>データベース」</a:t>
            </a:r>
            <a:endParaRPr kumimoji="1" lang="ja-JP" altLang="en-US" sz="1400" b="0" i="0" u="none" strike="noStrike" kern="1200" cap="none" spc="0" normalizeH="0" baseline="0" noProof="0" dirty="0">
              <a:ln>
                <a:noFill/>
              </a:ln>
              <a:solidFill>
                <a:srgbClr val="00B0F0"/>
              </a:solidFill>
              <a:effectLst/>
              <a:uLnTx/>
              <a:uFillTx/>
              <a:latin typeface="HGPｺﾞｼｯｸM" pitchFamily="50" charset="-128"/>
              <a:ea typeface="HGPｺﾞｼｯｸM" pitchFamily="50" charset="-128"/>
            </a:endParaRPr>
          </a:p>
        </p:txBody>
      </p:sp>
      <p:sp>
        <p:nvSpPr>
          <p:cNvPr id="10" name="サブタイトル 4"/>
          <p:cNvSpPr txBox="1">
            <a:spLocks/>
          </p:cNvSpPr>
          <p:nvPr/>
        </p:nvSpPr>
        <p:spPr>
          <a:xfrm>
            <a:off x="467544" y="692696"/>
            <a:ext cx="5724128" cy="576064"/>
          </a:xfrm>
          <a:prstGeom prst="rect">
            <a:avLst/>
          </a:prstGeom>
        </p:spPr>
        <p:txBody>
          <a:bodyPr vert="horz" wrap="square" lIns="91440" tIns="45720" rIns="91440" bIns="45720" rtlCol="0">
            <a:noAutofit/>
          </a:bodyPr>
          <a:lstStyle/>
          <a:p>
            <a:pPr lvl="0">
              <a:spcBef>
                <a:spcPct val="20000"/>
              </a:spcBef>
              <a:defRPr/>
            </a:pPr>
            <a:r>
              <a:rPr kumimoji="1" lang="ja-JP" altLang="en-US" sz="2000" b="0" i="0" u="none" strike="noStrike" kern="1200" cap="none" spc="0" normalizeH="0" baseline="0" noProof="0" dirty="0" smtClean="0">
                <a:ln>
                  <a:noFill/>
                </a:ln>
                <a:effectLst/>
                <a:uLnTx/>
                <a:uFillTx/>
                <a:latin typeface="HGPｺﾞｼｯｸM" pitchFamily="50" charset="-128"/>
                <a:ea typeface="HGPｺﾞｼｯｸM" pitchFamily="50" charset="-128"/>
                <a:cs typeface="+mn-cs"/>
              </a:rPr>
              <a:t>＜日本文教出版 教科書関連</a:t>
            </a:r>
            <a:r>
              <a:rPr lang="ja-JP" altLang="en-US" sz="2000" dirty="0" smtClean="0">
                <a:latin typeface="HGPｺﾞｼｯｸM" pitchFamily="50" charset="-128"/>
                <a:ea typeface="HGPｺﾞｼｯｸM" pitchFamily="50" charset="-128"/>
              </a:rPr>
              <a:t>ページ｜一覧</a:t>
            </a:r>
            <a:r>
              <a:rPr kumimoji="1" lang="ja-JP" altLang="en-US" sz="2000" b="0" i="0" u="none" strike="noStrike" kern="1200" cap="none" spc="0" normalizeH="0" baseline="0" noProof="0" dirty="0" smtClean="0">
                <a:ln>
                  <a:noFill/>
                </a:ln>
                <a:effectLst/>
                <a:uLnTx/>
                <a:uFillTx/>
                <a:latin typeface="HGPｺﾞｼｯｸM" pitchFamily="50" charset="-128"/>
                <a:ea typeface="HGPｺﾞｼｯｸM" pitchFamily="50" charset="-128"/>
                <a:cs typeface="+mn-cs"/>
              </a:rPr>
              <a:t>＞</a:t>
            </a:r>
            <a:endParaRPr kumimoji="1" lang="ja-JP" altLang="en-US" sz="1000" b="0" i="0" u="none" strike="noStrike" kern="1200" cap="none" spc="0" normalizeH="0" baseline="0" noProof="0" dirty="0">
              <a:ln>
                <a:noFill/>
              </a:ln>
              <a:effectLst/>
              <a:uLnTx/>
              <a:uFillTx/>
              <a:latin typeface="HGPｺﾞｼｯｸM" pitchFamily="50" charset="-128"/>
              <a:ea typeface="HGPｺﾞｼｯｸM" pitchFamily="50" charset="-128"/>
              <a:cs typeface="+mn-cs"/>
            </a:endParaRPr>
          </a:p>
        </p:txBody>
      </p:sp>
      <p:sp>
        <p:nvSpPr>
          <p:cNvPr id="11" name="正方形/長方形 10"/>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46" name="Picture 2" descr="C:\Users\iwasaki\Desktop\omote-3.jpg"/>
          <p:cNvPicPr>
            <a:picLocks noChangeAspect="1" noChangeArrowheads="1"/>
          </p:cNvPicPr>
          <p:nvPr/>
        </p:nvPicPr>
        <p:blipFill>
          <a:blip r:embed="rId3" cstate="print"/>
          <a:srcRect/>
          <a:stretch>
            <a:fillRect/>
          </a:stretch>
        </p:blipFill>
        <p:spPr bwMode="auto">
          <a:xfrm>
            <a:off x="4788024" y="1484784"/>
            <a:ext cx="1238250" cy="1743075"/>
          </a:xfrm>
          <a:prstGeom prst="rect">
            <a:avLst/>
          </a:prstGeom>
          <a:noFill/>
        </p:spPr>
      </p:pic>
      <p:pic>
        <p:nvPicPr>
          <p:cNvPr id="6147" name="Picture 3" descr="C:\Users\iwasaki\Desktop\omote-2.jpg"/>
          <p:cNvPicPr>
            <a:picLocks noChangeAspect="1" noChangeArrowheads="1"/>
          </p:cNvPicPr>
          <p:nvPr/>
        </p:nvPicPr>
        <p:blipFill>
          <a:blip r:embed="rId4" cstate="print"/>
          <a:srcRect/>
          <a:stretch>
            <a:fillRect/>
          </a:stretch>
        </p:blipFill>
        <p:spPr bwMode="auto">
          <a:xfrm>
            <a:off x="251520" y="4221088"/>
            <a:ext cx="1238250" cy="1743075"/>
          </a:xfrm>
          <a:prstGeom prst="rect">
            <a:avLst/>
          </a:prstGeom>
          <a:noFill/>
        </p:spPr>
      </p:pic>
      <p:pic>
        <p:nvPicPr>
          <p:cNvPr id="6148" name="Picture 4" descr="C:\Users\iwasaki\Desktop\omote-1.jpg"/>
          <p:cNvPicPr>
            <a:picLocks noChangeAspect="1" noChangeArrowheads="1"/>
          </p:cNvPicPr>
          <p:nvPr/>
        </p:nvPicPr>
        <p:blipFill>
          <a:blip r:embed="rId5" cstate="print"/>
          <a:srcRect/>
          <a:stretch>
            <a:fillRect/>
          </a:stretch>
        </p:blipFill>
        <p:spPr bwMode="auto">
          <a:xfrm>
            <a:off x="251520" y="1484784"/>
            <a:ext cx="1238250" cy="174307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ja-JP" altLang="en-US" dirty="0" smtClean="0"/>
              <a:t>１０．だから，あの企業も</a:t>
            </a:r>
            <a:endParaRPr kumimoji="1" lang="ja-JP" altLang="en-US" dirty="0"/>
          </a:p>
        </p:txBody>
      </p:sp>
      <p:sp>
        <p:nvSpPr>
          <p:cNvPr id="3" name="コンテンツ プレースホルダ 2"/>
          <p:cNvSpPr>
            <a:spLocks noGrp="1"/>
          </p:cNvSpPr>
          <p:nvPr>
            <p:ph idx="1"/>
          </p:nvPr>
        </p:nvSpPr>
        <p:spPr>
          <a:xfrm>
            <a:off x="457200" y="1351309"/>
            <a:ext cx="8229600" cy="4525963"/>
          </a:xfrm>
        </p:spPr>
        <p:txBody>
          <a:bodyPr>
            <a:noAutofit/>
          </a:bodyPr>
          <a:lstStyle/>
          <a:p>
            <a:pPr>
              <a:buNone/>
            </a:pPr>
            <a:r>
              <a:rPr lang="ja-JP" altLang="en-US" dirty="0" smtClean="0">
                <a:solidFill>
                  <a:srgbClr val="0070C0"/>
                </a:solidFill>
                <a:latin typeface="HGPｺﾞｼｯｸE" pitchFamily="50" charset="-128"/>
                <a:ea typeface="HGPｺﾞｼｯｸE" pitchFamily="50" charset="-128"/>
              </a:rPr>
              <a:t>●ソニーも</a:t>
            </a:r>
            <a:endParaRPr lang="en-US" altLang="ja-JP" dirty="0" smtClean="0">
              <a:solidFill>
                <a:srgbClr val="0070C0"/>
              </a:solidFill>
              <a:latin typeface="HGPｺﾞｼｯｸE" pitchFamily="50" charset="-128"/>
              <a:ea typeface="HGPｺﾞｼｯｸE" pitchFamily="50" charset="-128"/>
            </a:endParaRPr>
          </a:p>
          <a:p>
            <a:pPr marL="540000" indent="0">
              <a:buNone/>
            </a:pPr>
            <a:r>
              <a:rPr lang="ja-JP" altLang="en-US" sz="2800" dirty="0" smtClean="0">
                <a:latin typeface="HGPｺﾞｼｯｸM" pitchFamily="50" charset="-128"/>
                <a:ea typeface="HGPｺﾞｼｯｸM" pitchFamily="50" charset="-128"/>
              </a:rPr>
              <a:t>薬局で受け取る処方薬の履歴データを保存し閲覧できることを可能に。</a:t>
            </a:r>
            <a:endParaRPr lang="en-US" altLang="ja-JP" sz="2800" dirty="0" smtClean="0">
              <a:latin typeface="HGPｺﾞｼｯｸM" pitchFamily="50" charset="-128"/>
              <a:ea typeface="HGPｺﾞｼｯｸM" pitchFamily="50" charset="-128"/>
            </a:endParaRPr>
          </a:p>
          <a:p>
            <a:pPr marL="540000" indent="0">
              <a:buNone/>
            </a:pPr>
            <a:endParaRPr kumimoji="1" lang="en-US" altLang="ja-JP" sz="1100" dirty="0" smtClean="0">
              <a:latin typeface="HGPｺﾞｼｯｸM" pitchFamily="50" charset="-128"/>
              <a:ea typeface="HGPｺﾞｼｯｸM" pitchFamily="50" charset="-128"/>
            </a:endParaRPr>
          </a:p>
          <a:p>
            <a:pPr>
              <a:buNone/>
            </a:pPr>
            <a:r>
              <a:rPr lang="ja-JP" altLang="en-US" dirty="0" smtClean="0">
                <a:solidFill>
                  <a:srgbClr val="0070C0"/>
                </a:solidFill>
                <a:latin typeface="HGPｺﾞｼｯｸE" pitchFamily="50" charset="-128"/>
                <a:ea typeface="HGPｺﾞｼｯｸE" pitchFamily="50" charset="-128"/>
              </a:rPr>
              <a:t>●</a:t>
            </a:r>
            <a:r>
              <a:rPr lang="en-US" altLang="ja-JP" dirty="0" smtClean="0">
                <a:solidFill>
                  <a:srgbClr val="0070C0"/>
                </a:solidFill>
                <a:latin typeface="HGPｺﾞｼｯｸE" pitchFamily="50" charset="-128"/>
                <a:ea typeface="HGPｺﾞｼｯｸE" pitchFamily="50" charset="-128"/>
              </a:rPr>
              <a:t>Google</a:t>
            </a:r>
            <a:r>
              <a:rPr lang="ja-JP" altLang="en-US" dirty="0" smtClean="0">
                <a:solidFill>
                  <a:srgbClr val="0070C0"/>
                </a:solidFill>
                <a:latin typeface="HGPｺﾞｼｯｸE" pitchFamily="50" charset="-128"/>
                <a:ea typeface="HGPｺﾞｼｯｸE" pitchFamily="50" charset="-128"/>
              </a:rPr>
              <a:t>も</a:t>
            </a:r>
            <a:endParaRPr lang="en-US" altLang="ja-JP" dirty="0" smtClean="0">
              <a:solidFill>
                <a:srgbClr val="0070C0"/>
              </a:solidFill>
              <a:latin typeface="HGPｺﾞｼｯｸE" pitchFamily="50" charset="-128"/>
              <a:ea typeface="HGPｺﾞｼｯｸE" pitchFamily="50" charset="-128"/>
            </a:endParaRPr>
          </a:p>
          <a:p>
            <a:pPr marL="540000" indent="0">
              <a:buNone/>
            </a:pPr>
            <a:r>
              <a:rPr lang="ja-JP" altLang="en-US" sz="2800" dirty="0" smtClean="0">
                <a:solidFill>
                  <a:prstClr val="black"/>
                </a:solidFill>
                <a:latin typeface="HGPｺﾞｼｯｸM" pitchFamily="50" charset="-128"/>
                <a:ea typeface="HGPｺﾞｼｯｸM" pitchFamily="50" charset="-128"/>
              </a:rPr>
              <a:t>企業向けビッグデータ分析サービス「</a:t>
            </a:r>
            <a:r>
              <a:rPr lang="en-US" altLang="ja-JP" sz="2800" dirty="0" smtClean="0">
                <a:solidFill>
                  <a:prstClr val="black"/>
                </a:solidFill>
                <a:latin typeface="HGPｺﾞｼｯｸM" pitchFamily="50" charset="-128"/>
                <a:ea typeface="HGPｺﾞｼｯｸM" pitchFamily="50" charset="-128"/>
              </a:rPr>
              <a:t>Google </a:t>
            </a:r>
            <a:r>
              <a:rPr lang="en-US" altLang="ja-JP" sz="2800" dirty="0" err="1" smtClean="0">
                <a:solidFill>
                  <a:prstClr val="black"/>
                </a:solidFill>
                <a:latin typeface="HGPｺﾞｼｯｸM" pitchFamily="50" charset="-128"/>
                <a:ea typeface="HGPｺﾞｼｯｸM" pitchFamily="50" charset="-128"/>
              </a:rPr>
              <a:t>BigQuery</a:t>
            </a:r>
            <a:r>
              <a:rPr lang="ja-JP" altLang="en-US" sz="2800" dirty="0" smtClean="0">
                <a:solidFill>
                  <a:prstClr val="black"/>
                </a:solidFill>
                <a:latin typeface="HGPｺﾞｼｯｸM" pitchFamily="50" charset="-128"/>
                <a:ea typeface="HGPｺﾞｼｯｸM" pitchFamily="50" charset="-128"/>
              </a:rPr>
              <a:t>」の正式版をリリース</a:t>
            </a:r>
            <a:r>
              <a:rPr lang="ja-JP" altLang="en-US" sz="2400" dirty="0" smtClean="0">
                <a:latin typeface="HGPｺﾞｼｯｸM" pitchFamily="50" charset="-128"/>
                <a:ea typeface="HGPｺﾞｼｯｸM" pitchFamily="50" charset="-128"/>
              </a:rPr>
              <a:t>。</a:t>
            </a:r>
            <a:endParaRPr lang="en-US" altLang="ja-JP" sz="2400" dirty="0" smtClean="0">
              <a:latin typeface="HGPｺﾞｼｯｸM" pitchFamily="50" charset="-128"/>
              <a:ea typeface="HGPｺﾞｼｯｸM" pitchFamily="50" charset="-128"/>
            </a:endParaRPr>
          </a:p>
          <a:p>
            <a:pPr marL="540000" indent="0">
              <a:buNone/>
            </a:pPr>
            <a:endParaRPr lang="en-US" altLang="ja-JP" sz="1100" dirty="0">
              <a:latin typeface="HGPｺﾞｼｯｸM" pitchFamily="50" charset="-128"/>
              <a:ea typeface="HGPｺﾞｼｯｸM" pitchFamily="50" charset="-128"/>
            </a:endParaRPr>
          </a:p>
          <a:p>
            <a:pPr>
              <a:buNone/>
            </a:pPr>
            <a:r>
              <a:rPr lang="ja-JP" altLang="en-US" dirty="0" smtClean="0">
                <a:solidFill>
                  <a:srgbClr val="0070C0"/>
                </a:solidFill>
                <a:latin typeface="HGPｺﾞｼｯｸE" pitchFamily="50" charset="-128"/>
                <a:ea typeface="HGPｺﾞｼｯｸE" pitchFamily="50" charset="-128"/>
              </a:rPr>
              <a:t>●</a:t>
            </a:r>
            <a:r>
              <a:rPr lang="en-US" altLang="ja-JP" dirty="0" smtClean="0">
                <a:solidFill>
                  <a:srgbClr val="0070C0"/>
                </a:solidFill>
                <a:latin typeface="HGPｺﾞｼｯｸE" pitchFamily="50" charset="-128"/>
                <a:ea typeface="HGPｺﾞｼｯｸE" pitchFamily="50" charset="-128"/>
              </a:rPr>
              <a:t>NTT</a:t>
            </a:r>
            <a:r>
              <a:rPr lang="ja-JP" altLang="en-US" dirty="0" smtClean="0">
                <a:solidFill>
                  <a:srgbClr val="0070C0"/>
                </a:solidFill>
                <a:latin typeface="HGPｺﾞｼｯｸE" pitchFamily="50" charset="-128"/>
                <a:ea typeface="HGPｺﾞｼｯｸE" pitchFamily="50" charset="-128"/>
              </a:rPr>
              <a:t>ドコモも</a:t>
            </a:r>
            <a:r>
              <a:rPr lang="ja-JP" altLang="en-US" sz="1300" dirty="0" smtClean="0">
                <a:latin typeface="HGPｺﾞｼｯｸM" pitchFamily="50" charset="-128"/>
                <a:ea typeface="HGPｺﾞｼｯｸM" pitchFamily="50" charset="-128"/>
              </a:rPr>
              <a:t>　</a:t>
            </a:r>
            <a:endParaRPr lang="en-US" altLang="ja-JP" sz="1300" dirty="0" smtClean="0">
              <a:latin typeface="HGPｺﾞｼｯｸM" pitchFamily="50" charset="-128"/>
              <a:ea typeface="HGPｺﾞｼｯｸM" pitchFamily="50" charset="-128"/>
            </a:endParaRPr>
          </a:p>
          <a:p>
            <a:pPr marL="540000" indent="0">
              <a:buNone/>
            </a:pPr>
            <a:r>
              <a:rPr lang="ja-JP" altLang="en-US" sz="2800" dirty="0" smtClean="0">
                <a:latin typeface="HGPｺﾞｼｯｸM" pitchFamily="50" charset="-128"/>
                <a:ea typeface="HGPｺﾞｼｯｸM" pitchFamily="50" charset="-128"/>
              </a:rPr>
              <a:t>携帯電話ネットワークを利用し、人口分布を推計。</a:t>
            </a:r>
            <a:endParaRPr lang="ja-JP" altLang="ja-JP" sz="2800" kern="100" dirty="0" smtClean="0">
              <a:latin typeface="HGPｺﾞｼｯｸM" pitchFamily="50" charset="-128"/>
              <a:ea typeface="HGPｺﾞｼｯｸM" pitchFamily="50" charset="-128"/>
              <a:cs typeface="Times New Roman"/>
            </a:endParaRPr>
          </a:p>
          <a:p>
            <a:pPr marL="540000" indent="0">
              <a:buNone/>
            </a:pPr>
            <a:endParaRPr lang="ja-JP" altLang="ja-JP" sz="1400" kern="100" dirty="0" smtClean="0">
              <a:latin typeface="Century"/>
              <a:ea typeface="HGSｺﾞｼｯｸM"/>
              <a:cs typeface="Times New Roman"/>
            </a:endParaRPr>
          </a:p>
          <a:p>
            <a:pPr marL="540000" indent="0">
              <a:buNone/>
            </a:pPr>
            <a:endParaRPr lang="en-US" altLang="ja-JP" sz="1400" dirty="0" smtClean="0">
              <a:latin typeface="HGPｺﾞｼｯｸM" pitchFamily="50" charset="-128"/>
              <a:ea typeface="HGPｺﾞｼｯｸM" pitchFamily="50" charset="-128"/>
            </a:endParaRPr>
          </a:p>
          <a:p>
            <a:endParaRPr kumimoji="1" lang="ja-JP" altLang="en-US" dirty="0">
              <a:latin typeface="HGPｺﾞｼｯｸM" pitchFamily="50" charset="-128"/>
              <a:ea typeface="HGPｺﾞｼｯｸM" pitchFamily="50" charset="-128"/>
            </a:endParaRPr>
          </a:p>
        </p:txBody>
      </p:sp>
      <p:sp>
        <p:nvSpPr>
          <p:cNvPr id="4" name="正方形/長方形 3"/>
          <p:cNvSpPr/>
          <p:nvPr/>
        </p:nvSpPr>
        <p:spPr>
          <a:xfrm>
            <a:off x="0" y="0"/>
            <a:ext cx="9144000" cy="260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467544" y="5787261"/>
            <a:ext cx="8748464" cy="954107"/>
            <a:chOff x="467544" y="5787261"/>
            <a:chExt cx="8748464" cy="954107"/>
          </a:xfrm>
        </p:grpSpPr>
        <p:sp>
          <p:nvSpPr>
            <p:cNvPr id="5" name="テキスト ボックス 4"/>
            <p:cNvSpPr txBox="1"/>
            <p:nvPr/>
          </p:nvSpPr>
          <p:spPr>
            <a:xfrm>
              <a:off x="791072" y="5787261"/>
              <a:ext cx="8424936" cy="954107"/>
            </a:xfrm>
            <a:prstGeom prst="rect">
              <a:avLst/>
            </a:prstGeom>
            <a:noFill/>
          </p:spPr>
          <p:txBody>
            <a:bodyPr wrap="square" rtlCol="0">
              <a:spAutoFit/>
            </a:bodyPr>
            <a:lstStyle/>
            <a:p>
              <a:endParaRPr lang="en-US" altLang="ja-JP" sz="1400" dirty="0" smtClean="0">
                <a:latin typeface="HGPｺﾞｼｯｸM" pitchFamily="50" charset="-128"/>
                <a:ea typeface="HGPｺﾞｼｯｸM" pitchFamily="50" charset="-128"/>
              </a:endParaRPr>
            </a:p>
            <a:p>
              <a:pPr marL="360000"/>
              <a:r>
                <a:rPr lang="en-US" altLang="ja-JP" sz="1400" dirty="0" smtClean="0">
                  <a:latin typeface="HGPｺﾞｼｯｸM" pitchFamily="50" charset="-128"/>
                  <a:ea typeface="HGPｺﾞｼｯｸM" pitchFamily="50" charset="-128"/>
                </a:rPr>
                <a:t> </a:t>
              </a:r>
              <a:r>
                <a:rPr lang="en-US" altLang="ja-JP" sz="1400" dirty="0" err="1" smtClean="0">
                  <a:latin typeface="HGPｺﾞｼｯｸM" pitchFamily="50" charset="-128"/>
                  <a:ea typeface="HGPｺﾞｼｯｸM" pitchFamily="50" charset="-128"/>
                </a:rPr>
                <a:t>Itpro</a:t>
              </a:r>
              <a:r>
                <a:rPr lang="ja-JP" altLang="en-US" sz="1400" dirty="0" smtClean="0">
                  <a:latin typeface="HGPｺﾞｼｯｸM" pitchFamily="50" charset="-128"/>
                  <a:ea typeface="HGPｺﾞｼｯｸM" pitchFamily="50" charset="-128"/>
                </a:rPr>
                <a:t>　</a:t>
              </a:r>
              <a:r>
                <a:rPr lang="en-US" altLang="ja-JP" sz="1400" dirty="0" smtClean="0">
                  <a:latin typeface="HGPｺﾞｼｯｸM" pitchFamily="50" charset="-128"/>
                  <a:ea typeface="HGPｺﾞｼｯｸM" pitchFamily="50" charset="-128"/>
                </a:rPr>
                <a:t> </a:t>
              </a:r>
              <a:r>
                <a:rPr lang="en-US" altLang="ja-JP" sz="1400" dirty="0" smtClean="0">
                  <a:hlinkClick r:id="rId3"/>
                </a:rPr>
                <a:t>http://itpro.nikkeibp.co.jp/article/COLUMN/20130830/501166/</a:t>
              </a:r>
              <a:endParaRPr lang="en-US" altLang="ja-JP" sz="1400" dirty="0" smtClean="0"/>
            </a:p>
            <a:p>
              <a:pPr marL="360000"/>
              <a:r>
                <a:rPr lang="en-US" altLang="ja-JP" sz="1400" dirty="0" smtClean="0">
                  <a:hlinkClick r:id="rId4"/>
                </a:rPr>
                <a:t> </a:t>
              </a:r>
              <a:r>
                <a:rPr lang="en-US" altLang="ja-JP" sz="1400" dirty="0" err="1" smtClean="0"/>
                <a:t>I</a:t>
              </a:r>
              <a:r>
                <a:rPr lang="en-US" altLang="ja-JP" sz="1400" dirty="0" err="1" smtClean="0">
                  <a:hlinkClick r:id="rId4"/>
                </a:rPr>
                <a:t>t</a:t>
              </a:r>
              <a:r>
                <a:rPr lang="en-US" altLang="ja-JP" sz="1400" dirty="0" err="1" smtClean="0"/>
                <a:t>media</a:t>
              </a:r>
              <a:r>
                <a:rPr lang="ja-JP" altLang="en-US" sz="1400" dirty="0" smtClean="0"/>
                <a:t>　</a:t>
              </a:r>
              <a:r>
                <a:rPr lang="en-US" altLang="ja-JP" sz="1400" dirty="0" smtClean="0">
                  <a:hlinkClick r:id="rId4"/>
                </a:rPr>
                <a:t>http://www.itmedia.co.jp/news/articles/1205/02/news046.html</a:t>
              </a:r>
              <a:endParaRPr lang="en-US" altLang="ja-JP" sz="1400" dirty="0" smtClean="0"/>
            </a:p>
            <a:p>
              <a:pPr marL="360000"/>
              <a:r>
                <a:rPr kumimoji="1" lang="en-US" altLang="ja-JP" sz="1400" dirty="0" smtClean="0">
                  <a:latin typeface="HGPｺﾞｼｯｸM" pitchFamily="50" charset="-128"/>
                  <a:ea typeface="HGPｺﾞｼｯｸM" pitchFamily="50" charset="-128"/>
                </a:rPr>
                <a:t>NTT</a:t>
              </a:r>
              <a:r>
                <a:rPr kumimoji="1" lang="ja-JP" altLang="en-US" sz="1400" dirty="0" smtClean="0">
                  <a:latin typeface="HGPｺﾞｼｯｸM" pitchFamily="50" charset="-128"/>
                  <a:ea typeface="HGPｺﾞｼｯｸM" pitchFamily="50" charset="-128"/>
                </a:rPr>
                <a:t>ドコモ　</a:t>
              </a:r>
              <a:r>
                <a:rPr lang="en-US" altLang="ja-JP" sz="1400" dirty="0" smtClean="0">
                  <a:hlinkClick r:id="rId5"/>
                </a:rPr>
                <a:t>http://www.nttdocomo.co.jp/info/notice/page/130906_00.html</a:t>
              </a:r>
              <a:endParaRPr kumimoji="1" lang="ja-JP" altLang="en-US" sz="1400" dirty="0">
                <a:latin typeface="HGPｺﾞｼｯｸM" pitchFamily="50" charset="-128"/>
                <a:ea typeface="HGPｺﾞｼｯｸM" pitchFamily="50" charset="-128"/>
              </a:endParaRPr>
            </a:p>
          </p:txBody>
        </p:sp>
        <p:sp>
          <p:nvSpPr>
            <p:cNvPr id="6" name="テキスト ボックス 5"/>
            <p:cNvSpPr txBox="1"/>
            <p:nvPr/>
          </p:nvSpPr>
          <p:spPr>
            <a:xfrm>
              <a:off x="467544" y="5787261"/>
              <a:ext cx="864096" cy="523220"/>
            </a:xfrm>
            <a:prstGeom prst="rect">
              <a:avLst/>
            </a:prstGeom>
            <a:noFill/>
          </p:spPr>
          <p:txBody>
            <a:bodyPr wrap="square" rtlCol="0">
              <a:spAutoFit/>
            </a:bodyPr>
            <a:lstStyle/>
            <a:p>
              <a:endParaRPr lang="en-US" altLang="ja-JP" sz="1400" dirty="0" smtClean="0">
                <a:latin typeface="HGPｺﾞｼｯｸM" pitchFamily="50" charset="-128"/>
                <a:ea typeface="HGPｺﾞｼｯｸM" pitchFamily="50" charset="-128"/>
              </a:endParaRPr>
            </a:p>
            <a:p>
              <a:r>
                <a:rPr lang="ja-JP" altLang="en-US" sz="1400" dirty="0" smtClean="0">
                  <a:latin typeface="HGPｺﾞｼｯｸM" pitchFamily="50" charset="-128"/>
                  <a:ea typeface="HGPｺﾞｼｯｸM" pitchFamily="50" charset="-128"/>
                </a:rPr>
                <a:t>（参考）</a:t>
              </a:r>
              <a:endParaRPr kumimoji="1" lang="ja-JP" altLang="en-US" sz="1400" dirty="0">
                <a:latin typeface="HGPｺﾞｼｯｸM" pitchFamily="50" charset="-128"/>
                <a:ea typeface="HGPｺﾞｼｯｸM" pitchFamily="50" charset="-128"/>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ja-JP" altLang="en-US" dirty="0" smtClean="0"/>
              <a:t>１１．考えてみよう</a:t>
            </a:r>
            <a:endParaRPr kumimoji="1" lang="ja-JP" altLang="en-US" dirty="0"/>
          </a:p>
        </p:txBody>
      </p:sp>
      <p:sp>
        <p:nvSpPr>
          <p:cNvPr id="3" name="コンテンツ プレースホルダ 2"/>
          <p:cNvSpPr>
            <a:spLocks noGrp="1"/>
          </p:cNvSpPr>
          <p:nvPr>
            <p:ph idx="1"/>
          </p:nvPr>
        </p:nvSpPr>
        <p:spPr>
          <a:xfrm>
            <a:off x="611560" y="1639341"/>
            <a:ext cx="7776864" cy="4525963"/>
          </a:xfrm>
        </p:spPr>
        <p:txBody>
          <a:bodyPr>
            <a:normAutofit/>
          </a:bodyPr>
          <a:lstStyle/>
          <a:p>
            <a:pPr>
              <a:buNone/>
            </a:pPr>
            <a:r>
              <a:rPr lang="ja-JP" altLang="en-US" dirty="0" smtClean="0">
                <a:solidFill>
                  <a:srgbClr val="0070C0"/>
                </a:solidFill>
                <a:latin typeface="HGPｺﾞｼｯｸE" pitchFamily="50" charset="-128"/>
                <a:ea typeface="HGPｺﾞｼｯｸE" pitchFamily="50" charset="-128"/>
              </a:rPr>
              <a:t>●「便利な社会」を実現するために使えるデータがないか探してみよう。</a:t>
            </a:r>
            <a:endParaRPr lang="en-US" altLang="ja-JP" dirty="0" smtClean="0">
              <a:solidFill>
                <a:srgbClr val="0070C0"/>
              </a:solidFill>
              <a:latin typeface="HGPｺﾞｼｯｸE" pitchFamily="50" charset="-128"/>
              <a:ea typeface="HGPｺﾞｼｯｸE" pitchFamily="50" charset="-128"/>
            </a:endParaRPr>
          </a:p>
          <a:p>
            <a:pPr>
              <a:buNone/>
            </a:pPr>
            <a:endParaRPr lang="en-US" altLang="ja-JP" dirty="0" smtClean="0">
              <a:solidFill>
                <a:srgbClr val="0070C0"/>
              </a:solidFill>
              <a:latin typeface="HGPｺﾞｼｯｸE" pitchFamily="50" charset="-128"/>
              <a:ea typeface="HGPｺﾞｼｯｸE" pitchFamily="50" charset="-128"/>
            </a:endParaRPr>
          </a:p>
          <a:p>
            <a:pPr>
              <a:buNone/>
            </a:pPr>
            <a:r>
              <a:rPr lang="ja-JP" altLang="en-US" dirty="0" smtClean="0">
                <a:solidFill>
                  <a:srgbClr val="0070C0"/>
                </a:solidFill>
                <a:latin typeface="HGPｺﾞｼｯｸE" pitchFamily="50" charset="-128"/>
                <a:ea typeface="HGPｺﾞｼｯｸE" pitchFamily="50" charset="-128"/>
              </a:rPr>
              <a:t>●データを活用する際，個人情報の保護の観点からどのような点に気をつけるべきか考えてみよう。</a:t>
            </a:r>
            <a:endParaRPr lang="en-US" altLang="ja-JP" dirty="0" smtClean="0">
              <a:solidFill>
                <a:srgbClr val="0070C0"/>
              </a:solidFill>
              <a:latin typeface="HGPｺﾞｼｯｸE" pitchFamily="50" charset="-128"/>
              <a:ea typeface="HGPｺﾞｼｯｸE" pitchFamily="50" charset="-128"/>
            </a:endParaRPr>
          </a:p>
          <a:p>
            <a:pPr>
              <a:buNone/>
            </a:pPr>
            <a:endParaRPr lang="en-US" altLang="ja-JP" dirty="0" smtClean="0">
              <a:solidFill>
                <a:srgbClr val="0070C0"/>
              </a:solidFill>
              <a:latin typeface="HGPｺﾞｼｯｸE" pitchFamily="50" charset="-128"/>
              <a:ea typeface="HGPｺﾞｼｯｸE" pitchFamily="50" charset="-128"/>
            </a:endParaRPr>
          </a:p>
          <a:p>
            <a:pPr marL="540000" indent="0">
              <a:buNone/>
            </a:pPr>
            <a:endParaRPr lang="ja-JP" altLang="ja-JP" sz="1700" kern="100" dirty="0" smtClean="0">
              <a:latin typeface="HGPｺﾞｼｯｸM" pitchFamily="50" charset="-128"/>
              <a:ea typeface="HGPｺﾞｼｯｸM" pitchFamily="50" charset="-128"/>
              <a:cs typeface="Times New Roman"/>
            </a:endParaRPr>
          </a:p>
          <a:p>
            <a:pPr marL="540000" indent="0">
              <a:buNone/>
            </a:pPr>
            <a:endParaRPr lang="ja-JP" altLang="ja-JP" sz="1400" kern="100" dirty="0" smtClean="0">
              <a:latin typeface="Century"/>
              <a:ea typeface="HGSｺﾞｼｯｸM"/>
              <a:cs typeface="Times New Roman"/>
            </a:endParaRPr>
          </a:p>
          <a:p>
            <a:pPr marL="540000" indent="0">
              <a:buNone/>
            </a:pPr>
            <a:endParaRPr lang="en-US" altLang="ja-JP" sz="1400" dirty="0" smtClean="0">
              <a:latin typeface="HGPｺﾞｼｯｸM" pitchFamily="50" charset="-128"/>
              <a:ea typeface="HGPｺﾞｼｯｸM" pitchFamily="50" charset="-128"/>
            </a:endParaRPr>
          </a:p>
          <a:p>
            <a:endParaRPr kumimoji="1" lang="ja-JP" altLang="en-US" dirty="0">
              <a:latin typeface="HGPｺﾞｼｯｸM" pitchFamily="50" charset="-128"/>
              <a:ea typeface="HGPｺﾞｼｯｸM" pitchFamily="50" charset="-128"/>
            </a:endParaRPr>
          </a:p>
        </p:txBody>
      </p:sp>
      <p:sp>
        <p:nvSpPr>
          <p:cNvPr id="4" name="正方形/長方形 3"/>
          <p:cNvSpPr/>
          <p:nvPr/>
        </p:nvSpPr>
        <p:spPr>
          <a:xfrm>
            <a:off x="0" y="0"/>
            <a:ext cx="9144000" cy="260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683568" y="620688"/>
            <a:ext cx="8460432" cy="1470025"/>
          </a:xfrm>
          <a:prstGeom prst="rect">
            <a:avLst/>
          </a:prstGeom>
        </p:spPr>
        <p:txBody>
          <a:bodyPr vert="horz" lIns="91440" tIns="45720" rIns="91440" bIns="45720" rtlCol="0" anchor="ctr">
            <a:normAutofit/>
          </a:bodyPr>
          <a:lstStyle/>
          <a:p>
            <a:pPr lvl="0">
              <a:spcBef>
                <a:spcPct val="0"/>
              </a:spcBef>
            </a:pP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第</a:t>
            </a:r>
            <a:r>
              <a:rPr lang="ja-JP" altLang="en-US" sz="4400" dirty="0" smtClean="0">
                <a:latin typeface="+mj-lt"/>
                <a:ea typeface="+mj-ea"/>
                <a:cs typeface="+mj-cs"/>
              </a:rPr>
              <a:t>２</a:t>
            </a: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部　</a:t>
            </a:r>
            <a:r>
              <a:rPr lang="en-US" altLang="ja-JP" sz="4400" dirty="0" smtClean="0"/>
              <a:t>POS</a:t>
            </a:r>
            <a:r>
              <a:rPr lang="ja-JP" altLang="en-US" sz="4400" dirty="0" smtClean="0"/>
              <a:t>システムとデータ分析</a:t>
            </a:r>
            <a:endParaRPr lang="ja-JP" altLang="en-US" sz="4400" dirty="0"/>
          </a:p>
        </p:txBody>
      </p:sp>
      <p:cxnSp>
        <p:nvCxnSpPr>
          <p:cNvPr id="6" name="直線コネクタ 5"/>
          <p:cNvCxnSpPr/>
          <p:nvPr/>
        </p:nvCxnSpPr>
        <p:spPr>
          <a:xfrm>
            <a:off x="2267744" y="1988840"/>
            <a:ext cx="0" cy="43204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サブタイトル 4"/>
          <p:cNvSpPr txBox="1">
            <a:spLocks/>
          </p:cNvSpPr>
          <p:nvPr/>
        </p:nvSpPr>
        <p:spPr>
          <a:xfrm>
            <a:off x="755576" y="1916832"/>
            <a:ext cx="1368152" cy="4320480"/>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contents</a:t>
            </a:r>
            <a:endParaRPr kumimoji="1" lang="ja-JP" altLang="en-US" sz="2400" b="0" i="0" u="none" strike="noStrike" kern="1200" cap="none" spc="0" normalizeH="0" baseline="0" noProof="0" dirty="0">
              <a:ln>
                <a:noFill/>
              </a:ln>
              <a:solidFill>
                <a:schemeClr val="tx1">
                  <a:lumMod val="50000"/>
                  <a:lumOff val="50000"/>
                </a:schemeClr>
              </a:solidFill>
              <a:effectLst/>
              <a:uLnTx/>
              <a:uFillTx/>
              <a:latin typeface="HGPｺﾞｼｯｸM" pitchFamily="50" charset="-128"/>
              <a:ea typeface="HGPｺﾞｼｯｸM" pitchFamily="50" charset="-128"/>
              <a:cs typeface="+mn-cs"/>
            </a:endParaRPr>
          </a:p>
        </p:txBody>
      </p:sp>
      <p:sp>
        <p:nvSpPr>
          <p:cNvPr id="8" name="正方形/長方形 7"/>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サブタイトル 4"/>
          <p:cNvSpPr txBox="1">
            <a:spLocks/>
          </p:cNvSpPr>
          <p:nvPr/>
        </p:nvSpPr>
        <p:spPr>
          <a:xfrm>
            <a:off x="3275856" y="1916832"/>
            <a:ext cx="5040560" cy="4680520"/>
          </a:xfrm>
          <a:prstGeom prst="rect">
            <a:avLst/>
          </a:prstGeom>
        </p:spPr>
        <p:txBody>
          <a:bodyPr vert="horz" lIns="91440" tIns="45720" rIns="91440" bIns="45720" rtlCol="0">
            <a:noAutofit/>
          </a:bodyPr>
          <a:lstStyle/>
          <a:p>
            <a:pPr marL="342900" indent="-342900">
              <a:lnSpc>
                <a:spcPct val="80000"/>
              </a:lnSpc>
              <a:spcBef>
                <a:spcPct val="20000"/>
              </a:spcBef>
              <a:defRPr/>
            </a:pPr>
            <a:r>
              <a:rPr lang="ja-JP" altLang="en-US" sz="2400" dirty="0" smtClean="0">
                <a:solidFill>
                  <a:schemeClr val="tx1">
                    <a:lumMod val="50000"/>
                    <a:lumOff val="50000"/>
                  </a:schemeClr>
                </a:solidFill>
                <a:latin typeface="HGPｺﾞｼｯｸM" pitchFamily="50" charset="-128"/>
                <a:ea typeface="HGPｺﾞｼｯｸM" pitchFamily="50" charset="-128"/>
              </a:rPr>
              <a:t>ローソンとデータ分析</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nSpc>
                <a:spcPct val="80000"/>
              </a:lnSpc>
              <a:spcBef>
                <a:spcPct val="20000"/>
              </a:spcBef>
              <a:defRPr/>
            </a:pPr>
            <a:r>
              <a:rPr lang="ja-JP" altLang="en-US" sz="2400" dirty="0" smtClean="0">
                <a:solidFill>
                  <a:schemeClr val="tx1">
                    <a:lumMod val="50000"/>
                    <a:lumOff val="50000"/>
                  </a:schemeClr>
                </a:solidFill>
                <a:latin typeface="HGPｺﾞｼｯｸM" pitchFamily="50" charset="-128"/>
                <a:ea typeface="HGPｺﾞｼｯｸM" pitchFamily="50" charset="-128"/>
              </a:rPr>
              <a:t>ローソンの強み</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nSpc>
                <a:spcPct val="80000"/>
              </a:lnSpc>
              <a:spcBef>
                <a:spcPct val="20000"/>
              </a:spcBef>
              <a:defRPr/>
            </a:pPr>
            <a:r>
              <a:rPr lang="ja-JP" altLang="en-US" sz="2400" dirty="0" smtClean="0">
                <a:solidFill>
                  <a:schemeClr val="tx1">
                    <a:lumMod val="50000"/>
                    <a:lumOff val="50000"/>
                  </a:schemeClr>
                </a:solidFill>
                <a:latin typeface="HGPｺﾞｼｯｸM" pitchFamily="50" charset="-128"/>
                <a:ea typeface="HGPｺﾞｼｯｸM" pitchFamily="50" charset="-128"/>
              </a:rPr>
              <a:t>誌面データ</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nSpc>
                <a:spcPct val="80000"/>
              </a:lnSpc>
              <a:spcBef>
                <a:spcPct val="20000"/>
              </a:spcBef>
              <a:defRPr/>
            </a:pPr>
            <a:r>
              <a:rPr lang="ja-JP" altLang="en-US" sz="2400" dirty="0" smtClean="0">
                <a:solidFill>
                  <a:schemeClr val="tx1">
                    <a:lumMod val="50000"/>
                    <a:lumOff val="50000"/>
                  </a:schemeClr>
                </a:solidFill>
                <a:latin typeface="HGPｺﾞｼｯｸM" pitchFamily="50" charset="-128"/>
                <a:ea typeface="HGPｺﾞｼｯｸM" pitchFamily="50" charset="-128"/>
              </a:rPr>
              <a:t>誌面イラスト</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nSpc>
                <a:spcPct val="80000"/>
              </a:lnSpc>
              <a:spcBef>
                <a:spcPct val="20000"/>
              </a:spcBef>
              <a:defRPr/>
            </a:pPr>
            <a:r>
              <a:rPr lang="ja-JP" altLang="en-US" sz="2400" dirty="0" smtClean="0">
                <a:solidFill>
                  <a:schemeClr val="tx1">
                    <a:lumMod val="50000"/>
                    <a:lumOff val="50000"/>
                  </a:schemeClr>
                </a:solidFill>
                <a:latin typeface="HGPｺﾞｼｯｸM" pitchFamily="50" charset="-128"/>
                <a:ea typeface="HGPｺﾞｼｯｸM" pitchFamily="50" charset="-128"/>
              </a:rPr>
              <a:t>誌面イラスト本文（流用）</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nSpc>
                <a:spcPct val="80000"/>
              </a:lnSpc>
              <a:spcBef>
                <a:spcPct val="20000"/>
              </a:spcBef>
              <a:defRPr/>
            </a:pPr>
            <a:r>
              <a:rPr lang="ja-JP" altLang="en-US" sz="2400" dirty="0" smtClean="0">
                <a:solidFill>
                  <a:schemeClr val="tx1">
                    <a:lumMod val="50000"/>
                    <a:lumOff val="50000"/>
                  </a:schemeClr>
                </a:solidFill>
                <a:latin typeface="HGPｺﾞｼｯｸM" pitchFamily="50" charset="-128"/>
                <a:ea typeface="HGPｺﾞｼｯｸM" pitchFamily="50" charset="-128"/>
              </a:rPr>
              <a:t>ローソンが活用するデータ</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nSpc>
                <a:spcPct val="80000"/>
              </a:lnSpc>
              <a:spcBef>
                <a:spcPct val="20000"/>
              </a:spcBef>
              <a:defRPr/>
            </a:pPr>
            <a:r>
              <a:rPr lang="en-US" altLang="ja-JP" sz="2400" dirty="0" smtClean="0">
                <a:solidFill>
                  <a:schemeClr val="tx1">
                    <a:lumMod val="50000"/>
                    <a:lumOff val="50000"/>
                  </a:schemeClr>
                </a:solidFill>
                <a:latin typeface="HGPｺﾞｼｯｸM" pitchFamily="50" charset="-128"/>
                <a:ea typeface="HGPｺﾞｼｯｸM" pitchFamily="50" charset="-128"/>
              </a:rPr>
              <a:t>Ponta</a:t>
            </a:r>
            <a:r>
              <a:rPr lang="ja-JP" altLang="en-US" sz="2400" dirty="0" smtClean="0">
                <a:solidFill>
                  <a:schemeClr val="tx1">
                    <a:lumMod val="50000"/>
                    <a:lumOff val="50000"/>
                  </a:schemeClr>
                </a:solidFill>
                <a:latin typeface="HGPｺﾞｼｯｸM" pitchFamily="50" charset="-128"/>
                <a:ea typeface="HGPｺﾞｼｯｸM" pitchFamily="50" charset="-128"/>
              </a:rPr>
              <a:t>カードとは</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nSpc>
                <a:spcPct val="80000"/>
              </a:lnSpc>
              <a:spcBef>
                <a:spcPct val="20000"/>
              </a:spcBef>
              <a:defRPr/>
            </a:pPr>
            <a:r>
              <a:rPr lang="en-US" altLang="ja-JP" sz="2400" dirty="0" smtClean="0">
                <a:solidFill>
                  <a:schemeClr val="tx1">
                    <a:lumMod val="50000"/>
                    <a:lumOff val="50000"/>
                  </a:schemeClr>
                </a:solidFill>
                <a:latin typeface="HGPｺﾞｼｯｸM" pitchFamily="50" charset="-128"/>
                <a:ea typeface="HGPｺﾞｼｯｸM" pitchFamily="50" charset="-128"/>
              </a:rPr>
              <a:t>POS</a:t>
            </a:r>
            <a:r>
              <a:rPr lang="ja-JP" altLang="en-US" sz="2400" dirty="0" smtClean="0">
                <a:solidFill>
                  <a:schemeClr val="tx1">
                    <a:lumMod val="50000"/>
                    <a:lumOff val="50000"/>
                  </a:schemeClr>
                </a:solidFill>
                <a:latin typeface="HGPｺﾞｼｯｸM" pitchFamily="50" charset="-128"/>
                <a:ea typeface="HGPｺﾞｼｯｸM" pitchFamily="50" charset="-128"/>
              </a:rPr>
              <a:t>システムの特徴</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nSpc>
                <a:spcPct val="80000"/>
              </a:lnSpc>
              <a:spcBef>
                <a:spcPct val="20000"/>
              </a:spcBef>
              <a:defRPr/>
            </a:pPr>
            <a:r>
              <a:rPr lang="en-US" altLang="ja-JP" sz="2400" dirty="0" smtClean="0">
                <a:solidFill>
                  <a:schemeClr val="tx1">
                    <a:lumMod val="50000"/>
                    <a:lumOff val="50000"/>
                  </a:schemeClr>
                </a:solidFill>
                <a:latin typeface="HGPｺﾞｼｯｸM" pitchFamily="50" charset="-128"/>
                <a:ea typeface="HGPｺﾞｼｯｸM" pitchFamily="50" charset="-128"/>
              </a:rPr>
              <a:t>Ponta</a:t>
            </a:r>
            <a:r>
              <a:rPr lang="ja-JP" altLang="en-US" sz="2400" dirty="0" smtClean="0">
                <a:solidFill>
                  <a:schemeClr val="tx1">
                    <a:lumMod val="50000"/>
                    <a:lumOff val="50000"/>
                  </a:schemeClr>
                </a:solidFill>
                <a:latin typeface="HGPｺﾞｼｯｸM" pitchFamily="50" charset="-128"/>
                <a:ea typeface="HGPｺﾞｼｯｸM" pitchFamily="50" charset="-128"/>
              </a:rPr>
              <a:t>カードの特徴</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nSpc>
                <a:spcPct val="80000"/>
              </a:lnSpc>
              <a:spcBef>
                <a:spcPct val="20000"/>
              </a:spcBef>
              <a:defRPr/>
            </a:pPr>
            <a:r>
              <a:rPr lang="ja-JP" altLang="en-US" sz="2400" dirty="0" smtClean="0">
                <a:solidFill>
                  <a:schemeClr val="tx1">
                    <a:lumMod val="50000"/>
                    <a:lumOff val="50000"/>
                  </a:schemeClr>
                </a:solidFill>
                <a:latin typeface="HGPｺﾞｼｯｸM" pitchFamily="50" charset="-128"/>
                <a:ea typeface="HGPｺﾞｼｯｸM" pitchFamily="50" charset="-128"/>
              </a:rPr>
              <a:t>データ分析の具体例①</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nSpc>
                <a:spcPct val="80000"/>
              </a:lnSpc>
              <a:spcBef>
                <a:spcPct val="20000"/>
              </a:spcBef>
              <a:defRPr/>
            </a:pPr>
            <a:r>
              <a:rPr lang="ja-JP" altLang="en-US" sz="2400" dirty="0" smtClean="0">
                <a:solidFill>
                  <a:schemeClr val="tx1">
                    <a:lumMod val="50000"/>
                    <a:lumOff val="50000"/>
                  </a:schemeClr>
                </a:solidFill>
                <a:latin typeface="HGPｺﾞｼｯｸM" pitchFamily="50" charset="-128"/>
                <a:ea typeface="HGPｺﾞｼｯｸM" pitchFamily="50" charset="-128"/>
              </a:rPr>
              <a:t>データ分析具体例②</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marL="342900" indent="-342900">
              <a:lnSpc>
                <a:spcPct val="80000"/>
              </a:lnSpc>
              <a:spcBef>
                <a:spcPct val="20000"/>
              </a:spcBef>
              <a:defRPr/>
            </a:pPr>
            <a:r>
              <a:rPr lang="en-US" altLang="ja-JP" sz="2400" dirty="0" smtClean="0">
                <a:solidFill>
                  <a:schemeClr val="tx1">
                    <a:lumMod val="50000"/>
                    <a:lumOff val="50000"/>
                  </a:schemeClr>
                </a:solidFill>
                <a:latin typeface="HGPｺﾞｼｯｸM" pitchFamily="50" charset="-128"/>
                <a:ea typeface="HGPｺﾞｼｯｸM" pitchFamily="50" charset="-128"/>
              </a:rPr>
              <a:t>POS</a:t>
            </a:r>
            <a:r>
              <a:rPr lang="ja-JP" altLang="en-US" sz="2400" dirty="0" smtClean="0">
                <a:solidFill>
                  <a:schemeClr val="tx1">
                    <a:lumMod val="50000"/>
                    <a:lumOff val="50000"/>
                  </a:schemeClr>
                </a:solidFill>
                <a:latin typeface="HGPｺﾞｼｯｸM" pitchFamily="50" charset="-128"/>
                <a:ea typeface="HGPｺﾞｼｯｸM" pitchFamily="50" charset="-128"/>
              </a:rPr>
              <a:t>システムとビッグデータの違い</a:t>
            </a:r>
            <a:endParaRPr kumimoji="1" lang="ja-JP" altLang="en-US" sz="2400" b="0" i="0" u="none" strike="noStrike" kern="1200" cap="none" spc="0" normalizeH="0" baseline="0" noProof="0" dirty="0">
              <a:ln>
                <a:noFill/>
              </a:ln>
              <a:solidFill>
                <a:schemeClr val="tx1">
                  <a:lumMod val="50000"/>
                  <a:lumOff val="50000"/>
                </a:schemeClr>
              </a:solidFill>
              <a:effectLst/>
              <a:uLnTx/>
              <a:uFillTx/>
              <a:latin typeface="HGPｺﾞｼｯｸM" pitchFamily="50" charset="-128"/>
              <a:ea typeface="HGPｺﾞｼｯｸM" pitchFamily="50" charset="-128"/>
              <a:cs typeface="+mn-cs"/>
            </a:endParaRPr>
          </a:p>
        </p:txBody>
      </p:sp>
      <p:sp>
        <p:nvSpPr>
          <p:cNvPr id="5" name="サブタイトル 4"/>
          <p:cNvSpPr txBox="1">
            <a:spLocks/>
          </p:cNvSpPr>
          <p:nvPr/>
        </p:nvSpPr>
        <p:spPr>
          <a:xfrm>
            <a:off x="2555776" y="1916832"/>
            <a:ext cx="864096" cy="4680520"/>
          </a:xfrm>
          <a:prstGeom prst="rect">
            <a:avLst/>
          </a:prstGeom>
          <a:noFill/>
        </p:spPr>
        <p:txBody>
          <a:bodyPr vert="horz" lIns="91440" tIns="45720" rIns="91440" bIns="45720" rtlCol="0">
            <a:noAutofit/>
          </a:bodyPr>
          <a:lstStyle/>
          <a:p>
            <a:pPr marL="342900" indent="-342900" algn="r">
              <a:lnSpc>
                <a:spcPct val="8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１．</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8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２</a:t>
            </a:r>
            <a:r>
              <a:rPr lang="ja-JP" altLang="en-US" sz="2400" noProof="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8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３</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8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４</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8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５</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8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６</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8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７．</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8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８．</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8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９．</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80000"/>
              </a:lnSpc>
              <a:spcBef>
                <a:spcPct val="20000"/>
              </a:spcBef>
              <a:defRPr/>
            </a:pPr>
            <a:r>
              <a:rPr lang="en-US" altLang="ja-JP" sz="2400" dirty="0" smtClean="0">
                <a:solidFill>
                  <a:schemeClr val="tx1">
                    <a:lumMod val="50000"/>
                    <a:lumOff val="50000"/>
                  </a:schemeClr>
                </a:solidFill>
                <a:latin typeface="HGPｺﾞｼｯｸM" pitchFamily="50" charset="-128"/>
                <a:ea typeface="HGPｺﾞｼｯｸM" pitchFamily="50" charset="-128"/>
              </a:rPr>
              <a:t>10</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8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１１</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marL="342900" indent="-342900" algn="r">
              <a:lnSpc>
                <a:spcPct val="8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１２</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kumimoji="1" lang="ja-JP" altLang="en-US" sz="2400" b="0" i="0" u="none" strike="noStrike" kern="1200" cap="none" spc="0" normalizeH="0" baseline="0" noProof="0" dirty="0">
              <a:ln>
                <a:noFill/>
              </a:ln>
              <a:solidFill>
                <a:schemeClr val="tx1">
                  <a:lumMod val="50000"/>
                  <a:lumOff val="50000"/>
                </a:schemeClr>
              </a:solidFill>
              <a:effectLst/>
              <a:uLnTx/>
              <a:uFillTx/>
              <a:latin typeface="HGPｺﾞｼｯｸM" pitchFamily="50" charset="-128"/>
              <a:ea typeface="HGPｺﾞｼｯｸM" pitchFamily="50" charset="-128"/>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p:cNvSpPr txBox="1">
            <a:spLocks/>
          </p:cNvSpPr>
          <p:nvPr/>
        </p:nvSpPr>
        <p:spPr>
          <a:xfrm>
            <a:off x="971600" y="1628800"/>
            <a:ext cx="7772400" cy="1470025"/>
          </a:xfrm>
          <a:prstGeom prst="rect">
            <a:avLst/>
          </a:prstGeom>
        </p:spPr>
        <p:txBody>
          <a:bodyPr vert="horz" lIns="91440" tIns="45720" rIns="91440" bIns="45720" rtlCol="0" anchor="ctr">
            <a:normAutofit/>
          </a:bodyPr>
          <a:lstStyle/>
          <a:p>
            <a:pPr lvl="0">
              <a:spcBef>
                <a:spcPct val="0"/>
              </a:spcBef>
            </a:pP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サブタイトル 4"/>
          <p:cNvSpPr txBox="1">
            <a:spLocks/>
          </p:cNvSpPr>
          <p:nvPr/>
        </p:nvSpPr>
        <p:spPr>
          <a:xfrm>
            <a:off x="971600" y="1772816"/>
            <a:ext cx="7272808" cy="4320480"/>
          </a:xfrm>
          <a:prstGeom prst="rect">
            <a:avLst/>
          </a:prstGeom>
        </p:spPr>
        <p:txBody>
          <a:bodyPr vert="horz" lIns="91440" tIns="45720" rIns="91440" bIns="45720" rtlCol="0">
            <a:noAutofit/>
          </a:bodyPr>
          <a:lstStyle/>
          <a:p>
            <a:r>
              <a:rPr lang="ja-JP" altLang="en-US" sz="3200" dirty="0" smtClean="0">
                <a:solidFill>
                  <a:srgbClr val="0070C0"/>
                </a:solidFill>
                <a:latin typeface="HGPｺﾞｼｯｸE" pitchFamily="50" charset="-128"/>
                <a:ea typeface="HGPｺﾞｼｯｸE" pitchFamily="50" charset="-128"/>
              </a:rPr>
              <a:t>コンビニエンスストア「ローソン」はデータ分析に先駆的に取り組む会社のひとつ。</a:t>
            </a:r>
            <a:endParaRPr lang="en-US" altLang="ja-JP" sz="3200" dirty="0" smtClean="0">
              <a:solidFill>
                <a:srgbClr val="0070C0"/>
              </a:solidFill>
              <a:latin typeface="HGPｺﾞｼｯｸE" pitchFamily="50" charset="-128"/>
              <a:ea typeface="HGPｺﾞｼｯｸE" pitchFamily="50" charset="-128"/>
            </a:endParaRPr>
          </a:p>
          <a:p>
            <a:endParaRPr lang="en-US" altLang="ja-JP" sz="1100" dirty="0" smtClean="0">
              <a:solidFill>
                <a:srgbClr val="0070C0"/>
              </a:solidFill>
            </a:endParaRPr>
          </a:p>
          <a:p>
            <a:endParaRPr lang="en-US" altLang="ja-JP" sz="1100" dirty="0" smtClean="0">
              <a:solidFill>
                <a:srgbClr val="0070C0"/>
              </a:solidFill>
            </a:endParaRPr>
          </a:p>
          <a:p>
            <a:r>
              <a:rPr lang="ja-JP" altLang="en-US" sz="3200" dirty="0" smtClean="0">
                <a:solidFill>
                  <a:srgbClr val="0070C0"/>
                </a:solidFill>
                <a:latin typeface="HGPｺﾞｼｯｸE" pitchFamily="50" charset="-128"/>
                <a:ea typeface="HGPｺﾞｼｯｸE" pitchFamily="50" charset="-128"/>
              </a:rPr>
              <a:t>共通ポイントカード</a:t>
            </a:r>
            <a:r>
              <a:rPr lang="en-US" altLang="ja-JP" sz="3200" dirty="0" smtClean="0">
                <a:solidFill>
                  <a:srgbClr val="0070C0"/>
                </a:solidFill>
                <a:latin typeface="HGPｺﾞｼｯｸE" pitchFamily="50" charset="-128"/>
                <a:ea typeface="HGPｺﾞｼｯｸE" pitchFamily="50" charset="-128"/>
              </a:rPr>
              <a:t>&lt;Ponta</a:t>
            </a:r>
            <a:r>
              <a:rPr lang="ja-JP" altLang="en-US" sz="3200" dirty="0" smtClean="0">
                <a:solidFill>
                  <a:srgbClr val="0070C0"/>
                </a:solidFill>
                <a:latin typeface="HGPｺﾞｼｯｸE" pitchFamily="50" charset="-128"/>
                <a:ea typeface="HGPｺﾞｼｯｸE" pitchFamily="50" charset="-128"/>
              </a:rPr>
              <a:t>カード</a:t>
            </a:r>
            <a:r>
              <a:rPr lang="en-US" altLang="ja-JP" sz="3200" dirty="0" smtClean="0">
                <a:solidFill>
                  <a:srgbClr val="0070C0"/>
                </a:solidFill>
                <a:latin typeface="HGPｺﾞｼｯｸE" pitchFamily="50" charset="-128"/>
                <a:ea typeface="HGPｺﾞｼｯｸE" pitchFamily="50" charset="-128"/>
              </a:rPr>
              <a:t>&gt;</a:t>
            </a:r>
            <a:r>
              <a:rPr lang="ja-JP" altLang="en-US" sz="3200" dirty="0" smtClean="0">
                <a:solidFill>
                  <a:srgbClr val="0070C0"/>
                </a:solidFill>
                <a:latin typeface="HGPｺﾞｼｯｸE" pitchFamily="50" charset="-128"/>
                <a:ea typeface="HGPｺﾞｼｯｸE" pitchFamily="50" charset="-128"/>
              </a:rPr>
              <a:t>と，</a:t>
            </a:r>
            <a:r>
              <a:rPr lang="en-US" altLang="ja-JP" sz="3200" dirty="0" smtClean="0">
                <a:solidFill>
                  <a:srgbClr val="0070C0"/>
                </a:solidFill>
                <a:latin typeface="HGPｺﾞｼｯｸE" pitchFamily="50" charset="-128"/>
                <a:ea typeface="HGPｺﾞｼｯｸE" pitchFamily="50" charset="-128"/>
              </a:rPr>
              <a:t>SNS</a:t>
            </a:r>
            <a:r>
              <a:rPr lang="ja-JP" altLang="en-US" sz="3200" dirty="0" smtClean="0">
                <a:solidFill>
                  <a:srgbClr val="0070C0"/>
                </a:solidFill>
                <a:latin typeface="HGPｺﾞｼｯｸE" pitchFamily="50" charset="-128"/>
                <a:ea typeface="HGPｺﾞｼｯｸE" pitchFamily="50" charset="-128"/>
              </a:rPr>
              <a:t>などを活用し，消費者一人ひとりのニーズをより良く知ろうと努力している。</a:t>
            </a:r>
            <a:endParaRPr lang="en-US" altLang="ja-JP" sz="3200" dirty="0" smtClean="0">
              <a:solidFill>
                <a:srgbClr val="0070C0"/>
              </a:solidFill>
              <a:latin typeface="HGPｺﾞｼｯｸE" pitchFamily="50" charset="-128"/>
              <a:ea typeface="HGPｺﾞｼｯｸE" pitchFamily="50" charset="-128"/>
            </a:endParaRPr>
          </a:p>
        </p:txBody>
      </p:sp>
      <p:sp>
        <p:nvSpPr>
          <p:cNvPr id="11" name="タイトル 1"/>
          <p:cNvSpPr txBox="1">
            <a:spLocks/>
          </p:cNvSpPr>
          <p:nvPr/>
        </p:nvSpPr>
        <p:spPr>
          <a:xfrm>
            <a:off x="457200" y="274638"/>
            <a:ext cx="8229600" cy="1143000"/>
          </a:xfrm>
          <a:prstGeom prst="rect">
            <a:avLst/>
          </a:prstGeom>
        </p:spPr>
        <p:txBody>
          <a:bodyPr vert="horz" lIns="91440" tIns="45720" rIns="91440" bIns="45720" rtlCol="0" anchor="ctr">
            <a:normAutofit/>
          </a:bodyPr>
          <a:lstStyle/>
          <a:p>
            <a:pPr lvl="0">
              <a:spcBef>
                <a:spcPct val="0"/>
              </a:spcBef>
            </a:pP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１．</a:t>
            </a:r>
            <a:r>
              <a:rPr lang="ja-JP" altLang="en-US" sz="4400" dirty="0" smtClean="0"/>
              <a:t>ローソンとデータ分析</a:t>
            </a:r>
            <a:endParaRPr lang="ja-JP" altLang="en-US" sz="4400" dirty="0"/>
          </a:p>
        </p:txBody>
      </p:sp>
      <p:sp>
        <p:nvSpPr>
          <p:cNvPr id="7" name="サブタイトル 4"/>
          <p:cNvSpPr txBox="1">
            <a:spLocks/>
          </p:cNvSpPr>
          <p:nvPr/>
        </p:nvSpPr>
        <p:spPr>
          <a:xfrm>
            <a:off x="467544" y="1772816"/>
            <a:ext cx="7272808" cy="4320480"/>
          </a:xfrm>
          <a:prstGeom prst="rect">
            <a:avLst/>
          </a:prstGeom>
        </p:spPr>
        <p:txBody>
          <a:bodyPr vert="horz" lIns="91440" tIns="45720" rIns="91440" bIns="45720" rtlCol="0">
            <a:noAutofit/>
          </a:bodyPr>
          <a:lstStyle/>
          <a:p>
            <a:r>
              <a:rPr lang="ja-JP" altLang="en-US" sz="3200" dirty="0" smtClean="0">
                <a:solidFill>
                  <a:srgbClr val="0070C0"/>
                </a:solidFill>
                <a:latin typeface="HGPｺﾞｼｯｸE" pitchFamily="50" charset="-128"/>
                <a:ea typeface="HGPｺﾞｼｯｸE" pitchFamily="50" charset="-128"/>
              </a:rPr>
              <a:t>●</a:t>
            </a:r>
            <a:endParaRPr lang="en-US" altLang="ja-JP" sz="3200" dirty="0" smtClean="0">
              <a:solidFill>
                <a:srgbClr val="0070C0"/>
              </a:solidFill>
              <a:latin typeface="HGPｺﾞｼｯｸE" pitchFamily="50" charset="-128"/>
              <a:ea typeface="HGPｺﾞｼｯｸE" pitchFamily="50" charset="-128"/>
            </a:endParaRPr>
          </a:p>
          <a:p>
            <a:endParaRPr lang="en-US" altLang="ja-JP" sz="3200" dirty="0" smtClean="0">
              <a:solidFill>
                <a:srgbClr val="0070C0"/>
              </a:solidFill>
              <a:latin typeface="HGPｺﾞｼｯｸE" pitchFamily="50" charset="-128"/>
              <a:ea typeface="HGPｺﾞｼｯｸE" pitchFamily="50" charset="-128"/>
            </a:endParaRPr>
          </a:p>
          <a:p>
            <a:endParaRPr lang="en-US" altLang="ja-JP" sz="1100" dirty="0" smtClean="0">
              <a:solidFill>
                <a:srgbClr val="0070C0"/>
              </a:solidFill>
            </a:endParaRPr>
          </a:p>
          <a:p>
            <a:endParaRPr lang="en-US" altLang="ja-JP" sz="1100" dirty="0" smtClean="0">
              <a:solidFill>
                <a:srgbClr val="0070C0"/>
              </a:solidFill>
            </a:endParaRPr>
          </a:p>
          <a:p>
            <a:r>
              <a:rPr lang="ja-JP" altLang="en-US" sz="3200" dirty="0" smtClean="0">
                <a:solidFill>
                  <a:srgbClr val="0070C0"/>
                </a:solidFill>
                <a:latin typeface="HGPｺﾞｼｯｸE" pitchFamily="50" charset="-128"/>
                <a:ea typeface="HGPｺﾞｼｯｸE" pitchFamily="50" charset="-128"/>
              </a:rPr>
              <a:t>●</a:t>
            </a:r>
            <a:endParaRPr lang="en-US" altLang="ja-JP" sz="3200" dirty="0" smtClean="0">
              <a:solidFill>
                <a:srgbClr val="0070C0"/>
              </a:solidFill>
              <a:latin typeface="HGPｺﾞｼｯｸE" pitchFamily="50" charset="-128"/>
              <a:ea typeface="HGPｺﾞｼｯｸE" pitchFamily="50"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p:cNvSpPr txBox="1">
            <a:spLocks/>
          </p:cNvSpPr>
          <p:nvPr/>
        </p:nvSpPr>
        <p:spPr>
          <a:xfrm>
            <a:off x="971600" y="1628800"/>
            <a:ext cx="7772400" cy="1470025"/>
          </a:xfrm>
          <a:prstGeom prst="rect">
            <a:avLst/>
          </a:prstGeom>
        </p:spPr>
        <p:txBody>
          <a:bodyPr vert="horz" lIns="91440" tIns="45720" rIns="91440" bIns="45720" rtlCol="0" anchor="ctr">
            <a:normAutofit/>
          </a:bodyPr>
          <a:lstStyle/>
          <a:p>
            <a:pPr lvl="0">
              <a:spcBef>
                <a:spcPct val="0"/>
              </a:spcBef>
            </a:pP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サブタイトル 4"/>
          <p:cNvSpPr txBox="1">
            <a:spLocks/>
          </p:cNvSpPr>
          <p:nvPr/>
        </p:nvSpPr>
        <p:spPr>
          <a:xfrm>
            <a:off x="971600" y="1628800"/>
            <a:ext cx="8172400" cy="4320480"/>
          </a:xfrm>
          <a:prstGeom prst="rect">
            <a:avLst/>
          </a:prstGeom>
        </p:spPr>
        <p:txBody>
          <a:bodyPr vert="horz" lIns="91440" tIns="45720" rIns="91440" bIns="45720" rtlCol="0">
            <a:noAutofit/>
          </a:bodyPr>
          <a:lstStyle/>
          <a:p>
            <a:r>
              <a:rPr lang="ja-JP" altLang="en-US" sz="2400" dirty="0" smtClean="0">
                <a:solidFill>
                  <a:srgbClr val="0070C0"/>
                </a:solidFill>
                <a:latin typeface="HGPｺﾞｼｯｸE" pitchFamily="50" charset="-128"/>
                <a:ea typeface="HGPｺﾞｼｯｸE" pitchFamily="50" charset="-128"/>
              </a:rPr>
              <a:t>全国</a:t>
            </a:r>
            <a:r>
              <a:rPr lang="en-US" altLang="ja-JP" sz="2400" dirty="0" smtClean="0">
                <a:solidFill>
                  <a:srgbClr val="0070C0"/>
                </a:solidFill>
                <a:latin typeface="HGPｺﾞｼｯｸE" pitchFamily="50" charset="-128"/>
                <a:ea typeface="HGPｺﾞｼｯｸE" pitchFamily="50" charset="-128"/>
              </a:rPr>
              <a:t>10,000</a:t>
            </a:r>
            <a:r>
              <a:rPr lang="ja-JP" altLang="en-US" sz="2400" dirty="0" smtClean="0">
                <a:solidFill>
                  <a:srgbClr val="0070C0"/>
                </a:solidFill>
                <a:latin typeface="HGPｺﾞｼｯｸE" pitchFamily="50" charset="-128"/>
                <a:ea typeface="HGPｺﾞｼｯｸE" pitchFamily="50" charset="-128"/>
              </a:rPr>
              <a:t>店舗以上の取引データが翌日には集計され，　　分析できる情報通信インフラを整備</a:t>
            </a:r>
            <a:endParaRPr lang="en-US" altLang="ja-JP" sz="2400" dirty="0" smtClean="0">
              <a:solidFill>
                <a:srgbClr val="0070C0"/>
              </a:solidFill>
              <a:latin typeface="HGPｺﾞｼｯｸE" pitchFamily="50" charset="-128"/>
              <a:ea typeface="HGPｺﾞｼｯｸE" pitchFamily="50" charset="-128"/>
            </a:endParaRPr>
          </a:p>
          <a:p>
            <a:endParaRPr lang="ja-JP" altLang="en-US" sz="1100" dirty="0" smtClean="0">
              <a:solidFill>
                <a:srgbClr val="0070C0"/>
              </a:solidFill>
              <a:latin typeface="HGPｺﾞｼｯｸE" pitchFamily="50" charset="-128"/>
              <a:ea typeface="HGPｺﾞｼｯｸE" pitchFamily="50" charset="-128"/>
            </a:endParaRPr>
          </a:p>
          <a:p>
            <a:r>
              <a:rPr lang="ja-JP" altLang="en-US" sz="2400" dirty="0" smtClean="0">
                <a:solidFill>
                  <a:srgbClr val="0070C0"/>
                </a:solidFill>
                <a:latin typeface="HGPｺﾞｼｯｸE" pitchFamily="50" charset="-128"/>
                <a:ea typeface="HGPｺﾞｼｯｸE" pitchFamily="50" charset="-128"/>
              </a:rPr>
              <a:t>膨大なデータ処理が可能な高機能分析ツールを整備</a:t>
            </a:r>
            <a:endParaRPr lang="en-US" altLang="ja-JP" sz="2400" dirty="0" smtClean="0">
              <a:solidFill>
                <a:srgbClr val="0070C0"/>
              </a:solidFill>
              <a:latin typeface="HGPｺﾞｼｯｸE" pitchFamily="50" charset="-128"/>
              <a:ea typeface="HGPｺﾞｼｯｸE" pitchFamily="50" charset="-128"/>
            </a:endParaRPr>
          </a:p>
          <a:p>
            <a:endParaRPr lang="ja-JP" altLang="en-US" sz="1100" dirty="0" smtClean="0">
              <a:solidFill>
                <a:srgbClr val="0070C0"/>
              </a:solidFill>
              <a:latin typeface="HGPｺﾞｼｯｸE" pitchFamily="50" charset="-128"/>
              <a:ea typeface="HGPｺﾞｼｯｸE" pitchFamily="50" charset="-128"/>
            </a:endParaRPr>
          </a:p>
          <a:p>
            <a:r>
              <a:rPr lang="ja-JP" altLang="en-US" sz="2400" dirty="0" smtClean="0">
                <a:solidFill>
                  <a:srgbClr val="0070C0"/>
                </a:solidFill>
                <a:latin typeface="HGPｺﾞｼｯｸE" pitchFamily="50" charset="-128"/>
                <a:ea typeface="HGPｺﾞｼｯｸE" pitchFamily="50" charset="-128"/>
              </a:rPr>
              <a:t>情報分析専門部署を設置</a:t>
            </a:r>
            <a:endParaRPr lang="en-US" altLang="ja-JP" sz="2400" dirty="0" smtClean="0">
              <a:solidFill>
                <a:srgbClr val="0070C0"/>
              </a:solidFill>
              <a:latin typeface="HGPｺﾞｼｯｸE" pitchFamily="50" charset="-128"/>
              <a:ea typeface="HGPｺﾞｼｯｸE" pitchFamily="50" charset="-128"/>
            </a:endParaRPr>
          </a:p>
          <a:p>
            <a:endParaRPr lang="ja-JP" altLang="en-US" sz="1100" dirty="0" smtClean="0">
              <a:solidFill>
                <a:srgbClr val="0070C0"/>
              </a:solidFill>
              <a:latin typeface="HGPｺﾞｼｯｸE" pitchFamily="50" charset="-128"/>
              <a:ea typeface="HGPｺﾞｼｯｸE" pitchFamily="50" charset="-128"/>
            </a:endParaRPr>
          </a:p>
          <a:p>
            <a:r>
              <a:rPr lang="ja-JP" altLang="en-US" sz="2400" dirty="0" smtClean="0">
                <a:solidFill>
                  <a:srgbClr val="0070C0"/>
                </a:solidFill>
                <a:latin typeface="HGPｺﾞｼｯｸE" pitchFamily="50" charset="-128"/>
                <a:ea typeface="HGPｺﾞｼｯｸE" pitchFamily="50" charset="-128"/>
              </a:rPr>
              <a:t>会社（経営者）のデータ分析活用に関する理解と推進力</a:t>
            </a:r>
            <a:endParaRPr lang="en-US" altLang="ja-JP" sz="2400" dirty="0" smtClean="0">
              <a:solidFill>
                <a:srgbClr val="0070C0"/>
              </a:solidFill>
              <a:latin typeface="HGPｺﾞｼｯｸE" pitchFamily="50" charset="-128"/>
              <a:ea typeface="HGPｺﾞｼｯｸE" pitchFamily="50" charset="-128"/>
            </a:endParaRPr>
          </a:p>
          <a:p>
            <a:endParaRPr lang="ja-JP" altLang="en-US" sz="1100" dirty="0" smtClean="0">
              <a:solidFill>
                <a:srgbClr val="0070C0"/>
              </a:solidFill>
              <a:latin typeface="HGPｺﾞｼｯｸE" pitchFamily="50" charset="-128"/>
              <a:ea typeface="HGPｺﾞｼｯｸE" pitchFamily="50" charset="-128"/>
            </a:endParaRPr>
          </a:p>
          <a:p>
            <a:r>
              <a:rPr lang="en-US" altLang="ja-JP" sz="2400" dirty="0" smtClean="0">
                <a:solidFill>
                  <a:srgbClr val="0070C0"/>
                </a:solidFill>
                <a:latin typeface="HGPｺﾞｼｯｸE" pitchFamily="50" charset="-128"/>
                <a:ea typeface="HGPｺﾞｼｯｸE" pitchFamily="50" charset="-128"/>
              </a:rPr>
              <a:t>5,500</a:t>
            </a:r>
            <a:r>
              <a:rPr lang="ja-JP" altLang="en-US" sz="2400" dirty="0" smtClean="0">
                <a:solidFill>
                  <a:srgbClr val="0070C0"/>
                </a:solidFill>
                <a:latin typeface="HGPｺﾞｼｯｸE" pitchFamily="50" charset="-128"/>
                <a:ea typeface="HGPｺﾞｼｯｸE" pitchFamily="50" charset="-128"/>
              </a:rPr>
              <a:t>万人以上（</a:t>
            </a:r>
            <a:r>
              <a:rPr lang="en-US" altLang="ja-JP" sz="2400" dirty="0" smtClean="0">
                <a:solidFill>
                  <a:srgbClr val="0070C0"/>
                </a:solidFill>
                <a:latin typeface="HGPｺﾞｼｯｸE" pitchFamily="50" charset="-128"/>
                <a:ea typeface="HGPｺﾞｼｯｸE" pitchFamily="50" charset="-128"/>
              </a:rPr>
              <a:t>2013</a:t>
            </a:r>
            <a:r>
              <a:rPr lang="ja-JP" altLang="en-US" sz="2400" dirty="0" smtClean="0">
                <a:solidFill>
                  <a:srgbClr val="0070C0"/>
                </a:solidFill>
                <a:latin typeface="HGPｺﾞｼｯｸE" pitchFamily="50" charset="-128"/>
                <a:ea typeface="HGPｺﾞｼｯｸE" pitchFamily="50" charset="-128"/>
              </a:rPr>
              <a:t>年</a:t>
            </a:r>
            <a:r>
              <a:rPr lang="en-US" altLang="ja-JP" sz="2400" dirty="0" smtClean="0">
                <a:solidFill>
                  <a:srgbClr val="0070C0"/>
                </a:solidFill>
                <a:latin typeface="HGPｺﾞｼｯｸE" pitchFamily="50" charset="-128"/>
                <a:ea typeface="HGPｺﾞｼｯｸE" pitchFamily="50" charset="-128"/>
              </a:rPr>
              <a:t>6</a:t>
            </a:r>
            <a:r>
              <a:rPr lang="ja-JP" altLang="en-US" sz="2400" dirty="0" smtClean="0">
                <a:solidFill>
                  <a:srgbClr val="0070C0"/>
                </a:solidFill>
                <a:latin typeface="HGPｺﾞｼｯｸE" pitchFamily="50" charset="-128"/>
                <a:ea typeface="HGPｺﾞｼｯｸE" pitchFamily="50" charset="-128"/>
              </a:rPr>
              <a:t>月末時点）を誇る</a:t>
            </a:r>
            <a:r>
              <a:rPr lang="en-US" altLang="ja-JP" sz="2400" dirty="0" smtClean="0">
                <a:solidFill>
                  <a:srgbClr val="0070C0"/>
                </a:solidFill>
                <a:latin typeface="HGPｺﾞｼｯｸE" pitchFamily="50" charset="-128"/>
                <a:ea typeface="HGPｺﾞｼｯｸE" pitchFamily="50" charset="-128"/>
              </a:rPr>
              <a:t>Ponta</a:t>
            </a:r>
            <a:r>
              <a:rPr lang="ja-JP" altLang="en-US" sz="2400" dirty="0" smtClean="0">
                <a:solidFill>
                  <a:srgbClr val="0070C0"/>
                </a:solidFill>
                <a:latin typeface="HGPｺﾞｼｯｸE" pitchFamily="50" charset="-128"/>
                <a:ea typeface="HGPｺﾞｼｯｸE" pitchFamily="50" charset="-128"/>
              </a:rPr>
              <a:t>会員の存在</a:t>
            </a:r>
            <a:endParaRPr lang="en-US" altLang="ja-JP" sz="2400" dirty="0" smtClean="0">
              <a:solidFill>
                <a:srgbClr val="0070C0"/>
              </a:solidFill>
              <a:latin typeface="HGPｺﾞｼｯｸE" pitchFamily="50" charset="-128"/>
              <a:ea typeface="HGPｺﾞｼｯｸE" pitchFamily="50" charset="-128"/>
            </a:endParaRPr>
          </a:p>
          <a:p>
            <a:endParaRPr lang="ja-JP" altLang="en-US" sz="1100" dirty="0" smtClean="0">
              <a:solidFill>
                <a:srgbClr val="0070C0"/>
              </a:solidFill>
              <a:latin typeface="HGPｺﾞｼｯｸE" pitchFamily="50" charset="-128"/>
              <a:ea typeface="HGPｺﾞｼｯｸE" pitchFamily="50" charset="-128"/>
            </a:endParaRPr>
          </a:p>
          <a:p>
            <a:r>
              <a:rPr lang="ja-JP" altLang="en-US" sz="2400" dirty="0" smtClean="0">
                <a:solidFill>
                  <a:srgbClr val="0070C0"/>
                </a:solidFill>
                <a:latin typeface="HGPｺﾞｼｯｸE" pitchFamily="50" charset="-128"/>
                <a:ea typeface="HGPｺﾞｼｯｸE" pitchFamily="50" charset="-128"/>
              </a:rPr>
              <a:t>データを分析→活用できる企業体制を整備　　　　　　　　　　　　　　</a:t>
            </a:r>
            <a:r>
              <a:rPr lang="ja-JP" altLang="en-US" sz="2200" dirty="0" smtClean="0">
                <a:latin typeface="HGPｺﾞｼｯｸM" pitchFamily="50" charset="-128"/>
                <a:ea typeface="HGPｺﾞｼｯｸM" pitchFamily="50" charset="-128"/>
              </a:rPr>
              <a:t>（自社で製造している商品がある）</a:t>
            </a:r>
            <a:endParaRPr lang="en-US" altLang="ja-JP" sz="2200" dirty="0" smtClean="0">
              <a:latin typeface="HGPｺﾞｼｯｸM" pitchFamily="50" charset="-128"/>
              <a:ea typeface="HGPｺﾞｼｯｸM" pitchFamily="50" charset="-128"/>
            </a:endParaRPr>
          </a:p>
          <a:p>
            <a:endParaRPr lang="ja-JP" altLang="en-US" sz="1100" dirty="0" smtClean="0">
              <a:solidFill>
                <a:srgbClr val="0070C0"/>
              </a:solidFill>
              <a:latin typeface="HGPｺﾞｼｯｸE" pitchFamily="50" charset="-128"/>
              <a:ea typeface="HGPｺﾞｼｯｸE" pitchFamily="50" charset="-128"/>
            </a:endParaRPr>
          </a:p>
          <a:p>
            <a:r>
              <a:rPr lang="ja-JP" altLang="en-US" sz="2400" dirty="0" smtClean="0">
                <a:solidFill>
                  <a:srgbClr val="0070C0"/>
                </a:solidFill>
                <a:latin typeface="HGPｺﾞｼｯｸE" pitchFamily="50" charset="-128"/>
                <a:ea typeface="HGPｺﾞｼｯｸE" pitchFamily="50" charset="-128"/>
              </a:rPr>
              <a:t>シナジーを生み出すグループ会社の存在　　　　　　　　　　　　</a:t>
            </a:r>
            <a:r>
              <a:rPr lang="ja-JP" altLang="en-US" sz="2200" dirty="0" smtClean="0">
                <a:latin typeface="HGPｺﾞｼｯｸM" pitchFamily="50" charset="-128"/>
                <a:ea typeface="HGPｺﾞｼｯｸM" pitchFamily="50" charset="-128"/>
              </a:rPr>
              <a:t>（チケット販売等を手掛けるローソン</a:t>
            </a:r>
            <a:r>
              <a:rPr lang="en-US" altLang="ja-JP" sz="2200" dirty="0" smtClean="0">
                <a:latin typeface="HGPｺﾞｼｯｸM" pitchFamily="50" charset="-128"/>
                <a:ea typeface="HGPｺﾞｼｯｸM" pitchFamily="50" charset="-128"/>
              </a:rPr>
              <a:t>HMV</a:t>
            </a:r>
            <a:r>
              <a:rPr lang="ja-JP" altLang="en-US" sz="2200" dirty="0" smtClean="0">
                <a:latin typeface="HGPｺﾞｼｯｸM" pitchFamily="50" charset="-128"/>
                <a:ea typeface="HGPｺﾞｼｯｸM" pitchFamily="50" charset="-128"/>
              </a:rPr>
              <a:t>エンタテイメントなど）</a:t>
            </a:r>
            <a:endParaRPr lang="en-US" altLang="ja-JP" sz="2200" dirty="0" smtClean="0">
              <a:latin typeface="HGPｺﾞｼｯｸM" pitchFamily="50" charset="-128"/>
              <a:ea typeface="HGPｺﾞｼｯｸM" pitchFamily="50" charset="-128"/>
            </a:endParaRPr>
          </a:p>
        </p:txBody>
      </p:sp>
      <p:sp>
        <p:nvSpPr>
          <p:cNvPr id="11" name="タイトル 1"/>
          <p:cNvSpPr txBox="1">
            <a:spLocks/>
          </p:cNvSpPr>
          <p:nvPr/>
        </p:nvSpPr>
        <p:spPr>
          <a:xfrm>
            <a:off x="457200" y="274638"/>
            <a:ext cx="8229600" cy="1143000"/>
          </a:xfrm>
          <a:prstGeom prst="rect">
            <a:avLst/>
          </a:prstGeom>
        </p:spPr>
        <p:txBody>
          <a:bodyPr vert="horz" lIns="91440" tIns="45720" rIns="91440" bIns="45720" rtlCol="0" anchor="ctr">
            <a:normAutofit/>
          </a:bodyPr>
          <a:lstStyle/>
          <a:p>
            <a:pPr lvl="0">
              <a:spcBef>
                <a:spcPct val="0"/>
              </a:spcBef>
            </a:pPr>
            <a:r>
              <a:rPr lang="ja-JP" altLang="en-US" sz="4400" dirty="0" smtClean="0"/>
              <a:t>２．ローソンの強み</a:t>
            </a:r>
            <a:endParaRPr lang="ja-JP" altLang="en-US" sz="4400" dirty="0"/>
          </a:p>
        </p:txBody>
      </p:sp>
      <p:sp>
        <p:nvSpPr>
          <p:cNvPr id="8" name="サブタイトル 4"/>
          <p:cNvSpPr txBox="1">
            <a:spLocks/>
          </p:cNvSpPr>
          <p:nvPr/>
        </p:nvSpPr>
        <p:spPr>
          <a:xfrm>
            <a:off x="539552" y="1628800"/>
            <a:ext cx="7704856" cy="4896544"/>
          </a:xfrm>
          <a:prstGeom prst="rect">
            <a:avLst/>
          </a:prstGeom>
        </p:spPr>
        <p:txBody>
          <a:bodyPr vert="horz" lIns="91440" tIns="45720" rIns="91440" bIns="45720" rtlCol="0">
            <a:noAutofit/>
          </a:bodyPr>
          <a:lstStyle/>
          <a:p>
            <a:r>
              <a:rPr lang="ja-JP" altLang="en-US" sz="2400" dirty="0" smtClean="0">
                <a:solidFill>
                  <a:srgbClr val="0070C0"/>
                </a:solidFill>
                <a:latin typeface="HGPｺﾞｼｯｸM" pitchFamily="50" charset="-128"/>
                <a:ea typeface="HGPｺﾞｼｯｸM" pitchFamily="50" charset="-128"/>
              </a:rPr>
              <a:t>●</a:t>
            </a:r>
            <a:endParaRPr lang="en-US" altLang="ja-JP" sz="2400" dirty="0" smtClean="0">
              <a:solidFill>
                <a:srgbClr val="0070C0"/>
              </a:solidFill>
              <a:latin typeface="HGPｺﾞｼｯｸM" pitchFamily="50" charset="-128"/>
              <a:ea typeface="HGPｺﾞｼｯｸM" pitchFamily="50" charset="-128"/>
            </a:endParaRPr>
          </a:p>
          <a:p>
            <a:endParaRPr lang="en-US" altLang="ja-JP" sz="2400" dirty="0" smtClean="0">
              <a:solidFill>
                <a:srgbClr val="0070C0"/>
              </a:solidFill>
              <a:latin typeface="HGPｺﾞｼｯｸM" pitchFamily="50" charset="-128"/>
              <a:ea typeface="HGPｺﾞｼｯｸM" pitchFamily="50" charset="-128"/>
            </a:endParaRPr>
          </a:p>
          <a:p>
            <a:endParaRPr lang="ja-JP" altLang="en-US" sz="1100" dirty="0" smtClean="0">
              <a:solidFill>
                <a:srgbClr val="0070C0"/>
              </a:solidFill>
              <a:latin typeface="HGPｺﾞｼｯｸM" pitchFamily="50" charset="-128"/>
              <a:ea typeface="HGPｺﾞｼｯｸM" pitchFamily="50" charset="-128"/>
            </a:endParaRPr>
          </a:p>
          <a:p>
            <a:r>
              <a:rPr lang="ja-JP" altLang="en-US" sz="2400" dirty="0" smtClean="0">
                <a:solidFill>
                  <a:srgbClr val="0070C0"/>
                </a:solidFill>
                <a:latin typeface="HGPｺﾞｼｯｸM" pitchFamily="50" charset="-128"/>
                <a:ea typeface="HGPｺﾞｼｯｸM" pitchFamily="50" charset="-128"/>
              </a:rPr>
              <a:t>●</a:t>
            </a:r>
            <a:endParaRPr lang="en-US" altLang="ja-JP" sz="2400" dirty="0" smtClean="0">
              <a:solidFill>
                <a:srgbClr val="0070C0"/>
              </a:solidFill>
              <a:latin typeface="HGPｺﾞｼｯｸM" pitchFamily="50" charset="-128"/>
              <a:ea typeface="HGPｺﾞｼｯｸM" pitchFamily="50" charset="-128"/>
            </a:endParaRPr>
          </a:p>
          <a:p>
            <a:endParaRPr lang="en-US" altLang="ja-JP" sz="1100" dirty="0" smtClean="0">
              <a:solidFill>
                <a:srgbClr val="0070C0"/>
              </a:solidFill>
              <a:latin typeface="HGPｺﾞｼｯｸM" pitchFamily="50" charset="-128"/>
              <a:ea typeface="HGPｺﾞｼｯｸM" pitchFamily="50" charset="-128"/>
            </a:endParaRPr>
          </a:p>
          <a:p>
            <a:r>
              <a:rPr lang="ja-JP" altLang="en-US" sz="2400" dirty="0" smtClean="0">
                <a:solidFill>
                  <a:srgbClr val="0070C0"/>
                </a:solidFill>
                <a:latin typeface="HGPｺﾞｼｯｸM" pitchFamily="50" charset="-128"/>
                <a:ea typeface="HGPｺﾞｼｯｸM" pitchFamily="50" charset="-128"/>
              </a:rPr>
              <a:t>●</a:t>
            </a:r>
            <a:endParaRPr lang="en-US" altLang="ja-JP" sz="2400" dirty="0" smtClean="0">
              <a:solidFill>
                <a:srgbClr val="0070C0"/>
              </a:solidFill>
              <a:latin typeface="HGPｺﾞｼｯｸM" pitchFamily="50" charset="-128"/>
              <a:ea typeface="HGPｺﾞｼｯｸM" pitchFamily="50" charset="-128"/>
            </a:endParaRPr>
          </a:p>
          <a:p>
            <a:endParaRPr lang="ja-JP" altLang="en-US" sz="1100" dirty="0" smtClean="0">
              <a:solidFill>
                <a:srgbClr val="0070C0"/>
              </a:solidFill>
              <a:latin typeface="HGPｺﾞｼｯｸM" pitchFamily="50" charset="-128"/>
              <a:ea typeface="HGPｺﾞｼｯｸM" pitchFamily="50" charset="-128"/>
            </a:endParaRPr>
          </a:p>
          <a:p>
            <a:r>
              <a:rPr lang="ja-JP" altLang="en-US" sz="2400" dirty="0" smtClean="0">
                <a:solidFill>
                  <a:srgbClr val="0070C0"/>
                </a:solidFill>
                <a:latin typeface="HGPｺﾞｼｯｸM" pitchFamily="50" charset="-128"/>
                <a:ea typeface="HGPｺﾞｼｯｸM" pitchFamily="50" charset="-128"/>
              </a:rPr>
              <a:t>●</a:t>
            </a:r>
            <a:endParaRPr lang="en-US" altLang="ja-JP" sz="2400" dirty="0" smtClean="0">
              <a:solidFill>
                <a:srgbClr val="0070C0"/>
              </a:solidFill>
              <a:latin typeface="HGPｺﾞｼｯｸM" pitchFamily="50" charset="-128"/>
              <a:ea typeface="HGPｺﾞｼｯｸM" pitchFamily="50" charset="-128"/>
            </a:endParaRPr>
          </a:p>
          <a:p>
            <a:endParaRPr lang="ja-JP" altLang="en-US" sz="1100" dirty="0" smtClean="0">
              <a:solidFill>
                <a:srgbClr val="0070C0"/>
              </a:solidFill>
              <a:latin typeface="HGPｺﾞｼｯｸM" pitchFamily="50" charset="-128"/>
              <a:ea typeface="HGPｺﾞｼｯｸM" pitchFamily="50" charset="-128"/>
            </a:endParaRPr>
          </a:p>
          <a:p>
            <a:r>
              <a:rPr lang="ja-JP" altLang="en-US" sz="2400" dirty="0" smtClean="0">
                <a:solidFill>
                  <a:srgbClr val="0070C0"/>
                </a:solidFill>
                <a:latin typeface="HGPｺﾞｼｯｸM" pitchFamily="50" charset="-128"/>
                <a:ea typeface="HGPｺﾞｼｯｸM" pitchFamily="50" charset="-128"/>
              </a:rPr>
              <a:t>●</a:t>
            </a:r>
            <a:endParaRPr lang="en-US" altLang="ja-JP" sz="2400" dirty="0" smtClean="0">
              <a:solidFill>
                <a:srgbClr val="0070C0"/>
              </a:solidFill>
              <a:latin typeface="HGPｺﾞｼｯｸM" pitchFamily="50" charset="-128"/>
              <a:ea typeface="HGPｺﾞｼｯｸM" pitchFamily="50" charset="-128"/>
            </a:endParaRPr>
          </a:p>
          <a:p>
            <a:endParaRPr lang="ja-JP" altLang="en-US" sz="1100" dirty="0" smtClean="0">
              <a:solidFill>
                <a:srgbClr val="0070C0"/>
              </a:solidFill>
              <a:latin typeface="HGPｺﾞｼｯｸM" pitchFamily="50" charset="-128"/>
              <a:ea typeface="HGPｺﾞｼｯｸM" pitchFamily="50" charset="-128"/>
            </a:endParaRPr>
          </a:p>
          <a:p>
            <a:r>
              <a:rPr lang="ja-JP" altLang="en-US" sz="2400" dirty="0" smtClean="0">
                <a:solidFill>
                  <a:srgbClr val="0070C0"/>
                </a:solidFill>
                <a:latin typeface="HGPｺﾞｼｯｸM" pitchFamily="50" charset="-128"/>
                <a:ea typeface="HGPｺﾞｼｯｸM" pitchFamily="50" charset="-128"/>
              </a:rPr>
              <a:t>●</a:t>
            </a:r>
            <a:endParaRPr lang="en-US" altLang="ja-JP" sz="2400" dirty="0" smtClean="0">
              <a:solidFill>
                <a:srgbClr val="0070C0"/>
              </a:solidFill>
              <a:latin typeface="HGPｺﾞｼｯｸM" pitchFamily="50" charset="-128"/>
              <a:ea typeface="HGPｺﾞｼｯｸM" pitchFamily="50" charset="-128"/>
            </a:endParaRPr>
          </a:p>
          <a:p>
            <a:endParaRPr lang="en-US" altLang="ja-JP" sz="2400" dirty="0" smtClean="0">
              <a:solidFill>
                <a:srgbClr val="0070C0"/>
              </a:solidFill>
              <a:latin typeface="HGPｺﾞｼｯｸM" pitchFamily="50" charset="-128"/>
              <a:ea typeface="HGPｺﾞｼｯｸM" pitchFamily="50" charset="-128"/>
            </a:endParaRPr>
          </a:p>
          <a:p>
            <a:endParaRPr lang="ja-JP" altLang="en-US" sz="1100" dirty="0" smtClean="0">
              <a:solidFill>
                <a:srgbClr val="0070C0"/>
              </a:solidFill>
              <a:latin typeface="HGPｺﾞｼｯｸM" pitchFamily="50" charset="-128"/>
              <a:ea typeface="HGPｺﾞｼｯｸM" pitchFamily="50" charset="-128"/>
            </a:endParaRPr>
          </a:p>
          <a:p>
            <a:r>
              <a:rPr lang="ja-JP" altLang="en-US" sz="2400" dirty="0" smtClean="0">
                <a:solidFill>
                  <a:srgbClr val="0070C0"/>
                </a:solidFill>
                <a:latin typeface="HGPｺﾞｼｯｸM" pitchFamily="50" charset="-128"/>
                <a:ea typeface="HGPｺﾞｼｯｸM" pitchFamily="50" charset="-128"/>
              </a:rPr>
              <a:t>●</a:t>
            </a:r>
            <a:endParaRPr lang="en-US" altLang="ja-JP" sz="2400" dirty="0" smtClean="0">
              <a:solidFill>
                <a:srgbClr val="0070C0"/>
              </a:solidFill>
              <a:latin typeface="HGPｺﾞｼｯｸM" pitchFamily="50" charset="-128"/>
              <a:ea typeface="HGPｺﾞｼｯｸM" pitchFamily="50"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dirty="0" smtClean="0"/>
              <a:t>３．誌面データ</a:t>
            </a:r>
            <a:endParaRPr kumimoji="1" lang="ja-JP" altLang="en-US" dirty="0"/>
          </a:p>
        </p:txBody>
      </p:sp>
      <p:sp>
        <p:nvSpPr>
          <p:cNvPr id="7" name="正方形/長方形 6"/>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descr="C:\Users\iwasaki\Desktop\ss\誌面全体.PNG"/>
          <p:cNvPicPr>
            <a:picLocks noChangeAspect="1" noChangeArrowheads="1"/>
          </p:cNvPicPr>
          <p:nvPr/>
        </p:nvPicPr>
        <p:blipFill>
          <a:blip r:embed="rId2" cstate="print"/>
          <a:srcRect/>
          <a:stretch>
            <a:fillRect/>
          </a:stretch>
        </p:blipFill>
        <p:spPr bwMode="auto">
          <a:xfrm>
            <a:off x="827584" y="1196752"/>
            <a:ext cx="7655321" cy="5403672"/>
          </a:xfrm>
          <a:prstGeom prst="rect">
            <a:avLst/>
          </a:prstGeom>
          <a:noFill/>
          <a:ln>
            <a:solidFill>
              <a:schemeClr val="bg1">
                <a:lumMod val="50000"/>
              </a:schemeClr>
            </a:solid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ja-JP" altLang="en-US" dirty="0" smtClean="0"/>
              <a:t>４．誌面イラスト</a:t>
            </a:r>
            <a:r>
              <a:rPr kumimoji="1" lang="ja-JP" altLang="en-US" sz="1800" dirty="0" smtClean="0"/>
              <a:t>（イラスト本文含む）</a:t>
            </a:r>
            <a:endParaRPr kumimoji="1" lang="ja-JP" altLang="en-US" sz="1800" dirty="0"/>
          </a:p>
        </p:txBody>
      </p:sp>
      <p:sp>
        <p:nvSpPr>
          <p:cNvPr id="7" name="正方形/長方形 6"/>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C:\Users\iwasaki\Desktop\ss\イラスト全体（解説含む）.PNG"/>
          <p:cNvPicPr>
            <a:picLocks noChangeAspect="1" noChangeArrowheads="1"/>
          </p:cNvPicPr>
          <p:nvPr/>
        </p:nvPicPr>
        <p:blipFill>
          <a:blip r:embed="rId2" cstate="print"/>
          <a:srcRect l="857"/>
          <a:stretch>
            <a:fillRect/>
          </a:stretch>
        </p:blipFill>
        <p:spPr bwMode="auto">
          <a:xfrm>
            <a:off x="267619" y="1340768"/>
            <a:ext cx="8696869" cy="518457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iwasaki\Desktop\ss\イラスト.PNG"/>
          <p:cNvPicPr>
            <a:picLocks noChangeAspect="1" noChangeArrowheads="1"/>
          </p:cNvPicPr>
          <p:nvPr/>
        </p:nvPicPr>
        <p:blipFill>
          <a:blip r:embed="rId2" cstate="print"/>
          <a:srcRect r="7732" b="1316"/>
          <a:stretch>
            <a:fillRect/>
          </a:stretch>
        </p:blipFill>
        <p:spPr bwMode="auto">
          <a:xfrm>
            <a:off x="395536" y="1268760"/>
            <a:ext cx="8529958" cy="5400600"/>
          </a:xfrm>
          <a:prstGeom prst="rect">
            <a:avLst/>
          </a:prstGeom>
          <a:noFill/>
        </p:spPr>
      </p:pic>
      <p:sp>
        <p:nvSpPr>
          <p:cNvPr id="2" name="タイトル 1"/>
          <p:cNvSpPr>
            <a:spLocks noGrp="1"/>
          </p:cNvSpPr>
          <p:nvPr>
            <p:ph type="title"/>
          </p:nvPr>
        </p:nvSpPr>
        <p:spPr/>
        <p:txBody>
          <a:bodyPr>
            <a:normAutofit/>
          </a:bodyPr>
          <a:lstStyle/>
          <a:p>
            <a:pPr algn="l"/>
            <a:r>
              <a:rPr kumimoji="1" lang="ja-JP" altLang="en-US" dirty="0" smtClean="0"/>
              <a:t>４．誌面</a:t>
            </a:r>
            <a:r>
              <a:rPr lang="ja-JP" altLang="en-US" dirty="0" smtClean="0"/>
              <a:t>イラスト</a:t>
            </a:r>
            <a:r>
              <a:rPr lang="ja-JP" altLang="en-US" sz="1600" dirty="0" smtClean="0"/>
              <a:t>（イラストのみ）</a:t>
            </a:r>
            <a:endParaRPr kumimoji="1" lang="ja-JP" altLang="en-US" sz="1600" dirty="0"/>
          </a:p>
        </p:txBody>
      </p:sp>
      <p:sp>
        <p:nvSpPr>
          <p:cNvPr id="7" name="正方形/長方形 6"/>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ja-JP" altLang="en-US" dirty="0" smtClean="0"/>
              <a:t>５．誌面イラスト本文</a:t>
            </a:r>
            <a:r>
              <a:rPr lang="ja-JP" altLang="en-US" dirty="0" smtClean="0"/>
              <a:t>（</a:t>
            </a:r>
            <a:r>
              <a:rPr kumimoji="1" lang="ja-JP" altLang="en-US" dirty="0" smtClean="0"/>
              <a:t>流用</a:t>
            </a:r>
            <a:r>
              <a:rPr lang="ja-JP" altLang="en-US" dirty="0" smtClean="0"/>
              <a:t>）</a:t>
            </a:r>
            <a:endParaRPr kumimoji="1" lang="ja-JP" altLang="en-US" dirty="0"/>
          </a:p>
        </p:txBody>
      </p:sp>
      <p:sp>
        <p:nvSpPr>
          <p:cNvPr id="7" name="正方形/長方形 6"/>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67544" y="1412776"/>
            <a:ext cx="8208912" cy="5016758"/>
          </a:xfrm>
          <a:prstGeom prst="rect">
            <a:avLst/>
          </a:prstGeom>
          <a:noFill/>
        </p:spPr>
        <p:txBody>
          <a:bodyPr wrap="square" rtlCol="0">
            <a:spAutoFit/>
          </a:bodyPr>
          <a:lstStyle/>
          <a:p>
            <a:r>
              <a:rPr lang="ja-JP" altLang="en-US" sz="2000" dirty="0" smtClean="0">
                <a:solidFill>
                  <a:schemeClr val="tx2"/>
                </a:solidFill>
                <a:latin typeface="HGPｺﾞｼｯｸM" pitchFamily="50" charset="-128"/>
                <a:ea typeface="HGPｺﾞｼｯｸM" pitchFamily="50" charset="-128"/>
              </a:rPr>
              <a:t> 　生産から流通、販売までを効率的に管理する</a:t>
            </a:r>
            <a:r>
              <a:rPr lang="en-US" altLang="ja-JP" sz="2000" dirty="0" smtClean="0">
                <a:solidFill>
                  <a:schemeClr val="tx2"/>
                </a:solidFill>
                <a:latin typeface="HGPｺﾞｼｯｸM" pitchFamily="50" charset="-128"/>
                <a:ea typeface="HGPｺﾞｼｯｸM" pitchFamily="50" charset="-128"/>
              </a:rPr>
              <a:t>POS</a:t>
            </a:r>
            <a:r>
              <a:rPr lang="ja-JP" altLang="en-US" sz="2000" dirty="0" smtClean="0">
                <a:solidFill>
                  <a:schemeClr val="tx2"/>
                </a:solidFill>
                <a:latin typeface="HGPｺﾞｼｯｸM" pitchFamily="50" charset="-128"/>
                <a:ea typeface="HGPｺﾞｼｯｸM" pitchFamily="50" charset="-128"/>
              </a:rPr>
              <a:t>システムを生み出し、広く普及させてきた歴史を持つコンビニエンスストア（以下、コンビニ）。そのコンビニを代表する「ローソン」では、現在、</a:t>
            </a:r>
            <a:r>
              <a:rPr lang="en-US" altLang="ja-JP" sz="2000" dirty="0" smtClean="0">
                <a:solidFill>
                  <a:schemeClr val="tx2"/>
                </a:solidFill>
                <a:latin typeface="HGPｺﾞｼｯｸM" pitchFamily="50" charset="-128"/>
                <a:ea typeface="HGPｺﾞｼｯｸM" pitchFamily="50" charset="-128"/>
              </a:rPr>
              <a:t>POS</a:t>
            </a:r>
            <a:r>
              <a:rPr lang="ja-JP" altLang="en-US" sz="2000" dirty="0" smtClean="0">
                <a:solidFill>
                  <a:schemeClr val="tx2"/>
                </a:solidFill>
                <a:latin typeface="HGPｺﾞｼｯｸM" pitchFamily="50" charset="-128"/>
                <a:ea typeface="HGPｺﾞｼｯｸM" pitchFamily="50" charset="-128"/>
              </a:rPr>
              <a:t>システムに加え、買い物するとポイントが貯まる「</a:t>
            </a:r>
            <a:r>
              <a:rPr lang="en-US" altLang="ja-JP" sz="2000" dirty="0" smtClean="0">
                <a:solidFill>
                  <a:schemeClr val="tx2"/>
                </a:solidFill>
                <a:latin typeface="HGPｺﾞｼｯｸM" pitchFamily="50" charset="-128"/>
                <a:ea typeface="HGPｺﾞｼｯｸM" pitchFamily="50" charset="-128"/>
              </a:rPr>
              <a:t>Ponta</a:t>
            </a:r>
            <a:r>
              <a:rPr lang="ja-JP" altLang="en-US" sz="2000" dirty="0" smtClean="0">
                <a:solidFill>
                  <a:schemeClr val="tx2"/>
                </a:solidFill>
                <a:latin typeface="HGPｺﾞｼｯｸM" pitchFamily="50" charset="-128"/>
                <a:ea typeface="HGPｺﾞｼｯｸM" pitchFamily="50" charset="-128"/>
              </a:rPr>
              <a:t>カード」などのデータを活用し、消費者一人ひとりのニーズをより深く理解しようと努力しています。</a:t>
            </a:r>
          </a:p>
          <a:p>
            <a:r>
              <a:rPr lang="ja-JP" altLang="en-US" sz="2000" dirty="0" smtClean="0">
                <a:solidFill>
                  <a:schemeClr val="tx2"/>
                </a:solidFill>
                <a:latin typeface="HGPｺﾞｼｯｸM" pitchFamily="50" charset="-128"/>
                <a:ea typeface="HGPｺﾞｼｯｸM" pitchFamily="50" charset="-128"/>
              </a:rPr>
              <a:t> 　たとえば、</a:t>
            </a:r>
            <a:r>
              <a:rPr lang="en-US" altLang="ja-JP" sz="2000" dirty="0" smtClean="0">
                <a:solidFill>
                  <a:schemeClr val="tx2"/>
                </a:solidFill>
                <a:latin typeface="HGPｺﾞｼｯｸM" pitchFamily="50" charset="-128"/>
                <a:ea typeface="HGPｺﾞｼｯｸM" pitchFamily="50" charset="-128"/>
              </a:rPr>
              <a:t>Ponta</a:t>
            </a:r>
            <a:r>
              <a:rPr lang="ja-JP" altLang="en-US" sz="2000" dirty="0" smtClean="0">
                <a:solidFill>
                  <a:schemeClr val="tx2"/>
                </a:solidFill>
                <a:latin typeface="HGPｺﾞｼｯｸM" pitchFamily="50" charset="-128"/>
                <a:ea typeface="HGPｺﾞｼｯｸM" pitchFamily="50" charset="-128"/>
              </a:rPr>
              <a:t>カードでは入会時に登録した基本情報（性別や生年月日など）と共に、どのお客さんがどこのお店で何を買ったのかという購入履歴が本部のコンピュータに記録されています。これまでの</a:t>
            </a:r>
            <a:r>
              <a:rPr lang="en-US" altLang="ja-JP" sz="2000" dirty="0" smtClean="0">
                <a:solidFill>
                  <a:schemeClr val="tx2"/>
                </a:solidFill>
                <a:latin typeface="HGPｺﾞｼｯｸM" pitchFamily="50" charset="-128"/>
                <a:ea typeface="HGPｺﾞｼｯｸM" pitchFamily="50" charset="-128"/>
              </a:rPr>
              <a:t>POS</a:t>
            </a:r>
            <a:r>
              <a:rPr lang="ja-JP" altLang="en-US" sz="2000" dirty="0" smtClean="0">
                <a:solidFill>
                  <a:schemeClr val="tx2"/>
                </a:solidFill>
                <a:latin typeface="HGPｺﾞｼｯｸM" pitchFamily="50" charset="-128"/>
                <a:ea typeface="HGPｺﾞｼｯｸM" pitchFamily="50" charset="-128"/>
              </a:rPr>
              <a:t>システムでは、単に「</a:t>
            </a:r>
            <a:r>
              <a:rPr lang="en-US" altLang="ja-JP" sz="2000" dirty="0" smtClean="0">
                <a:solidFill>
                  <a:schemeClr val="tx2"/>
                </a:solidFill>
                <a:latin typeface="HGPｺﾞｼｯｸM" pitchFamily="50" charset="-128"/>
                <a:ea typeface="HGPｺﾞｼｯｸM" pitchFamily="50" charset="-128"/>
              </a:rPr>
              <a:t>20</a:t>
            </a:r>
            <a:r>
              <a:rPr lang="ja-JP" altLang="en-US" sz="2000" dirty="0" smtClean="0">
                <a:solidFill>
                  <a:schemeClr val="tx2"/>
                </a:solidFill>
                <a:latin typeface="HGPｺﾞｼｯｸM" pitchFamily="50" charset="-128"/>
                <a:ea typeface="HGPｺﾞｼｯｸM" pitchFamily="50" charset="-128"/>
              </a:rPr>
              <a:t>代（と思われる）男性がジュースとパンを買った」という漠然とした情報しかわかりませんでした。その一方で、</a:t>
            </a:r>
            <a:r>
              <a:rPr lang="en-US" altLang="ja-JP" sz="2000" dirty="0" smtClean="0">
                <a:solidFill>
                  <a:schemeClr val="tx2"/>
                </a:solidFill>
                <a:latin typeface="HGPｺﾞｼｯｸM" pitchFamily="50" charset="-128"/>
                <a:ea typeface="HGPｺﾞｼｯｸM" pitchFamily="50" charset="-128"/>
              </a:rPr>
              <a:t>Ponta</a:t>
            </a:r>
            <a:r>
              <a:rPr lang="ja-JP" altLang="en-US" sz="2000" dirty="0" smtClean="0">
                <a:solidFill>
                  <a:schemeClr val="tx2"/>
                </a:solidFill>
                <a:latin typeface="HGPｺﾞｼｯｸM" pitchFamily="50" charset="-128"/>
                <a:ea typeface="HGPｺﾞｼｯｸM" pitchFamily="50" charset="-128"/>
              </a:rPr>
              <a:t>カードのデータは、どこの誰が何を購入してくれたかがはっきりとわかります。いわば「顔の見える」情報で、これを分析すれば「誰に何を提供すればいいのか」がよくわかるようになるのです。</a:t>
            </a:r>
          </a:p>
          <a:p>
            <a:r>
              <a:rPr lang="ja-JP" altLang="en-US" sz="2000" dirty="0" smtClean="0">
                <a:solidFill>
                  <a:schemeClr val="tx2"/>
                </a:solidFill>
                <a:latin typeface="HGPｺﾞｼｯｸM" pitchFamily="50" charset="-128"/>
                <a:ea typeface="HGPｺﾞｼｯｸM" pitchFamily="50" charset="-128"/>
              </a:rPr>
              <a:t> 　とはいえ、顔の見える情報があれば、何でもわかるというわけではありません。より良い商品・サービスを提供するためには、膨大な情報に隠れた「事実」を掘り当てる必要もあります。そのため、このようなデータ分析をする仕事・役割が大きな注目を集めてもいるのです。</a:t>
            </a:r>
            <a:endParaRPr kumimoji="1" lang="ja-JP" altLang="en-US" sz="2000" dirty="0">
              <a:solidFill>
                <a:schemeClr val="tx2"/>
              </a:solidFill>
              <a:latin typeface="HGPｺﾞｼｯｸM" pitchFamily="50" charset="-128"/>
              <a:ea typeface="HGPｺﾞｼｯｸM" pitchFamily="50" charset="-12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1187624" y="1628800"/>
            <a:ext cx="7092280" cy="5262979"/>
          </a:xfrm>
          <a:prstGeom prst="rect">
            <a:avLst/>
          </a:prstGeom>
          <a:noFill/>
        </p:spPr>
        <p:txBody>
          <a:bodyPr wrap="square" rtlCol="0">
            <a:spAutoFit/>
          </a:bodyPr>
          <a:lstStyle/>
          <a:p>
            <a:r>
              <a:rPr lang="ja-JP" altLang="en-US" sz="2800" dirty="0" smtClean="0">
                <a:solidFill>
                  <a:schemeClr val="tx2"/>
                </a:solidFill>
                <a:latin typeface="HGPｺﾞｼｯｸE" pitchFamily="50" charset="-128"/>
                <a:ea typeface="HGPｺﾞｼｯｸE" pitchFamily="50" charset="-128"/>
              </a:rPr>
              <a:t>①</a:t>
            </a:r>
            <a:r>
              <a:rPr lang="en-US" altLang="ja-JP" sz="2800" dirty="0" smtClean="0">
                <a:solidFill>
                  <a:schemeClr val="tx2"/>
                </a:solidFill>
                <a:latin typeface="HGPｺﾞｼｯｸE" pitchFamily="50" charset="-128"/>
                <a:ea typeface="HGPｺﾞｼｯｸE" pitchFamily="50" charset="-128"/>
              </a:rPr>
              <a:t>POS</a:t>
            </a:r>
            <a:r>
              <a:rPr lang="ja-JP" altLang="en-US" sz="2800" dirty="0" smtClean="0">
                <a:solidFill>
                  <a:schemeClr val="tx2"/>
                </a:solidFill>
                <a:latin typeface="HGPｺﾞｼｯｸE" pitchFamily="50" charset="-128"/>
                <a:ea typeface="HGPｺﾞｼｯｸE" pitchFamily="50" charset="-128"/>
              </a:rPr>
              <a:t>データ　</a:t>
            </a:r>
            <a:endParaRPr lang="en-US" altLang="ja-JP" sz="2800" dirty="0" smtClean="0">
              <a:solidFill>
                <a:schemeClr val="tx2"/>
              </a:solidFill>
              <a:latin typeface="HGPｺﾞｼｯｸE" pitchFamily="50" charset="-128"/>
              <a:ea typeface="HGPｺﾞｼｯｸE" pitchFamily="50" charset="-128"/>
            </a:endParaRPr>
          </a:p>
          <a:p>
            <a:r>
              <a:rPr lang="ja-JP" altLang="en-US" sz="2800" dirty="0" smtClean="0">
                <a:solidFill>
                  <a:schemeClr val="tx2"/>
                </a:solidFill>
                <a:latin typeface="HGPｺﾞｼｯｸE" pitchFamily="50" charset="-128"/>
                <a:ea typeface="HGPｺﾞｼｯｸE" pitchFamily="50" charset="-128"/>
              </a:rPr>
              <a:t>　　　＋　</a:t>
            </a:r>
            <a:endParaRPr lang="en-US" altLang="ja-JP" sz="2800" dirty="0" smtClean="0">
              <a:solidFill>
                <a:schemeClr val="tx2"/>
              </a:solidFill>
              <a:latin typeface="HGPｺﾞｼｯｸE" pitchFamily="50" charset="-128"/>
              <a:ea typeface="HGPｺﾞｼｯｸE" pitchFamily="50" charset="-128"/>
            </a:endParaRPr>
          </a:p>
          <a:p>
            <a:r>
              <a:rPr lang="ja-JP" altLang="en-US" sz="2800" dirty="0" smtClean="0">
                <a:solidFill>
                  <a:schemeClr val="tx2"/>
                </a:solidFill>
                <a:latin typeface="HGPｺﾞｼｯｸE" pitchFamily="50" charset="-128"/>
                <a:ea typeface="HGPｺﾞｼｯｸE" pitchFamily="50" charset="-128"/>
              </a:rPr>
              <a:t>②</a:t>
            </a:r>
            <a:r>
              <a:rPr lang="en-US" altLang="ja-JP" sz="2800" dirty="0" smtClean="0">
                <a:solidFill>
                  <a:schemeClr val="tx2"/>
                </a:solidFill>
                <a:latin typeface="HGPｺﾞｼｯｸE" pitchFamily="50" charset="-128"/>
                <a:ea typeface="HGPｺﾞｼｯｸE" pitchFamily="50" charset="-128"/>
              </a:rPr>
              <a:t>Ponta</a:t>
            </a:r>
            <a:r>
              <a:rPr lang="ja-JP" altLang="en-US" sz="2800" dirty="0" smtClean="0">
                <a:solidFill>
                  <a:schemeClr val="tx2"/>
                </a:solidFill>
                <a:latin typeface="HGPｺﾞｼｯｸE" pitchFamily="50" charset="-128"/>
                <a:ea typeface="HGPｺﾞｼｯｸE" pitchFamily="50" charset="-128"/>
              </a:rPr>
              <a:t>カード　</a:t>
            </a:r>
            <a:endParaRPr lang="en-US" altLang="ja-JP" sz="2800" dirty="0" smtClean="0">
              <a:solidFill>
                <a:schemeClr val="tx2"/>
              </a:solidFill>
              <a:latin typeface="HGPｺﾞｼｯｸE" pitchFamily="50" charset="-128"/>
              <a:ea typeface="HGPｺﾞｼｯｸE" pitchFamily="50" charset="-128"/>
            </a:endParaRPr>
          </a:p>
          <a:p>
            <a:r>
              <a:rPr lang="ja-JP" altLang="en-US" sz="2800" dirty="0" smtClean="0">
                <a:solidFill>
                  <a:schemeClr val="tx2"/>
                </a:solidFill>
                <a:latin typeface="HGPｺﾞｼｯｸE" pitchFamily="50" charset="-128"/>
                <a:ea typeface="HGPｺﾞｼｯｸE" pitchFamily="50" charset="-128"/>
              </a:rPr>
              <a:t>　　　＋　</a:t>
            </a:r>
            <a:endParaRPr lang="en-US" altLang="ja-JP" sz="2800" dirty="0" smtClean="0">
              <a:solidFill>
                <a:schemeClr val="tx2"/>
              </a:solidFill>
              <a:latin typeface="HGPｺﾞｼｯｸE" pitchFamily="50" charset="-128"/>
              <a:ea typeface="HGPｺﾞｼｯｸE" pitchFamily="50" charset="-128"/>
            </a:endParaRPr>
          </a:p>
          <a:p>
            <a:r>
              <a:rPr lang="ja-JP" altLang="en-US" sz="2800" dirty="0" smtClean="0">
                <a:solidFill>
                  <a:schemeClr val="tx2"/>
                </a:solidFill>
                <a:latin typeface="HGPｺﾞｼｯｸE" pitchFamily="50" charset="-128"/>
                <a:ea typeface="HGPｺﾞｼｯｸE" pitchFamily="50" charset="-128"/>
              </a:rPr>
              <a:t>③</a:t>
            </a:r>
            <a:r>
              <a:rPr lang="en-US" altLang="ja-JP" sz="2800" dirty="0" smtClean="0">
                <a:solidFill>
                  <a:schemeClr val="tx2"/>
                </a:solidFill>
                <a:latin typeface="HGPｺﾞｼｯｸE" pitchFamily="50" charset="-128"/>
                <a:ea typeface="HGPｺﾞｼｯｸE" pitchFamily="50" charset="-128"/>
              </a:rPr>
              <a:t>SNS</a:t>
            </a:r>
            <a:r>
              <a:rPr lang="ja-JP" altLang="en-US" sz="2800" dirty="0" smtClean="0">
                <a:solidFill>
                  <a:schemeClr val="tx2"/>
                </a:solidFill>
                <a:latin typeface="HGPｺﾞｼｯｸE" pitchFamily="50" charset="-128"/>
                <a:ea typeface="HGPｺﾞｼｯｸE" pitchFamily="50" charset="-128"/>
              </a:rPr>
              <a:t>データ</a:t>
            </a:r>
            <a:endParaRPr lang="en-US" altLang="ja-JP" sz="2800" dirty="0" smtClean="0">
              <a:solidFill>
                <a:schemeClr val="tx2"/>
              </a:solidFill>
              <a:latin typeface="HGPｺﾞｼｯｸE" pitchFamily="50" charset="-128"/>
              <a:ea typeface="HGPｺﾞｼｯｸE" pitchFamily="50" charset="-128"/>
            </a:endParaRPr>
          </a:p>
          <a:p>
            <a:r>
              <a:rPr lang="ja-JP" altLang="en-US" sz="2800" dirty="0" smtClean="0">
                <a:solidFill>
                  <a:schemeClr val="tx2"/>
                </a:solidFill>
                <a:latin typeface="HGPｺﾞｼｯｸE" pitchFamily="50" charset="-128"/>
                <a:ea typeface="HGPｺﾞｼｯｸE" pitchFamily="50" charset="-128"/>
              </a:rPr>
              <a:t>　　　＋</a:t>
            </a:r>
            <a:endParaRPr lang="en-US" altLang="ja-JP" sz="2800" dirty="0" smtClean="0">
              <a:solidFill>
                <a:schemeClr val="tx2"/>
              </a:solidFill>
              <a:latin typeface="HGPｺﾞｼｯｸE" pitchFamily="50" charset="-128"/>
              <a:ea typeface="HGPｺﾞｼｯｸE" pitchFamily="50" charset="-128"/>
            </a:endParaRPr>
          </a:p>
          <a:p>
            <a:r>
              <a:rPr lang="ja-JP" altLang="en-US" sz="2800" dirty="0" smtClean="0">
                <a:solidFill>
                  <a:schemeClr val="accent1">
                    <a:lumMod val="75000"/>
                  </a:schemeClr>
                </a:solidFill>
                <a:latin typeface="HGPｺﾞｼｯｸE" pitchFamily="50" charset="-128"/>
                <a:ea typeface="HGPｺﾞｼｯｸE" pitchFamily="50" charset="-128"/>
              </a:rPr>
              <a:t>④カスタマーセンターへのお客さんの意見</a:t>
            </a:r>
            <a:endParaRPr lang="en-US" altLang="ja-JP" sz="2800" dirty="0" smtClean="0">
              <a:solidFill>
                <a:schemeClr val="accent1">
                  <a:lumMod val="75000"/>
                </a:schemeClr>
              </a:solidFill>
              <a:latin typeface="HGPｺﾞｼｯｸE" pitchFamily="50" charset="-128"/>
              <a:ea typeface="HGPｺﾞｼｯｸE" pitchFamily="50" charset="-128"/>
            </a:endParaRPr>
          </a:p>
          <a:p>
            <a:r>
              <a:rPr lang="ja-JP" altLang="en-US" sz="2800" dirty="0" smtClean="0">
                <a:solidFill>
                  <a:schemeClr val="accent1">
                    <a:lumMod val="75000"/>
                  </a:schemeClr>
                </a:solidFill>
                <a:latin typeface="HGPｺﾞｼｯｸE" pitchFamily="50" charset="-128"/>
                <a:ea typeface="HGPｺﾞｼｯｸE" pitchFamily="50" charset="-128"/>
              </a:rPr>
              <a:t>　　　＋　</a:t>
            </a:r>
            <a:endParaRPr lang="en-US" altLang="ja-JP" sz="2800" dirty="0" smtClean="0">
              <a:solidFill>
                <a:schemeClr val="accent1">
                  <a:lumMod val="75000"/>
                </a:schemeClr>
              </a:solidFill>
              <a:latin typeface="HGPｺﾞｼｯｸE" pitchFamily="50" charset="-128"/>
              <a:ea typeface="HGPｺﾞｼｯｸE" pitchFamily="50" charset="-128"/>
            </a:endParaRPr>
          </a:p>
          <a:p>
            <a:r>
              <a:rPr lang="ja-JP" altLang="en-US" sz="2800" dirty="0" smtClean="0">
                <a:solidFill>
                  <a:schemeClr val="accent1">
                    <a:lumMod val="75000"/>
                  </a:schemeClr>
                </a:solidFill>
                <a:latin typeface="HGPｺﾞｼｯｸE" pitchFamily="50" charset="-128"/>
                <a:ea typeface="HGPｺﾞｼｯｸE" pitchFamily="50" charset="-128"/>
              </a:rPr>
              <a:t>⑤市場調査の結果など</a:t>
            </a:r>
          </a:p>
          <a:p>
            <a:endParaRPr lang="ja-JP" altLang="en-US" sz="2800" dirty="0" smtClean="0">
              <a:solidFill>
                <a:schemeClr val="tx2"/>
              </a:solidFill>
              <a:latin typeface="HGPｺﾞｼｯｸE" pitchFamily="50" charset="-128"/>
              <a:ea typeface="HGPｺﾞｼｯｸE" pitchFamily="50" charset="-128"/>
            </a:endParaRPr>
          </a:p>
          <a:p>
            <a:endParaRPr lang="ja-JP" altLang="en-US" sz="2800" dirty="0" smtClean="0">
              <a:solidFill>
                <a:schemeClr val="tx2"/>
              </a:solidFill>
              <a:latin typeface="HGPｺﾞｼｯｸE" pitchFamily="50" charset="-128"/>
              <a:ea typeface="HGPｺﾞｼｯｸE" pitchFamily="50" charset="-128"/>
            </a:endParaRPr>
          </a:p>
          <a:p>
            <a:endParaRPr kumimoji="1" lang="ja-JP" altLang="en-US" sz="2800" dirty="0">
              <a:solidFill>
                <a:schemeClr val="tx2"/>
              </a:solidFill>
              <a:latin typeface="HGPｺﾞｼｯｸE" pitchFamily="50" charset="-128"/>
              <a:ea typeface="HGPｺﾞｼｯｸE" pitchFamily="50" charset="-128"/>
            </a:endParaRPr>
          </a:p>
        </p:txBody>
      </p:sp>
      <p:pic>
        <p:nvPicPr>
          <p:cNvPr id="106" name="Picture 2" descr="C:\Users\iwasaki\Desktop\iketani1001P02.gif"/>
          <p:cNvPicPr>
            <a:picLocks noChangeAspect="1" noChangeArrowheads="1"/>
          </p:cNvPicPr>
          <p:nvPr/>
        </p:nvPicPr>
        <p:blipFill>
          <a:blip r:embed="rId2" cstate="print"/>
          <a:srcRect l="56297" t="53364" r="-165" b="3278"/>
          <a:stretch>
            <a:fillRect/>
          </a:stretch>
        </p:blipFill>
        <p:spPr bwMode="auto">
          <a:xfrm>
            <a:off x="3635896" y="2460492"/>
            <a:ext cx="936104" cy="608468"/>
          </a:xfrm>
          <a:prstGeom prst="rect">
            <a:avLst/>
          </a:prstGeom>
          <a:noFill/>
        </p:spPr>
      </p:pic>
      <p:pic>
        <p:nvPicPr>
          <p:cNvPr id="107" name="Picture 5" descr="C:\Users\iwasaki\Desktop\images.jpg"/>
          <p:cNvPicPr>
            <a:picLocks noChangeAspect="1" noChangeArrowheads="1"/>
          </p:cNvPicPr>
          <p:nvPr/>
        </p:nvPicPr>
        <p:blipFill>
          <a:blip r:embed="rId3" cstate="print"/>
          <a:srcRect/>
          <a:stretch>
            <a:fillRect/>
          </a:stretch>
        </p:blipFill>
        <p:spPr bwMode="auto">
          <a:xfrm>
            <a:off x="4355976" y="3346708"/>
            <a:ext cx="576064" cy="576064"/>
          </a:xfrm>
          <a:prstGeom prst="rect">
            <a:avLst/>
          </a:prstGeom>
          <a:noFill/>
        </p:spPr>
      </p:pic>
      <p:pic>
        <p:nvPicPr>
          <p:cNvPr id="108" name="Picture 6" descr="C:\Users\iwasaki\Desktop\unnamed.png"/>
          <p:cNvPicPr>
            <a:picLocks noChangeAspect="1" noChangeArrowheads="1"/>
          </p:cNvPicPr>
          <p:nvPr/>
        </p:nvPicPr>
        <p:blipFill>
          <a:blip r:embed="rId4" cstate="print"/>
          <a:srcRect/>
          <a:stretch>
            <a:fillRect/>
          </a:stretch>
        </p:blipFill>
        <p:spPr bwMode="auto">
          <a:xfrm>
            <a:off x="3563888" y="3274700"/>
            <a:ext cx="730364" cy="730364"/>
          </a:xfrm>
          <a:prstGeom prst="rect">
            <a:avLst/>
          </a:prstGeom>
          <a:noFill/>
        </p:spPr>
      </p:pic>
      <p:sp>
        <p:nvSpPr>
          <p:cNvPr id="24" name="正方形/長方形 2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タイトル 1"/>
          <p:cNvSpPr txBox="1">
            <a:spLocks/>
          </p:cNvSpPr>
          <p:nvPr/>
        </p:nvSpPr>
        <p:spPr>
          <a:xfrm>
            <a:off x="609600" y="427038"/>
            <a:ext cx="8229600" cy="1143000"/>
          </a:xfrm>
          <a:prstGeom prst="rect">
            <a:avLst/>
          </a:prstGeom>
        </p:spPr>
        <p:txBody>
          <a:bodyPr vert="horz" lIns="91440" tIns="45720" rIns="91440" bIns="45720" rtlCol="0" anchor="ctr">
            <a:normAutofit/>
          </a:bodyPr>
          <a:lstStyle/>
          <a:p>
            <a:pPr lvl="0">
              <a:spcBef>
                <a:spcPct val="0"/>
              </a:spcBef>
            </a:pP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６．</a:t>
            </a:r>
            <a:r>
              <a:rPr lang="ja-JP" altLang="en-US" sz="4400" dirty="0" smtClean="0"/>
              <a:t>ローソンが活用するデータ</a:t>
            </a:r>
            <a:endParaRPr lang="ja-JP" altLang="en-US" sz="4400" dirty="0"/>
          </a:p>
        </p:txBody>
      </p:sp>
      <p:pic>
        <p:nvPicPr>
          <p:cNvPr id="28" name="Picture 8" descr="C:\Users\iwasaki\AppData\Local\Microsoft\Windows\Temporary Internet Files\Content.IE5\23RJUSYU\MC900318980[1].wmf"/>
          <p:cNvPicPr>
            <a:picLocks noChangeAspect="1" noChangeArrowheads="1"/>
          </p:cNvPicPr>
          <p:nvPr/>
        </p:nvPicPr>
        <p:blipFill>
          <a:blip r:embed="rId5" cstate="print"/>
          <a:srcRect/>
          <a:stretch>
            <a:fillRect/>
          </a:stretch>
        </p:blipFill>
        <p:spPr bwMode="auto">
          <a:xfrm flipH="1">
            <a:off x="3635896" y="1484784"/>
            <a:ext cx="823125" cy="720080"/>
          </a:xfrm>
          <a:prstGeom prst="rect">
            <a:avLst/>
          </a:prstGeom>
          <a:noFill/>
        </p:spPr>
      </p:pic>
      <p:sp>
        <p:nvSpPr>
          <p:cNvPr id="30" name="二等辺三角形 29"/>
          <p:cNvSpPr/>
          <p:nvPr/>
        </p:nvSpPr>
        <p:spPr>
          <a:xfrm rot="10800000">
            <a:off x="1187624" y="5805264"/>
            <a:ext cx="6552728" cy="7647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2339752" y="5808658"/>
            <a:ext cx="4104456" cy="461665"/>
          </a:xfrm>
          <a:prstGeom prst="rect">
            <a:avLst/>
          </a:prstGeom>
          <a:noFill/>
        </p:spPr>
        <p:txBody>
          <a:bodyPr wrap="square" rtlCol="0" anchor="ctr" anchorCtr="1">
            <a:spAutoFit/>
          </a:bodyPr>
          <a:lstStyle/>
          <a:p>
            <a:pPr algn="ctr"/>
            <a:r>
              <a:rPr kumimoji="1" lang="ja-JP" altLang="en-US" sz="2400" dirty="0" smtClean="0">
                <a:solidFill>
                  <a:schemeClr val="bg1"/>
                </a:solidFill>
                <a:latin typeface="HGPｺﾞｼｯｸE" pitchFamily="50" charset="-128"/>
                <a:ea typeface="HGPｺﾞｼｯｸE" pitchFamily="50" charset="-128"/>
              </a:rPr>
              <a:t>これらのデータを分析</a:t>
            </a:r>
            <a:endParaRPr kumimoji="1" lang="ja-JP" altLang="en-US" sz="2400" dirty="0">
              <a:solidFill>
                <a:schemeClr val="bg1"/>
              </a:solidFill>
              <a:latin typeface="HGPｺﾞｼｯｸE" pitchFamily="50" charset="-128"/>
              <a:ea typeface="HGPｺﾞｼｯｸE" pitchFamily="50"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4"/>
          <p:cNvSpPr>
            <a:spLocks noGrp="1"/>
          </p:cNvSpPr>
          <p:nvPr>
            <p:ph type="subTitle" idx="1"/>
          </p:nvPr>
        </p:nvSpPr>
        <p:spPr>
          <a:xfrm>
            <a:off x="2483768" y="692696"/>
            <a:ext cx="6660232" cy="5904656"/>
          </a:xfrm>
        </p:spPr>
        <p:txBody>
          <a:bodyPr wrap="square">
            <a:noAutofit/>
          </a:bodyPr>
          <a:lstStyle/>
          <a:p>
            <a:pPr algn="l"/>
            <a:endParaRPr lang="en-US" altLang="ja-JP" sz="2000" dirty="0" smtClean="0">
              <a:latin typeface="HGPｺﾞｼｯｸM" pitchFamily="50" charset="-128"/>
              <a:ea typeface="HGPｺﾞｼｯｸM" pitchFamily="50" charset="-128"/>
            </a:endParaRPr>
          </a:p>
          <a:p>
            <a:pPr algn="l"/>
            <a:endParaRPr kumimoji="1" lang="en-US" altLang="ja-JP" sz="2000" dirty="0" smtClean="0">
              <a:latin typeface="HGPｺﾞｼｯｸM" pitchFamily="50" charset="-128"/>
              <a:ea typeface="HGPｺﾞｼｯｸM" pitchFamily="50" charset="-128"/>
            </a:endParaRPr>
          </a:p>
          <a:p>
            <a:pPr algn="l"/>
            <a:r>
              <a:rPr kumimoji="1" lang="ja-JP" altLang="en-US" dirty="0" smtClean="0">
                <a:solidFill>
                  <a:schemeClr val="tx1"/>
                </a:solidFill>
                <a:latin typeface="HGPｺﾞｼｯｸM" pitchFamily="50" charset="-128"/>
                <a:ea typeface="HGPｺﾞｼｯｸM" pitchFamily="50" charset="-128"/>
              </a:rPr>
              <a:t>社会と情報</a:t>
            </a:r>
            <a:endParaRPr kumimoji="1" lang="en-US" altLang="ja-JP" dirty="0" smtClean="0">
              <a:solidFill>
                <a:schemeClr val="tx1"/>
              </a:solidFill>
              <a:latin typeface="HGPｺﾞｼｯｸM" pitchFamily="50" charset="-128"/>
              <a:ea typeface="HGPｺﾞｼｯｸM" pitchFamily="50" charset="-128"/>
            </a:endParaRPr>
          </a:p>
          <a:p>
            <a:pPr algn="l"/>
            <a:endParaRPr lang="en-US" altLang="ja-JP" sz="1400" dirty="0" smtClean="0">
              <a:latin typeface="HGPｺﾞｼｯｸM" pitchFamily="50" charset="-128"/>
              <a:ea typeface="HGPｺﾞｼｯｸM" pitchFamily="50" charset="-128"/>
            </a:endParaRPr>
          </a:p>
          <a:p>
            <a:pPr algn="l">
              <a:lnSpc>
                <a:spcPct val="90000"/>
              </a:lnSpc>
            </a:pPr>
            <a:r>
              <a:rPr lang="en-US" altLang="ja-JP" sz="2400" dirty="0" smtClean="0">
                <a:solidFill>
                  <a:schemeClr val="tx1">
                    <a:lumMod val="50000"/>
                    <a:lumOff val="50000"/>
                  </a:schemeClr>
                </a:solidFill>
                <a:latin typeface="HGPｺﾞｼｯｸM" pitchFamily="50" charset="-128"/>
                <a:ea typeface="HGPｺﾞｼｯｸM" pitchFamily="50" charset="-128"/>
              </a:rPr>
              <a:t>P19</a:t>
            </a:r>
            <a:r>
              <a:rPr lang="ja-JP" altLang="en-US" sz="2400" dirty="0" smtClean="0">
                <a:solidFill>
                  <a:schemeClr val="tx1">
                    <a:lumMod val="50000"/>
                    <a:lumOff val="50000"/>
                  </a:schemeClr>
                </a:solidFill>
                <a:latin typeface="HGPｺﾞｼｯｸM" pitchFamily="50" charset="-128"/>
                <a:ea typeface="HGPｺﾞｼｯｸM" pitchFamily="50" charset="-128"/>
              </a:rPr>
              <a:t>　</a:t>
            </a:r>
            <a:r>
              <a:rPr lang="en-US" altLang="ja-JP" sz="2400" dirty="0" smtClean="0">
                <a:solidFill>
                  <a:schemeClr val="tx1">
                    <a:lumMod val="50000"/>
                    <a:lumOff val="50000"/>
                  </a:schemeClr>
                </a:solidFill>
                <a:latin typeface="HGPｺﾞｼｯｸM" pitchFamily="50" charset="-128"/>
                <a:ea typeface="HGPｺﾞｼｯｸM" pitchFamily="50" charset="-128"/>
              </a:rPr>
              <a:t> </a:t>
            </a:r>
            <a:r>
              <a:rPr lang="ja-JP" altLang="en-US" sz="2400" dirty="0" smtClean="0">
                <a:solidFill>
                  <a:schemeClr val="tx1">
                    <a:lumMod val="50000"/>
                    <a:lumOff val="50000"/>
                  </a:schemeClr>
                </a:solidFill>
                <a:latin typeface="HGPｺﾞｼｯｸM" pitchFamily="50" charset="-128"/>
                <a:ea typeface="HGPｺﾞｼｯｸM" pitchFamily="50" charset="-128"/>
              </a:rPr>
              <a:t>「情報の価値」</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kumimoji="1" lang="en-US" altLang="ja-JP" sz="2400" dirty="0" smtClean="0">
                <a:solidFill>
                  <a:schemeClr val="tx1">
                    <a:lumMod val="50000"/>
                    <a:lumOff val="50000"/>
                  </a:schemeClr>
                </a:solidFill>
                <a:latin typeface="HGPｺﾞｼｯｸM" pitchFamily="50" charset="-128"/>
                <a:ea typeface="HGPｺﾞｼｯｸM" pitchFamily="50" charset="-128"/>
              </a:rPr>
              <a:t>P28</a:t>
            </a:r>
            <a:r>
              <a:rPr kumimoji="1" lang="ja-JP" altLang="en-US" sz="2400" dirty="0" smtClean="0">
                <a:solidFill>
                  <a:schemeClr val="tx1">
                    <a:lumMod val="50000"/>
                    <a:lumOff val="50000"/>
                  </a:schemeClr>
                </a:solidFill>
                <a:latin typeface="HGPｺﾞｼｯｸM" pitchFamily="50" charset="-128"/>
                <a:ea typeface="HGPｺﾞｼｯｸM" pitchFamily="50" charset="-128"/>
              </a:rPr>
              <a:t>　　「情報を集める」</a:t>
            </a:r>
            <a:endParaRPr kumimoji="1"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en-US" altLang="ja-JP" sz="2400" dirty="0" smtClean="0">
                <a:solidFill>
                  <a:schemeClr val="tx1">
                    <a:lumMod val="50000"/>
                    <a:lumOff val="50000"/>
                  </a:schemeClr>
                </a:solidFill>
                <a:latin typeface="HGPｺﾞｼｯｸM" pitchFamily="50" charset="-128"/>
                <a:ea typeface="HGPｺﾞｼｯｸM" pitchFamily="50" charset="-128"/>
              </a:rPr>
              <a:t>P101</a:t>
            </a:r>
            <a:r>
              <a:rPr lang="ja-JP" altLang="en-US" sz="2400" dirty="0" smtClean="0">
                <a:solidFill>
                  <a:schemeClr val="tx1">
                    <a:lumMod val="50000"/>
                    <a:lumOff val="50000"/>
                  </a:schemeClr>
                </a:solidFill>
                <a:latin typeface="HGPｺﾞｼｯｸM" pitchFamily="50" charset="-128"/>
                <a:ea typeface="HGPｺﾞｼｯｸM" pitchFamily="50" charset="-128"/>
              </a:rPr>
              <a:t>　「情報化の光と影（個人情報）」</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kumimoji="1" lang="en-US" altLang="ja-JP" sz="2400" dirty="0" smtClean="0">
                <a:solidFill>
                  <a:schemeClr val="tx1">
                    <a:lumMod val="50000"/>
                    <a:lumOff val="50000"/>
                  </a:schemeClr>
                </a:solidFill>
                <a:latin typeface="HGPｺﾞｼｯｸM" pitchFamily="50" charset="-128"/>
                <a:ea typeface="HGPｺﾞｼｯｸM" pitchFamily="50" charset="-128"/>
              </a:rPr>
              <a:t>P112</a:t>
            </a:r>
            <a:r>
              <a:rPr kumimoji="1" lang="ja-JP" altLang="en-US" sz="2400" dirty="0" smtClean="0">
                <a:solidFill>
                  <a:schemeClr val="tx1">
                    <a:lumMod val="50000"/>
                    <a:lumOff val="50000"/>
                  </a:schemeClr>
                </a:solidFill>
                <a:latin typeface="HGPｺﾞｼｯｸM" pitchFamily="50" charset="-128"/>
                <a:ea typeface="HGPｺﾞｼｯｸM" pitchFamily="50" charset="-128"/>
              </a:rPr>
              <a:t>　「個人情報の保護と活用」</a:t>
            </a:r>
            <a:endParaRPr kumimoji="1"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en-US" altLang="ja-JP" sz="2400" dirty="0" smtClean="0">
                <a:solidFill>
                  <a:srgbClr val="0070C0"/>
                </a:solidFill>
                <a:latin typeface="HGPｺﾞｼｯｸM" pitchFamily="50" charset="-128"/>
                <a:ea typeface="HGPｺﾞｼｯｸM" pitchFamily="50" charset="-128"/>
              </a:rPr>
              <a:t>P118</a:t>
            </a:r>
            <a:r>
              <a:rPr lang="ja-JP" altLang="en-US" sz="2400" dirty="0" smtClean="0">
                <a:solidFill>
                  <a:srgbClr val="0070C0"/>
                </a:solidFill>
                <a:latin typeface="HGPｺﾞｼｯｸM" pitchFamily="50" charset="-128"/>
                <a:ea typeface="HGPｺﾞｼｯｸM" pitchFamily="50" charset="-128"/>
              </a:rPr>
              <a:t>　「情報システムが支えるわたしたちの暮らし」</a:t>
            </a:r>
            <a:endParaRPr lang="en-US" altLang="ja-JP" sz="2400" dirty="0" smtClean="0">
              <a:solidFill>
                <a:srgbClr val="0070C0"/>
              </a:solidFill>
              <a:latin typeface="HGPｺﾞｼｯｸM" pitchFamily="50" charset="-128"/>
              <a:ea typeface="HGPｺﾞｼｯｸM" pitchFamily="50" charset="-128"/>
            </a:endParaRPr>
          </a:p>
          <a:p>
            <a:pPr algn="l">
              <a:lnSpc>
                <a:spcPct val="90000"/>
              </a:lnSpc>
            </a:pPr>
            <a:r>
              <a:rPr lang="en-US" altLang="ja-JP" sz="2400" dirty="0" smtClean="0">
                <a:solidFill>
                  <a:srgbClr val="002060"/>
                </a:solidFill>
                <a:latin typeface="HGPｺﾞｼｯｸM" pitchFamily="50" charset="-128"/>
                <a:ea typeface="HGPｺﾞｼｯｸM" pitchFamily="50" charset="-128"/>
              </a:rPr>
              <a:t>P120</a:t>
            </a:r>
            <a:r>
              <a:rPr lang="ja-JP" altLang="en-US" sz="2400" dirty="0" smtClean="0">
                <a:solidFill>
                  <a:srgbClr val="002060"/>
                </a:solidFill>
                <a:latin typeface="HGPｺﾞｼｯｸM" pitchFamily="50" charset="-128"/>
                <a:ea typeface="HGPｺﾞｼｯｸM" pitchFamily="50" charset="-128"/>
              </a:rPr>
              <a:t>　「</a:t>
            </a:r>
            <a:r>
              <a:rPr lang="en-US" altLang="ja-JP" sz="2400" dirty="0" smtClean="0">
                <a:solidFill>
                  <a:srgbClr val="002060"/>
                </a:solidFill>
                <a:latin typeface="HGPｺﾞｼｯｸM" pitchFamily="50" charset="-128"/>
                <a:ea typeface="HGPｺﾞｼｯｸM" pitchFamily="50" charset="-128"/>
              </a:rPr>
              <a:t>POS</a:t>
            </a:r>
            <a:r>
              <a:rPr lang="ja-JP" altLang="en-US" sz="2400" dirty="0" smtClean="0">
                <a:solidFill>
                  <a:srgbClr val="002060"/>
                </a:solidFill>
                <a:latin typeface="HGPｺﾞｼｯｸM" pitchFamily="50" charset="-128"/>
                <a:ea typeface="HGPｺﾞｼｯｸM" pitchFamily="50" charset="-128"/>
              </a:rPr>
              <a:t>システム」</a:t>
            </a:r>
            <a:endParaRPr kumimoji="1" lang="ja-JP" altLang="en-US" sz="2400" dirty="0">
              <a:solidFill>
                <a:srgbClr val="002060"/>
              </a:solidFill>
              <a:latin typeface="HGPｺﾞｼｯｸM" pitchFamily="50" charset="-128"/>
              <a:ea typeface="HGPｺﾞｼｯｸM" pitchFamily="50" charset="-128"/>
            </a:endParaRPr>
          </a:p>
        </p:txBody>
      </p:sp>
      <p:sp>
        <p:nvSpPr>
          <p:cNvPr id="10" name="サブタイトル 4"/>
          <p:cNvSpPr txBox="1">
            <a:spLocks/>
          </p:cNvSpPr>
          <p:nvPr/>
        </p:nvSpPr>
        <p:spPr>
          <a:xfrm>
            <a:off x="467544" y="692696"/>
            <a:ext cx="5724128" cy="576064"/>
          </a:xfrm>
          <a:prstGeom prst="rect">
            <a:avLst/>
          </a:prstGeom>
        </p:spPr>
        <p:txBody>
          <a:bodyPr vert="horz" wrap="square" lIns="91440" tIns="45720" rIns="91440" bIns="45720" rtlCol="0">
            <a:noAutofit/>
          </a:bodyPr>
          <a:lstStyle/>
          <a:p>
            <a:pPr lvl="0">
              <a:spcBef>
                <a:spcPct val="20000"/>
              </a:spcBef>
              <a:defRPr/>
            </a:pPr>
            <a:r>
              <a:rPr kumimoji="1" lang="ja-JP" altLang="en-US" sz="2000" b="0" i="0" u="none" strike="noStrike" kern="1200" cap="none" spc="0" normalizeH="0" baseline="0" noProof="0" dirty="0" smtClean="0">
                <a:ln>
                  <a:noFill/>
                </a:ln>
                <a:effectLst/>
                <a:uLnTx/>
                <a:uFillTx/>
                <a:latin typeface="HGPｺﾞｼｯｸM" pitchFamily="50" charset="-128"/>
                <a:ea typeface="HGPｺﾞｼｯｸM" pitchFamily="50" charset="-128"/>
                <a:cs typeface="+mn-cs"/>
              </a:rPr>
              <a:t>＜日本文教出版 教科書関連</a:t>
            </a:r>
            <a:r>
              <a:rPr lang="ja-JP" altLang="en-US" sz="2000" dirty="0" smtClean="0">
                <a:latin typeface="HGPｺﾞｼｯｸM" pitchFamily="50" charset="-128"/>
                <a:ea typeface="HGPｺﾞｼｯｸM" pitchFamily="50" charset="-128"/>
              </a:rPr>
              <a:t>ページ｜社会</a:t>
            </a:r>
            <a:r>
              <a:rPr kumimoji="1" lang="ja-JP" altLang="en-US" sz="2000" b="0" i="0" u="none" strike="noStrike" kern="1200" cap="none" spc="0" normalizeH="0" baseline="0" noProof="0" dirty="0" smtClean="0">
                <a:ln>
                  <a:noFill/>
                </a:ln>
                <a:effectLst/>
                <a:uLnTx/>
                <a:uFillTx/>
                <a:latin typeface="HGPｺﾞｼｯｸM" pitchFamily="50" charset="-128"/>
                <a:ea typeface="HGPｺﾞｼｯｸM" pitchFamily="50" charset="-128"/>
                <a:cs typeface="+mn-cs"/>
              </a:rPr>
              <a:t>と情報＞</a:t>
            </a:r>
            <a:endParaRPr kumimoji="1" lang="ja-JP" altLang="en-US" sz="1000" b="0" i="0" u="none" strike="noStrike" kern="1200" cap="none" spc="0" normalizeH="0" baseline="0" noProof="0" dirty="0">
              <a:ln>
                <a:noFill/>
              </a:ln>
              <a:effectLst/>
              <a:uLnTx/>
              <a:uFillTx/>
              <a:latin typeface="HGPｺﾞｼｯｸM" pitchFamily="50" charset="-128"/>
              <a:ea typeface="HGPｺﾞｼｯｸM" pitchFamily="50" charset="-128"/>
              <a:cs typeface="+mn-cs"/>
            </a:endParaRPr>
          </a:p>
        </p:txBody>
      </p:sp>
      <p:sp>
        <p:nvSpPr>
          <p:cNvPr id="11" name="正方形/長方形 10"/>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48" name="Picture 4" descr="C:\Users\iwasaki\Desktop\omote-1.jpg"/>
          <p:cNvPicPr>
            <a:picLocks noChangeAspect="1" noChangeArrowheads="1"/>
          </p:cNvPicPr>
          <p:nvPr/>
        </p:nvPicPr>
        <p:blipFill>
          <a:blip r:embed="rId3" cstate="print"/>
          <a:srcRect/>
          <a:stretch>
            <a:fillRect/>
          </a:stretch>
        </p:blipFill>
        <p:spPr bwMode="auto">
          <a:xfrm>
            <a:off x="467544" y="1484784"/>
            <a:ext cx="1800200" cy="2534128"/>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角丸四角形 67"/>
          <p:cNvSpPr/>
          <p:nvPr/>
        </p:nvSpPr>
        <p:spPr>
          <a:xfrm>
            <a:off x="1331640" y="3789040"/>
            <a:ext cx="1944216" cy="1685277"/>
          </a:xfrm>
          <a:prstGeom prst="round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角丸四角形 91"/>
          <p:cNvSpPr/>
          <p:nvPr/>
        </p:nvSpPr>
        <p:spPr>
          <a:xfrm>
            <a:off x="3707904" y="3789040"/>
            <a:ext cx="1944216" cy="1685277"/>
          </a:xfrm>
          <a:prstGeom prst="round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角丸四角形 93"/>
          <p:cNvSpPr/>
          <p:nvPr/>
        </p:nvSpPr>
        <p:spPr>
          <a:xfrm>
            <a:off x="6012160" y="3789040"/>
            <a:ext cx="1944216" cy="1685277"/>
          </a:xfrm>
          <a:prstGeom prst="round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p:cNvSpPr txBox="1"/>
          <p:nvPr/>
        </p:nvSpPr>
        <p:spPr>
          <a:xfrm>
            <a:off x="1475656" y="4149080"/>
            <a:ext cx="1656184" cy="954107"/>
          </a:xfrm>
          <a:prstGeom prst="rect">
            <a:avLst/>
          </a:prstGeom>
          <a:noFill/>
        </p:spPr>
        <p:txBody>
          <a:bodyPr wrap="square" rtlCol="0" anchor="ctr" anchorCtr="1">
            <a:spAutoFit/>
          </a:bodyPr>
          <a:lstStyle/>
          <a:p>
            <a:pPr algn="ctr"/>
            <a:r>
              <a:rPr kumimoji="1" lang="ja-JP" altLang="en-US" sz="2800" dirty="0" smtClean="0">
                <a:solidFill>
                  <a:schemeClr val="bg1"/>
                </a:solidFill>
                <a:latin typeface="HGPｺﾞｼｯｸE" pitchFamily="50" charset="-128"/>
                <a:ea typeface="HGPｺﾞｼｯｸE" pitchFamily="50" charset="-128"/>
              </a:rPr>
              <a:t>新商品の　　開発</a:t>
            </a:r>
            <a:endParaRPr kumimoji="1" lang="ja-JP" altLang="en-US" sz="2800" dirty="0">
              <a:solidFill>
                <a:schemeClr val="bg1"/>
              </a:solidFill>
              <a:latin typeface="HGPｺﾞｼｯｸE" pitchFamily="50" charset="-128"/>
              <a:ea typeface="HGPｺﾞｼｯｸE" pitchFamily="50" charset="-128"/>
            </a:endParaRPr>
          </a:p>
        </p:txBody>
      </p:sp>
      <p:sp>
        <p:nvSpPr>
          <p:cNvPr id="85" name="テキスト ボックス 84"/>
          <p:cNvSpPr txBox="1"/>
          <p:nvPr/>
        </p:nvSpPr>
        <p:spPr>
          <a:xfrm>
            <a:off x="3851920" y="4365104"/>
            <a:ext cx="1656184" cy="523220"/>
          </a:xfrm>
          <a:prstGeom prst="rect">
            <a:avLst/>
          </a:prstGeom>
          <a:noFill/>
        </p:spPr>
        <p:txBody>
          <a:bodyPr wrap="square" rtlCol="0" anchor="ctr" anchorCtr="1">
            <a:spAutoFit/>
          </a:bodyPr>
          <a:lstStyle/>
          <a:p>
            <a:pPr algn="ctr"/>
            <a:r>
              <a:rPr kumimoji="1" lang="ja-JP" altLang="en-US" sz="2800" dirty="0" smtClean="0">
                <a:solidFill>
                  <a:schemeClr val="bg1"/>
                </a:solidFill>
                <a:latin typeface="HGPｺﾞｼｯｸE" pitchFamily="50" charset="-128"/>
                <a:ea typeface="HGPｺﾞｼｯｸE" pitchFamily="50" charset="-128"/>
              </a:rPr>
              <a:t>出店計画</a:t>
            </a:r>
            <a:endParaRPr kumimoji="1" lang="ja-JP" altLang="en-US" sz="2800" dirty="0">
              <a:solidFill>
                <a:schemeClr val="bg1"/>
              </a:solidFill>
              <a:latin typeface="HGPｺﾞｼｯｸE" pitchFamily="50" charset="-128"/>
              <a:ea typeface="HGPｺﾞｼｯｸE" pitchFamily="50" charset="-128"/>
            </a:endParaRPr>
          </a:p>
        </p:txBody>
      </p:sp>
      <p:sp>
        <p:nvSpPr>
          <p:cNvPr id="87" name="テキスト ボックス 86"/>
          <p:cNvSpPr txBox="1"/>
          <p:nvPr/>
        </p:nvSpPr>
        <p:spPr>
          <a:xfrm>
            <a:off x="6156176" y="4149080"/>
            <a:ext cx="1656184" cy="997196"/>
          </a:xfrm>
          <a:prstGeom prst="rect">
            <a:avLst/>
          </a:prstGeom>
          <a:noFill/>
        </p:spPr>
        <p:txBody>
          <a:bodyPr wrap="square" rtlCol="0" anchor="ctr" anchorCtr="1">
            <a:spAutoFit/>
          </a:bodyPr>
          <a:lstStyle/>
          <a:p>
            <a:pPr algn="ctr">
              <a:lnSpc>
                <a:spcPct val="70000"/>
              </a:lnSpc>
            </a:pPr>
            <a:r>
              <a:rPr kumimoji="1" lang="ja-JP" altLang="en-US" sz="2800" dirty="0" smtClean="0">
                <a:solidFill>
                  <a:schemeClr val="bg1"/>
                </a:solidFill>
                <a:latin typeface="HGPｺﾞｼｯｸE" pitchFamily="50" charset="-128"/>
                <a:ea typeface="HGPｺﾞｼｯｸE" pitchFamily="50" charset="-128"/>
              </a:rPr>
              <a:t>広告</a:t>
            </a:r>
            <a:endParaRPr kumimoji="1" lang="en-US" altLang="ja-JP" sz="2800" dirty="0" smtClean="0">
              <a:solidFill>
                <a:schemeClr val="bg1"/>
              </a:solidFill>
              <a:latin typeface="HGPｺﾞｼｯｸE" pitchFamily="50" charset="-128"/>
              <a:ea typeface="HGPｺﾞｼｯｸE" pitchFamily="50" charset="-128"/>
            </a:endParaRPr>
          </a:p>
          <a:p>
            <a:pPr algn="ctr">
              <a:lnSpc>
                <a:spcPct val="70000"/>
              </a:lnSpc>
            </a:pPr>
            <a:r>
              <a:rPr kumimoji="1" lang="ja-JP" altLang="en-US" sz="2800" dirty="0" smtClean="0">
                <a:solidFill>
                  <a:schemeClr val="bg1"/>
                </a:solidFill>
                <a:latin typeface="HGPｺﾞｼｯｸE" pitchFamily="50" charset="-128"/>
                <a:ea typeface="HGPｺﾞｼｯｸE" pitchFamily="50" charset="-128"/>
              </a:rPr>
              <a:t>・</a:t>
            </a:r>
            <a:endParaRPr kumimoji="1" lang="en-US" altLang="ja-JP" sz="2800" dirty="0" smtClean="0">
              <a:solidFill>
                <a:schemeClr val="bg1"/>
              </a:solidFill>
              <a:latin typeface="HGPｺﾞｼｯｸE" pitchFamily="50" charset="-128"/>
              <a:ea typeface="HGPｺﾞｼｯｸE" pitchFamily="50" charset="-128"/>
            </a:endParaRPr>
          </a:p>
          <a:p>
            <a:pPr algn="ctr">
              <a:lnSpc>
                <a:spcPct val="70000"/>
              </a:lnSpc>
            </a:pPr>
            <a:r>
              <a:rPr kumimoji="1" lang="ja-JP" altLang="en-US" sz="2800" dirty="0" smtClean="0">
                <a:solidFill>
                  <a:schemeClr val="bg1"/>
                </a:solidFill>
                <a:latin typeface="HGPｺﾞｼｯｸE" pitchFamily="50" charset="-128"/>
                <a:ea typeface="HGPｺﾞｼｯｸE" pitchFamily="50" charset="-128"/>
              </a:rPr>
              <a:t>集客</a:t>
            </a:r>
            <a:endParaRPr kumimoji="1" lang="ja-JP" altLang="en-US" sz="2800" dirty="0">
              <a:solidFill>
                <a:schemeClr val="bg1"/>
              </a:solidFill>
              <a:latin typeface="HGPｺﾞｼｯｸE" pitchFamily="50" charset="-128"/>
              <a:ea typeface="HGPｺﾞｼｯｸE" pitchFamily="50" charset="-128"/>
            </a:endParaRPr>
          </a:p>
        </p:txBody>
      </p:sp>
      <p:sp>
        <p:nvSpPr>
          <p:cNvPr id="99" name="テキスト ボックス 98"/>
          <p:cNvSpPr txBox="1"/>
          <p:nvPr/>
        </p:nvSpPr>
        <p:spPr>
          <a:xfrm>
            <a:off x="6047656" y="5557302"/>
            <a:ext cx="3096344" cy="523220"/>
          </a:xfrm>
          <a:prstGeom prst="rect">
            <a:avLst/>
          </a:prstGeom>
          <a:noFill/>
        </p:spPr>
        <p:txBody>
          <a:bodyPr wrap="square" rtlCol="0" anchor="ctr" anchorCtr="1">
            <a:spAutoFit/>
          </a:bodyPr>
          <a:lstStyle/>
          <a:p>
            <a:pPr algn="ctr"/>
            <a:r>
              <a:rPr kumimoji="1" lang="ja-JP" altLang="en-US" sz="2800" dirty="0" smtClean="0">
                <a:solidFill>
                  <a:schemeClr val="tx2"/>
                </a:solidFill>
                <a:latin typeface="HGPｺﾞｼｯｸE" pitchFamily="50" charset="-128"/>
                <a:ea typeface="HGPｺﾞｼｯｸE" pitchFamily="50" charset="-128"/>
              </a:rPr>
              <a:t>などに活用</a:t>
            </a:r>
            <a:endParaRPr kumimoji="1" lang="ja-JP" altLang="en-US" sz="2800" dirty="0">
              <a:solidFill>
                <a:schemeClr val="tx2"/>
              </a:solidFill>
              <a:latin typeface="HGPｺﾞｼｯｸE" pitchFamily="50" charset="-128"/>
              <a:ea typeface="HGPｺﾞｼｯｸE" pitchFamily="50" charset="-128"/>
            </a:endParaRPr>
          </a:p>
        </p:txBody>
      </p:sp>
      <p:sp>
        <p:nvSpPr>
          <p:cNvPr id="111" name="テキスト ボックス 110"/>
          <p:cNvSpPr txBox="1"/>
          <p:nvPr/>
        </p:nvSpPr>
        <p:spPr>
          <a:xfrm>
            <a:off x="2843808" y="2348880"/>
            <a:ext cx="6300192" cy="954107"/>
          </a:xfrm>
          <a:prstGeom prst="rect">
            <a:avLst/>
          </a:prstGeom>
          <a:noFill/>
        </p:spPr>
        <p:txBody>
          <a:bodyPr wrap="square" rtlCol="0">
            <a:spAutoFit/>
          </a:bodyPr>
          <a:lstStyle/>
          <a:p>
            <a:r>
              <a:rPr kumimoji="1" lang="ja-JP" altLang="en-US" sz="2800" dirty="0" smtClean="0">
                <a:solidFill>
                  <a:schemeClr val="tx2"/>
                </a:solidFill>
                <a:latin typeface="HGPｺﾞｼｯｸE" pitchFamily="50" charset="-128"/>
                <a:ea typeface="HGPｺﾞｼｯｸE" pitchFamily="50" charset="-128"/>
              </a:rPr>
              <a:t>これまでわからなかったお客さんの</a:t>
            </a:r>
            <a:endParaRPr kumimoji="1" lang="en-US" altLang="ja-JP" sz="2800" dirty="0" smtClean="0">
              <a:solidFill>
                <a:schemeClr val="tx2"/>
              </a:solidFill>
              <a:latin typeface="HGPｺﾞｼｯｸE" pitchFamily="50" charset="-128"/>
              <a:ea typeface="HGPｺﾞｼｯｸE" pitchFamily="50" charset="-128"/>
            </a:endParaRPr>
          </a:p>
          <a:p>
            <a:r>
              <a:rPr kumimoji="1" lang="ja-JP" altLang="en-US" sz="2800" dirty="0" smtClean="0">
                <a:solidFill>
                  <a:schemeClr val="tx2"/>
                </a:solidFill>
                <a:latin typeface="HGPｺﾞｼｯｸE" pitchFamily="50" charset="-128"/>
                <a:ea typeface="HGPｺﾞｼｯｸE" pitchFamily="50" charset="-128"/>
              </a:rPr>
              <a:t>要望（ニーズ）が見えてくる。</a:t>
            </a:r>
            <a:endParaRPr kumimoji="1" lang="ja-JP" altLang="en-US" sz="2800" dirty="0">
              <a:solidFill>
                <a:schemeClr val="tx2"/>
              </a:solidFill>
              <a:latin typeface="HGPｺﾞｼｯｸE" pitchFamily="50" charset="-128"/>
              <a:ea typeface="HGPｺﾞｼｯｸE" pitchFamily="50" charset="-128"/>
            </a:endParaRPr>
          </a:p>
        </p:txBody>
      </p:sp>
      <p:sp>
        <p:nvSpPr>
          <p:cNvPr id="24" name="正方形/長方形 2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2" name="Picture 4" descr="C:\Users\iwasaki\Desktop\イラストデータ（ローソン）JPG\02.jpg"/>
          <p:cNvPicPr>
            <a:picLocks noChangeAspect="1" noChangeArrowheads="1"/>
          </p:cNvPicPr>
          <p:nvPr/>
        </p:nvPicPr>
        <p:blipFill>
          <a:blip r:embed="rId2" cstate="print"/>
          <a:srcRect r="23529"/>
          <a:stretch>
            <a:fillRect/>
          </a:stretch>
        </p:blipFill>
        <p:spPr bwMode="auto">
          <a:xfrm>
            <a:off x="611560" y="1916832"/>
            <a:ext cx="1872208" cy="1592241"/>
          </a:xfrm>
          <a:prstGeom prst="rect">
            <a:avLst/>
          </a:prstGeom>
          <a:noFill/>
        </p:spPr>
      </p:pic>
      <p:sp>
        <p:nvSpPr>
          <p:cNvPr id="25" name="二等辺三角形 24"/>
          <p:cNvSpPr/>
          <p:nvPr/>
        </p:nvSpPr>
        <p:spPr>
          <a:xfrm rot="10800000">
            <a:off x="1187624" y="1268761"/>
            <a:ext cx="6552728" cy="7647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2339752" y="1272155"/>
            <a:ext cx="4104456" cy="461665"/>
          </a:xfrm>
          <a:prstGeom prst="rect">
            <a:avLst/>
          </a:prstGeom>
          <a:noFill/>
        </p:spPr>
        <p:txBody>
          <a:bodyPr wrap="square" rtlCol="0" anchor="ctr" anchorCtr="1">
            <a:spAutoFit/>
          </a:bodyPr>
          <a:lstStyle/>
          <a:p>
            <a:pPr algn="ctr"/>
            <a:r>
              <a:rPr kumimoji="1" lang="ja-JP" altLang="en-US" sz="2400" dirty="0" smtClean="0">
                <a:solidFill>
                  <a:schemeClr val="bg1"/>
                </a:solidFill>
                <a:latin typeface="HGPｺﾞｼｯｸE" pitchFamily="50" charset="-128"/>
                <a:ea typeface="HGPｺﾞｼｯｸE" pitchFamily="50" charset="-128"/>
              </a:rPr>
              <a:t>これらのデータを分析</a:t>
            </a:r>
            <a:endParaRPr kumimoji="1" lang="ja-JP" altLang="en-US" sz="2400" dirty="0">
              <a:solidFill>
                <a:schemeClr val="bg1"/>
              </a:solidFill>
              <a:latin typeface="HGPｺﾞｼｯｸE" pitchFamily="50" charset="-128"/>
              <a:ea typeface="HGPｺﾞｼｯｸE" pitchFamily="50"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角丸四角形 72"/>
          <p:cNvSpPr/>
          <p:nvPr/>
        </p:nvSpPr>
        <p:spPr>
          <a:xfrm>
            <a:off x="323528" y="1268760"/>
            <a:ext cx="8640960" cy="4752528"/>
          </a:xfrm>
          <a:prstGeom prst="roundRect">
            <a:avLst>
              <a:gd name="adj" fmla="val 3993"/>
            </a:avLst>
          </a:prstGeom>
          <a:solidFill>
            <a:schemeClr val="tx2">
              <a:lumMod val="20000"/>
              <a:lumOff val="8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角丸四角形 68"/>
          <p:cNvSpPr/>
          <p:nvPr/>
        </p:nvSpPr>
        <p:spPr>
          <a:xfrm>
            <a:off x="2843807" y="4509120"/>
            <a:ext cx="1368151" cy="1296143"/>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角丸四角形 69"/>
          <p:cNvSpPr/>
          <p:nvPr/>
        </p:nvSpPr>
        <p:spPr>
          <a:xfrm>
            <a:off x="4283968" y="4509120"/>
            <a:ext cx="1368151" cy="1296143"/>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角丸四角形 70"/>
          <p:cNvSpPr/>
          <p:nvPr/>
        </p:nvSpPr>
        <p:spPr>
          <a:xfrm>
            <a:off x="5724128" y="4509120"/>
            <a:ext cx="1368151" cy="1296143"/>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角丸四角形 71"/>
          <p:cNvSpPr/>
          <p:nvPr/>
        </p:nvSpPr>
        <p:spPr>
          <a:xfrm>
            <a:off x="7164288" y="4509120"/>
            <a:ext cx="1368151" cy="1296143"/>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p:cNvSpPr/>
          <p:nvPr/>
        </p:nvSpPr>
        <p:spPr>
          <a:xfrm>
            <a:off x="2843807" y="3140968"/>
            <a:ext cx="1368151" cy="1296143"/>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角丸四角形 46"/>
          <p:cNvSpPr/>
          <p:nvPr/>
        </p:nvSpPr>
        <p:spPr>
          <a:xfrm>
            <a:off x="4283968" y="3140968"/>
            <a:ext cx="1368151" cy="1296143"/>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5724128" y="3140968"/>
            <a:ext cx="1368151" cy="1296143"/>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角丸四角形 52"/>
          <p:cNvSpPr/>
          <p:nvPr/>
        </p:nvSpPr>
        <p:spPr>
          <a:xfrm>
            <a:off x="7164288" y="3140968"/>
            <a:ext cx="1368151" cy="1296143"/>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pPr algn="l"/>
            <a:r>
              <a:rPr kumimoji="1" lang="ja-JP" altLang="en-US" dirty="0" smtClean="0"/>
              <a:t>７．</a:t>
            </a:r>
            <a:r>
              <a:rPr kumimoji="1" lang="en-US" altLang="ja-JP" dirty="0" smtClean="0"/>
              <a:t>Ponta</a:t>
            </a:r>
            <a:r>
              <a:rPr kumimoji="1" lang="ja-JP" altLang="en-US" dirty="0" smtClean="0"/>
              <a:t>カードとは</a:t>
            </a:r>
            <a:endParaRPr kumimoji="1" lang="ja-JP" altLang="en-US" dirty="0"/>
          </a:p>
        </p:txBody>
      </p:sp>
      <p:sp>
        <p:nvSpPr>
          <p:cNvPr id="7" name="テキスト ボックス 6"/>
          <p:cNvSpPr txBox="1"/>
          <p:nvPr/>
        </p:nvSpPr>
        <p:spPr>
          <a:xfrm>
            <a:off x="467544" y="1373867"/>
            <a:ext cx="3960440" cy="523220"/>
          </a:xfrm>
          <a:prstGeom prst="rect">
            <a:avLst/>
          </a:prstGeom>
          <a:noFill/>
        </p:spPr>
        <p:txBody>
          <a:bodyPr wrap="square" rtlCol="0">
            <a:spAutoFit/>
          </a:bodyPr>
          <a:lstStyle/>
          <a:p>
            <a:r>
              <a:rPr lang="en-US" altLang="ja-JP" sz="2800" dirty="0" smtClean="0">
                <a:latin typeface="HGPｺﾞｼｯｸE" pitchFamily="50" charset="-128"/>
                <a:ea typeface="HGPｺﾞｼｯｸE" pitchFamily="50" charset="-128"/>
              </a:rPr>
              <a:t>&lt;Ponta</a:t>
            </a:r>
            <a:r>
              <a:rPr lang="ja-JP" altLang="en-US" sz="2800" dirty="0" smtClean="0">
                <a:latin typeface="HGPｺﾞｼｯｸE" pitchFamily="50" charset="-128"/>
                <a:ea typeface="HGPｺﾞｼｯｸE" pitchFamily="50" charset="-128"/>
              </a:rPr>
              <a:t>カード</a:t>
            </a:r>
            <a:r>
              <a:rPr lang="en-US" altLang="ja-JP" sz="2800" dirty="0" smtClean="0">
                <a:latin typeface="HGPｺﾞｼｯｸE" pitchFamily="50" charset="-128"/>
                <a:ea typeface="HGPｺﾞｼｯｸE" pitchFamily="50" charset="-128"/>
              </a:rPr>
              <a:t>&gt;</a:t>
            </a:r>
            <a:endParaRPr kumimoji="1" lang="ja-JP" altLang="en-US" sz="2800" dirty="0">
              <a:latin typeface="HGPｺﾞｼｯｸE" pitchFamily="50" charset="-128"/>
              <a:ea typeface="HGPｺﾞｼｯｸE" pitchFamily="50" charset="-128"/>
            </a:endParaRPr>
          </a:p>
        </p:txBody>
      </p:sp>
      <p:sp>
        <p:nvSpPr>
          <p:cNvPr id="11" name="テキスト ボックス 10"/>
          <p:cNvSpPr txBox="1"/>
          <p:nvPr/>
        </p:nvSpPr>
        <p:spPr>
          <a:xfrm>
            <a:off x="3203848" y="2132856"/>
            <a:ext cx="5400600" cy="830997"/>
          </a:xfrm>
          <a:prstGeom prst="rect">
            <a:avLst/>
          </a:prstGeom>
          <a:noFill/>
        </p:spPr>
        <p:txBody>
          <a:bodyPr wrap="square" rtlCol="0">
            <a:spAutoFit/>
          </a:bodyPr>
          <a:lstStyle/>
          <a:p>
            <a:pPr algn="r"/>
            <a:r>
              <a:rPr lang="ja-JP" altLang="en-US" sz="2400" dirty="0" smtClean="0">
                <a:solidFill>
                  <a:srgbClr val="0070C0"/>
                </a:solidFill>
                <a:latin typeface="HGPｺﾞｼｯｸE" pitchFamily="50" charset="-128"/>
                <a:ea typeface="HGPｺﾞｼｯｸE" pitchFamily="50" charset="-128"/>
              </a:rPr>
              <a:t>ポイント履歴件数</a:t>
            </a:r>
            <a:r>
              <a:rPr lang="ja-JP" altLang="en-US" dirty="0" smtClean="0">
                <a:solidFill>
                  <a:srgbClr val="0070C0"/>
                </a:solidFill>
                <a:latin typeface="HGPｺﾞｼｯｸE" pitchFamily="50" charset="-128"/>
                <a:ea typeface="HGPｺﾞｼｯｸE" pitchFamily="50" charset="-128"/>
              </a:rPr>
              <a:t>（年間）　</a:t>
            </a:r>
            <a:r>
              <a:rPr lang="ja-JP" altLang="en-US" sz="2800" dirty="0" smtClean="0">
                <a:latin typeface="HGPｺﾞｼｯｸE" pitchFamily="50" charset="-128"/>
                <a:ea typeface="HGPｺﾞｼｯｸE" pitchFamily="50" charset="-128"/>
              </a:rPr>
              <a:t>約</a:t>
            </a:r>
            <a:r>
              <a:rPr lang="en-US" altLang="ja-JP" sz="4800" dirty="0" smtClean="0">
                <a:latin typeface="HGPｺﾞｼｯｸE" pitchFamily="50" charset="-128"/>
                <a:ea typeface="HGPｺﾞｼｯｸE" pitchFamily="50" charset="-128"/>
              </a:rPr>
              <a:t>18</a:t>
            </a:r>
            <a:r>
              <a:rPr lang="ja-JP" altLang="en-US" sz="2800" dirty="0" smtClean="0">
                <a:latin typeface="HGPｺﾞｼｯｸE" pitchFamily="50" charset="-128"/>
                <a:ea typeface="HGPｺﾞｼｯｸE" pitchFamily="50" charset="-128"/>
              </a:rPr>
              <a:t>億件　　</a:t>
            </a:r>
            <a:endParaRPr kumimoji="1" lang="ja-JP" altLang="en-US" sz="2800" dirty="0">
              <a:latin typeface="HGPｺﾞｼｯｸE" pitchFamily="50" charset="-128"/>
              <a:ea typeface="HGPｺﾞｼｯｸE" pitchFamily="50" charset="-128"/>
            </a:endParaRPr>
          </a:p>
        </p:txBody>
      </p:sp>
      <p:sp>
        <p:nvSpPr>
          <p:cNvPr id="22" name="テキスト ボックス 21"/>
          <p:cNvSpPr txBox="1"/>
          <p:nvPr/>
        </p:nvSpPr>
        <p:spPr>
          <a:xfrm>
            <a:off x="4355976" y="1412776"/>
            <a:ext cx="4248472" cy="830997"/>
          </a:xfrm>
          <a:prstGeom prst="rect">
            <a:avLst/>
          </a:prstGeom>
          <a:noFill/>
        </p:spPr>
        <p:txBody>
          <a:bodyPr wrap="square" rtlCol="0">
            <a:spAutoFit/>
          </a:bodyPr>
          <a:lstStyle/>
          <a:p>
            <a:pPr algn="r"/>
            <a:r>
              <a:rPr lang="ja-JP" altLang="en-US" sz="2400" dirty="0" smtClean="0">
                <a:solidFill>
                  <a:srgbClr val="0070C0"/>
                </a:solidFill>
                <a:latin typeface="HGPｺﾞｼｯｸE" pitchFamily="50" charset="-128"/>
                <a:ea typeface="HGPｺﾞｼｯｸE" pitchFamily="50" charset="-128"/>
              </a:rPr>
              <a:t>会員数　</a:t>
            </a:r>
            <a:r>
              <a:rPr lang="en-US" altLang="ja-JP" sz="4800" dirty="0" smtClean="0">
                <a:latin typeface="HGPｺﾞｼｯｸE" pitchFamily="50" charset="-128"/>
                <a:ea typeface="HGPｺﾞｼｯｸE" pitchFamily="50" charset="-128"/>
              </a:rPr>
              <a:t>5,000</a:t>
            </a:r>
            <a:r>
              <a:rPr lang="ja-JP" altLang="en-US" sz="2400" dirty="0" smtClean="0">
                <a:latin typeface="HGPｺﾞｼｯｸE" pitchFamily="50" charset="-128"/>
                <a:ea typeface="HGPｺﾞｼｯｸE" pitchFamily="50" charset="-128"/>
              </a:rPr>
              <a:t>万人</a:t>
            </a:r>
            <a:endParaRPr kumimoji="1" lang="ja-JP" altLang="en-US" dirty="0">
              <a:latin typeface="HGPｺﾞｼｯｸE" pitchFamily="50" charset="-128"/>
              <a:ea typeface="HGPｺﾞｼｯｸE" pitchFamily="50" charset="-128"/>
            </a:endParaRPr>
          </a:p>
        </p:txBody>
      </p:sp>
      <p:sp>
        <p:nvSpPr>
          <p:cNvPr id="23" name="テキスト ボックス 22"/>
          <p:cNvSpPr txBox="1"/>
          <p:nvPr/>
        </p:nvSpPr>
        <p:spPr>
          <a:xfrm>
            <a:off x="467544" y="4584030"/>
            <a:ext cx="2160240" cy="1077218"/>
          </a:xfrm>
          <a:prstGeom prst="rect">
            <a:avLst/>
          </a:prstGeom>
          <a:noFill/>
        </p:spPr>
        <p:txBody>
          <a:bodyPr wrap="square" rtlCol="0">
            <a:spAutoFit/>
          </a:bodyPr>
          <a:lstStyle/>
          <a:p>
            <a:r>
              <a:rPr lang="en-US" altLang="ja-JP" sz="3200" dirty="0" smtClean="0">
                <a:latin typeface="HGPｺﾞｼｯｸE" pitchFamily="50" charset="-128"/>
                <a:ea typeface="HGPｺﾞｼｯｸE" pitchFamily="50" charset="-128"/>
              </a:rPr>
              <a:t>56</a:t>
            </a:r>
            <a:r>
              <a:rPr lang="ja-JP" altLang="en-US" sz="3200" dirty="0" smtClean="0">
                <a:latin typeface="HGPｺﾞｼｯｸE" pitchFamily="50" charset="-128"/>
                <a:ea typeface="HGPｺﾞｼｯｸE" pitchFamily="50" charset="-128"/>
              </a:rPr>
              <a:t>社</a:t>
            </a:r>
            <a:endParaRPr lang="en-US" altLang="ja-JP" sz="3200" dirty="0" smtClean="0">
              <a:latin typeface="HGPｺﾞｼｯｸE" pitchFamily="50" charset="-128"/>
              <a:ea typeface="HGPｺﾞｼｯｸE" pitchFamily="50" charset="-128"/>
            </a:endParaRPr>
          </a:p>
          <a:p>
            <a:r>
              <a:rPr lang="en-US" altLang="ja-JP" sz="3200" dirty="0" smtClean="0">
                <a:latin typeface="HGPｺﾞｼｯｸE" pitchFamily="50" charset="-128"/>
                <a:ea typeface="HGPｺﾞｼｯｸE" pitchFamily="50" charset="-128"/>
              </a:rPr>
              <a:t>71</a:t>
            </a:r>
            <a:r>
              <a:rPr lang="ja-JP" altLang="en-US" sz="3200" dirty="0" smtClean="0">
                <a:latin typeface="HGPｺﾞｼｯｸE" pitchFamily="50" charset="-128"/>
                <a:ea typeface="HGPｺﾞｼｯｸE" pitchFamily="50" charset="-128"/>
              </a:rPr>
              <a:t>ブランド</a:t>
            </a:r>
            <a:endParaRPr kumimoji="1" lang="ja-JP" altLang="en-US" sz="3200" dirty="0">
              <a:latin typeface="HGPｺﾞｼｯｸE" pitchFamily="50" charset="-128"/>
              <a:ea typeface="HGPｺﾞｼｯｸE" pitchFamily="50" charset="-128"/>
            </a:endParaRPr>
          </a:p>
        </p:txBody>
      </p:sp>
      <p:sp>
        <p:nvSpPr>
          <p:cNvPr id="19" name="テキスト ボックス 18"/>
          <p:cNvSpPr txBox="1"/>
          <p:nvPr/>
        </p:nvSpPr>
        <p:spPr>
          <a:xfrm>
            <a:off x="2843808" y="3140968"/>
            <a:ext cx="1368152" cy="1296144"/>
          </a:xfrm>
          <a:prstGeom prst="rect">
            <a:avLst/>
          </a:prstGeom>
          <a:noFill/>
          <a:ln w="25400">
            <a:noFill/>
          </a:ln>
        </p:spPr>
        <p:txBody>
          <a:bodyPr wrap="square" rtlCol="0" anchor="ctr" anchorCtr="0">
            <a:noAutofit/>
          </a:bodyPr>
          <a:lstStyle/>
          <a:p>
            <a:pPr algn="ctr"/>
            <a:r>
              <a:rPr lang="ja-JP" altLang="en-US" dirty="0" smtClean="0">
                <a:solidFill>
                  <a:schemeClr val="tx2"/>
                </a:solidFill>
                <a:latin typeface="HGPｺﾞｼｯｸE" pitchFamily="50" charset="-128"/>
                <a:ea typeface="HGPｺﾞｼｯｸE" pitchFamily="50" charset="-128"/>
              </a:rPr>
              <a:t>レンタル　　　　ビデオ　　　　ショップ</a:t>
            </a:r>
            <a:endParaRPr kumimoji="1" lang="ja-JP" altLang="en-US" dirty="0">
              <a:solidFill>
                <a:schemeClr val="tx2"/>
              </a:solidFill>
              <a:latin typeface="HGPｺﾞｼｯｸE" pitchFamily="50" charset="-128"/>
              <a:ea typeface="HGPｺﾞｼｯｸE" pitchFamily="50" charset="-128"/>
            </a:endParaRPr>
          </a:p>
        </p:txBody>
      </p:sp>
      <p:sp>
        <p:nvSpPr>
          <p:cNvPr id="48" name="テキスト ボックス 47"/>
          <p:cNvSpPr txBox="1"/>
          <p:nvPr/>
        </p:nvSpPr>
        <p:spPr>
          <a:xfrm>
            <a:off x="4283969" y="3145467"/>
            <a:ext cx="1368152" cy="1296144"/>
          </a:xfrm>
          <a:prstGeom prst="rect">
            <a:avLst/>
          </a:prstGeom>
          <a:noFill/>
          <a:ln w="25400">
            <a:noFill/>
          </a:ln>
        </p:spPr>
        <p:txBody>
          <a:bodyPr wrap="square" rtlCol="0" anchor="ctr" anchorCtr="0">
            <a:noAutofit/>
          </a:bodyPr>
          <a:lstStyle/>
          <a:p>
            <a:pPr algn="ctr"/>
            <a:r>
              <a:rPr lang="ja-JP" altLang="en-US" dirty="0" smtClean="0">
                <a:solidFill>
                  <a:schemeClr val="tx2"/>
                </a:solidFill>
                <a:latin typeface="HGPｺﾞｼｯｸE" pitchFamily="50" charset="-128"/>
                <a:ea typeface="HGPｺﾞｼｯｸE" pitchFamily="50" charset="-128"/>
              </a:rPr>
              <a:t>スーパー　　マーケット・カフェ</a:t>
            </a:r>
          </a:p>
        </p:txBody>
      </p:sp>
      <p:sp>
        <p:nvSpPr>
          <p:cNvPr id="51" name="テキスト ボックス 50"/>
          <p:cNvSpPr txBox="1"/>
          <p:nvPr/>
        </p:nvSpPr>
        <p:spPr>
          <a:xfrm>
            <a:off x="5724129" y="3140968"/>
            <a:ext cx="1368152" cy="1296144"/>
          </a:xfrm>
          <a:prstGeom prst="rect">
            <a:avLst/>
          </a:prstGeom>
          <a:noFill/>
          <a:ln w="25400">
            <a:noFill/>
          </a:ln>
        </p:spPr>
        <p:txBody>
          <a:bodyPr wrap="square" rtlCol="0" anchor="ctr" anchorCtr="0">
            <a:noAutofit/>
          </a:bodyPr>
          <a:lstStyle/>
          <a:p>
            <a:pPr algn="ctr"/>
            <a:r>
              <a:rPr lang="ja-JP" altLang="en-US" dirty="0" smtClean="0">
                <a:solidFill>
                  <a:schemeClr val="tx2"/>
                </a:solidFill>
                <a:latin typeface="HGPｺﾞｼｯｸE" pitchFamily="50" charset="-128"/>
                <a:ea typeface="HGPｺﾞｼｯｸE" pitchFamily="50" charset="-128"/>
              </a:rPr>
              <a:t>ガソリン　　　　スタンド</a:t>
            </a:r>
          </a:p>
        </p:txBody>
      </p:sp>
      <p:sp>
        <p:nvSpPr>
          <p:cNvPr id="54" name="テキスト ボックス 53"/>
          <p:cNvSpPr txBox="1"/>
          <p:nvPr/>
        </p:nvSpPr>
        <p:spPr>
          <a:xfrm>
            <a:off x="7164289" y="3140968"/>
            <a:ext cx="1368152" cy="1296144"/>
          </a:xfrm>
          <a:prstGeom prst="rect">
            <a:avLst/>
          </a:prstGeom>
          <a:noFill/>
          <a:ln w="25400">
            <a:noFill/>
          </a:ln>
        </p:spPr>
        <p:txBody>
          <a:bodyPr wrap="square" rtlCol="0" anchor="ctr" anchorCtr="0">
            <a:noAutofit/>
          </a:bodyPr>
          <a:lstStyle/>
          <a:p>
            <a:pPr algn="ctr"/>
            <a:r>
              <a:rPr lang="ja-JP" altLang="en-US" dirty="0" smtClean="0">
                <a:solidFill>
                  <a:schemeClr val="tx2"/>
                </a:solidFill>
                <a:latin typeface="HGPｺﾞｼｯｸE" pitchFamily="50" charset="-128"/>
                <a:ea typeface="HGPｺﾞｼｯｸE" pitchFamily="50" charset="-128"/>
              </a:rPr>
              <a:t>デパート・　　　家電量販店</a:t>
            </a:r>
          </a:p>
        </p:txBody>
      </p:sp>
      <p:sp>
        <p:nvSpPr>
          <p:cNvPr id="57" name="テキスト ボックス 56"/>
          <p:cNvSpPr txBox="1"/>
          <p:nvPr/>
        </p:nvSpPr>
        <p:spPr>
          <a:xfrm>
            <a:off x="2843808" y="4509120"/>
            <a:ext cx="1368152" cy="1296144"/>
          </a:xfrm>
          <a:prstGeom prst="rect">
            <a:avLst/>
          </a:prstGeom>
          <a:noFill/>
          <a:ln w="25400">
            <a:noFill/>
          </a:ln>
        </p:spPr>
        <p:txBody>
          <a:bodyPr wrap="square" rtlCol="0" anchor="ctr" anchorCtr="0">
            <a:noAutofit/>
          </a:bodyPr>
          <a:lstStyle/>
          <a:p>
            <a:pPr algn="ctr"/>
            <a:r>
              <a:rPr lang="ja-JP" altLang="en-US" dirty="0" smtClean="0">
                <a:solidFill>
                  <a:schemeClr val="tx2"/>
                </a:solidFill>
                <a:latin typeface="HGPｺﾞｼｯｸE" pitchFamily="50" charset="-128"/>
                <a:ea typeface="HGPｺﾞｼｯｸE" pitchFamily="50" charset="-128"/>
              </a:rPr>
              <a:t>ファースト　　フード</a:t>
            </a:r>
          </a:p>
        </p:txBody>
      </p:sp>
      <p:sp>
        <p:nvSpPr>
          <p:cNvPr id="60" name="テキスト ボックス 59"/>
          <p:cNvSpPr txBox="1"/>
          <p:nvPr/>
        </p:nvSpPr>
        <p:spPr>
          <a:xfrm>
            <a:off x="4139952" y="4509120"/>
            <a:ext cx="1656184" cy="1296144"/>
          </a:xfrm>
          <a:prstGeom prst="rect">
            <a:avLst/>
          </a:prstGeom>
          <a:noFill/>
          <a:ln w="25400">
            <a:noFill/>
          </a:ln>
        </p:spPr>
        <p:txBody>
          <a:bodyPr wrap="square" rtlCol="0" anchor="ctr" anchorCtr="0">
            <a:noAutofit/>
          </a:bodyPr>
          <a:lstStyle/>
          <a:p>
            <a:pPr algn="ctr"/>
            <a:r>
              <a:rPr lang="ja-JP" altLang="en-US" dirty="0" smtClean="0">
                <a:solidFill>
                  <a:schemeClr val="tx2"/>
                </a:solidFill>
                <a:latin typeface="HGPｺﾞｼｯｸE" pitchFamily="50" charset="-128"/>
                <a:ea typeface="HGPｺﾞｼｯｸE" pitchFamily="50" charset="-128"/>
              </a:rPr>
              <a:t>ネットショップ</a:t>
            </a:r>
            <a:endParaRPr lang="en-US" altLang="ja-JP" dirty="0" smtClean="0">
              <a:solidFill>
                <a:schemeClr val="tx2"/>
              </a:solidFill>
              <a:latin typeface="HGPｺﾞｼｯｸE" pitchFamily="50" charset="-128"/>
              <a:ea typeface="HGPｺﾞｼｯｸE" pitchFamily="50" charset="-128"/>
            </a:endParaRPr>
          </a:p>
          <a:p>
            <a:pPr algn="ctr"/>
            <a:r>
              <a:rPr lang="ja-JP" altLang="en-US" dirty="0" smtClean="0">
                <a:solidFill>
                  <a:schemeClr val="tx2"/>
                </a:solidFill>
                <a:latin typeface="HGPｺﾞｼｯｸE" pitchFamily="50" charset="-128"/>
                <a:ea typeface="HGPｺﾞｼｯｸE" pitchFamily="50" charset="-128"/>
              </a:rPr>
              <a:t>・宅配</a:t>
            </a:r>
          </a:p>
        </p:txBody>
      </p:sp>
      <p:sp>
        <p:nvSpPr>
          <p:cNvPr id="63" name="テキスト ボックス 62"/>
          <p:cNvSpPr txBox="1"/>
          <p:nvPr/>
        </p:nvSpPr>
        <p:spPr>
          <a:xfrm>
            <a:off x="5724129" y="4509120"/>
            <a:ext cx="1368152" cy="1296144"/>
          </a:xfrm>
          <a:prstGeom prst="rect">
            <a:avLst/>
          </a:prstGeom>
          <a:noFill/>
          <a:ln w="25400">
            <a:noFill/>
          </a:ln>
        </p:spPr>
        <p:txBody>
          <a:bodyPr wrap="square" rtlCol="0" anchor="ctr" anchorCtr="0">
            <a:noAutofit/>
          </a:bodyPr>
          <a:lstStyle/>
          <a:p>
            <a:pPr algn="ctr"/>
            <a:r>
              <a:rPr lang="ja-JP" altLang="en-US" dirty="0" smtClean="0">
                <a:solidFill>
                  <a:schemeClr val="tx2"/>
                </a:solidFill>
                <a:latin typeface="HGPｺﾞｼｯｸE" pitchFamily="50" charset="-128"/>
                <a:ea typeface="HGPｺﾞｼｯｸE" pitchFamily="50" charset="-128"/>
              </a:rPr>
              <a:t>ホテル</a:t>
            </a:r>
          </a:p>
        </p:txBody>
      </p:sp>
      <p:sp>
        <p:nvSpPr>
          <p:cNvPr id="66" name="テキスト ボックス 65"/>
          <p:cNvSpPr txBox="1"/>
          <p:nvPr/>
        </p:nvSpPr>
        <p:spPr>
          <a:xfrm>
            <a:off x="7164289" y="4509120"/>
            <a:ext cx="1368152" cy="1296144"/>
          </a:xfrm>
          <a:prstGeom prst="rect">
            <a:avLst/>
          </a:prstGeom>
          <a:noFill/>
          <a:ln w="25400">
            <a:noFill/>
          </a:ln>
        </p:spPr>
        <p:txBody>
          <a:bodyPr wrap="square" rtlCol="0" anchor="ctr" anchorCtr="0">
            <a:noAutofit/>
          </a:bodyPr>
          <a:lstStyle/>
          <a:p>
            <a:pPr algn="ctr"/>
            <a:r>
              <a:rPr lang="ja-JP" altLang="en-US" dirty="0" smtClean="0">
                <a:solidFill>
                  <a:schemeClr val="tx2"/>
                </a:solidFill>
                <a:latin typeface="HGPｺﾞｼｯｸE" pitchFamily="50" charset="-128"/>
                <a:ea typeface="HGPｺﾞｼｯｸE" pitchFamily="50" charset="-128"/>
              </a:rPr>
              <a:t>ドラッグ　 ストア</a:t>
            </a:r>
          </a:p>
        </p:txBody>
      </p:sp>
      <p:sp>
        <p:nvSpPr>
          <p:cNvPr id="105" name="テキスト ボックス 104"/>
          <p:cNvSpPr txBox="1"/>
          <p:nvPr/>
        </p:nvSpPr>
        <p:spPr>
          <a:xfrm>
            <a:off x="467544" y="3429000"/>
            <a:ext cx="2304255" cy="830997"/>
          </a:xfrm>
          <a:prstGeom prst="rect">
            <a:avLst/>
          </a:prstGeom>
          <a:noFill/>
        </p:spPr>
        <p:txBody>
          <a:bodyPr wrap="square" rtlCol="0">
            <a:spAutoFit/>
          </a:bodyPr>
          <a:lstStyle/>
          <a:p>
            <a:r>
              <a:rPr lang="ja-JP" altLang="en-US" sz="2400" dirty="0" smtClean="0">
                <a:solidFill>
                  <a:schemeClr val="tx2"/>
                </a:solidFill>
                <a:latin typeface="HGPｺﾞｼｯｸE" pitchFamily="50" charset="-128"/>
                <a:ea typeface="HGPｺﾞｼｯｸE" pitchFamily="50" charset="-128"/>
              </a:rPr>
              <a:t>さまざまな</a:t>
            </a:r>
            <a:endParaRPr lang="en-US" altLang="ja-JP" sz="2400" dirty="0" smtClean="0">
              <a:solidFill>
                <a:schemeClr val="tx2"/>
              </a:solidFill>
              <a:latin typeface="HGPｺﾞｼｯｸE" pitchFamily="50" charset="-128"/>
              <a:ea typeface="HGPｺﾞｼｯｸE" pitchFamily="50" charset="-128"/>
            </a:endParaRPr>
          </a:p>
          <a:p>
            <a:r>
              <a:rPr lang="ja-JP" altLang="en-US" sz="2400" dirty="0" smtClean="0">
                <a:solidFill>
                  <a:schemeClr val="tx2"/>
                </a:solidFill>
                <a:latin typeface="HGPｺﾞｼｯｸE" pitchFamily="50" charset="-128"/>
                <a:ea typeface="HGPｺﾞｼｯｸE" pitchFamily="50" charset="-128"/>
              </a:rPr>
              <a:t>シーンで</a:t>
            </a:r>
            <a:r>
              <a:rPr kumimoji="1" lang="ja-JP" altLang="en-US" sz="2400" dirty="0" smtClean="0">
                <a:solidFill>
                  <a:schemeClr val="tx2"/>
                </a:solidFill>
                <a:latin typeface="HGPｺﾞｼｯｸE" pitchFamily="50" charset="-128"/>
                <a:ea typeface="HGPｺﾞｼｯｸE" pitchFamily="50" charset="-128"/>
              </a:rPr>
              <a:t>使える</a:t>
            </a:r>
            <a:endParaRPr kumimoji="1" lang="ja-JP" altLang="en-US" sz="2400" dirty="0">
              <a:solidFill>
                <a:schemeClr val="tx2"/>
              </a:solidFill>
              <a:latin typeface="HGPｺﾞｼｯｸE" pitchFamily="50" charset="-128"/>
              <a:ea typeface="HGPｺﾞｼｯｸE" pitchFamily="50" charset="-128"/>
            </a:endParaRPr>
          </a:p>
        </p:txBody>
      </p:sp>
      <p:sp>
        <p:nvSpPr>
          <p:cNvPr id="68" name="正方形/長方形 67"/>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74" name="Picture 2" descr="C:\Users\iwasaki\Desktop\イラストデータ（ローソン）JPG\card.jpg"/>
          <p:cNvPicPr>
            <a:picLocks noChangeAspect="1" noChangeArrowheads="1"/>
          </p:cNvPicPr>
          <p:nvPr/>
        </p:nvPicPr>
        <p:blipFill>
          <a:blip r:embed="rId3" cstate="print"/>
          <a:srcRect/>
          <a:stretch>
            <a:fillRect/>
          </a:stretch>
        </p:blipFill>
        <p:spPr bwMode="auto">
          <a:xfrm>
            <a:off x="899592" y="1988840"/>
            <a:ext cx="1372249" cy="864096"/>
          </a:xfrm>
          <a:prstGeom prst="rect">
            <a:avLst/>
          </a:prstGeom>
          <a:noFill/>
        </p:spPr>
      </p:pic>
      <p:sp>
        <p:nvSpPr>
          <p:cNvPr id="56" name="二等辺三角形 55"/>
          <p:cNvSpPr/>
          <p:nvPr/>
        </p:nvSpPr>
        <p:spPr>
          <a:xfrm rot="10800000">
            <a:off x="1403648" y="6108304"/>
            <a:ext cx="6696744" cy="74969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2699792" y="6108306"/>
            <a:ext cx="4104456" cy="461665"/>
          </a:xfrm>
          <a:prstGeom prst="rect">
            <a:avLst/>
          </a:prstGeom>
          <a:noFill/>
        </p:spPr>
        <p:txBody>
          <a:bodyPr wrap="square" rtlCol="0" anchor="ctr" anchorCtr="1">
            <a:spAutoFit/>
          </a:bodyPr>
          <a:lstStyle/>
          <a:p>
            <a:pPr algn="ctr"/>
            <a:r>
              <a:rPr kumimoji="1" lang="en-US" altLang="ja-JP" sz="2400" dirty="0" smtClean="0">
                <a:solidFill>
                  <a:schemeClr val="bg1"/>
                </a:solidFill>
                <a:latin typeface="HGPｺﾞｼｯｸE" pitchFamily="50" charset="-128"/>
                <a:ea typeface="HGPｺﾞｼｯｸE" pitchFamily="50" charset="-128"/>
              </a:rPr>
              <a:t>Ponta</a:t>
            </a:r>
            <a:r>
              <a:rPr kumimoji="1" lang="ja-JP" altLang="en-US" sz="2400" dirty="0" smtClean="0">
                <a:solidFill>
                  <a:schemeClr val="bg1"/>
                </a:solidFill>
                <a:latin typeface="HGPｺﾞｼｯｸE" pitchFamily="50" charset="-128"/>
                <a:ea typeface="HGPｺﾞｼｯｸE" pitchFamily="50" charset="-128"/>
              </a:rPr>
              <a:t>カード</a:t>
            </a:r>
            <a:r>
              <a:rPr kumimoji="1" lang="ja-JP" altLang="en-US" dirty="0" smtClean="0">
                <a:solidFill>
                  <a:schemeClr val="bg1"/>
                </a:solidFill>
                <a:latin typeface="HGPｺﾞｼｯｸE" pitchFamily="50" charset="-128"/>
                <a:ea typeface="HGPｺﾞｼｯｸE" pitchFamily="50" charset="-128"/>
              </a:rPr>
              <a:t>の</a:t>
            </a:r>
            <a:r>
              <a:rPr kumimoji="1" lang="ja-JP" altLang="en-US" sz="2400" dirty="0" smtClean="0">
                <a:solidFill>
                  <a:schemeClr val="bg1"/>
                </a:solidFill>
                <a:latin typeface="HGPｺﾞｼｯｸE" pitchFamily="50" charset="-128"/>
                <a:ea typeface="HGPｺﾞｼｯｸE" pitchFamily="50" charset="-128"/>
              </a:rPr>
              <a:t>メリット</a:t>
            </a:r>
            <a:endParaRPr kumimoji="1" lang="ja-JP" altLang="en-US" sz="2400" dirty="0">
              <a:solidFill>
                <a:schemeClr val="bg1"/>
              </a:solidFill>
              <a:latin typeface="HGPｺﾞｼｯｸE" pitchFamily="50" charset="-128"/>
              <a:ea typeface="HGPｺﾞｼｯｸE" pitchFamily="50"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正方形/長方形 67"/>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rot="10800000">
            <a:off x="1187624" y="908720"/>
            <a:ext cx="6552728" cy="74969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2483768" y="908721"/>
            <a:ext cx="4104456" cy="461665"/>
          </a:xfrm>
          <a:prstGeom prst="rect">
            <a:avLst/>
          </a:prstGeom>
          <a:noFill/>
        </p:spPr>
        <p:txBody>
          <a:bodyPr wrap="square" rtlCol="0" anchor="ctr" anchorCtr="1">
            <a:spAutoFit/>
          </a:bodyPr>
          <a:lstStyle/>
          <a:p>
            <a:pPr algn="ctr"/>
            <a:r>
              <a:rPr kumimoji="1" lang="en-US" altLang="ja-JP" sz="2400" dirty="0" smtClean="0">
                <a:solidFill>
                  <a:schemeClr val="bg1"/>
                </a:solidFill>
                <a:latin typeface="HGPｺﾞｼｯｸE" pitchFamily="50" charset="-128"/>
                <a:ea typeface="HGPｺﾞｼｯｸE" pitchFamily="50" charset="-128"/>
              </a:rPr>
              <a:t>Ponta</a:t>
            </a:r>
            <a:r>
              <a:rPr kumimoji="1" lang="ja-JP" altLang="en-US" sz="2400" dirty="0" smtClean="0">
                <a:solidFill>
                  <a:schemeClr val="bg1"/>
                </a:solidFill>
                <a:latin typeface="HGPｺﾞｼｯｸE" pitchFamily="50" charset="-128"/>
                <a:ea typeface="HGPｺﾞｼｯｸE" pitchFamily="50" charset="-128"/>
              </a:rPr>
              <a:t>カード</a:t>
            </a:r>
            <a:r>
              <a:rPr kumimoji="1" lang="ja-JP" altLang="en-US" dirty="0" smtClean="0">
                <a:solidFill>
                  <a:schemeClr val="bg1"/>
                </a:solidFill>
                <a:latin typeface="HGPｺﾞｼｯｸE" pitchFamily="50" charset="-128"/>
                <a:ea typeface="HGPｺﾞｼｯｸE" pitchFamily="50" charset="-128"/>
              </a:rPr>
              <a:t>の</a:t>
            </a:r>
            <a:r>
              <a:rPr kumimoji="1" lang="ja-JP" altLang="en-US" sz="2400" dirty="0" smtClean="0">
                <a:solidFill>
                  <a:schemeClr val="bg1"/>
                </a:solidFill>
                <a:latin typeface="HGPｺﾞｼｯｸE" pitchFamily="50" charset="-128"/>
                <a:ea typeface="HGPｺﾞｼｯｸE" pitchFamily="50" charset="-128"/>
              </a:rPr>
              <a:t>メリット</a:t>
            </a:r>
            <a:endParaRPr kumimoji="1" lang="ja-JP" altLang="en-US" sz="2400" dirty="0">
              <a:solidFill>
                <a:schemeClr val="bg1"/>
              </a:solidFill>
              <a:latin typeface="HGPｺﾞｼｯｸE" pitchFamily="50" charset="-128"/>
              <a:ea typeface="HGPｺﾞｼｯｸE" pitchFamily="50" charset="-128"/>
            </a:endParaRPr>
          </a:p>
        </p:txBody>
      </p:sp>
      <p:pic>
        <p:nvPicPr>
          <p:cNvPr id="35" name="Picture 3" descr="C:\Users\iwasaki\Desktop\イラストデータ（ローソン）JPG\01.jpg"/>
          <p:cNvPicPr>
            <a:picLocks noChangeAspect="1" noChangeArrowheads="1"/>
          </p:cNvPicPr>
          <p:nvPr/>
        </p:nvPicPr>
        <p:blipFill>
          <a:blip r:embed="rId2" cstate="print"/>
          <a:srcRect/>
          <a:stretch>
            <a:fillRect/>
          </a:stretch>
        </p:blipFill>
        <p:spPr bwMode="auto">
          <a:xfrm>
            <a:off x="3131840" y="2852936"/>
            <a:ext cx="2357180" cy="2616008"/>
          </a:xfrm>
          <a:prstGeom prst="rect">
            <a:avLst/>
          </a:prstGeom>
          <a:noFill/>
        </p:spPr>
      </p:pic>
      <p:pic>
        <p:nvPicPr>
          <p:cNvPr id="36" name="Picture 4" descr="C:\Users\iwasaki\Desktop\イラストデータ（ローソン）JPG\card.jpg"/>
          <p:cNvPicPr>
            <a:picLocks noChangeAspect="1" noChangeArrowheads="1"/>
          </p:cNvPicPr>
          <p:nvPr/>
        </p:nvPicPr>
        <p:blipFill>
          <a:blip r:embed="rId3" cstate="print"/>
          <a:srcRect/>
          <a:stretch>
            <a:fillRect/>
          </a:stretch>
        </p:blipFill>
        <p:spPr bwMode="auto">
          <a:xfrm rot="1088790">
            <a:off x="3343942" y="2119138"/>
            <a:ext cx="930275" cy="585788"/>
          </a:xfrm>
          <a:prstGeom prst="rect">
            <a:avLst/>
          </a:prstGeom>
          <a:noFill/>
        </p:spPr>
      </p:pic>
      <p:sp>
        <p:nvSpPr>
          <p:cNvPr id="37" name="テキスト ボックス 36"/>
          <p:cNvSpPr txBox="1"/>
          <p:nvPr/>
        </p:nvSpPr>
        <p:spPr>
          <a:xfrm>
            <a:off x="5868144" y="1700808"/>
            <a:ext cx="3096344" cy="4385816"/>
          </a:xfrm>
          <a:prstGeom prst="rect">
            <a:avLst/>
          </a:prstGeom>
          <a:noFill/>
        </p:spPr>
        <p:txBody>
          <a:bodyPr wrap="square" rtlCol="0">
            <a:spAutoFit/>
          </a:bodyPr>
          <a:lstStyle/>
          <a:p>
            <a:r>
              <a:rPr lang="ja-JP" altLang="en-US" sz="2800" dirty="0" smtClean="0">
                <a:latin typeface="HGPｺﾞｼｯｸE" pitchFamily="50" charset="-128"/>
                <a:ea typeface="HGPｺﾞｼｯｸE" pitchFamily="50" charset="-128"/>
              </a:rPr>
              <a:t>＜お店＞</a:t>
            </a:r>
            <a:endParaRPr lang="en-US" altLang="ja-JP" sz="2800" dirty="0" smtClean="0">
              <a:latin typeface="HGPｺﾞｼｯｸM" pitchFamily="50" charset="-128"/>
              <a:ea typeface="HGPｺﾞｼｯｸM" pitchFamily="50" charset="-128"/>
            </a:endParaRPr>
          </a:p>
          <a:p>
            <a:endParaRPr lang="en-US" altLang="ja-JP" sz="1100" dirty="0" smtClean="0">
              <a:latin typeface="HGPｺﾞｼｯｸM" pitchFamily="50" charset="-128"/>
              <a:ea typeface="HGPｺﾞｼｯｸM" pitchFamily="50" charset="-128"/>
            </a:endParaRPr>
          </a:p>
          <a:p>
            <a:r>
              <a:rPr lang="ja-JP" altLang="en-US" sz="2400" dirty="0" smtClean="0">
                <a:solidFill>
                  <a:schemeClr val="tx2"/>
                </a:solidFill>
                <a:latin typeface="HGPｺﾞｼｯｸM" pitchFamily="50" charset="-128"/>
                <a:ea typeface="HGPｺﾞｼｯｸM" pitchFamily="50" charset="-128"/>
              </a:rPr>
              <a:t>ポイントが貯まるので，お客さんに利用してもらいやすくなる。</a:t>
            </a:r>
            <a:endParaRPr lang="en-US" altLang="ja-JP" sz="2400" dirty="0" smtClean="0">
              <a:solidFill>
                <a:schemeClr val="tx2"/>
              </a:solidFill>
              <a:latin typeface="HGPｺﾞｼｯｸM" pitchFamily="50" charset="-128"/>
              <a:ea typeface="HGPｺﾞｼｯｸM" pitchFamily="50" charset="-128"/>
            </a:endParaRPr>
          </a:p>
          <a:p>
            <a:endParaRPr lang="en-US" altLang="ja-JP" sz="2400" dirty="0" smtClean="0">
              <a:solidFill>
                <a:schemeClr val="tx2"/>
              </a:solidFill>
              <a:latin typeface="HGPｺﾞｼｯｸM" pitchFamily="50" charset="-128"/>
              <a:ea typeface="HGPｺﾞｼｯｸM" pitchFamily="50" charset="-128"/>
            </a:endParaRPr>
          </a:p>
          <a:p>
            <a:r>
              <a:rPr lang="ja-JP" altLang="en-US" sz="2400" dirty="0" smtClean="0">
                <a:solidFill>
                  <a:schemeClr val="tx2"/>
                </a:solidFill>
                <a:latin typeface="HGPｺﾞｼｯｸM" pitchFamily="50" charset="-128"/>
                <a:ea typeface="HGPｺﾞｼｯｸM" pitchFamily="50" charset="-128"/>
              </a:rPr>
              <a:t>自分のお店で買い物をしてもらった履歴を知れる。データを分析することで，商品開発などに活かせる。</a:t>
            </a:r>
            <a:endParaRPr lang="en-US" altLang="ja-JP" sz="2400" dirty="0" smtClean="0">
              <a:solidFill>
                <a:srgbClr val="1F497D"/>
              </a:solidFill>
              <a:latin typeface="HGPｺﾞｼｯｸM" pitchFamily="50" charset="-128"/>
              <a:ea typeface="HGPｺﾞｼｯｸM" pitchFamily="50" charset="-128"/>
            </a:endParaRPr>
          </a:p>
          <a:p>
            <a:pPr algn="r"/>
            <a:r>
              <a:rPr lang="ja-JP" altLang="en-US" sz="2400" dirty="0" smtClean="0">
                <a:solidFill>
                  <a:srgbClr val="1F497D"/>
                </a:solidFill>
                <a:latin typeface="HGPｺﾞｼｯｸM" pitchFamily="50" charset="-128"/>
                <a:ea typeface="HGPｺﾞｼｯｸM" pitchFamily="50" charset="-128"/>
              </a:rPr>
              <a:t>など</a:t>
            </a:r>
            <a:endParaRPr kumimoji="1" lang="ja-JP" altLang="en-US" sz="2400" dirty="0">
              <a:solidFill>
                <a:schemeClr val="tx2"/>
              </a:solidFill>
              <a:latin typeface="HGPｺﾞｼｯｸM" pitchFamily="50" charset="-128"/>
              <a:ea typeface="HGPｺﾞｼｯｸM" pitchFamily="50" charset="-128"/>
            </a:endParaRPr>
          </a:p>
        </p:txBody>
      </p:sp>
      <p:sp>
        <p:nvSpPr>
          <p:cNvPr id="40" name="テキスト ボックス 39"/>
          <p:cNvSpPr txBox="1"/>
          <p:nvPr/>
        </p:nvSpPr>
        <p:spPr>
          <a:xfrm>
            <a:off x="467544" y="1700808"/>
            <a:ext cx="2664296" cy="4385816"/>
          </a:xfrm>
          <a:prstGeom prst="rect">
            <a:avLst/>
          </a:prstGeom>
          <a:noFill/>
        </p:spPr>
        <p:txBody>
          <a:bodyPr wrap="square" rtlCol="0">
            <a:spAutoFit/>
          </a:bodyPr>
          <a:lstStyle/>
          <a:p>
            <a:r>
              <a:rPr lang="ja-JP" altLang="en-US" sz="2800" dirty="0" smtClean="0">
                <a:latin typeface="HGPｺﾞｼｯｸE" pitchFamily="50" charset="-128"/>
                <a:ea typeface="HGPｺﾞｼｯｸE" pitchFamily="50" charset="-128"/>
              </a:rPr>
              <a:t>＜お客さん＞</a:t>
            </a:r>
            <a:endParaRPr lang="en-US" altLang="ja-JP" sz="2800" dirty="0" smtClean="0">
              <a:latin typeface="HGPｺﾞｼｯｸE" pitchFamily="50" charset="-128"/>
              <a:ea typeface="HGPｺﾞｼｯｸE" pitchFamily="50" charset="-128"/>
            </a:endParaRPr>
          </a:p>
          <a:p>
            <a:endParaRPr lang="en-US" altLang="ja-JP" sz="1100" dirty="0" smtClean="0">
              <a:solidFill>
                <a:schemeClr val="tx2"/>
              </a:solidFill>
              <a:latin typeface="HGPｺﾞｼｯｸE" pitchFamily="50" charset="-128"/>
              <a:ea typeface="HGPｺﾞｼｯｸE" pitchFamily="50" charset="-128"/>
            </a:endParaRPr>
          </a:p>
          <a:p>
            <a:r>
              <a:rPr lang="ja-JP" altLang="en-US" sz="2400" dirty="0" smtClean="0">
                <a:solidFill>
                  <a:schemeClr val="tx2"/>
                </a:solidFill>
                <a:latin typeface="HGPｺﾞｼｯｸM" pitchFamily="50" charset="-128"/>
                <a:ea typeface="HGPｺﾞｼｯｸM" pitchFamily="50" charset="-128"/>
              </a:rPr>
              <a:t>「いろいろなお店で買い物をするたびにポイントを貯められる。</a:t>
            </a:r>
            <a:endParaRPr lang="en-US" altLang="ja-JP" sz="2400" dirty="0" smtClean="0">
              <a:solidFill>
                <a:schemeClr val="tx2"/>
              </a:solidFill>
              <a:latin typeface="HGPｺﾞｼｯｸM" pitchFamily="50" charset="-128"/>
              <a:ea typeface="HGPｺﾞｼｯｸM" pitchFamily="50" charset="-128"/>
            </a:endParaRPr>
          </a:p>
          <a:p>
            <a:endParaRPr lang="en-US" altLang="ja-JP" sz="2400" dirty="0" smtClean="0">
              <a:solidFill>
                <a:schemeClr val="tx2"/>
              </a:solidFill>
              <a:latin typeface="HGPｺﾞｼｯｸM" pitchFamily="50" charset="-128"/>
              <a:ea typeface="HGPｺﾞｼｯｸM" pitchFamily="50" charset="-128"/>
            </a:endParaRPr>
          </a:p>
          <a:p>
            <a:r>
              <a:rPr lang="ja-JP" altLang="en-US" sz="2400" dirty="0" smtClean="0">
                <a:solidFill>
                  <a:schemeClr val="tx2"/>
                </a:solidFill>
                <a:latin typeface="HGPｺﾞｼｯｸM" pitchFamily="50" charset="-128"/>
                <a:ea typeface="HGPｺﾞｼｯｸM" pitchFamily="50" charset="-128"/>
              </a:rPr>
              <a:t>ポイントを貯めることで，お金と同様に商品やサービスに代えることができる。</a:t>
            </a:r>
            <a:endParaRPr kumimoji="1" lang="en-US" altLang="ja-JP" sz="2400" dirty="0" smtClean="0">
              <a:solidFill>
                <a:schemeClr val="tx2"/>
              </a:solidFill>
              <a:latin typeface="HGPｺﾞｼｯｸM" pitchFamily="50" charset="-128"/>
              <a:ea typeface="HGPｺﾞｼｯｸM" pitchFamily="50" charset="-128"/>
            </a:endParaRPr>
          </a:p>
          <a:p>
            <a:pPr algn="r"/>
            <a:r>
              <a:rPr kumimoji="1" lang="ja-JP" altLang="en-US" sz="2400" dirty="0" smtClean="0">
                <a:solidFill>
                  <a:schemeClr val="tx2"/>
                </a:solidFill>
                <a:latin typeface="HGPｺﾞｼｯｸM" pitchFamily="50" charset="-128"/>
                <a:ea typeface="HGPｺﾞｼｯｸM" pitchFamily="50" charset="-128"/>
              </a:rPr>
              <a:t>など</a:t>
            </a:r>
            <a:endParaRPr kumimoji="1" lang="ja-JP" altLang="en-US" sz="2400" dirty="0">
              <a:solidFill>
                <a:schemeClr val="tx2"/>
              </a:solidFill>
              <a:latin typeface="HGPｺﾞｼｯｸM" pitchFamily="50" charset="-128"/>
              <a:ea typeface="HGPｺﾞｼｯｸM" pitchFamily="50" charset="-128"/>
            </a:endParaRPr>
          </a:p>
        </p:txBody>
      </p:sp>
      <p:sp>
        <p:nvSpPr>
          <p:cNvPr id="46" name="テキスト ボックス 45"/>
          <p:cNvSpPr txBox="1"/>
          <p:nvPr/>
        </p:nvSpPr>
        <p:spPr>
          <a:xfrm>
            <a:off x="144016" y="1700808"/>
            <a:ext cx="2664296" cy="2908489"/>
          </a:xfrm>
          <a:prstGeom prst="rect">
            <a:avLst/>
          </a:prstGeom>
          <a:noFill/>
        </p:spPr>
        <p:txBody>
          <a:bodyPr wrap="square" rtlCol="0">
            <a:spAutoFit/>
          </a:bodyPr>
          <a:lstStyle/>
          <a:p>
            <a:endParaRPr lang="en-US" altLang="ja-JP" sz="2800" dirty="0" smtClean="0">
              <a:latin typeface="HGPｺﾞｼｯｸE" pitchFamily="50" charset="-128"/>
              <a:ea typeface="HGPｺﾞｼｯｸE" pitchFamily="50" charset="-128"/>
            </a:endParaRPr>
          </a:p>
          <a:p>
            <a:endParaRPr lang="en-US" altLang="ja-JP" sz="1100" dirty="0" smtClean="0">
              <a:solidFill>
                <a:schemeClr val="tx2"/>
              </a:solidFill>
              <a:latin typeface="HGPｺﾞｼｯｸE" pitchFamily="50" charset="-128"/>
              <a:ea typeface="HGPｺﾞｼｯｸE" pitchFamily="50" charset="-128"/>
            </a:endParaRPr>
          </a:p>
          <a:p>
            <a:r>
              <a:rPr lang="ja-JP" altLang="en-US" sz="2400" dirty="0" smtClean="0">
                <a:solidFill>
                  <a:schemeClr val="tx2"/>
                </a:solidFill>
                <a:latin typeface="HGPｺﾞｼｯｸE" pitchFamily="50" charset="-128"/>
                <a:ea typeface="HGPｺﾞｼｯｸE" pitchFamily="50" charset="-128"/>
              </a:rPr>
              <a:t>●</a:t>
            </a:r>
            <a:endParaRPr lang="en-US" altLang="ja-JP" sz="2400" dirty="0" smtClean="0">
              <a:solidFill>
                <a:schemeClr val="tx2"/>
              </a:solidFill>
              <a:latin typeface="HGPｺﾞｼｯｸE" pitchFamily="50" charset="-128"/>
              <a:ea typeface="HGPｺﾞｼｯｸE" pitchFamily="50" charset="-128"/>
            </a:endParaRPr>
          </a:p>
          <a:p>
            <a:endParaRPr lang="en-US" altLang="ja-JP" sz="2400" dirty="0" smtClean="0">
              <a:solidFill>
                <a:schemeClr val="tx2"/>
              </a:solidFill>
              <a:latin typeface="HGPｺﾞｼｯｸE" pitchFamily="50" charset="-128"/>
              <a:ea typeface="HGPｺﾞｼｯｸE" pitchFamily="50" charset="-128"/>
            </a:endParaRPr>
          </a:p>
          <a:p>
            <a:endParaRPr lang="en-US" altLang="ja-JP" sz="2400" dirty="0" smtClean="0">
              <a:solidFill>
                <a:schemeClr val="tx2"/>
              </a:solidFill>
              <a:latin typeface="HGPｺﾞｼｯｸE" pitchFamily="50" charset="-128"/>
              <a:ea typeface="HGPｺﾞｼｯｸE" pitchFamily="50" charset="-128"/>
            </a:endParaRPr>
          </a:p>
          <a:p>
            <a:endParaRPr lang="en-US" altLang="ja-JP" sz="2400" dirty="0" smtClean="0">
              <a:solidFill>
                <a:schemeClr val="tx2"/>
              </a:solidFill>
              <a:latin typeface="HGPｺﾞｼｯｸE" pitchFamily="50" charset="-128"/>
              <a:ea typeface="HGPｺﾞｼｯｸE" pitchFamily="50" charset="-128"/>
            </a:endParaRPr>
          </a:p>
          <a:p>
            <a:endParaRPr lang="en-US" altLang="ja-JP" sz="2400" dirty="0" smtClean="0">
              <a:solidFill>
                <a:schemeClr val="tx2"/>
              </a:solidFill>
              <a:latin typeface="HGPｺﾞｼｯｸE" pitchFamily="50" charset="-128"/>
              <a:ea typeface="HGPｺﾞｼｯｸE" pitchFamily="50" charset="-128"/>
            </a:endParaRPr>
          </a:p>
          <a:p>
            <a:r>
              <a:rPr lang="ja-JP" altLang="en-US" sz="2400" dirty="0" smtClean="0">
                <a:solidFill>
                  <a:schemeClr val="tx2"/>
                </a:solidFill>
                <a:latin typeface="HGPｺﾞｼｯｸE" pitchFamily="50" charset="-128"/>
                <a:ea typeface="HGPｺﾞｼｯｸE" pitchFamily="50" charset="-128"/>
              </a:rPr>
              <a:t>●</a:t>
            </a:r>
            <a:endParaRPr kumimoji="1" lang="ja-JP" altLang="en-US" sz="2400" dirty="0">
              <a:solidFill>
                <a:schemeClr val="tx2"/>
              </a:solidFill>
              <a:latin typeface="HGPｺﾞｼｯｸE" pitchFamily="50" charset="-128"/>
              <a:ea typeface="HGPｺﾞｼｯｸE" pitchFamily="50" charset="-128"/>
            </a:endParaRPr>
          </a:p>
        </p:txBody>
      </p:sp>
      <p:sp>
        <p:nvSpPr>
          <p:cNvPr id="49" name="テキスト ボックス 48"/>
          <p:cNvSpPr txBox="1"/>
          <p:nvPr/>
        </p:nvSpPr>
        <p:spPr>
          <a:xfrm>
            <a:off x="5508104" y="1700808"/>
            <a:ext cx="2664296" cy="2539157"/>
          </a:xfrm>
          <a:prstGeom prst="rect">
            <a:avLst/>
          </a:prstGeom>
          <a:noFill/>
        </p:spPr>
        <p:txBody>
          <a:bodyPr wrap="square" rtlCol="0">
            <a:spAutoFit/>
          </a:bodyPr>
          <a:lstStyle/>
          <a:p>
            <a:endParaRPr lang="en-US" altLang="ja-JP" sz="2800" dirty="0" smtClean="0">
              <a:latin typeface="HGPｺﾞｼｯｸE" pitchFamily="50" charset="-128"/>
              <a:ea typeface="HGPｺﾞｼｯｸE" pitchFamily="50" charset="-128"/>
            </a:endParaRPr>
          </a:p>
          <a:p>
            <a:endParaRPr lang="en-US" altLang="ja-JP" sz="1100" dirty="0" smtClean="0">
              <a:solidFill>
                <a:schemeClr val="tx2"/>
              </a:solidFill>
              <a:latin typeface="HGPｺﾞｼｯｸE" pitchFamily="50" charset="-128"/>
              <a:ea typeface="HGPｺﾞｼｯｸE" pitchFamily="50" charset="-128"/>
            </a:endParaRPr>
          </a:p>
          <a:p>
            <a:r>
              <a:rPr lang="ja-JP" altLang="en-US" sz="2400" dirty="0" smtClean="0">
                <a:solidFill>
                  <a:schemeClr val="tx2"/>
                </a:solidFill>
                <a:latin typeface="HGPｺﾞｼｯｸE" pitchFamily="50" charset="-128"/>
                <a:ea typeface="HGPｺﾞｼｯｸE" pitchFamily="50" charset="-128"/>
              </a:rPr>
              <a:t>●</a:t>
            </a:r>
            <a:endParaRPr lang="en-US" altLang="ja-JP" sz="2400" dirty="0" smtClean="0">
              <a:solidFill>
                <a:schemeClr val="tx2"/>
              </a:solidFill>
              <a:latin typeface="HGPｺﾞｼｯｸE" pitchFamily="50" charset="-128"/>
              <a:ea typeface="HGPｺﾞｼｯｸE" pitchFamily="50" charset="-128"/>
            </a:endParaRPr>
          </a:p>
          <a:p>
            <a:endParaRPr lang="en-US" altLang="ja-JP" sz="2400" dirty="0" smtClean="0">
              <a:solidFill>
                <a:schemeClr val="tx2"/>
              </a:solidFill>
              <a:latin typeface="HGPｺﾞｼｯｸE" pitchFamily="50" charset="-128"/>
              <a:ea typeface="HGPｺﾞｼｯｸE" pitchFamily="50" charset="-128"/>
            </a:endParaRPr>
          </a:p>
          <a:p>
            <a:endParaRPr lang="en-US" altLang="ja-JP" sz="2400" dirty="0" smtClean="0">
              <a:solidFill>
                <a:schemeClr val="tx2"/>
              </a:solidFill>
              <a:latin typeface="HGPｺﾞｼｯｸE" pitchFamily="50" charset="-128"/>
              <a:ea typeface="HGPｺﾞｼｯｸE" pitchFamily="50" charset="-128"/>
            </a:endParaRPr>
          </a:p>
          <a:p>
            <a:endParaRPr lang="en-US" altLang="ja-JP" sz="2400" dirty="0" smtClean="0">
              <a:solidFill>
                <a:schemeClr val="tx2"/>
              </a:solidFill>
              <a:latin typeface="HGPｺﾞｼｯｸE" pitchFamily="50" charset="-128"/>
              <a:ea typeface="HGPｺﾞｼｯｸE" pitchFamily="50" charset="-128"/>
            </a:endParaRPr>
          </a:p>
          <a:p>
            <a:r>
              <a:rPr lang="ja-JP" altLang="en-US" sz="2400" dirty="0" smtClean="0">
                <a:solidFill>
                  <a:schemeClr val="tx2"/>
                </a:solidFill>
                <a:latin typeface="HGPｺﾞｼｯｸE" pitchFamily="50" charset="-128"/>
                <a:ea typeface="HGPｺﾞｼｯｸE" pitchFamily="50" charset="-128"/>
              </a:rPr>
              <a:t>●</a:t>
            </a:r>
            <a:endParaRPr kumimoji="1" lang="ja-JP" altLang="en-US" sz="2400" dirty="0">
              <a:solidFill>
                <a:schemeClr val="tx2"/>
              </a:solidFill>
              <a:latin typeface="HGPｺﾞｼｯｸE" pitchFamily="50" charset="-128"/>
              <a:ea typeface="HGPｺﾞｼｯｸE" pitchFamily="50"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dirty="0" smtClean="0"/>
              <a:t>８．</a:t>
            </a:r>
            <a:r>
              <a:rPr kumimoji="1" lang="en-US" altLang="ja-JP" dirty="0" smtClean="0"/>
              <a:t>POS</a:t>
            </a:r>
            <a:r>
              <a:rPr kumimoji="1" lang="ja-JP" altLang="en-US" dirty="0" smtClean="0"/>
              <a:t>システムの特徴</a:t>
            </a:r>
            <a:endParaRPr kumimoji="1" lang="ja-JP" altLang="en-US" dirty="0"/>
          </a:p>
        </p:txBody>
      </p:sp>
      <p:sp>
        <p:nvSpPr>
          <p:cNvPr id="3" name="コンテンツ プレースホルダ 2"/>
          <p:cNvSpPr>
            <a:spLocks noGrp="1"/>
          </p:cNvSpPr>
          <p:nvPr>
            <p:ph idx="1"/>
          </p:nvPr>
        </p:nvSpPr>
        <p:spPr>
          <a:xfrm>
            <a:off x="611560" y="1600200"/>
            <a:ext cx="8229600" cy="4925144"/>
          </a:xfrm>
        </p:spPr>
        <p:txBody>
          <a:bodyPr>
            <a:noAutofit/>
          </a:bodyPr>
          <a:lstStyle/>
          <a:p>
            <a:pPr>
              <a:buNone/>
            </a:pPr>
            <a:r>
              <a:rPr kumimoji="1" lang="ja-JP" altLang="en-US" dirty="0" smtClean="0">
                <a:solidFill>
                  <a:srgbClr val="002060"/>
                </a:solidFill>
                <a:latin typeface="HGPｺﾞｼｯｸE" pitchFamily="50" charset="-128"/>
                <a:ea typeface="HGPｺﾞｼｯｸE" pitchFamily="50" charset="-128"/>
              </a:rPr>
              <a:t>●</a:t>
            </a:r>
            <a:r>
              <a:rPr kumimoji="1" lang="en-US" altLang="ja-JP" dirty="0" smtClean="0">
                <a:solidFill>
                  <a:srgbClr val="002060"/>
                </a:solidFill>
                <a:latin typeface="HGPｺﾞｼｯｸE" pitchFamily="50" charset="-128"/>
                <a:ea typeface="HGPｺﾞｼｯｸE" pitchFamily="50" charset="-128"/>
              </a:rPr>
              <a:t>POS</a:t>
            </a:r>
            <a:r>
              <a:rPr kumimoji="1" lang="ja-JP" altLang="en-US" dirty="0" smtClean="0">
                <a:solidFill>
                  <a:srgbClr val="002060"/>
                </a:solidFill>
                <a:latin typeface="HGPｺﾞｼｯｸE" pitchFamily="50" charset="-128"/>
                <a:ea typeface="HGPｺﾞｼｯｸE" pitchFamily="50" charset="-128"/>
              </a:rPr>
              <a:t>システムでは，</a:t>
            </a:r>
            <a:endParaRPr kumimoji="1" lang="en-US" altLang="ja-JP" dirty="0" smtClean="0">
              <a:solidFill>
                <a:srgbClr val="002060"/>
              </a:solidFill>
              <a:latin typeface="HGPｺﾞｼｯｸE" pitchFamily="50" charset="-128"/>
              <a:ea typeface="HGPｺﾞｼｯｸE" pitchFamily="50" charset="-128"/>
            </a:endParaRPr>
          </a:p>
          <a:p>
            <a:pPr>
              <a:buNone/>
            </a:pPr>
            <a:endParaRPr lang="en-US" altLang="ja-JP" sz="1300" dirty="0" smtClean="0">
              <a:latin typeface="HGPｺﾞｼｯｸE" pitchFamily="50" charset="-128"/>
              <a:ea typeface="HGPｺﾞｼｯｸE" pitchFamily="50" charset="-128"/>
            </a:endParaRPr>
          </a:p>
          <a:p>
            <a:pPr>
              <a:buNone/>
            </a:pPr>
            <a:r>
              <a:rPr lang="ja-JP" altLang="en-US" sz="2600" dirty="0" smtClean="0">
                <a:latin typeface="HGPｺﾞｼｯｸE" pitchFamily="50" charset="-128"/>
                <a:ea typeface="HGPｺﾞｼｯｸE" pitchFamily="50" charset="-128"/>
              </a:rPr>
              <a:t>　</a:t>
            </a:r>
            <a:r>
              <a:rPr lang="en-US" altLang="ja-JP" sz="2400" dirty="0" smtClean="0">
                <a:latin typeface="HGPｺﾞｼｯｸE" pitchFamily="50" charset="-128"/>
                <a:ea typeface="HGPｺﾞｼｯｸE" pitchFamily="50" charset="-128"/>
              </a:rPr>
              <a:t>20</a:t>
            </a:r>
            <a:r>
              <a:rPr lang="ja-JP" altLang="en-US" sz="2400" dirty="0" smtClean="0">
                <a:latin typeface="HGPｺﾞｼｯｸE" pitchFamily="50" charset="-128"/>
                <a:ea typeface="HGPｺﾞｼｯｸE" pitchFamily="50" charset="-128"/>
              </a:rPr>
              <a:t>代の男性と思われる人が，</a:t>
            </a:r>
            <a:endParaRPr lang="en-US" altLang="ja-JP" sz="2400" dirty="0" smtClean="0">
              <a:latin typeface="HGPｺﾞｼｯｸE" pitchFamily="50" charset="-128"/>
              <a:ea typeface="HGPｺﾞｼｯｸE" pitchFamily="50" charset="-128"/>
            </a:endParaRPr>
          </a:p>
          <a:p>
            <a:pPr>
              <a:buNone/>
            </a:pPr>
            <a:r>
              <a:rPr lang="ja-JP" altLang="en-US" sz="2400" dirty="0" smtClean="0">
                <a:latin typeface="HGPｺﾞｼｯｸE" pitchFamily="50" charset="-128"/>
                <a:ea typeface="HGPｺﾞｼｯｸE" pitchFamily="50" charset="-128"/>
              </a:rPr>
              <a:t>　からあげ２個とジュース１本を，</a:t>
            </a:r>
            <a:endParaRPr lang="en-US" altLang="ja-JP" sz="2400" dirty="0" smtClean="0">
              <a:latin typeface="HGPｺﾞｼｯｸE" pitchFamily="50" charset="-128"/>
              <a:ea typeface="HGPｺﾞｼｯｸE" pitchFamily="50" charset="-128"/>
            </a:endParaRPr>
          </a:p>
          <a:p>
            <a:pPr>
              <a:buNone/>
            </a:pPr>
            <a:r>
              <a:rPr lang="ja-JP" altLang="en-US" sz="2400" dirty="0" smtClean="0">
                <a:latin typeface="HGPｺﾞｼｯｸE" pitchFamily="50" charset="-128"/>
                <a:ea typeface="HGPｺﾞｼｯｸE" pitchFamily="50" charset="-128"/>
              </a:rPr>
              <a:t>　</a:t>
            </a:r>
            <a:r>
              <a:rPr lang="en-US" altLang="ja-JP" sz="2400" dirty="0" smtClean="0">
                <a:latin typeface="HGPｺﾞｼｯｸE" pitchFamily="50" charset="-128"/>
                <a:ea typeface="HGPｺﾞｼｯｸE" pitchFamily="50" charset="-128"/>
              </a:rPr>
              <a:t>×</a:t>
            </a:r>
            <a:r>
              <a:rPr lang="ja-JP" altLang="en-US" sz="2400" dirty="0" smtClean="0">
                <a:latin typeface="HGPｺﾞｼｯｸE" pitchFamily="50" charset="-128"/>
                <a:ea typeface="HGPｺﾞｼｯｸE" pitchFamily="50" charset="-128"/>
              </a:rPr>
              <a:t>月</a:t>
            </a:r>
            <a:r>
              <a:rPr lang="en-US" altLang="ja-JP" sz="2400" dirty="0" smtClean="0">
                <a:latin typeface="HGPｺﾞｼｯｸE" pitchFamily="50" charset="-128"/>
                <a:ea typeface="HGPｺﾞｼｯｸE" pitchFamily="50" charset="-128"/>
              </a:rPr>
              <a:t>×</a:t>
            </a:r>
            <a:r>
              <a:rPr lang="ja-JP" altLang="en-US" sz="2400" dirty="0" smtClean="0">
                <a:latin typeface="HGPｺﾞｼｯｸE" pitchFamily="50" charset="-128"/>
                <a:ea typeface="HGPｺﾞｼｯｸE" pitchFamily="50" charset="-128"/>
              </a:rPr>
              <a:t>日</a:t>
            </a:r>
            <a:r>
              <a:rPr lang="en-US" altLang="ja-JP" sz="2400" dirty="0" smtClean="0">
                <a:latin typeface="HGPｺﾞｼｯｸE" pitchFamily="50" charset="-128"/>
                <a:ea typeface="HGPｺﾞｼｯｸE" pitchFamily="50" charset="-128"/>
              </a:rPr>
              <a:t>×</a:t>
            </a:r>
            <a:r>
              <a:rPr lang="ja-JP" altLang="en-US" sz="2400" dirty="0" smtClean="0">
                <a:latin typeface="HGPｺﾞｼｯｸE" pitchFamily="50" charset="-128"/>
                <a:ea typeface="HGPｺﾞｼｯｸE" pitchFamily="50" charset="-128"/>
              </a:rPr>
              <a:t>時</a:t>
            </a:r>
            <a:r>
              <a:rPr lang="en-US" altLang="ja-JP" sz="2400" dirty="0" smtClean="0">
                <a:latin typeface="HGPｺﾞｼｯｸE" pitchFamily="50" charset="-128"/>
                <a:ea typeface="HGPｺﾞｼｯｸE" pitchFamily="50" charset="-128"/>
              </a:rPr>
              <a:t>×</a:t>
            </a:r>
            <a:r>
              <a:rPr lang="ja-JP" altLang="en-US" sz="2400" dirty="0" smtClean="0">
                <a:latin typeface="HGPｺﾞｼｯｸE" pitchFamily="50" charset="-128"/>
                <a:ea typeface="HGPｺﾞｼｯｸE" pitchFamily="50" charset="-128"/>
              </a:rPr>
              <a:t>分に</a:t>
            </a:r>
            <a:endParaRPr lang="en-US" altLang="ja-JP" sz="2400" dirty="0" smtClean="0">
              <a:latin typeface="HGPｺﾞｼｯｸE" pitchFamily="50" charset="-128"/>
              <a:ea typeface="HGPｺﾞｼｯｸE" pitchFamily="50" charset="-128"/>
            </a:endParaRPr>
          </a:p>
          <a:p>
            <a:pPr>
              <a:buNone/>
            </a:pPr>
            <a:r>
              <a:rPr lang="ja-JP" altLang="en-US" sz="2400" dirty="0" smtClean="0">
                <a:latin typeface="HGPｺﾞｼｯｸE" pitchFamily="50" charset="-128"/>
                <a:ea typeface="HGPｺﾞｼｯｸE" pitchFamily="50" charset="-128"/>
              </a:rPr>
              <a:t>　買ったということしかわからない。</a:t>
            </a:r>
            <a:endParaRPr lang="en-US" altLang="ja-JP" sz="2400" dirty="0" smtClean="0">
              <a:latin typeface="HGPｺﾞｼｯｸE" pitchFamily="50" charset="-128"/>
              <a:ea typeface="HGPｺﾞｼｯｸE" pitchFamily="50" charset="-128"/>
            </a:endParaRPr>
          </a:p>
          <a:p>
            <a:pPr>
              <a:buNone/>
            </a:pPr>
            <a:endParaRPr lang="en-US" altLang="ja-JP" sz="2400" dirty="0" smtClean="0">
              <a:solidFill>
                <a:srgbClr val="002060"/>
              </a:solidFill>
              <a:latin typeface="HGPｺﾞｼｯｸE" pitchFamily="50" charset="-128"/>
              <a:ea typeface="HGPｺﾞｼｯｸE" pitchFamily="50" charset="-128"/>
            </a:endParaRPr>
          </a:p>
          <a:p>
            <a:pPr>
              <a:buNone/>
            </a:pPr>
            <a:endParaRPr kumimoji="1" lang="en-US" altLang="ja-JP" sz="2400" dirty="0" smtClean="0">
              <a:latin typeface="HGPｺﾞｼｯｸE" pitchFamily="50" charset="-128"/>
              <a:ea typeface="HGPｺﾞｼｯｸE" pitchFamily="50" charset="-128"/>
            </a:endParaRPr>
          </a:p>
          <a:p>
            <a:pPr>
              <a:buNone/>
            </a:pPr>
            <a:r>
              <a:rPr kumimoji="1" lang="ja-JP" altLang="en-US" dirty="0" smtClean="0">
                <a:solidFill>
                  <a:srgbClr val="002060"/>
                </a:solidFill>
                <a:latin typeface="HGPｺﾞｼｯｸE" pitchFamily="50" charset="-128"/>
                <a:ea typeface="HGPｺﾞｼｯｸE" pitchFamily="50" charset="-128"/>
              </a:rPr>
              <a:t>　</a:t>
            </a:r>
            <a:r>
              <a:rPr lang="ja-JP" altLang="en-US" dirty="0" smtClean="0">
                <a:solidFill>
                  <a:srgbClr val="002060"/>
                </a:solidFill>
                <a:latin typeface="HGPｺﾞｼｯｸE" pitchFamily="50" charset="-128"/>
                <a:ea typeface="HGPｺﾞｼｯｸE" pitchFamily="50" charset="-128"/>
              </a:rPr>
              <a:t>商品の</a:t>
            </a:r>
            <a:r>
              <a:rPr kumimoji="1" lang="ja-JP" altLang="en-US" dirty="0" smtClean="0">
                <a:solidFill>
                  <a:srgbClr val="002060"/>
                </a:solidFill>
                <a:latin typeface="HGPｺﾞｼｯｸE" pitchFamily="50" charset="-128"/>
                <a:ea typeface="HGPｺﾞｼｯｸE" pitchFamily="50" charset="-128"/>
              </a:rPr>
              <a:t>製造，流通，販売を</a:t>
            </a:r>
            <a:endParaRPr kumimoji="1" lang="en-US" altLang="ja-JP" dirty="0" smtClean="0">
              <a:solidFill>
                <a:srgbClr val="002060"/>
              </a:solidFill>
              <a:latin typeface="HGPｺﾞｼｯｸE" pitchFamily="50" charset="-128"/>
              <a:ea typeface="HGPｺﾞｼｯｸE" pitchFamily="50" charset="-128"/>
            </a:endParaRPr>
          </a:p>
          <a:p>
            <a:pPr>
              <a:buNone/>
            </a:pPr>
            <a:r>
              <a:rPr lang="ja-JP" altLang="en-US" dirty="0" smtClean="0">
                <a:solidFill>
                  <a:srgbClr val="002060"/>
                </a:solidFill>
                <a:latin typeface="HGPｺﾞｼｯｸE" pitchFamily="50" charset="-128"/>
                <a:ea typeface="HGPｺﾞｼｯｸE" pitchFamily="50" charset="-128"/>
              </a:rPr>
              <a:t>　効率的に管理する役割</a:t>
            </a:r>
            <a:r>
              <a:rPr kumimoji="1" lang="ja-JP" altLang="en-US" dirty="0" smtClean="0">
                <a:solidFill>
                  <a:srgbClr val="002060"/>
                </a:solidFill>
                <a:latin typeface="HGPｺﾞｼｯｸE" pitchFamily="50" charset="-128"/>
                <a:ea typeface="HGPｺﾞｼｯｸE" pitchFamily="50" charset="-128"/>
              </a:rPr>
              <a:t>が大きかった。</a:t>
            </a:r>
            <a:endParaRPr kumimoji="1" lang="en-US" altLang="ja-JP" dirty="0" smtClean="0">
              <a:solidFill>
                <a:srgbClr val="002060"/>
              </a:solidFill>
              <a:latin typeface="HGPｺﾞｼｯｸE" pitchFamily="50" charset="-128"/>
              <a:ea typeface="HGPｺﾞｼｯｸE" pitchFamily="50" charset="-128"/>
            </a:endParaRPr>
          </a:p>
        </p:txBody>
      </p:sp>
      <p:grpSp>
        <p:nvGrpSpPr>
          <p:cNvPr id="4" name="グループ化 11"/>
          <p:cNvGrpSpPr/>
          <p:nvPr/>
        </p:nvGrpSpPr>
        <p:grpSpPr>
          <a:xfrm>
            <a:off x="6228184" y="1700808"/>
            <a:ext cx="2307529" cy="3240360"/>
            <a:chOff x="6516216" y="1412776"/>
            <a:chExt cx="2307529" cy="3240360"/>
          </a:xfrm>
        </p:grpSpPr>
        <p:sp>
          <p:nvSpPr>
            <p:cNvPr id="5" name="メモ 4"/>
            <p:cNvSpPr/>
            <p:nvPr/>
          </p:nvSpPr>
          <p:spPr>
            <a:xfrm>
              <a:off x="6516216" y="1412776"/>
              <a:ext cx="2307529" cy="3240360"/>
            </a:xfrm>
            <a:prstGeom prst="foldedCorner">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516216" y="1700808"/>
              <a:ext cx="2304256" cy="646331"/>
            </a:xfrm>
            <a:prstGeom prst="rect">
              <a:avLst/>
            </a:prstGeom>
            <a:noFill/>
          </p:spPr>
          <p:txBody>
            <a:bodyPr wrap="square" rtlCol="0">
              <a:spAutoFit/>
            </a:bodyPr>
            <a:lstStyle/>
            <a:p>
              <a:pPr algn="ctr"/>
              <a:r>
                <a:rPr kumimoji="1" lang="ja-JP" altLang="en-US" dirty="0" smtClean="0">
                  <a:solidFill>
                    <a:schemeClr val="tx2"/>
                  </a:solidFill>
                  <a:latin typeface="HGPｺﾞｼｯｸE" pitchFamily="50" charset="-128"/>
                  <a:ea typeface="HGPｺﾞｼｯｸE" pitchFamily="50" charset="-128"/>
                </a:rPr>
                <a:t>コンビニエンスストア</a:t>
              </a:r>
              <a:endParaRPr kumimoji="1" lang="en-US" altLang="ja-JP" dirty="0" smtClean="0">
                <a:solidFill>
                  <a:schemeClr val="tx2"/>
                </a:solidFill>
                <a:latin typeface="HGPｺﾞｼｯｸE" pitchFamily="50" charset="-128"/>
                <a:ea typeface="HGPｺﾞｼｯｸE" pitchFamily="50" charset="-128"/>
              </a:endParaRPr>
            </a:p>
            <a:p>
              <a:pPr algn="ctr"/>
              <a:r>
                <a:rPr lang="ja-JP" altLang="en-US" dirty="0" smtClean="0">
                  <a:solidFill>
                    <a:schemeClr val="tx2"/>
                  </a:solidFill>
                  <a:latin typeface="HGPｺﾞｼｯｸE" pitchFamily="50" charset="-128"/>
                  <a:ea typeface="HGPｺﾞｼｯｸE" pitchFamily="50" charset="-128"/>
                </a:rPr>
                <a:t>レシート</a:t>
              </a:r>
              <a:endParaRPr kumimoji="1" lang="ja-JP" altLang="en-US" dirty="0">
                <a:solidFill>
                  <a:schemeClr val="tx2"/>
                </a:solidFill>
                <a:latin typeface="HGPｺﾞｼｯｸE" pitchFamily="50" charset="-128"/>
                <a:ea typeface="HGPｺﾞｼｯｸE" pitchFamily="50" charset="-128"/>
              </a:endParaRPr>
            </a:p>
          </p:txBody>
        </p:sp>
        <p:sp>
          <p:nvSpPr>
            <p:cNvPr id="7" name="テキスト ボックス 6"/>
            <p:cNvSpPr txBox="1"/>
            <p:nvPr/>
          </p:nvSpPr>
          <p:spPr>
            <a:xfrm>
              <a:off x="6516216" y="3140968"/>
              <a:ext cx="2304256" cy="1200329"/>
            </a:xfrm>
            <a:prstGeom prst="rect">
              <a:avLst/>
            </a:prstGeom>
            <a:noFill/>
          </p:spPr>
          <p:txBody>
            <a:bodyPr wrap="square" rtlCol="0">
              <a:spAutoFit/>
            </a:bodyPr>
            <a:lstStyle/>
            <a:p>
              <a:pPr algn="ctr"/>
              <a:r>
                <a:rPr kumimoji="1" lang="ja-JP" altLang="en-US" dirty="0" smtClean="0">
                  <a:solidFill>
                    <a:schemeClr val="tx2"/>
                  </a:solidFill>
                  <a:latin typeface="HGPｺﾞｼｯｸM" pitchFamily="50" charset="-128"/>
                  <a:ea typeface="HGPｺﾞｼｯｸM" pitchFamily="50" charset="-128"/>
                </a:rPr>
                <a:t>からあげ２個　</a:t>
              </a:r>
              <a:r>
                <a:rPr kumimoji="1" lang="en-US" altLang="ja-JP" dirty="0" smtClean="0">
                  <a:solidFill>
                    <a:schemeClr val="tx2"/>
                  </a:solidFill>
                  <a:latin typeface="HGPｺﾞｼｯｸM" pitchFamily="50" charset="-128"/>
                  <a:ea typeface="HGPｺﾞｼｯｸM" pitchFamily="50" charset="-128"/>
                </a:rPr>
                <a:t>340</a:t>
              </a:r>
              <a:r>
                <a:rPr kumimoji="1" lang="ja-JP" altLang="en-US" dirty="0" smtClean="0">
                  <a:solidFill>
                    <a:schemeClr val="tx2"/>
                  </a:solidFill>
                  <a:latin typeface="HGPｺﾞｼｯｸM" pitchFamily="50" charset="-128"/>
                  <a:ea typeface="HGPｺﾞｼｯｸM" pitchFamily="50" charset="-128"/>
                </a:rPr>
                <a:t>円</a:t>
              </a:r>
              <a:endParaRPr kumimoji="1" lang="en-US" altLang="ja-JP" dirty="0" smtClean="0">
                <a:solidFill>
                  <a:schemeClr val="tx2"/>
                </a:solidFill>
                <a:latin typeface="HGPｺﾞｼｯｸM" pitchFamily="50" charset="-128"/>
                <a:ea typeface="HGPｺﾞｼｯｸM" pitchFamily="50" charset="-128"/>
              </a:endParaRPr>
            </a:p>
            <a:p>
              <a:pPr algn="ctr"/>
              <a:r>
                <a:rPr lang="ja-JP" altLang="en-US" dirty="0" smtClean="0">
                  <a:solidFill>
                    <a:schemeClr val="tx2"/>
                  </a:solidFill>
                  <a:latin typeface="HGPｺﾞｼｯｸM" pitchFamily="50" charset="-128"/>
                  <a:ea typeface="HGPｺﾞｼｯｸM" pitchFamily="50" charset="-128"/>
                </a:rPr>
                <a:t>ジュース１本　</a:t>
              </a:r>
              <a:r>
                <a:rPr lang="en-US" altLang="ja-JP" dirty="0" smtClean="0">
                  <a:solidFill>
                    <a:schemeClr val="tx2"/>
                  </a:solidFill>
                  <a:latin typeface="HGPｺﾞｼｯｸM" pitchFamily="50" charset="-128"/>
                  <a:ea typeface="HGPｺﾞｼｯｸM" pitchFamily="50" charset="-128"/>
                </a:rPr>
                <a:t>150</a:t>
              </a:r>
              <a:r>
                <a:rPr lang="ja-JP" altLang="en-US" dirty="0" smtClean="0">
                  <a:solidFill>
                    <a:schemeClr val="tx2"/>
                  </a:solidFill>
                  <a:latin typeface="HGPｺﾞｼｯｸM" pitchFamily="50" charset="-128"/>
                  <a:ea typeface="HGPｺﾞｼｯｸM" pitchFamily="50" charset="-128"/>
                </a:rPr>
                <a:t>円</a:t>
              </a:r>
              <a:endParaRPr lang="en-US" altLang="ja-JP" dirty="0" smtClean="0">
                <a:solidFill>
                  <a:schemeClr val="tx2"/>
                </a:solidFill>
                <a:latin typeface="HGPｺﾞｼｯｸM" pitchFamily="50" charset="-128"/>
                <a:ea typeface="HGPｺﾞｼｯｸM" pitchFamily="50" charset="-128"/>
              </a:endParaRPr>
            </a:p>
            <a:p>
              <a:pPr algn="ctr"/>
              <a:endParaRPr kumimoji="1" lang="en-US" altLang="ja-JP" dirty="0" smtClean="0">
                <a:solidFill>
                  <a:schemeClr val="tx2"/>
                </a:solidFill>
                <a:latin typeface="HGPｺﾞｼｯｸM" pitchFamily="50" charset="-128"/>
                <a:ea typeface="HGPｺﾞｼｯｸM" pitchFamily="50" charset="-128"/>
              </a:endParaRPr>
            </a:p>
            <a:p>
              <a:pPr algn="r"/>
              <a:r>
                <a:rPr kumimoji="1" lang="ja-JP" altLang="en-US" dirty="0" smtClean="0">
                  <a:solidFill>
                    <a:schemeClr val="tx2"/>
                  </a:solidFill>
                  <a:latin typeface="HGPｺﾞｼｯｸM" pitchFamily="50" charset="-128"/>
                  <a:ea typeface="HGPｺﾞｼｯｸM" pitchFamily="50" charset="-128"/>
                </a:rPr>
                <a:t>合計</a:t>
              </a:r>
              <a:r>
                <a:rPr kumimoji="1" lang="en-US" altLang="ja-JP" dirty="0" smtClean="0">
                  <a:solidFill>
                    <a:schemeClr val="tx2"/>
                  </a:solidFill>
                  <a:latin typeface="HGPｺﾞｼｯｸM" pitchFamily="50" charset="-128"/>
                  <a:ea typeface="HGPｺﾞｼｯｸM" pitchFamily="50" charset="-128"/>
                </a:rPr>
                <a:t>490</a:t>
              </a:r>
              <a:r>
                <a:rPr kumimoji="1" lang="ja-JP" altLang="en-US" dirty="0" smtClean="0">
                  <a:solidFill>
                    <a:schemeClr val="tx2"/>
                  </a:solidFill>
                  <a:latin typeface="HGPｺﾞｼｯｸM" pitchFamily="50" charset="-128"/>
                  <a:ea typeface="HGPｺﾞｼｯｸM" pitchFamily="50" charset="-128"/>
                </a:rPr>
                <a:t>円</a:t>
              </a:r>
              <a:endParaRPr kumimoji="1" lang="ja-JP" altLang="en-US" dirty="0">
                <a:solidFill>
                  <a:schemeClr val="tx2"/>
                </a:solidFill>
                <a:latin typeface="HGPｺﾞｼｯｸM" pitchFamily="50" charset="-128"/>
                <a:ea typeface="HGPｺﾞｼｯｸM" pitchFamily="50" charset="-128"/>
              </a:endParaRPr>
            </a:p>
          </p:txBody>
        </p:sp>
        <p:sp>
          <p:nvSpPr>
            <p:cNvPr id="8" name="テキスト ボックス 7"/>
            <p:cNvSpPr txBox="1"/>
            <p:nvPr/>
          </p:nvSpPr>
          <p:spPr>
            <a:xfrm>
              <a:off x="6516216" y="2420888"/>
              <a:ext cx="2304256" cy="307777"/>
            </a:xfrm>
            <a:prstGeom prst="rect">
              <a:avLst/>
            </a:prstGeom>
            <a:noFill/>
          </p:spPr>
          <p:txBody>
            <a:bodyPr wrap="square" rtlCol="0">
              <a:spAutoFit/>
            </a:bodyPr>
            <a:lstStyle/>
            <a:p>
              <a:pPr algn="r"/>
              <a:r>
                <a:rPr lang="en-US" altLang="ja-JP" sz="1400" dirty="0" smtClean="0">
                  <a:solidFill>
                    <a:schemeClr val="tx2"/>
                  </a:solidFill>
                  <a:latin typeface="HGPｺﾞｼｯｸM" pitchFamily="50" charset="-128"/>
                  <a:ea typeface="HGPｺﾞｼｯｸM" pitchFamily="50" charset="-128"/>
                </a:rPr>
                <a:t>×</a:t>
              </a:r>
              <a:r>
                <a:rPr lang="ja-JP" altLang="en-US" sz="1400" dirty="0" smtClean="0">
                  <a:solidFill>
                    <a:schemeClr val="tx2"/>
                  </a:solidFill>
                  <a:latin typeface="HGPｺﾞｼｯｸM" pitchFamily="50" charset="-128"/>
                  <a:ea typeface="HGPｺﾞｼｯｸM" pitchFamily="50" charset="-128"/>
                </a:rPr>
                <a:t>月</a:t>
              </a:r>
              <a:r>
                <a:rPr lang="en-US" altLang="ja-JP" sz="1400" dirty="0" smtClean="0">
                  <a:solidFill>
                    <a:schemeClr val="tx2"/>
                  </a:solidFill>
                  <a:latin typeface="HGPｺﾞｼｯｸM" pitchFamily="50" charset="-128"/>
                  <a:ea typeface="HGPｺﾞｼｯｸM" pitchFamily="50" charset="-128"/>
                </a:rPr>
                <a:t>×</a:t>
              </a:r>
              <a:r>
                <a:rPr lang="ja-JP" altLang="en-US" sz="1400" dirty="0" smtClean="0">
                  <a:solidFill>
                    <a:schemeClr val="tx2"/>
                  </a:solidFill>
                  <a:latin typeface="HGPｺﾞｼｯｸM" pitchFamily="50" charset="-128"/>
                  <a:ea typeface="HGPｺﾞｼｯｸM" pitchFamily="50" charset="-128"/>
                </a:rPr>
                <a:t>日　</a:t>
              </a:r>
              <a:r>
                <a:rPr lang="en-US" altLang="ja-JP" sz="1400" dirty="0" smtClean="0">
                  <a:solidFill>
                    <a:schemeClr val="tx2"/>
                  </a:solidFill>
                  <a:latin typeface="HGPｺﾞｼｯｸM" pitchFamily="50" charset="-128"/>
                  <a:ea typeface="HGPｺﾞｼｯｸM" pitchFamily="50" charset="-128"/>
                </a:rPr>
                <a:t>×</a:t>
              </a:r>
              <a:r>
                <a:rPr lang="ja-JP" altLang="en-US" sz="1400" dirty="0" smtClean="0">
                  <a:solidFill>
                    <a:schemeClr val="tx2"/>
                  </a:solidFill>
                  <a:latin typeface="HGPｺﾞｼｯｸM" pitchFamily="50" charset="-128"/>
                  <a:ea typeface="HGPｺﾞｼｯｸM" pitchFamily="50" charset="-128"/>
                </a:rPr>
                <a:t>時</a:t>
              </a:r>
              <a:r>
                <a:rPr lang="en-US" altLang="ja-JP" sz="1400" dirty="0" smtClean="0">
                  <a:solidFill>
                    <a:schemeClr val="tx2"/>
                  </a:solidFill>
                  <a:latin typeface="HGPｺﾞｼｯｸM" pitchFamily="50" charset="-128"/>
                  <a:ea typeface="HGPｺﾞｼｯｸM" pitchFamily="50" charset="-128"/>
                </a:rPr>
                <a:t>×</a:t>
              </a:r>
              <a:r>
                <a:rPr lang="ja-JP" altLang="en-US" sz="1400" dirty="0" smtClean="0">
                  <a:solidFill>
                    <a:schemeClr val="tx2"/>
                  </a:solidFill>
                  <a:latin typeface="HGPｺﾞｼｯｸM" pitchFamily="50" charset="-128"/>
                  <a:ea typeface="HGPｺﾞｼｯｸM" pitchFamily="50" charset="-128"/>
                </a:rPr>
                <a:t>分</a:t>
              </a:r>
              <a:endParaRPr kumimoji="1" lang="ja-JP" altLang="en-US" sz="1400" dirty="0">
                <a:solidFill>
                  <a:schemeClr val="tx2"/>
                </a:solidFill>
                <a:latin typeface="HGPｺﾞｼｯｸM" pitchFamily="50" charset="-128"/>
                <a:ea typeface="HGPｺﾞｼｯｸM" pitchFamily="50" charset="-128"/>
              </a:endParaRPr>
            </a:p>
          </p:txBody>
        </p:sp>
      </p:grpSp>
      <p:sp>
        <p:nvSpPr>
          <p:cNvPr id="10" name="二等辺三角形 9"/>
          <p:cNvSpPr/>
          <p:nvPr/>
        </p:nvSpPr>
        <p:spPr>
          <a:xfrm rot="10800000">
            <a:off x="1558008" y="4437112"/>
            <a:ext cx="2016224" cy="36004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iwasaki\Desktop\イラストデータ（ローソン）JPG\01.jpg"/>
          <p:cNvPicPr>
            <a:picLocks noChangeAspect="1" noChangeArrowheads="1"/>
          </p:cNvPicPr>
          <p:nvPr/>
        </p:nvPicPr>
        <p:blipFill>
          <a:blip r:embed="rId2" cstate="print"/>
          <a:srcRect/>
          <a:stretch>
            <a:fillRect/>
          </a:stretch>
        </p:blipFill>
        <p:spPr bwMode="auto">
          <a:xfrm>
            <a:off x="5796136" y="908720"/>
            <a:ext cx="2736304" cy="3036761"/>
          </a:xfrm>
          <a:prstGeom prst="rect">
            <a:avLst/>
          </a:prstGeom>
          <a:noFill/>
        </p:spPr>
      </p:pic>
      <p:sp>
        <p:nvSpPr>
          <p:cNvPr id="2" name="コンテンツ プレースホルダ 2"/>
          <p:cNvSpPr txBox="1">
            <a:spLocks/>
          </p:cNvSpPr>
          <p:nvPr/>
        </p:nvSpPr>
        <p:spPr>
          <a:xfrm>
            <a:off x="457200" y="1600200"/>
            <a:ext cx="8435280" cy="5141168"/>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rPr>
              <a:t>●</a:t>
            </a:r>
            <a:r>
              <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rPr>
              <a:t>Ponta</a:t>
            </a: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rPr>
              <a:t>カードでは</a:t>
            </a:r>
            <a:r>
              <a:rPr lang="ja-JP" altLang="en-US" sz="3200" dirty="0" err="1" smtClean="0">
                <a:solidFill>
                  <a:srgbClr val="002060"/>
                </a:solidFill>
                <a:latin typeface="HGPｺﾞｼｯｸE" pitchFamily="50" charset="-128"/>
                <a:ea typeface="HGPｺﾞｼｯｸE" pitchFamily="50" charset="-128"/>
              </a:rPr>
              <a:t>，</a:t>
            </a: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20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0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rPr>
              <a:t>例）</a:t>
            </a:r>
            <a:r>
              <a:rPr kumimoji="1" lang="ja-JP" altLang="en-US" sz="32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rPr>
              <a:t>氏名，年齢，住所</a:t>
            </a:r>
            <a:endParaRPr kumimoji="1" lang="en-US" altLang="ja-JP" sz="32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rPr>
              <a:t>   これまでの買い物データ</a:t>
            </a:r>
            <a:endParaRPr kumimoji="1" lang="en-US" altLang="ja-JP" sz="32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rPr>
              <a:t>　　　　　　　　  </a:t>
            </a:r>
            <a:r>
              <a:rPr kumimoji="1" lang="ja-JP" altLang="en-US" sz="2000" b="0" i="0" u="none" strike="noStrike" kern="1200" cap="none" spc="0" normalizeH="0" baseline="0" noProof="0" dirty="0" smtClean="0">
                <a:ln>
                  <a:noFill/>
                </a:ln>
                <a:effectLst/>
                <a:uLnTx/>
                <a:uFillTx/>
                <a:latin typeface="HGPｺﾞｼｯｸE" pitchFamily="50" charset="-128"/>
                <a:ea typeface="HGPｺﾞｼｯｸE" pitchFamily="50" charset="-128"/>
                <a:cs typeface="+mn-cs"/>
              </a:rPr>
              <a:t>データがたくさん集まり，それらを分析することで</a:t>
            </a:r>
            <a:endParaRPr kumimoji="1" lang="en-US" altLang="ja-JP" sz="2000" b="0" i="0" u="none" strike="noStrike" kern="1200" cap="none" spc="0" normalizeH="0" baseline="0" noProof="0" dirty="0" smtClean="0">
              <a:ln>
                <a:noFill/>
              </a:ln>
              <a:effectLst/>
              <a:uLnTx/>
              <a:uFillTx/>
              <a:latin typeface="HGPｺﾞｼｯｸE" pitchFamily="50" charset="-128"/>
              <a:ea typeface="HGPｺﾞｼｯｸE"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a:p>
            <a:pPr marL="342900" marR="0" lvl="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rPr>
              <a:t>お客さんが何を欲しがっているかの予測が　　立てやすくなる。</a:t>
            </a: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p:txBody>
      </p:sp>
      <p:sp>
        <p:nvSpPr>
          <p:cNvPr id="3" name="タイトル 1"/>
          <p:cNvSpPr txBox="1">
            <a:spLocks/>
          </p:cNvSpPr>
          <p:nvPr/>
        </p:nvSpPr>
        <p:spPr>
          <a:xfrm>
            <a:off x="457200" y="274638"/>
            <a:ext cx="8229600" cy="11430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９．</a:t>
            </a:r>
            <a:r>
              <a:rPr kumimoji="1" lang="en-US" altLang="ja-JP" sz="4400" b="0" i="0" u="none" strike="noStrike" kern="1200" cap="none" spc="0" normalizeH="0" baseline="0" noProof="0" dirty="0" smtClean="0">
                <a:ln>
                  <a:noFill/>
                </a:ln>
                <a:solidFill>
                  <a:schemeClr val="tx1"/>
                </a:solidFill>
                <a:effectLst/>
                <a:uLnTx/>
                <a:uFillTx/>
                <a:latin typeface="+mj-lt"/>
                <a:ea typeface="+mj-ea"/>
                <a:cs typeface="+mj-cs"/>
              </a:rPr>
              <a:t>Ponta</a:t>
            </a: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カードの特徴</a:t>
            </a: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Picture 4" descr="C:\Users\iwasaki\Desktop\イラストデータ（ローソン）JPG\card.jpg"/>
          <p:cNvPicPr>
            <a:picLocks noChangeAspect="1" noChangeArrowheads="1"/>
          </p:cNvPicPr>
          <p:nvPr/>
        </p:nvPicPr>
        <p:blipFill>
          <a:blip r:embed="rId3" cstate="print"/>
          <a:srcRect/>
          <a:stretch>
            <a:fillRect/>
          </a:stretch>
        </p:blipFill>
        <p:spPr bwMode="auto">
          <a:xfrm rot="1032444">
            <a:off x="4637828" y="1321245"/>
            <a:ext cx="930275" cy="585788"/>
          </a:xfrm>
          <a:prstGeom prst="rect">
            <a:avLst/>
          </a:prstGeom>
          <a:noFill/>
        </p:spPr>
      </p:pic>
      <p:sp>
        <p:nvSpPr>
          <p:cNvPr id="8" name="二等辺三角形 7"/>
          <p:cNvSpPr/>
          <p:nvPr/>
        </p:nvSpPr>
        <p:spPr>
          <a:xfrm rot="10800000">
            <a:off x="971600" y="4077072"/>
            <a:ext cx="2016224" cy="36004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iwasaki\Desktop\イラストデータ（ローソン）JPG\main.jpg"/>
          <p:cNvPicPr>
            <a:picLocks noChangeAspect="1" noChangeArrowheads="1"/>
          </p:cNvPicPr>
          <p:nvPr/>
        </p:nvPicPr>
        <p:blipFill>
          <a:blip r:embed="rId3" cstate="print"/>
          <a:srcRect l="32618" t="25929" r="48418" b="41734"/>
          <a:stretch>
            <a:fillRect/>
          </a:stretch>
        </p:blipFill>
        <p:spPr bwMode="auto">
          <a:xfrm>
            <a:off x="4572000" y="1412776"/>
            <a:ext cx="4176464" cy="5046561"/>
          </a:xfrm>
          <a:prstGeom prst="rect">
            <a:avLst/>
          </a:prstGeom>
          <a:noFill/>
        </p:spPr>
      </p:pic>
      <p:sp>
        <p:nvSpPr>
          <p:cNvPr id="2" name="コンテンツ プレースホルダ 2"/>
          <p:cNvSpPr txBox="1">
            <a:spLocks/>
          </p:cNvSpPr>
          <p:nvPr/>
        </p:nvSpPr>
        <p:spPr>
          <a:xfrm>
            <a:off x="457200" y="1124744"/>
            <a:ext cx="8435280" cy="5328592"/>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rPr>
              <a:t>●低糖質パンの開発シーン</a:t>
            </a:r>
            <a:endParaRPr lang="en-US" altLang="ja-JP" sz="3600" dirty="0" smtClean="0">
              <a:solidFill>
                <a:srgbClr val="0070C0"/>
              </a:solidFill>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endParaRPr>
          </a:p>
        </p:txBody>
      </p:sp>
      <p:sp>
        <p:nvSpPr>
          <p:cNvPr id="3" name="タイトル 1"/>
          <p:cNvSpPr txBox="1">
            <a:spLocks/>
          </p:cNvSpPr>
          <p:nvPr/>
        </p:nvSpPr>
        <p:spPr>
          <a:xfrm>
            <a:off x="457200" y="274638"/>
            <a:ext cx="8229600" cy="11430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en-US" altLang="ja-JP" sz="4400" b="0" i="0" u="none" strike="noStrike" kern="1200" cap="none" spc="0" normalizeH="0" baseline="0" noProof="0" dirty="0" smtClean="0">
                <a:ln>
                  <a:noFill/>
                </a:ln>
                <a:solidFill>
                  <a:schemeClr val="tx1"/>
                </a:solidFill>
                <a:effectLst/>
                <a:uLnTx/>
                <a:uFillTx/>
                <a:latin typeface="+mj-lt"/>
                <a:ea typeface="+mj-ea"/>
                <a:cs typeface="+mj-cs"/>
              </a:rPr>
              <a:t>10</a:t>
            </a: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．データ分析の具体例①</a:t>
            </a: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iwasaki\Desktop\health01_01.png"/>
          <p:cNvPicPr>
            <a:picLocks noChangeAspect="1" noChangeArrowheads="1"/>
          </p:cNvPicPr>
          <p:nvPr/>
        </p:nvPicPr>
        <p:blipFill>
          <a:blip r:embed="rId3" cstate="print"/>
          <a:srcRect l="23827" r="21553"/>
          <a:stretch>
            <a:fillRect/>
          </a:stretch>
        </p:blipFill>
        <p:spPr bwMode="auto">
          <a:xfrm>
            <a:off x="6516216" y="1556793"/>
            <a:ext cx="2627784" cy="2304256"/>
          </a:xfrm>
          <a:prstGeom prst="rect">
            <a:avLst/>
          </a:prstGeom>
          <a:noFill/>
        </p:spPr>
      </p:pic>
      <p:pic>
        <p:nvPicPr>
          <p:cNvPr id="1028" name="Picture 4" descr="C:\Users\iwasaki\Desktop\health0101.png"/>
          <p:cNvPicPr>
            <a:picLocks noChangeAspect="1" noChangeArrowheads="1"/>
          </p:cNvPicPr>
          <p:nvPr/>
        </p:nvPicPr>
        <p:blipFill>
          <a:blip r:embed="rId4" cstate="print"/>
          <a:srcRect l="28482" t="11269" r="22275" b="12662"/>
          <a:stretch>
            <a:fillRect/>
          </a:stretch>
        </p:blipFill>
        <p:spPr bwMode="auto">
          <a:xfrm>
            <a:off x="6516216" y="4005064"/>
            <a:ext cx="2627784" cy="1944216"/>
          </a:xfrm>
          <a:prstGeom prst="rect">
            <a:avLst/>
          </a:prstGeom>
          <a:noFill/>
        </p:spPr>
      </p:pic>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67544" y="1772816"/>
            <a:ext cx="4032448" cy="4154984"/>
          </a:xfrm>
          <a:prstGeom prst="rect">
            <a:avLst/>
          </a:prstGeom>
          <a:noFill/>
        </p:spPr>
        <p:txBody>
          <a:bodyPr wrap="square" rtlCol="0">
            <a:spAutoFit/>
          </a:bodyPr>
          <a:lstStyle/>
          <a:p>
            <a:r>
              <a:rPr lang="ja-JP" altLang="en-US" sz="2200" dirty="0" smtClean="0">
                <a:latin typeface="HGPｺﾞｼｯｸM" pitchFamily="50" charset="-128"/>
                <a:ea typeface="HGPｺﾞｼｯｸM" pitchFamily="50" charset="-128"/>
              </a:rPr>
              <a:t>小麦粉と比べて糖質が少なく，食物繊維などの栄養成分を多く含む“ブラン”を使用したパンのこと。</a:t>
            </a:r>
            <a:endParaRPr lang="en-US" altLang="ja-JP" sz="2200" dirty="0" smtClean="0">
              <a:latin typeface="HGPｺﾞｼｯｸM" pitchFamily="50" charset="-128"/>
              <a:ea typeface="HGPｺﾞｼｯｸM" pitchFamily="50" charset="-128"/>
            </a:endParaRPr>
          </a:p>
          <a:p>
            <a:endParaRPr lang="en-US" altLang="ja-JP" sz="2200" dirty="0" smtClean="0">
              <a:latin typeface="HGPｺﾞｼｯｸM" pitchFamily="50" charset="-128"/>
              <a:ea typeface="HGPｺﾞｼｯｸM" pitchFamily="50" charset="-128"/>
            </a:endParaRPr>
          </a:p>
          <a:p>
            <a:r>
              <a:rPr lang="ja-JP" altLang="en-US" sz="2200" dirty="0" smtClean="0">
                <a:latin typeface="HGPｺﾞｼｯｸM" pitchFamily="50" charset="-128"/>
                <a:ea typeface="HGPｺﾞｼｯｸM" pitchFamily="50" charset="-128"/>
              </a:rPr>
              <a:t>普段，</a:t>
            </a:r>
            <a:r>
              <a:rPr lang="ja-JP" altLang="en-US" sz="2200" dirty="0" smtClean="0">
                <a:latin typeface="HGPｺﾞｼｯｸE" pitchFamily="50" charset="-128"/>
                <a:ea typeface="HGPｺﾞｼｯｸE" pitchFamily="50" charset="-128"/>
              </a:rPr>
              <a:t>糖質を気にしてパンを控えている人でも食べやすい</a:t>
            </a:r>
            <a:r>
              <a:rPr lang="ja-JP" altLang="en-US" sz="2200" dirty="0" smtClean="0">
                <a:latin typeface="HGPｺﾞｼｯｸM" pitchFamily="50" charset="-128"/>
                <a:ea typeface="HGPｺﾞｼｯｸM" pitchFamily="50" charset="-128"/>
              </a:rPr>
              <a:t>ことから人気商品に。「ブランシリーズ」にはパンのほかにデザートもある。</a:t>
            </a:r>
            <a:endParaRPr lang="en-US" altLang="ja-JP" sz="2200" dirty="0" smtClean="0">
              <a:latin typeface="HGPｺﾞｼｯｸM" pitchFamily="50" charset="-128"/>
              <a:ea typeface="HGPｺﾞｼｯｸM" pitchFamily="50" charset="-128"/>
            </a:endParaRPr>
          </a:p>
          <a:p>
            <a:endParaRPr lang="en-US" altLang="ja-JP" sz="2200" dirty="0" smtClean="0">
              <a:latin typeface="HGPｺﾞｼｯｸM" pitchFamily="50" charset="-128"/>
              <a:ea typeface="HGPｺﾞｼｯｸM" pitchFamily="50" charset="-128"/>
            </a:endParaRPr>
          </a:p>
          <a:p>
            <a:r>
              <a:rPr lang="ja-JP" altLang="en-US" sz="2200" dirty="0" smtClean="0">
                <a:latin typeface="HGPｺﾞｼｯｸM" pitchFamily="50" charset="-128"/>
                <a:ea typeface="HGPｺﾞｼｯｸM" pitchFamily="50" charset="-128"/>
              </a:rPr>
              <a:t>シリーズ発売：</a:t>
            </a:r>
            <a:r>
              <a:rPr lang="en-US" altLang="ja-JP" sz="2200" dirty="0" smtClean="0">
                <a:latin typeface="HGPｺﾞｼｯｸM" pitchFamily="50" charset="-128"/>
                <a:ea typeface="HGPｺﾞｼｯｸM" pitchFamily="50" charset="-128"/>
              </a:rPr>
              <a:t>2016</a:t>
            </a:r>
            <a:r>
              <a:rPr lang="ja-JP" altLang="en-US" sz="2200" dirty="0" smtClean="0">
                <a:latin typeface="HGPｺﾞｼｯｸM" pitchFamily="50" charset="-128"/>
                <a:ea typeface="HGPｺﾞｼｯｸM" pitchFamily="50" charset="-128"/>
              </a:rPr>
              <a:t>年６月。</a:t>
            </a:r>
            <a:r>
              <a:rPr lang="en-US" altLang="ja-JP" sz="2200" dirty="0" smtClean="0">
                <a:latin typeface="HGPｺﾞｼｯｸM" pitchFamily="50" charset="-128"/>
                <a:ea typeface="HGPｺﾞｼｯｸM" pitchFamily="50" charset="-128"/>
              </a:rPr>
              <a:t>2013</a:t>
            </a:r>
            <a:r>
              <a:rPr lang="ja-JP" altLang="en-US" sz="2200" dirty="0" smtClean="0">
                <a:latin typeface="HGPｺﾞｼｯｸM" pitchFamily="50" charset="-128"/>
                <a:ea typeface="HGPｺﾞｼｯｸM" pitchFamily="50" charset="-128"/>
              </a:rPr>
              <a:t>年</a:t>
            </a:r>
            <a:r>
              <a:rPr lang="en-US" altLang="ja-JP" sz="2200" dirty="0" smtClean="0">
                <a:latin typeface="HGPｺﾞｼｯｸM" pitchFamily="50" charset="-128"/>
                <a:ea typeface="HGPｺﾞｼｯｸM" pitchFamily="50" charset="-128"/>
              </a:rPr>
              <a:t>9</a:t>
            </a:r>
            <a:r>
              <a:rPr lang="ja-JP" altLang="en-US" sz="2200" dirty="0" smtClean="0">
                <a:latin typeface="HGPｺﾞｼｯｸM" pitchFamily="50" charset="-128"/>
                <a:ea typeface="HGPｺﾞｼｯｸM" pitchFamily="50" charset="-128"/>
              </a:rPr>
              <a:t>月末でシリーズ累計の販売数は</a:t>
            </a:r>
            <a:r>
              <a:rPr lang="en-US" altLang="ja-JP" sz="2200" dirty="0" smtClean="0">
                <a:latin typeface="HGPｺﾞｼｯｸM" pitchFamily="50" charset="-128"/>
                <a:ea typeface="HGPｺﾞｼｯｸM" pitchFamily="50" charset="-128"/>
              </a:rPr>
              <a:t>1,500</a:t>
            </a:r>
            <a:r>
              <a:rPr lang="ja-JP" altLang="en-US" sz="2200" dirty="0" smtClean="0">
                <a:latin typeface="HGPｺﾞｼｯｸM" pitchFamily="50" charset="-128"/>
                <a:ea typeface="HGPｺﾞｼｯｸM" pitchFamily="50" charset="-128"/>
              </a:rPr>
              <a:t>万個。</a:t>
            </a:r>
            <a:endParaRPr lang="ja-JP" altLang="en-US" sz="1400" dirty="0" smtClean="0">
              <a:latin typeface="HGPｺﾞｼｯｸM" pitchFamily="50" charset="-128"/>
              <a:ea typeface="HGPｺﾞｼｯｸM" pitchFamily="50" charset="-128"/>
            </a:endParaRPr>
          </a:p>
        </p:txBody>
      </p:sp>
      <p:pic>
        <p:nvPicPr>
          <p:cNvPr id="1026" name="Picture 2" descr="C:\Users\iwasaki\Desktop\health02_01.png"/>
          <p:cNvPicPr>
            <a:picLocks noChangeAspect="1" noChangeArrowheads="1"/>
          </p:cNvPicPr>
          <p:nvPr/>
        </p:nvPicPr>
        <p:blipFill>
          <a:blip r:embed="rId5" cstate="print"/>
          <a:srcRect l="16585" r="16036"/>
          <a:stretch>
            <a:fillRect/>
          </a:stretch>
        </p:blipFill>
        <p:spPr bwMode="auto">
          <a:xfrm>
            <a:off x="4427984" y="908720"/>
            <a:ext cx="2664296" cy="1893877"/>
          </a:xfrm>
          <a:prstGeom prst="rect">
            <a:avLst/>
          </a:prstGeom>
          <a:noFill/>
        </p:spPr>
      </p:pic>
      <p:sp>
        <p:nvSpPr>
          <p:cNvPr id="12" name="テキスト ボックス 11"/>
          <p:cNvSpPr txBox="1"/>
          <p:nvPr/>
        </p:nvSpPr>
        <p:spPr>
          <a:xfrm>
            <a:off x="4644008" y="5877272"/>
            <a:ext cx="4499992" cy="738664"/>
          </a:xfrm>
          <a:prstGeom prst="rect">
            <a:avLst/>
          </a:prstGeom>
          <a:noFill/>
        </p:spPr>
        <p:txBody>
          <a:bodyPr wrap="square" rtlCol="0">
            <a:spAutoFit/>
          </a:bodyPr>
          <a:lstStyle/>
          <a:p>
            <a:r>
              <a:rPr lang="ja-JP" altLang="en-US" sz="1400" dirty="0" smtClean="0">
                <a:latin typeface="HGPｺﾞｼｯｸM" pitchFamily="50" charset="-128"/>
                <a:ea typeface="HGPｺﾞｼｯｸM" pitchFamily="50" charset="-128"/>
              </a:rPr>
              <a:t>（参考）</a:t>
            </a:r>
            <a:endParaRPr lang="en-US" altLang="ja-JP" sz="1400" dirty="0" smtClean="0">
              <a:latin typeface="HGPｺﾞｼｯｸM" pitchFamily="50" charset="-128"/>
              <a:ea typeface="HGPｺﾞｼｯｸM" pitchFamily="50" charset="-128"/>
            </a:endParaRPr>
          </a:p>
          <a:p>
            <a:r>
              <a:rPr lang="ja-JP" altLang="en-US" sz="1400" dirty="0" smtClean="0">
                <a:latin typeface="HGPｺﾞｼｯｸM" pitchFamily="50" charset="-128"/>
                <a:ea typeface="HGPｺﾞｼｯｸM" pitchFamily="50" charset="-128"/>
              </a:rPr>
              <a:t>ローソン「実りベーカリー一覧｜実りベーカリー」</a:t>
            </a:r>
            <a:endParaRPr lang="en-US" altLang="ja-JP" sz="1400" dirty="0" smtClean="0">
              <a:latin typeface="HGPｺﾞｼｯｸM" pitchFamily="50" charset="-128"/>
              <a:ea typeface="HGPｺﾞｼｯｸM" pitchFamily="50" charset="-128"/>
            </a:endParaRPr>
          </a:p>
          <a:p>
            <a:r>
              <a:rPr lang="en-US" altLang="ja-JP" sz="1400" dirty="0" smtClean="0">
                <a:hlinkClick r:id="rId6"/>
              </a:rPr>
              <a:t>http://bakery.lawson.jp/minori/#sukoyaka</a:t>
            </a:r>
            <a:endParaRPr lang="ja-JP" altLang="en-US" sz="1400" dirty="0" smtClean="0">
              <a:latin typeface="HGPｺﾞｼｯｸM" pitchFamily="50" charset="-128"/>
              <a:ea typeface="HGPｺﾞｼｯｸM" pitchFamily="50" charset="-128"/>
            </a:endParaRPr>
          </a:p>
        </p:txBody>
      </p:sp>
      <p:sp>
        <p:nvSpPr>
          <p:cNvPr id="13" name="コンテンツ プレースホルダ 2"/>
          <p:cNvSpPr txBox="1">
            <a:spLocks/>
          </p:cNvSpPr>
          <p:nvPr/>
        </p:nvSpPr>
        <p:spPr>
          <a:xfrm>
            <a:off x="467544" y="764704"/>
            <a:ext cx="8435280" cy="5328592"/>
          </a:xfrm>
          <a:prstGeom prst="rect">
            <a:avLst/>
          </a:prstGeom>
        </p:spPr>
        <p:txBody>
          <a:bodyPr>
            <a:normAutofit/>
          </a:bodyPr>
          <a:lstStyle/>
          <a:p>
            <a:pPr marL="342900" lvl="0" indent="-342900">
              <a:spcBef>
                <a:spcPct val="20000"/>
              </a:spcBef>
              <a:defRPr/>
            </a:pPr>
            <a:r>
              <a:rPr lang="ja-JP" altLang="en-US" sz="3200" dirty="0" smtClean="0">
                <a:solidFill>
                  <a:srgbClr val="002060"/>
                </a:solidFill>
                <a:latin typeface="HGPｺﾞｼｯｸE" pitchFamily="50" charset="-128"/>
                <a:ea typeface="HGPｺﾞｼｯｸE" pitchFamily="50" charset="-128"/>
              </a:rPr>
              <a:t>●低糖質パンとは？</a:t>
            </a:r>
            <a:endParaRPr lang="en-US" altLang="ja-JP" sz="3600" dirty="0" smtClean="0">
              <a:solidFill>
                <a:srgbClr val="0070C0"/>
              </a:solidFill>
              <a:latin typeface="HGPｺﾞｼｯｸE" pitchFamily="50" charset="-128"/>
              <a:ea typeface="HGPｺﾞｼｯｸE" pitchFamily="50" charset="-128"/>
            </a:endParaRPr>
          </a:p>
          <a:p>
            <a:pPr marL="342900" lvl="0" indent="-342900">
              <a:spcBef>
                <a:spcPct val="20000"/>
              </a:spcBef>
              <a:defRPr/>
            </a:pPr>
            <a:endParaRPr lang="en-US" altLang="ja-JP" sz="3600" dirty="0" smtClean="0">
              <a:solidFill>
                <a:srgbClr val="0070C0"/>
              </a:solidFill>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endParaRPr>
          </a:p>
        </p:txBody>
      </p:sp>
      <p:pic>
        <p:nvPicPr>
          <p:cNvPr id="1029" name="Picture 5" descr="C:\Users\iwasaki\Desktop\health01_01.png"/>
          <p:cNvPicPr>
            <a:picLocks noChangeAspect="1" noChangeArrowheads="1"/>
          </p:cNvPicPr>
          <p:nvPr/>
        </p:nvPicPr>
        <p:blipFill>
          <a:blip r:embed="rId7" cstate="print"/>
          <a:srcRect l="24780" t="6424" r="22912" b="6849"/>
          <a:stretch>
            <a:fillRect/>
          </a:stretch>
        </p:blipFill>
        <p:spPr bwMode="auto">
          <a:xfrm>
            <a:off x="4499992" y="3140968"/>
            <a:ext cx="2448272" cy="1944216"/>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2"/>
          <p:cNvSpPr txBox="1">
            <a:spLocks/>
          </p:cNvSpPr>
          <p:nvPr/>
        </p:nvSpPr>
        <p:spPr>
          <a:xfrm>
            <a:off x="457200" y="1600200"/>
            <a:ext cx="8435280" cy="5141168"/>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24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p:txBody>
      </p:sp>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2" descr="C:\Users\iwasaki\Desktop\イラストデータ（ローソン）JPG\main.jpg"/>
          <p:cNvPicPr>
            <a:picLocks noChangeAspect="1" noChangeArrowheads="1"/>
          </p:cNvPicPr>
          <p:nvPr/>
        </p:nvPicPr>
        <p:blipFill>
          <a:blip r:embed="rId3" cstate="print"/>
          <a:srcRect l="32618" t="25929" r="48418" b="41734"/>
          <a:stretch>
            <a:fillRect/>
          </a:stretch>
        </p:blipFill>
        <p:spPr bwMode="auto">
          <a:xfrm>
            <a:off x="4355976" y="1556791"/>
            <a:ext cx="4176464" cy="5046561"/>
          </a:xfrm>
          <a:prstGeom prst="rect">
            <a:avLst/>
          </a:prstGeom>
          <a:noFill/>
        </p:spPr>
      </p:pic>
      <p:sp>
        <p:nvSpPr>
          <p:cNvPr id="11" name="円形吹き出し 10"/>
          <p:cNvSpPr/>
          <p:nvPr/>
        </p:nvSpPr>
        <p:spPr>
          <a:xfrm>
            <a:off x="395536" y="2564904"/>
            <a:ext cx="3384376" cy="2592288"/>
          </a:xfrm>
          <a:prstGeom prst="wedgeEllipseCallout">
            <a:avLst>
              <a:gd name="adj1" fmla="val 134415"/>
              <a:gd name="adj2" fmla="val -472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2" name="テキスト ボックス 11"/>
          <p:cNvSpPr txBox="1"/>
          <p:nvPr/>
        </p:nvSpPr>
        <p:spPr>
          <a:xfrm>
            <a:off x="539552" y="3068960"/>
            <a:ext cx="2880320" cy="1384995"/>
          </a:xfrm>
          <a:prstGeom prst="rect">
            <a:avLst/>
          </a:prstGeom>
          <a:noFill/>
        </p:spPr>
        <p:txBody>
          <a:bodyPr wrap="square" rtlCol="0">
            <a:spAutoFit/>
          </a:bodyPr>
          <a:lstStyle/>
          <a:p>
            <a:pPr algn="ctr"/>
            <a:r>
              <a:rPr kumimoji="1" lang="ja-JP" altLang="en-US" sz="2800" dirty="0" smtClean="0">
                <a:solidFill>
                  <a:schemeClr val="tx2"/>
                </a:solidFill>
                <a:latin typeface="HGPｺﾞｼｯｸE" pitchFamily="50" charset="-128"/>
                <a:ea typeface="HGPｺﾞｼｯｸE" pitchFamily="50" charset="-128"/>
              </a:rPr>
              <a:t>低糖質パンは</a:t>
            </a:r>
            <a:endParaRPr kumimoji="1" lang="en-US" altLang="ja-JP" sz="2800" dirty="0" smtClean="0">
              <a:solidFill>
                <a:schemeClr val="tx2"/>
              </a:solidFill>
              <a:latin typeface="HGPｺﾞｼｯｸE" pitchFamily="50" charset="-128"/>
              <a:ea typeface="HGPｺﾞｼｯｸE" pitchFamily="50" charset="-128"/>
            </a:endParaRPr>
          </a:p>
          <a:p>
            <a:pPr algn="ctr"/>
            <a:r>
              <a:rPr kumimoji="1" lang="ja-JP" altLang="en-US" sz="2800" dirty="0" smtClean="0">
                <a:solidFill>
                  <a:schemeClr val="tx2"/>
                </a:solidFill>
                <a:latin typeface="HGPｺﾞｼｯｸE" pitchFamily="50" charset="-128"/>
                <a:ea typeface="HGPｺﾞｼｯｸE" pitchFamily="50" charset="-128"/>
              </a:rPr>
              <a:t>もっと売れるはず</a:t>
            </a:r>
            <a:endParaRPr kumimoji="1" lang="en-US" altLang="ja-JP" sz="2800" dirty="0" smtClean="0">
              <a:solidFill>
                <a:schemeClr val="tx2"/>
              </a:solidFill>
              <a:latin typeface="HGPｺﾞｼｯｸE" pitchFamily="50" charset="-128"/>
              <a:ea typeface="HGPｺﾞｼｯｸE" pitchFamily="50" charset="-128"/>
            </a:endParaRPr>
          </a:p>
          <a:p>
            <a:pPr algn="ctr"/>
            <a:r>
              <a:rPr kumimoji="1" lang="ja-JP" altLang="en-US" sz="2800" dirty="0" smtClean="0">
                <a:solidFill>
                  <a:schemeClr val="tx2"/>
                </a:solidFill>
                <a:latin typeface="HGPｺﾞｼｯｸE" pitchFamily="50" charset="-128"/>
                <a:ea typeface="HGPｺﾞｼｯｸE" pitchFamily="50" charset="-128"/>
              </a:rPr>
              <a:t>だけどなぁ</a:t>
            </a:r>
            <a:r>
              <a:rPr kumimoji="1" lang="en-US" altLang="ja-JP" sz="2800" dirty="0" smtClean="0">
                <a:solidFill>
                  <a:schemeClr val="tx2"/>
                </a:solidFill>
                <a:latin typeface="HGPｺﾞｼｯｸE" pitchFamily="50" charset="-128"/>
                <a:ea typeface="HGPｺﾞｼｯｸE" pitchFamily="50" charset="-128"/>
              </a:rPr>
              <a:t>…</a:t>
            </a:r>
            <a:r>
              <a:rPr lang="en-US" altLang="ja-JP" sz="2800" dirty="0" smtClean="0">
                <a:solidFill>
                  <a:schemeClr val="tx2"/>
                </a:solidFill>
                <a:latin typeface="HGPｺﾞｼｯｸE" pitchFamily="50" charset="-128"/>
                <a:ea typeface="HGPｺﾞｼｯｸE" pitchFamily="50" charset="-128"/>
              </a:rPr>
              <a:t>…</a:t>
            </a:r>
            <a:endParaRPr kumimoji="1" lang="ja-JP" altLang="en-US" sz="2800" dirty="0">
              <a:solidFill>
                <a:schemeClr val="tx2"/>
              </a:solidFill>
              <a:latin typeface="HGPｺﾞｼｯｸE" pitchFamily="50" charset="-128"/>
              <a:ea typeface="HGPｺﾞｼｯｸE" pitchFamily="50" charset="-128"/>
            </a:endParaRPr>
          </a:p>
        </p:txBody>
      </p:sp>
      <p:sp>
        <p:nvSpPr>
          <p:cNvPr id="13" name="コンテンツ プレースホルダ 2"/>
          <p:cNvSpPr txBox="1">
            <a:spLocks/>
          </p:cNvSpPr>
          <p:nvPr/>
        </p:nvSpPr>
        <p:spPr>
          <a:xfrm>
            <a:off x="467544" y="764704"/>
            <a:ext cx="8435280" cy="5328592"/>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rPr>
              <a:t>●低糖質パンの開発シーン</a:t>
            </a:r>
            <a:endParaRPr lang="en-US" altLang="ja-JP" sz="3600" dirty="0" smtClean="0">
              <a:solidFill>
                <a:srgbClr val="002060"/>
              </a:solidFill>
              <a:latin typeface="HGPｺﾞｼｯｸE" pitchFamily="50" charset="-128"/>
              <a:ea typeface="HGPｺﾞｼｯｸE" pitchFamily="50" charset="-128"/>
            </a:endParaRPr>
          </a:p>
          <a:p>
            <a:pPr marL="342900" lvl="0" indent="-342900">
              <a:spcBef>
                <a:spcPct val="20000"/>
              </a:spcBef>
              <a:defRPr/>
            </a:pPr>
            <a:r>
              <a:rPr lang="ja-JP" altLang="en-US" sz="3200" dirty="0" smtClean="0">
                <a:solidFill>
                  <a:srgbClr val="0070C0"/>
                </a:solidFill>
                <a:latin typeface="HGPｺﾞｼｯｸE" pitchFamily="50" charset="-128"/>
                <a:ea typeface="HGPｺﾞｼｯｸE" pitchFamily="50" charset="-128"/>
              </a:rPr>
              <a:t>シーン１</a:t>
            </a:r>
            <a:endParaRPr lang="en-US" altLang="ja-JP" sz="3600" dirty="0" smtClean="0">
              <a:solidFill>
                <a:srgbClr val="0070C0"/>
              </a:solidFill>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iwasaki\Desktop\イラストデータ（ローソン）JPG\main.jpg"/>
          <p:cNvPicPr>
            <a:picLocks noChangeAspect="1" noChangeArrowheads="1"/>
          </p:cNvPicPr>
          <p:nvPr/>
        </p:nvPicPr>
        <p:blipFill>
          <a:blip r:embed="rId2" cstate="print"/>
          <a:srcRect l="32618" t="25929" r="48418" b="41734"/>
          <a:stretch>
            <a:fillRect/>
          </a:stretch>
        </p:blipFill>
        <p:spPr bwMode="auto">
          <a:xfrm>
            <a:off x="4355976" y="1556791"/>
            <a:ext cx="4176464" cy="5046561"/>
          </a:xfrm>
          <a:prstGeom prst="rect">
            <a:avLst/>
          </a:prstGeom>
          <a:noFill/>
        </p:spPr>
      </p:pic>
      <p:sp>
        <p:nvSpPr>
          <p:cNvPr id="17" name="円形吹き出し 16"/>
          <p:cNvSpPr/>
          <p:nvPr/>
        </p:nvSpPr>
        <p:spPr>
          <a:xfrm>
            <a:off x="395536" y="5373216"/>
            <a:ext cx="3456384" cy="1224136"/>
          </a:xfrm>
          <a:prstGeom prst="wedgeEllipseCallout">
            <a:avLst>
              <a:gd name="adj1" fmla="val 81548"/>
              <a:gd name="adj2" fmla="val -1612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2" name="コンテンツ プレースホルダ 2"/>
          <p:cNvSpPr txBox="1">
            <a:spLocks/>
          </p:cNvSpPr>
          <p:nvPr/>
        </p:nvSpPr>
        <p:spPr>
          <a:xfrm>
            <a:off x="457200" y="1600200"/>
            <a:ext cx="8435280" cy="5141168"/>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24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p:txBody>
      </p:sp>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形吹き出し 12"/>
          <p:cNvSpPr/>
          <p:nvPr/>
        </p:nvSpPr>
        <p:spPr>
          <a:xfrm>
            <a:off x="395536" y="2420888"/>
            <a:ext cx="3456384" cy="1152128"/>
          </a:xfrm>
          <a:prstGeom prst="wedgeEllipseCallout">
            <a:avLst>
              <a:gd name="adj1" fmla="val 109684"/>
              <a:gd name="adj2" fmla="val 19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4" name="テキスト ボックス 13"/>
          <p:cNvSpPr txBox="1"/>
          <p:nvPr/>
        </p:nvSpPr>
        <p:spPr>
          <a:xfrm>
            <a:off x="827584" y="2649106"/>
            <a:ext cx="2736304" cy="707886"/>
          </a:xfrm>
          <a:prstGeom prst="rect">
            <a:avLst/>
          </a:prstGeom>
          <a:noFill/>
        </p:spPr>
        <p:txBody>
          <a:bodyPr wrap="square" rtlCol="0">
            <a:spAutoFit/>
          </a:bodyPr>
          <a:lstStyle/>
          <a:p>
            <a:r>
              <a:rPr kumimoji="1" lang="ja-JP" altLang="en-US" sz="2000" dirty="0" smtClean="0">
                <a:solidFill>
                  <a:schemeClr val="tx2"/>
                </a:solidFill>
                <a:latin typeface="HGPｺﾞｼｯｸE" pitchFamily="50" charset="-128"/>
                <a:ea typeface="HGPｺﾞｼｯｸE" pitchFamily="50" charset="-128"/>
              </a:rPr>
              <a:t>繰り返し</a:t>
            </a:r>
            <a:r>
              <a:rPr lang="ja-JP" altLang="en-US" sz="2000" dirty="0" smtClean="0">
                <a:solidFill>
                  <a:schemeClr val="tx2"/>
                </a:solidFill>
                <a:latin typeface="HGPｺﾞｼｯｸE" pitchFamily="50" charset="-128"/>
                <a:ea typeface="HGPｺﾞｼｯｸE" pitchFamily="50" charset="-128"/>
              </a:rPr>
              <a:t>買</a:t>
            </a:r>
            <a:r>
              <a:rPr kumimoji="1" lang="ja-JP" altLang="en-US" sz="2000" dirty="0" smtClean="0">
                <a:solidFill>
                  <a:schemeClr val="tx2"/>
                </a:solidFill>
                <a:latin typeface="HGPｺﾞｼｯｸE" pitchFamily="50" charset="-128"/>
                <a:ea typeface="HGPｺﾞｼｯｸE" pitchFamily="50" charset="-128"/>
              </a:rPr>
              <a:t>ってくれる人も多いんです。</a:t>
            </a:r>
            <a:endParaRPr kumimoji="1" lang="ja-JP" altLang="en-US" sz="2000" dirty="0">
              <a:solidFill>
                <a:schemeClr val="tx2"/>
              </a:solidFill>
              <a:latin typeface="HGPｺﾞｼｯｸE" pitchFamily="50" charset="-128"/>
              <a:ea typeface="HGPｺﾞｼｯｸE" pitchFamily="50" charset="-128"/>
            </a:endParaRPr>
          </a:p>
        </p:txBody>
      </p:sp>
      <p:sp>
        <p:nvSpPr>
          <p:cNvPr id="15" name="円形吹き出し 14"/>
          <p:cNvSpPr/>
          <p:nvPr/>
        </p:nvSpPr>
        <p:spPr>
          <a:xfrm>
            <a:off x="395536" y="3717032"/>
            <a:ext cx="3456384" cy="1512168"/>
          </a:xfrm>
          <a:prstGeom prst="wedgeEllipseCallout">
            <a:avLst>
              <a:gd name="adj1" fmla="val 134879"/>
              <a:gd name="adj2" fmla="val -46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6" name="テキスト ボックス 15"/>
          <p:cNvSpPr txBox="1"/>
          <p:nvPr/>
        </p:nvSpPr>
        <p:spPr>
          <a:xfrm>
            <a:off x="827584" y="3945250"/>
            <a:ext cx="2736304" cy="1015663"/>
          </a:xfrm>
          <a:prstGeom prst="rect">
            <a:avLst/>
          </a:prstGeom>
          <a:noFill/>
        </p:spPr>
        <p:txBody>
          <a:bodyPr wrap="square" rtlCol="0">
            <a:spAutoFit/>
          </a:bodyPr>
          <a:lstStyle/>
          <a:p>
            <a:r>
              <a:rPr lang="ja-JP" altLang="en-US" sz="2000" dirty="0" smtClean="0">
                <a:solidFill>
                  <a:schemeClr val="tx2"/>
                </a:solidFill>
                <a:latin typeface="HGPｺﾞｼｯｸE" pitchFamily="50" charset="-128"/>
                <a:ea typeface="HGPｺﾞｼｯｸE" pitchFamily="50" charset="-128"/>
              </a:rPr>
              <a:t>データを見ると，欲しい人が買えていないのかもしれません。</a:t>
            </a:r>
            <a:endParaRPr lang="ja-JP" altLang="en-US" sz="2000" dirty="0">
              <a:solidFill>
                <a:schemeClr val="tx2"/>
              </a:solidFill>
              <a:latin typeface="HGPｺﾞｼｯｸE" pitchFamily="50" charset="-128"/>
              <a:ea typeface="HGPｺﾞｼｯｸE" pitchFamily="50" charset="-128"/>
            </a:endParaRPr>
          </a:p>
        </p:txBody>
      </p:sp>
      <p:sp>
        <p:nvSpPr>
          <p:cNvPr id="18" name="テキスト ボックス 17"/>
          <p:cNvSpPr txBox="1"/>
          <p:nvPr/>
        </p:nvSpPr>
        <p:spPr>
          <a:xfrm>
            <a:off x="827584" y="5589240"/>
            <a:ext cx="2736304" cy="707886"/>
          </a:xfrm>
          <a:prstGeom prst="rect">
            <a:avLst/>
          </a:prstGeom>
          <a:noFill/>
        </p:spPr>
        <p:txBody>
          <a:bodyPr wrap="square" rtlCol="0">
            <a:spAutoFit/>
          </a:bodyPr>
          <a:lstStyle/>
          <a:p>
            <a:r>
              <a:rPr kumimoji="1" lang="ja-JP" altLang="en-US" sz="2000" dirty="0" smtClean="0">
                <a:solidFill>
                  <a:schemeClr val="tx2"/>
                </a:solidFill>
                <a:latin typeface="HGPｺﾞｼｯｸE" pitchFamily="50" charset="-128"/>
                <a:ea typeface="HGPｺﾞｼｯｸE" pitchFamily="50" charset="-128"/>
              </a:rPr>
              <a:t>潜在ニーズを含めると</a:t>
            </a:r>
            <a:r>
              <a:rPr kumimoji="1" lang="en-US" altLang="ja-JP" sz="2000" dirty="0" smtClean="0">
                <a:solidFill>
                  <a:schemeClr val="tx2"/>
                </a:solidFill>
                <a:latin typeface="HGPｺﾞｼｯｸE" pitchFamily="50" charset="-128"/>
                <a:ea typeface="HGPｺﾞｼｯｸE" pitchFamily="50" charset="-128"/>
              </a:rPr>
              <a:t>1200</a:t>
            </a:r>
            <a:r>
              <a:rPr kumimoji="1" lang="ja-JP" altLang="en-US" sz="2000" dirty="0" smtClean="0">
                <a:solidFill>
                  <a:schemeClr val="tx2"/>
                </a:solidFill>
                <a:latin typeface="HGPｺﾞｼｯｸE" pitchFamily="50" charset="-128"/>
                <a:ea typeface="HGPｺﾞｼｯｸE" pitchFamily="50" charset="-128"/>
              </a:rPr>
              <a:t>万人もいます！</a:t>
            </a:r>
            <a:endParaRPr kumimoji="1" lang="ja-JP" altLang="en-US" sz="2000" dirty="0">
              <a:solidFill>
                <a:schemeClr val="tx2"/>
              </a:solidFill>
              <a:latin typeface="HGPｺﾞｼｯｸE" pitchFamily="50" charset="-128"/>
              <a:ea typeface="HGPｺﾞｼｯｸE" pitchFamily="50" charset="-128"/>
            </a:endParaRPr>
          </a:p>
        </p:txBody>
      </p:sp>
      <p:sp>
        <p:nvSpPr>
          <p:cNvPr id="19" name="コンテンツ プレースホルダ 2"/>
          <p:cNvSpPr txBox="1">
            <a:spLocks/>
          </p:cNvSpPr>
          <p:nvPr/>
        </p:nvSpPr>
        <p:spPr>
          <a:xfrm>
            <a:off x="457200" y="764704"/>
            <a:ext cx="8435280" cy="5976664"/>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rPr>
              <a:t>●低糖質パンの開発シーン</a:t>
            </a:r>
            <a:endParaRPr lang="en-US" altLang="ja-JP" sz="3600" dirty="0" smtClean="0">
              <a:solidFill>
                <a:srgbClr val="002060"/>
              </a:solidFill>
              <a:latin typeface="HGPｺﾞｼｯｸE" pitchFamily="50" charset="-128"/>
              <a:ea typeface="HGPｺﾞｼｯｸE" pitchFamily="50" charset="-128"/>
            </a:endParaRPr>
          </a:p>
          <a:p>
            <a:pPr marL="342900" lvl="0" indent="-342900">
              <a:spcBef>
                <a:spcPct val="20000"/>
              </a:spcBef>
              <a:defRPr/>
            </a:pPr>
            <a:r>
              <a:rPr lang="ja-JP" altLang="en-US" sz="3200" dirty="0" smtClean="0">
                <a:solidFill>
                  <a:srgbClr val="0070C0"/>
                </a:solidFill>
                <a:latin typeface="HGPｺﾞｼｯｸE" pitchFamily="50" charset="-128"/>
                <a:ea typeface="HGPｺﾞｼｯｸE" pitchFamily="50" charset="-128"/>
              </a:rPr>
              <a:t>シーン２・３・４</a:t>
            </a:r>
            <a:endParaRPr lang="en-US" altLang="ja-JP" sz="3600" dirty="0" smtClean="0">
              <a:solidFill>
                <a:srgbClr val="0070C0"/>
              </a:solidFill>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2"/>
          <p:cNvSpPr txBox="1">
            <a:spLocks/>
          </p:cNvSpPr>
          <p:nvPr/>
        </p:nvSpPr>
        <p:spPr>
          <a:xfrm>
            <a:off x="457200" y="1600200"/>
            <a:ext cx="8435280" cy="5141168"/>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24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p:txBody>
      </p:sp>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70" name="Picture 2" descr="C:\Users\iwasaki\Desktop\イラストデータ（ローソン）JPG\05.jpg"/>
          <p:cNvPicPr>
            <a:picLocks noChangeAspect="1" noChangeArrowheads="1"/>
          </p:cNvPicPr>
          <p:nvPr/>
        </p:nvPicPr>
        <p:blipFill>
          <a:blip r:embed="rId2" cstate="print"/>
          <a:srcRect/>
          <a:stretch>
            <a:fillRect/>
          </a:stretch>
        </p:blipFill>
        <p:spPr bwMode="auto">
          <a:xfrm>
            <a:off x="4788024" y="2492896"/>
            <a:ext cx="3600450" cy="3600450"/>
          </a:xfrm>
          <a:prstGeom prst="rect">
            <a:avLst/>
          </a:prstGeom>
          <a:noFill/>
        </p:spPr>
      </p:pic>
      <p:sp>
        <p:nvSpPr>
          <p:cNvPr id="12" name="円形吹き出し 11"/>
          <p:cNvSpPr/>
          <p:nvPr/>
        </p:nvSpPr>
        <p:spPr>
          <a:xfrm>
            <a:off x="539552" y="2492896"/>
            <a:ext cx="3456384" cy="2160240"/>
          </a:xfrm>
          <a:prstGeom prst="wedgeEllipseCallout">
            <a:avLst>
              <a:gd name="adj1" fmla="val 96641"/>
              <a:gd name="adj2" fmla="val -822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3" name="テキスト ボックス 12"/>
          <p:cNvSpPr txBox="1"/>
          <p:nvPr/>
        </p:nvSpPr>
        <p:spPr>
          <a:xfrm>
            <a:off x="899592" y="2924944"/>
            <a:ext cx="2952328" cy="1384995"/>
          </a:xfrm>
          <a:prstGeom prst="rect">
            <a:avLst/>
          </a:prstGeom>
          <a:noFill/>
        </p:spPr>
        <p:txBody>
          <a:bodyPr wrap="square" rtlCol="0">
            <a:spAutoFit/>
          </a:bodyPr>
          <a:lstStyle/>
          <a:p>
            <a:r>
              <a:rPr kumimoji="1" lang="ja-JP" altLang="en-US" sz="2800" dirty="0" smtClean="0">
                <a:solidFill>
                  <a:schemeClr val="tx2"/>
                </a:solidFill>
                <a:latin typeface="HGPｺﾞｼｯｸE" pitchFamily="50" charset="-128"/>
                <a:ea typeface="HGPｺﾞｼｯｸE" pitchFamily="50" charset="-128"/>
              </a:rPr>
              <a:t>欲しい人が買えるように予約できるシステムを！</a:t>
            </a:r>
            <a:endParaRPr kumimoji="1" lang="ja-JP" altLang="en-US" sz="2800" dirty="0">
              <a:solidFill>
                <a:schemeClr val="tx2"/>
              </a:solidFill>
              <a:latin typeface="HGPｺﾞｼｯｸE" pitchFamily="50" charset="-128"/>
              <a:ea typeface="HGPｺﾞｼｯｸE" pitchFamily="50" charset="-128"/>
            </a:endParaRPr>
          </a:p>
        </p:txBody>
      </p:sp>
      <p:sp>
        <p:nvSpPr>
          <p:cNvPr id="11" name="コンテンツ プレースホルダ 2"/>
          <p:cNvSpPr txBox="1">
            <a:spLocks/>
          </p:cNvSpPr>
          <p:nvPr/>
        </p:nvSpPr>
        <p:spPr>
          <a:xfrm>
            <a:off x="457200" y="764704"/>
            <a:ext cx="8435280" cy="5976664"/>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rPr>
              <a:t>●低糖質パンの開発シーン</a:t>
            </a:r>
            <a:endParaRPr lang="en-US" altLang="ja-JP" sz="3600" dirty="0" smtClean="0">
              <a:solidFill>
                <a:srgbClr val="002060"/>
              </a:solidFill>
              <a:latin typeface="HGPｺﾞｼｯｸE" pitchFamily="50" charset="-128"/>
              <a:ea typeface="HGPｺﾞｼｯｸE" pitchFamily="50" charset="-128"/>
            </a:endParaRPr>
          </a:p>
          <a:p>
            <a:pPr marL="342900" lvl="0" indent="-342900">
              <a:spcBef>
                <a:spcPct val="20000"/>
              </a:spcBef>
              <a:defRPr/>
            </a:pPr>
            <a:r>
              <a:rPr lang="ja-JP" altLang="en-US" sz="3200" dirty="0" smtClean="0">
                <a:solidFill>
                  <a:srgbClr val="0070C0"/>
                </a:solidFill>
                <a:latin typeface="HGPｺﾞｼｯｸE" pitchFamily="50" charset="-128"/>
                <a:ea typeface="HGPｺﾞｼｯｸE" pitchFamily="50" charset="-128"/>
              </a:rPr>
              <a:t>シーン５</a:t>
            </a:r>
            <a:endParaRPr lang="en-US" altLang="ja-JP" sz="3600" dirty="0" smtClean="0">
              <a:solidFill>
                <a:srgbClr val="0070C0"/>
              </a:solidFill>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iwasaki\Desktop\omote-2.jpg"/>
          <p:cNvPicPr>
            <a:picLocks noChangeAspect="1" noChangeArrowheads="1"/>
          </p:cNvPicPr>
          <p:nvPr/>
        </p:nvPicPr>
        <p:blipFill>
          <a:blip r:embed="rId3" cstate="print"/>
          <a:srcRect/>
          <a:stretch>
            <a:fillRect/>
          </a:stretch>
        </p:blipFill>
        <p:spPr bwMode="auto">
          <a:xfrm>
            <a:off x="467543" y="1484784"/>
            <a:ext cx="1790363" cy="2520280"/>
          </a:xfrm>
          <a:prstGeom prst="rect">
            <a:avLst/>
          </a:prstGeom>
          <a:noFill/>
        </p:spPr>
      </p:pic>
      <p:sp>
        <p:nvSpPr>
          <p:cNvPr id="5" name="サブタイトル 4"/>
          <p:cNvSpPr>
            <a:spLocks noGrp="1"/>
          </p:cNvSpPr>
          <p:nvPr>
            <p:ph type="subTitle" idx="1"/>
          </p:nvPr>
        </p:nvSpPr>
        <p:spPr>
          <a:xfrm>
            <a:off x="2483768" y="692696"/>
            <a:ext cx="6660232" cy="5904656"/>
          </a:xfrm>
        </p:spPr>
        <p:txBody>
          <a:bodyPr wrap="square">
            <a:noAutofit/>
          </a:bodyPr>
          <a:lstStyle/>
          <a:p>
            <a:pPr algn="l"/>
            <a:endParaRPr lang="en-US" altLang="ja-JP" sz="2000" dirty="0" smtClean="0">
              <a:latin typeface="HGPｺﾞｼｯｸM" pitchFamily="50" charset="-128"/>
              <a:ea typeface="HGPｺﾞｼｯｸM" pitchFamily="50" charset="-128"/>
            </a:endParaRPr>
          </a:p>
          <a:p>
            <a:pPr algn="l"/>
            <a:endParaRPr kumimoji="1" lang="en-US" altLang="ja-JP" sz="2000" dirty="0" smtClean="0">
              <a:latin typeface="HGPｺﾞｼｯｸM" pitchFamily="50" charset="-128"/>
              <a:ea typeface="HGPｺﾞｼｯｸM" pitchFamily="50" charset="-128"/>
            </a:endParaRPr>
          </a:p>
          <a:p>
            <a:pPr lvl="0" algn="l"/>
            <a:r>
              <a:rPr lang="ja-JP" altLang="en-US" dirty="0" smtClean="0">
                <a:solidFill>
                  <a:schemeClr val="tx1"/>
                </a:solidFill>
                <a:latin typeface="HGPｺﾞｼｯｸM" pitchFamily="50" charset="-128"/>
                <a:ea typeface="HGPｺﾞｼｯｸM" pitchFamily="50" charset="-128"/>
              </a:rPr>
              <a:t>見てわかる社会と情報</a:t>
            </a:r>
            <a:endParaRPr lang="en-US" altLang="ja-JP" dirty="0" smtClean="0">
              <a:solidFill>
                <a:schemeClr val="tx1"/>
              </a:solidFill>
              <a:latin typeface="HGPｺﾞｼｯｸM" pitchFamily="50" charset="-128"/>
              <a:ea typeface="HGPｺﾞｼｯｸM" pitchFamily="50" charset="-128"/>
            </a:endParaRPr>
          </a:p>
          <a:p>
            <a:pPr lvl="0" algn="l">
              <a:defRPr/>
            </a:pPr>
            <a:endParaRPr lang="en-US" altLang="ja-JP" sz="1400" dirty="0" smtClean="0">
              <a:solidFill>
                <a:prstClr val="black">
                  <a:tint val="75000"/>
                </a:prstClr>
              </a:solidFill>
              <a:latin typeface="HGPｺﾞｼｯｸM" pitchFamily="50" charset="-128"/>
              <a:ea typeface="HGPｺﾞｼｯｸM" pitchFamily="50" charset="-128"/>
            </a:endParaRPr>
          </a:p>
          <a:p>
            <a:pPr lvl="0" algn="l">
              <a:lnSpc>
                <a:spcPct val="90000"/>
              </a:lnSpc>
              <a:defRPr/>
            </a:pPr>
            <a:r>
              <a:rPr lang="en-US" altLang="ja-JP" sz="2400" dirty="0" smtClean="0">
                <a:solidFill>
                  <a:schemeClr val="tx1">
                    <a:lumMod val="50000"/>
                    <a:lumOff val="50000"/>
                  </a:schemeClr>
                </a:solidFill>
                <a:latin typeface="HGPｺﾞｼｯｸM" pitchFamily="50" charset="-128"/>
                <a:ea typeface="HGPｺﾞｼｯｸM" pitchFamily="50" charset="-128"/>
              </a:rPr>
              <a:t>P46</a:t>
            </a:r>
            <a:r>
              <a:rPr lang="ja-JP" altLang="en-US" sz="2400" dirty="0" smtClean="0">
                <a:solidFill>
                  <a:schemeClr val="tx1">
                    <a:lumMod val="50000"/>
                    <a:lumOff val="50000"/>
                  </a:schemeClr>
                </a:solidFill>
                <a:latin typeface="HGPｺﾞｼｯｸM" pitchFamily="50" charset="-128"/>
                <a:ea typeface="HGPｺﾞｼｯｸM" pitchFamily="50" charset="-128"/>
              </a:rPr>
              <a:t>「情報を収集する」</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lvl="0" algn="l">
              <a:lnSpc>
                <a:spcPct val="90000"/>
              </a:lnSpc>
              <a:defRPr/>
            </a:pPr>
            <a:r>
              <a:rPr lang="en-US" altLang="ja-JP" sz="2400" dirty="0" smtClean="0">
                <a:solidFill>
                  <a:schemeClr val="tx1">
                    <a:lumMod val="50000"/>
                    <a:lumOff val="50000"/>
                  </a:schemeClr>
                </a:solidFill>
                <a:latin typeface="HGPｺﾞｼｯｸM" pitchFamily="50" charset="-128"/>
                <a:ea typeface="HGPｺﾞｼｯｸM" pitchFamily="50" charset="-128"/>
              </a:rPr>
              <a:t>P47</a:t>
            </a:r>
            <a:r>
              <a:rPr lang="ja-JP" altLang="en-US" sz="2400" dirty="0" smtClean="0">
                <a:solidFill>
                  <a:schemeClr val="tx1">
                    <a:lumMod val="50000"/>
                    <a:lumOff val="50000"/>
                  </a:schemeClr>
                </a:solidFill>
                <a:latin typeface="HGPｺﾞｼｯｸM" pitchFamily="50" charset="-128"/>
                <a:ea typeface="HGPｺﾞｼｯｸM" pitchFamily="50" charset="-128"/>
              </a:rPr>
              <a:t>「情報を整理する」</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lvl="0" algn="l">
              <a:lnSpc>
                <a:spcPct val="90000"/>
              </a:lnSpc>
              <a:defRPr/>
            </a:pPr>
            <a:r>
              <a:rPr lang="en-US" altLang="ja-JP" sz="2400" dirty="0" smtClean="0">
                <a:solidFill>
                  <a:srgbClr val="0070C0"/>
                </a:solidFill>
                <a:latin typeface="HGPｺﾞｼｯｸM" pitchFamily="50" charset="-128"/>
                <a:ea typeface="HGPｺﾞｼｯｸM" pitchFamily="50" charset="-128"/>
              </a:rPr>
              <a:t>P58</a:t>
            </a:r>
            <a:r>
              <a:rPr lang="ja-JP" altLang="en-US" sz="2400" dirty="0" smtClean="0">
                <a:solidFill>
                  <a:srgbClr val="0070C0"/>
                </a:solidFill>
                <a:latin typeface="HGPｺﾞｼｯｸM" pitchFamily="50" charset="-128"/>
                <a:ea typeface="HGPｺﾞｼｯｸM" pitchFamily="50" charset="-128"/>
              </a:rPr>
              <a:t>「データ分析に基づく解決策の提案」</a:t>
            </a:r>
            <a:endParaRPr lang="en-US" altLang="ja-JP" sz="2400" dirty="0" smtClean="0">
              <a:solidFill>
                <a:srgbClr val="0070C0"/>
              </a:solidFill>
              <a:latin typeface="HGPｺﾞｼｯｸM" pitchFamily="50" charset="-128"/>
              <a:ea typeface="HGPｺﾞｼｯｸM" pitchFamily="50" charset="-128"/>
            </a:endParaRPr>
          </a:p>
          <a:p>
            <a:pPr lvl="0" algn="l">
              <a:lnSpc>
                <a:spcPct val="90000"/>
              </a:lnSpc>
              <a:defRPr/>
            </a:pPr>
            <a:r>
              <a:rPr lang="en-US" altLang="ja-JP" sz="2400" dirty="0" smtClean="0">
                <a:solidFill>
                  <a:schemeClr val="tx1">
                    <a:lumMod val="50000"/>
                    <a:lumOff val="50000"/>
                  </a:schemeClr>
                </a:solidFill>
                <a:latin typeface="HGPｺﾞｼｯｸM" pitchFamily="50" charset="-128"/>
                <a:ea typeface="HGPｺﾞｼｯｸM" pitchFamily="50" charset="-128"/>
              </a:rPr>
              <a:t>P100</a:t>
            </a:r>
            <a:r>
              <a:rPr lang="ja-JP" altLang="en-US" sz="2400" dirty="0" smtClean="0">
                <a:solidFill>
                  <a:schemeClr val="tx1">
                    <a:lumMod val="50000"/>
                    <a:lumOff val="50000"/>
                  </a:schemeClr>
                </a:solidFill>
                <a:latin typeface="HGPｺﾞｼｯｸM" pitchFamily="50" charset="-128"/>
                <a:ea typeface="HGPｺﾞｼｯｸM" pitchFamily="50" charset="-128"/>
              </a:rPr>
              <a:t>「個人情報とは」</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lvl="0" algn="l">
              <a:lnSpc>
                <a:spcPct val="90000"/>
              </a:lnSpc>
              <a:defRPr/>
            </a:pPr>
            <a:r>
              <a:rPr lang="en-US" altLang="ja-JP" sz="2400" dirty="0" smtClean="0">
                <a:solidFill>
                  <a:srgbClr val="002060"/>
                </a:solidFill>
                <a:latin typeface="HGPｺﾞｼｯｸM" pitchFamily="50" charset="-128"/>
                <a:ea typeface="HGPｺﾞｼｯｸM" pitchFamily="50" charset="-128"/>
              </a:rPr>
              <a:t>P136</a:t>
            </a:r>
            <a:r>
              <a:rPr lang="ja-JP" altLang="en-US" sz="2400" dirty="0" smtClean="0">
                <a:solidFill>
                  <a:srgbClr val="002060"/>
                </a:solidFill>
                <a:latin typeface="HGPｺﾞｼｯｸM" pitchFamily="50" charset="-128"/>
                <a:ea typeface="HGPｺﾞｼｯｸM" pitchFamily="50" charset="-128"/>
              </a:rPr>
              <a:t>「コンビニエンスストアの</a:t>
            </a:r>
            <a:r>
              <a:rPr lang="en-US" altLang="ja-JP" sz="2400" dirty="0" smtClean="0">
                <a:solidFill>
                  <a:srgbClr val="002060"/>
                </a:solidFill>
                <a:latin typeface="HGPｺﾞｼｯｸM" pitchFamily="50" charset="-128"/>
                <a:ea typeface="HGPｺﾞｼｯｸM" pitchFamily="50" charset="-128"/>
              </a:rPr>
              <a:t>POS</a:t>
            </a:r>
            <a:r>
              <a:rPr lang="ja-JP" altLang="en-US" sz="2400" dirty="0" smtClean="0">
                <a:solidFill>
                  <a:srgbClr val="002060"/>
                </a:solidFill>
                <a:latin typeface="HGPｺﾞｼｯｸM" pitchFamily="50" charset="-128"/>
                <a:ea typeface="HGPｺﾞｼｯｸM" pitchFamily="50" charset="-128"/>
              </a:rPr>
              <a:t>システム」</a:t>
            </a:r>
          </a:p>
          <a:p>
            <a:pPr algn="l">
              <a:lnSpc>
                <a:spcPct val="90000"/>
              </a:lnSpc>
            </a:pPr>
            <a:endParaRPr lang="ja-JP" altLang="en-US" sz="1400" dirty="0" smtClean="0">
              <a:latin typeface="HGPｺﾞｼｯｸM" pitchFamily="50" charset="-128"/>
              <a:ea typeface="HGPｺﾞｼｯｸM" pitchFamily="50" charset="-128"/>
            </a:endParaRPr>
          </a:p>
          <a:p>
            <a:pPr algn="l">
              <a:lnSpc>
                <a:spcPct val="90000"/>
              </a:lnSpc>
            </a:pPr>
            <a:endParaRPr kumimoji="1" lang="ja-JP" altLang="en-US" sz="2400" dirty="0">
              <a:solidFill>
                <a:schemeClr val="tx1">
                  <a:lumMod val="50000"/>
                  <a:lumOff val="50000"/>
                </a:schemeClr>
              </a:solidFill>
              <a:latin typeface="HGPｺﾞｼｯｸM" pitchFamily="50" charset="-128"/>
              <a:ea typeface="HGPｺﾞｼｯｸM" pitchFamily="50" charset="-128"/>
            </a:endParaRPr>
          </a:p>
        </p:txBody>
      </p:sp>
      <p:sp>
        <p:nvSpPr>
          <p:cNvPr id="10" name="サブタイトル 4"/>
          <p:cNvSpPr txBox="1">
            <a:spLocks/>
          </p:cNvSpPr>
          <p:nvPr/>
        </p:nvSpPr>
        <p:spPr>
          <a:xfrm>
            <a:off x="467544" y="692696"/>
            <a:ext cx="7632848" cy="576064"/>
          </a:xfrm>
          <a:prstGeom prst="rect">
            <a:avLst/>
          </a:prstGeom>
        </p:spPr>
        <p:txBody>
          <a:bodyPr vert="horz" wrap="square" lIns="91440" tIns="45720" rIns="91440" bIns="45720" rtlCol="0">
            <a:noAutofit/>
          </a:bodyPr>
          <a:lstStyle/>
          <a:p>
            <a:pPr lvl="0">
              <a:spcBef>
                <a:spcPct val="20000"/>
              </a:spcBef>
              <a:defRPr/>
            </a:pPr>
            <a:r>
              <a:rPr kumimoji="1" lang="ja-JP" altLang="en-US" sz="2000" b="0" i="0" u="none" strike="noStrike" kern="1200" cap="none" spc="0" normalizeH="0" baseline="0" noProof="0" dirty="0" smtClean="0">
                <a:ln>
                  <a:noFill/>
                </a:ln>
                <a:effectLst/>
                <a:uLnTx/>
                <a:uFillTx/>
                <a:latin typeface="HGPｺﾞｼｯｸM" pitchFamily="50" charset="-128"/>
                <a:ea typeface="HGPｺﾞｼｯｸM" pitchFamily="50" charset="-128"/>
                <a:cs typeface="+mn-cs"/>
              </a:rPr>
              <a:t>＜日本文教出版 教科書関連</a:t>
            </a:r>
            <a:r>
              <a:rPr lang="ja-JP" altLang="en-US" sz="2000" dirty="0" smtClean="0">
                <a:latin typeface="HGPｺﾞｼｯｸM" pitchFamily="50" charset="-128"/>
                <a:ea typeface="HGPｺﾞｼｯｸM" pitchFamily="50" charset="-128"/>
              </a:rPr>
              <a:t>ページ｜見て</a:t>
            </a:r>
            <a:r>
              <a:rPr kumimoji="1" lang="ja-JP" altLang="en-US" sz="2000" b="0" i="0" u="none" strike="noStrike" kern="1200" cap="none" spc="0" normalizeH="0" baseline="0" noProof="0" dirty="0" smtClean="0">
                <a:ln>
                  <a:noFill/>
                </a:ln>
                <a:effectLst/>
                <a:uLnTx/>
                <a:uFillTx/>
                <a:latin typeface="HGPｺﾞｼｯｸM" pitchFamily="50" charset="-128"/>
                <a:ea typeface="HGPｺﾞｼｯｸM" pitchFamily="50" charset="-128"/>
                <a:cs typeface="+mn-cs"/>
              </a:rPr>
              <a:t>わかる社会と情報＞</a:t>
            </a:r>
            <a:endParaRPr kumimoji="1" lang="ja-JP" altLang="en-US" sz="1000" b="0" i="0" u="none" strike="noStrike" kern="1200" cap="none" spc="0" normalizeH="0" baseline="0" noProof="0" dirty="0">
              <a:ln>
                <a:noFill/>
              </a:ln>
              <a:effectLst/>
              <a:uLnTx/>
              <a:uFillTx/>
              <a:latin typeface="HGPｺﾞｼｯｸM" pitchFamily="50" charset="-128"/>
              <a:ea typeface="HGPｺﾞｼｯｸM" pitchFamily="50" charset="-128"/>
              <a:cs typeface="+mn-cs"/>
            </a:endParaRPr>
          </a:p>
        </p:txBody>
      </p:sp>
      <p:sp>
        <p:nvSpPr>
          <p:cNvPr id="11" name="正方形/長方形 10"/>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2"/>
          <p:cNvSpPr txBox="1">
            <a:spLocks/>
          </p:cNvSpPr>
          <p:nvPr/>
        </p:nvSpPr>
        <p:spPr>
          <a:xfrm>
            <a:off x="457200" y="1600200"/>
            <a:ext cx="8435280" cy="5141168"/>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24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p:txBody>
      </p:sp>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2" descr="C:\Users\iwasaki\Desktop\イラストデータ（ローソン）JPG\main.jpg"/>
          <p:cNvPicPr>
            <a:picLocks noChangeAspect="1" noChangeArrowheads="1"/>
          </p:cNvPicPr>
          <p:nvPr/>
        </p:nvPicPr>
        <p:blipFill>
          <a:blip r:embed="rId2" cstate="print"/>
          <a:srcRect l="32618" t="25929" r="48418" b="41734"/>
          <a:stretch>
            <a:fillRect/>
          </a:stretch>
        </p:blipFill>
        <p:spPr bwMode="auto">
          <a:xfrm>
            <a:off x="4355976" y="1556791"/>
            <a:ext cx="4176464" cy="5046561"/>
          </a:xfrm>
          <a:prstGeom prst="rect">
            <a:avLst/>
          </a:prstGeom>
          <a:noFill/>
        </p:spPr>
      </p:pic>
      <p:sp>
        <p:nvSpPr>
          <p:cNvPr id="11" name="円形吹き出し 10"/>
          <p:cNvSpPr/>
          <p:nvPr/>
        </p:nvSpPr>
        <p:spPr>
          <a:xfrm>
            <a:off x="395536" y="2173992"/>
            <a:ext cx="3384376" cy="2160240"/>
          </a:xfrm>
          <a:prstGeom prst="wedgeEllipseCallout">
            <a:avLst>
              <a:gd name="adj1" fmla="val 132726"/>
              <a:gd name="adj2" fmla="val -2446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2" name="テキスト ボックス 11"/>
          <p:cNvSpPr txBox="1"/>
          <p:nvPr/>
        </p:nvSpPr>
        <p:spPr>
          <a:xfrm>
            <a:off x="539552" y="2517189"/>
            <a:ext cx="2880320" cy="1384995"/>
          </a:xfrm>
          <a:prstGeom prst="rect">
            <a:avLst/>
          </a:prstGeom>
          <a:noFill/>
        </p:spPr>
        <p:txBody>
          <a:bodyPr wrap="square" rtlCol="0">
            <a:spAutoFit/>
          </a:bodyPr>
          <a:lstStyle/>
          <a:p>
            <a:pPr algn="ctr"/>
            <a:r>
              <a:rPr kumimoji="1" lang="ja-JP" altLang="en-US" sz="2800" dirty="0" smtClean="0">
                <a:solidFill>
                  <a:schemeClr val="tx2"/>
                </a:solidFill>
                <a:latin typeface="HGPｺﾞｼｯｸE" pitchFamily="50" charset="-128"/>
                <a:ea typeface="HGPｺﾞｼｯｸE" pitchFamily="50" charset="-128"/>
              </a:rPr>
              <a:t>低糖質パンは</a:t>
            </a:r>
            <a:endParaRPr kumimoji="1" lang="en-US" altLang="ja-JP" sz="2800" dirty="0" smtClean="0">
              <a:solidFill>
                <a:schemeClr val="tx2"/>
              </a:solidFill>
              <a:latin typeface="HGPｺﾞｼｯｸE" pitchFamily="50" charset="-128"/>
              <a:ea typeface="HGPｺﾞｼｯｸE" pitchFamily="50" charset="-128"/>
            </a:endParaRPr>
          </a:p>
          <a:p>
            <a:pPr algn="ctr"/>
            <a:r>
              <a:rPr kumimoji="1" lang="ja-JP" altLang="en-US" sz="2800" dirty="0" smtClean="0">
                <a:solidFill>
                  <a:schemeClr val="tx2"/>
                </a:solidFill>
                <a:latin typeface="HGPｺﾞｼｯｸE" pitchFamily="50" charset="-128"/>
                <a:ea typeface="HGPｺﾞｼｯｸE" pitchFamily="50" charset="-128"/>
              </a:rPr>
              <a:t>もっと売れるはず</a:t>
            </a:r>
            <a:endParaRPr kumimoji="1" lang="en-US" altLang="ja-JP" sz="2800" dirty="0" smtClean="0">
              <a:solidFill>
                <a:schemeClr val="tx2"/>
              </a:solidFill>
              <a:latin typeface="HGPｺﾞｼｯｸE" pitchFamily="50" charset="-128"/>
              <a:ea typeface="HGPｺﾞｼｯｸE" pitchFamily="50" charset="-128"/>
            </a:endParaRPr>
          </a:p>
          <a:p>
            <a:pPr algn="ctr"/>
            <a:r>
              <a:rPr kumimoji="1" lang="ja-JP" altLang="en-US" sz="2800" dirty="0" smtClean="0">
                <a:solidFill>
                  <a:schemeClr val="tx2"/>
                </a:solidFill>
                <a:latin typeface="HGPｺﾞｼｯｸE" pitchFamily="50" charset="-128"/>
                <a:ea typeface="HGPｺﾞｼｯｸE" pitchFamily="50" charset="-128"/>
              </a:rPr>
              <a:t>だけどなぁ</a:t>
            </a:r>
            <a:r>
              <a:rPr kumimoji="1" lang="en-US" altLang="ja-JP" sz="2800" dirty="0" smtClean="0">
                <a:solidFill>
                  <a:schemeClr val="tx2"/>
                </a:solidFill>
                <a:latin typeface="HGPｺﾞｼｯｸE" pitchFamily="50" charset="-128"/>
                <a:ea typeface="HGPｺﾞｼｯｸE" pitchFamily="50" charset="-128"/>
              </a:rPr>
              <a:t>…</a:t>
            </a:r>
            <a:r>
              <a:rPr lang="en-US" altLang="ja-JP" sz="2800" dirty="0" smtClean="0">
                <a:solidFill>
                  <a:schemeClr val="tx2"/>
                </a:solidFill>
                <a:latin typeface="HGPｺﾞｼｯｸE" pitchFamily="50" charset="-128"/>
                <a:ea typeface="HGPｺﾞｼｯｸE" pitchFamily="50" charset="-128"/>
              </a:rPr>
              <a:t>…</a:t>
            </a:r>
            <a:endParaRPr kumimoji="1" lang="ja-JP" altLang="en-US" sz="2800" dirty="0">
              <a:solidFill>
                <a:schemeClr val="tx2"/>
              </a:solidFill>
              <a:latin typeface="HGPｺﾞｼｯｸE" pitchFamily="50" charset="-128"/>
              <a:ea typeface="HGPｺﾞｼｯｸE" pitchFamily="50" charset="-128"/>
            </a:endParaRPr>
          </a:p>
        </p:txBody>
      </p:sp>
      <p:sp>
        <p:nvSpPr>
          <p:cNvPr id="13" name="テキスト ボックス 12"/>
          <p:cNvSpPr txBox="1"/>
          <p:nvPr/>
        </p:nvSpPr>
        <p:spPr>
          <a:xfrm>
            <a:off x="467544" y="4509120"/>
            <a:ext cx="3816424" cy="1615827"/>
          </a:xfrm>
          <a:prstGeom prst="rect">
            <a:avLst/>
          </a:prstGeom>
          <a:noFill/>
        </p:spPr>
        <p:txBody>
          <a:bodyPr wrap="square" rtlCol="0">
            <a:spAutoFit/>
          </a:bodyPr>
          <a:lstStyle/>
          <a:p>
            <a:r>
              <a:rPr lang="ja-JP" altLang="en-US" sz="2200" dirty="0" smtClean="0">
                <a:latin typeface="HGPｺﾞｼｯｸM" pitchFamily="50" charset="-128"/>
                <a:ea typeface="HGPｺﾞｼｯｸM" pitchFamily="50" charset="-128"/>
              </a:rPr>
              <a:t>２００６年</a:t>
            </a:r>
            <a:r>
              <a:rPr lang="en-US" altLang="ja-JP" sz="2200" dirty="0" smtClean="0">
                <a:latin typeface="HGPｺﾞｼｯｸM" pitchFamily="50" charset="-128"/>
                <a:ea typeface="HGPｺﾞｼｯｸM" pitchFamily="50" charset="-128"/>
              </a:rPr>
              <a:t>6</a:t>
            </a:r>
            <a:r>
              <a:rPr lang="ja-JP" altLang="en-US" sz="2200" dirty="0" smtClean="0">
                <a:latin typeface="HGPｺﾞｼｯｸM" pitchFamily="50" charset="-128"/>
                <a:ea typeface="HGPｺﾞｼｯｸM" pitchFamily="50" charset="-128"/>
              </a:rPr>
              <a:t>月に発売。</a:t>
            </a:r>
            <a:endParaRPr lang="en-US" altLang="ja-JP" sz="2200" dirty="0" smtClean="0">
              <a:latin typeface="HGPｺﾞｼｯｸM" pitchFamily="50" charset="-128"/>
              <a:ea typeface="HGPｺﾞｼｯｸM" pitchFamily="50" charset="-128"/>
            </a:endParaRPr>
          </a:p>
          <a:p>
            <a:endParaRPr lang="en-US" altLang="ja-JP" sz="1100" dirty="0" smtClean="0">
              <a:latin typeface="HGPｺﾞｼｯｸM" pitchFamily="50" charset="-128"/>
              <a:ea typeface="HGPｺﾞｼｯｸM" pitchFamily="50" charset="-128"/>
            </a:endParaRPr>
          </a:p>
          <a:p>
            <a:r>
              <a:rPr lang="ja-JP" altLang="en-US" sz="2200" dirty="0" smtClean="0">
                <a:latin typeface="HGPｺﾞｼｯｸM" pitchFamily="50" charset="-128"/>
                <a:ea typeface="HGPｺﾞｼｯｸM" pitchFamily="50" charset="-128"/>
              </a:rPr>
              <a:t>当初は，売れているとはいっても，「ヒット商品」と言えるほどではなかった。</a:t>
            </a:r>
            <a:endParaRPr lang="ja-JP" altLang="en-US" sz="1400" dirty="0" smtClean="0">
              <a:latin typeface="HGPｺﾞｼｯｸM" pitchFamily="50" charset="-128"/>
              <a:ea typeface="HGPｺﾞｼｯｸM" pitchFamily="50" charset="-128"/>
            </a:endParaRPr>
          </a:p>
        </p:txBody>
      </p:sp>
      <p:sp>
        <p:nvSpPr>
          <p:cNvPr id="14" name="コンテンツ プレースホルダ 2"/>
          <p:cNvSpPr txBox="1">
            <a:spLocks/>
          </p:cNvSpPr>
          <p:nvPr/>
        </p:nvSpPr>
        <p:spPr>
          <a:xfrm>
            <a:off x="457200" y="764704"/>
            <a:ext cx="8435280" cy="5544616"/>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rPr>
              <a:t>●低糖質パンの開発シーン</a:t>
            </a:r>
            <a:endParaRPr lang="en-US" altLang="ja-JP" sz="3600" dirty="0" smtClean="0">
              <a:solidFill>
                <a:srgbClr val="002060"/>
              </a:solidFill>
              <a:latin typeface="HGPｺﾞｼｯｸE" pitchFamily="50" charset="-128"/>
              <a:ea typeface="HGPｺﾞｼｯｸE" pitchFamily="50" charset="-128"/>
            </a:endParaRPr>
          </a:p>
          <a:p>
            <a:pPr marL="342900" lvl="0" indent="-342900">
              <a:spcBef>
                <a:spcPct val="20000"/>
              </a:spcBef>
              <a:defRPr/>
            </a:pPr>
            <a:r>
              <a:rPr lang="ja-JP" altLang="en-US" sz="3200" dirty="0" smtClean="0">
                <a:solidFill>
                  <a:srgbClr val="0070C0"/>
                </a:solidFill>
                <a:latin typeface="HGPｺﾞｼｯｸE" pitchFamily="50" charset="-128"/>
                <a:ea typeface="HGPｺﾞｼｯｸE" pitchFamily="50" charset="-128"/>
              </a:rPr>
              <a:t>シーン１ </a:t>
            </a:r>
            <a:r>
              <a:rPr lang="ja-JP" altLang="en-US" sz="3200" dirty="0" smtClean="0">
                <a:solidFill>
                  <a:srgbClr val="FF0000"/>
                </a:solidFill>
                <a:latin typeface="HGPｺﾞｼｯｸE" pitchFamily="50" charset="-128"/>
                <a:ea typeface="HGPｺﾞｼｯｸE" pitchFamily="50" charset="-128"/>
              </a:rPr>
              <a:t>解説</a:t>
            </a:r>
            <a:endParaRPr lang="en-US" altLang="ja-JP" sz="3600" dirty="0" smtClean="0">
              <a:solidFill>
                <a:srgbClr val="FF0000"/>
              </a:solidFill>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iwasaki\Desktop\イラストデータ（ローソン）JPG\main.jpg"/>
          <p:cNvPicPr>
            <a:picLocks noChangeAspect="1" noChangeArrowheads="1"/>
          </p:cNvPicPr>
          <p:nvPr/>
        </p:nvPicPr>
        <p:blipFill>
          <a:blip r:embed="rId2" cstate="print"/>
          <a:srcRect l="32618" t="25929" r="48418" b="41734"/>
          <a:stretch>
            <a:fillRect/>
          </a:stretch>
        </p:blipFill>
        <p:spPr bwMode="auto">
          <a:xfrm>
            <a:off x="4355976" y="1556791"/>
            <a:ext cx="4176464" cy="5046561"/>
          </a:xfrm>
          <a:prstGeom prst="rect">
            <a:avLst/>
          </a:prstGeom>
          <a:noFill/>
        </p:spPr>
      </p:pic>
      <p:sp>
        <p:nvSpPr>
          <p:cNvPr id="2" name="コンテンツ プレースホルダ 2"/>
          <p:cNvSpPr txBox="1">
            <a:spLocks/>
          </p:cNvSpPr>
          <p:nvPr/>
        </p:nvSpPr>
        <p:spPr>
          <a:xfrm>
            <a:off x="457200" y="1600200"/>
            <a:ext cx="8435280" cy="5141168"/>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24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p:txBody>
      </p:sp>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形吹き出し 12"/>
          <p:cNvSpPr/>
          <p:nvPr/>
        </p:nvSpPr>
        <p:spPr>
          <a:xfrm>
            <a:off x="395536" y="2420888"/>
            <a:ext cx="3456384" cy="1152128"/>
          </a:xfrm>
          <a:prstGeom prst="wedgeEllipseCallout">
            <a:avLst>
              <a:gd name="adj1" fmla="val 109684"/>
              <a:gd name="adj2" fmla="val 19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4" name="テキスト ボックス 13"/>
          <p:cNvSpPr txBox="1"/>
          <p:nvPr/>
        </p:nvSpPr>
        <p:spPr>
          <a:xfrm>
            <a:off x="827584" y="2649106"/>
            <a:ext cx="2736304" cy="707886"/>
          </a:xfrm>
          <a:prstGeom prst="rect">
            <a:avLst/>
          </a:prstGeom>
          <a:noFill/>
        </p:spPr>
        <p:txBody>
          <a:bodyPr wrap="square" rtlCol="0">
            <a:spAutoFit/>
          </a:bodyPr>
          <a:lstStyle/>
          <a:p>
            <a:r>
              <a:rPr kumimoji="1" lang="ja-JP" altLang="en-US" sz="2000" dirty="0" smtClean="0">
                <a:solidFill>
                  <a:schemeClr val="tx2"/>
                </a:solidFill>
                <a:latin typeface="HGPｺﾞｼｯｸE" pitchFamily="50" charset="-128"/>
                <a:ea typeface="HGPｺﾞｼｯｸE" pitchFamily="50" charset="-128"/>
              </a:rPr>
              <a:t>繰り返し</a:t>
            </a:r>
            <a:r>
              <a:rPr lang="ja-JP" altLang="en-US" sz="2000" dirty="0" smtClean="0">
                <a:solidFill>
                  <a:schemeClr val="tx2"/>
                </a:solidFill>
                <a:latin typeface="HGPｺﾞｼｯｸE" pitchFamily="50" charset="-128"/>
                <a:ea typeface="HGPｺﾞｼｯｸE" pitchFamily="50" charset="-128"/>
              </a:rPr>
              <a:t>買</a:t>
            </a:r>
            <a:r>
              <a:rPr kumimoji="1" lang="ja-JP" altLang="en-US" sz="2000" dirty="0" smtClean="0">
                <a:solidFill>
                  <a:schemeClr val="tx2"/>
                </a:solidFill>
                <a:latin typeface="HGPｺﾞｼｯｸE" pitchFamily="50" charset="-128"/>
                <a:ea typeface="HGPｺﾞｼｯｸE" pitchFamily="50" charset="-128"/>
              </a:rPr>
              <a:t>ってくれる人も多いんです。</a:t>
            </a:r>
            <a:endParaRPr kumimoji="1" lang="ja-JP" altLang="en-US" sz="2000" dirty="0">
              <a:solidFill>
                <a:schemeClr val="tx2"/>
              </a:solidFill>
              <a:latin typeface="HGPｺﾞｼｯｸE" pitchFamily="50" charset="-128"/>
              <a:ea typeface="HGPｺﾞｼｯｸE" pitchFamily="50" charset="-128"/>
            </a:endParaRPr>
          </a:p>
        </p:txBody>
      </p:sp>
      <p:sp>
        <p:nvSpPr>
          <p:cNvPr id="19" name="テキスト ボックス 18"/>
          <p:cNvSpPr txBox="1"/>
          <p:nvPr/>
        </p:nvSpPr>
        <p:spPr>
          <a:xfrm>
            <a:off x="467544" y="4725144"/>
            <a:ext cx="3384376" cy="1446550"/>
          </a:xfrm>
          <a:prstGeom prst="rect">
            <a:avLst/>
          </a:prstGeom>
          <a:noFill/>
        </p:spPr>
        <p:txBody>
          <a:bodyPr wrap="square" rtlCol="0">
            <a:spAutoFit/>
          </a:bodyPr>
          <a:lstStyle/>
          <a:p>
            <a:r>
              <a:rPr lang="ja-JP" altLang="en-US" sz="2200" dirty="0" smtClean="0">
                <a:latin typeface="HGPｺﾞｼｯｸM" pitchFamily="50" charset="-128"/>
                <a:ea typeface="HGPｺﾞｼｯｸM" pitchFamily="50" charset="-128"/>
              </a:rPr>
              <a:t>ヒット商品と比べると数は少ないが，データを分析すると，繰り返し購買されている割合が高いことがわかった。</a:t>
            </a:r>
          </a:p>
        </p:txBody>
      </p:sp>
      <p:sp>
        <p:nvSpPr>
          <p:cNvPr id="12" name="コンテンツ プレースホルダ 2"/>
          <p:cNvSpPr txBox="1">
            <a:spLocks/>
          </p:cNvSpPr>
          <p:nvPr/>
        </p:nvSpPr>
        <p:spPr>
          <a:xfrm>
            <a:off x="457200" y="764704"/>
            <a:ext cx="8435280" cy="5544616"/>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rPr>
              <a:t>●低糖質パンの開発シーン</a:t>
            </a:r>
            <a:endParaRPr lang="en-US" altLang="ja-JP" sz="3600" dirty="0" smtClean="0">
              <a:solidFill>
                <a:srgbClr val="002060"/>
              </a:solidFill>
              <a:latin typeface="HGPｺﾞｼｯｸE" pitchFamily="50" charset="-128"/>
              <a:ea typeface="HGPｺﾞｼｯｸE" pitchFamily="50" charset="-128"/>
            </a:endParaRPr>
          </a:p>
          <a:p>
            <a:pPr marL="342900" lvl="0" indent="-342900">
              <a:spcBef>
                <a:spcPct val="20000"/>
              </a:spcBef>
              <a:defRPr/>
            </a:pPr>
            <a:r>
              <a:rPr lang="ja-JP" altLang="en-US" sz="3200" dirty="0" smtClean="0">
                <a:solidFill>
                  <a:srgbClr val="0070C0"/>
                </a:solidFill>
                <a:latin typeface="HGPｺﾞｼｯｸE" pitchFamily="50" charset="-128"/>
                <a:ea typeface="HGPｺﾞｼｯｸE" pitchFamily="50" charset="-128"/>
              </a:rPr>
              <a:t>シーン２ </a:t>
            </a:r>
            <a:r>
              <a:rPr lang="ja-JP" altLang="en-US" sz="3200" dirty="0" smtClean="0">
                <a:solidFill>
                  <a:srgbClr val="FF0000"/>
                </a:solidFill>
                <a:latin typeface="HGPｺﾞｼｯｸE" pitchFamily="50" charset="-128"/>
                <a:ea typeface="HGPｺﾞｼｯｸE" pitchFamily="50" charset="-128"/>
              </a:rPr>
              <a:t>解説</a:t>
            </a:r>
            <a:endParaRPr lang="en-US" altLang="ja-JP" sz="3600" dirty="0" smtClean="0">
              <a:solidFill>
                <a:srgbClr val="FF0000"/>
              </a:solidFill>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iwasaki\Desktop\イラストデータ（ローソン）JPG\main.jpg"/>
          <p:cNvPicPr>
            <a:picLocks noChangeAspect="1" noChangeArrowheads="1"/>
          </p:cNvPicPr>
          <p:nvPr/>
        </p:nvPicPr>
        <p:blipFill>
          <a:blip r:embed="rId2" cstate="print"/>
          <a:srcRect l="32618" t="25929" r="48418" b="41734"/>
          <a:stretch>
            <a:fillRect/>
          </a:stretch>
        </p:blipFill>
        <p:spPr bwMode="auto">
          <a:xfrm>
            <a:off x="4355976" y="1556791"/>
            <a:ext cx="4176464" cy="5046561"/>
          </a:xfrm>
          <a:prstGeom prst="rect">
            <a:avLst/>
          </a:prstGeom>
          <a:noFill/>
        </p:spPr>
      </p:pic>
      <p:sp>
        <p:nvSpPr>
          <p:cNvPr id="2" name="コンテンツ プレースホルダ 2"/>
          <p:cNvSpPr txBox="1">
            <a:spLocks/>
          </p:cNvSpPr>
          <p:nvPr/>
        </p:nvSpPr>
        <p:spPr>
          <a:xfrm>
            <a:off x="457200" y="1600200"/>
            <a:ext cx="8435280" cy="5141168"/>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24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p:txBody>
      </p:sp>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形吹き出し 14"/>
          <p:cNvSpPr/>
          <p:nvPr/>
        </p:nvSpPr>
        <p:spPr>
          <a:xfrm>
            <a:off x="395536" y="2636912"/>
            <a:ext cx="3456384" cy="1512168"/>
          </a:xfrm>
          <a:prstGeom prst="wedgeEllipseCallout">
            <a:avLst>
              <a:gd name="adj1" fmla="val 137819"/>
              <a:gd name="adj2" fmla="val 529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6" name="テキスト ボックス 15"/>
          <p:cNvSpPr txBox="1"/>
          <p:nvPr/>
        </p:nvSpPr>
        <p:spPr>
          <a:xfrm>
            <a:off x="827584" y="2865130"/>
            <a:ext cx="2736304" cy="1015663"/>
          </a:xfrm>
          <a:prstGeom prst="rect">
            <a:avLst/>
          </a:prstGeom>
          <a:noFill/>
        </p:spPr>
        <p:txBody>
          <a:bodyPr wrap="square" rtlCol="0">
            <a:spAutoFit/>
          </a:bodyPr>
          <a:lstStyle/>
          <a:p>
            <a:r>
              <a:rPr lang="ja-JP" altLang="en-US" sz="2000" dirty="0" smtClean="0">
                <a:solidFill>
                  <a:schemeClr val="tx2"/>
                </a:solidFill>
                <a:latin typeface="HGPｺﾞｼｯｸE" pitchFamily="50" charset="-128"/>
                <a:ea typeface="HGPｺﾞｼｯｸE" pitchFamily="50" charset="-128"/>
              </a:rPr>
              <a:t>データを見ると，欲しい人が買えていないのかもしれません。</a:t>
            </a:r>
            <a:endParaRPr lang="ja-JP" altLang="en-US" sz="2000" dirty="0">
              <a:solidFill>
                <a:schemeClr val="tx2"/>
              </a:solidFill>
              <a:latin typeface="HGPｺﾞｼｯｸE" pitchFamily="50" charset="-128"/>
              <a:ea typeface="HGPｺﾞｼｯｸE" pitchFamily="50" charset="-128"/>
            </a:endParaRPr>
          </a:p>
        </p:txBody>
      </p:sp>
      <p:sp>
        <p:nvSpPr>
          <p:cNvPr id="19" name="テキスト ボックス 18"/>
          <p:cNvSpPr txBox="1"/>
          <p:nvPr/>
        </p:nvSpPr>
        <p:spPr>
          <a:xfrm>
            <a:off x="467544" y="4797152"/>
            <a:ext cx="3384376" cy="1446550"/>
          </a:xfrm>
          <a:prstGeom prst="rect">
            <a:avLst/>
          </a:prstGeom>
          <a:noFill/>
        </p:spPr>
        <p:txBody>
          <a:bodyPr wrap="square" rtlCol="0">
            <a:spAutoFit/>
          </a:bodyPr>
          <a:lstStyle/>
          <a:p>
            <a:r>
              <a:rPr lang="ja-JP" altLang="en-US" sz="2200" dirty="0" smtClean="0">
                <a:latin typeface="HGPｺﾞｼｯｸM" pitchFamily="50" charset="-128"/>
                <a:ea typeface="HGPｺﾞｼｯｸM" pitchFamily="50" charset="-128"/>
              </a:rPr>
              <a:t>購入している人は、特定の店舗だけではなく，複数の店舗で購入していることもわかった。</a:t>
            </a:r>
          </a:p>
        </p:txBody>
      </p:sp>
      <p:sp>
        <p:nvSpPr>
          <p:cNvPr id="11" name="コンテンツ プレースホルダ 2"/>
          <p:cNvSpPr txBox="1">
            <a:spLocks/>
          </p:cNvSpPr>
          <p:nvPr/>
        </p:nvSpPr>
        <p:spPr>
          <a:xfrm>
            <a:off x="457200" y="764704"/>
            <a:ext cx="8435280" cy="5544616"/>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rPr>
              <a:t>●低糖質パンの開発シーン</a:t>
            </a:r>
            <a:endParaRPr lang="en-US" altLang="ja-JP" sz="3600" dirty="0" smtClean="0">
              <a:solidFill>
                <a:srgbClr val="002060"/>
              </a:solidFill>
              <a:latin typeface="HGPｺﾞｼｯｸE" pitchFamily="50" charset="-128"/>
              <a:ea typeface="HGPｺﾞｼｯｸE" pitchFamily="50" charset="-128"/>
            </a:endParaRPr>
          </a:p>
          <a:p>
            <a:pPr marL="342900" lvl="0" indent="-342900">
              <a:spcBef>
                <a:spcPct val="20000"/>
              </a:spcBef>
              <a:defRPr/>
            </a:pPr>
            <a:r>
              <a:rPr lang="ja-JP" altLang="en-US" sz="3200" dirty="0" smtClean="0">
                <a:solidFill>
                  <a:srgbClr val="0070C0"/>
                </a:solidFill>
                <a:latin typeface="HGPｺﾞｼｯｸE" pitchFamily="50" charset="-128"/>
                <a:ea typeface="HGPｺﾞｼｯｸE" pitchFamily="50" charset="-128"/>
              </a:rPr>
              <a:t>シーン３ </a:t>
            </a:r>
            <a:r>
              <a:rPr lang="ja-JP" altLang="en-US" sz="3200" dirty="0" smtClean="0">
                <a:solidFill>
                  <a:srgbClr val="FF0000"/>
                </a:solidFill>
                <a:latin typeface="HGPｺﾞｼｯｸE" pitchFamily="50" charset="-128"/>
                <a:ea typeface="HGPｺﾞｼｯｸE" pitchFamily="50" charset="-128"/>
              </a:rPr>
              <a:t>解説</a:t>
            </a:r>
            <a:endParaRPr lang="en-US" altLang="ja-JP" sz="3600" dirty="0" smtClean="0">
              <a:solidFill>
                <a:srgbClr val="FF0000"/>
              </a:solidFill>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iwasaki\Desktop\イラストデータ（ローソン）JPG\main.jpg"/>
          <p:cNvPicPr>
            <a:picLocks noChangeAspect="1" noChangeArrowheads="1"/>
          </p:cNvPicPr>
          <p:nvPr/>
        </p:nvPicPr>
        <p:blipFill>
          <a:blip r:embed="rId2" cstate="print"/>
          <a:srcRect l="32618" t="25929" r="48418" b="41734"/>
          <a:stretch>
            <a:fillRect/>
          </a:stretch>
        </p:blipFill>
        <p:spPr bwMode="auto">
          <a:xfrm>
            <a:off x="4355976" y="1556791"/>
            <a:ext cx="4176464" cy="5046561"/>
          </a:xfrm>
          <a:prstGeom prst="rect">
            <a:avLst/>
          </a:prstGeom>
          <a:noFill/>
        </p:spPr>
      </p:pic>
      <p:sp>
        <p:nvSpPr>
          <p:cNvPr id="17" name="円形吹き出し 16"/>
          <p:cNvSpPr/>
          <p:nvPr/>
        </p:nvSpPr>
        <p:spPr>
          <a:xfrm>
            <a:off x="539552" y="2492896"/>
            <a:ext cx="3456384" cy="1224136"/>
          </a:xfrm>
          <a:prstGeom prst="wedgeEllipseCallout">
            <a:avLst>
              <a:gd name="adj1" fmla="val 71890"/>
              <a:gd name="adj2" fmla="val 7947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2" name="コンテンツ プレースホルダ 2"/>
          <p:cNvSpPr txBox="1">
            <a:spLocks/>
          </p:cNvSpPr>
          <p:nvPr/>
        </p:nvSpPr>
        <p:spPr>
          <a:xfrm>
            <a:off x="457200" y="1600200"/>
            <a:ext cx="8435280" cy="5141168"/>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24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p:txBody>
      </p:sp>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971600" y="2708920"/>
            <a:ext cx="2736304" cy="707886"/>
          </a:xfrm>
          <a:prstGeom prst="rect">
            <a:avLst/>
          </a:prstGeom>
          <a:noFill/>
        </p:spPr>
        <p:txBody>
          <a:bodyPr wrap="square" rtlCol="0">
            <a:spAutoFit/>
          </a:bodyPr>
          <a:lstStyle/>
          <a:p>
            <a:r>
              <a:rPr kumimoji="1" lang="ja-JP" altLang="en-US" sz="2000" dirty="0" smtClean="0">
                <a:solidFill>
                  <a:schemeClr val="tx2"/>
                </a:solidFill>
                <a:latin typeface="HGPｺﾞｼｯｸE" pitchFamily="50" charset="-128"/>
                <a:ea typeface="HGPｺﾞｼｯｸE" pitchFamily="50" charset="-128"/>
              </a:rPr>
              <a:t>潜在ニーズを含めると</a:t>
            </a:r>
            <a:r>
              <a:rPr kumimoji="1" lang="en-US" altLang="ja-JP" sz="2000" dirty="0" smtClean="0">
                <a:solidFill>
                  <a:schemeClr val="tx2"/>
                </a:solidFill>
                <a:latin typeface="HGPｺﾞｼｯｸE" pitchFamily="50" charset="-128"/>
                <a:ea typeface="HGPｺﾞｼｯｸE" pitchFamily="50" charset="-128"/>
              </a:rPr>
              <a:t>1200</a:t>
            </a:r>
            <a:r>
              <a:rPr kumimoji="1" lang="ja-JP" altLang="en-US" sz="2000" dirty="0" smtClean="0">
                <a:solidFill>
                  <a:schemeClr val="tx2"/>
                </a:solidFill>
                <a:latin typeface="HGPｺﾞｼｯｸE" pitchFamily="50" charset="-128"/>
                <a:ea typeface="HGPｺﾞｼｯｸE" pitchFamily="50" charset="-128"/>
              </a:rPr>
              <a:t>万人もいます！</a:t>
            </a:r>
            <a:endParaRPr kumimoji="1" lang="ja-JP" altLang="en-US" sz="2000" dirty="0">
              <a:solidFill>
                <a:schemeClr val="tx2"/>
              </a:solidFill>
              <a:latin typeface="HGPｺﾞｼｯｸE" pitchFamily="50" charset="-128"/>
              <a:ea typeface="HGPｺﾞｼｯｸE" pitchFamily="50" charset="-128"/>
            </a:endParaRPr>
          </a:p>
        </p:txBody>
      </p:sp>
      <p:sp>
        <p:nvSpPr>
          <p:cNvPr id="19" name="テキスト ボックス 18"/>
          <p:cNvSpPr txBox="1"/>
          <p:nvPr/>
        </p:nvSpPr>
        <p:spPr>
          <a:xfrm>
            <a:off x="467544" y="4581128"/>
            <a:ext cx="3384376" cy="1785104"/>
          </a:xfrm>
          <a:prstGeom prst="rect">
            <a:avLst/>
          </a:prstGeom>
          <a:noFill/>
        </p:spPr>
        <p:txBody>
          <a:bodyPr wrap="square" rtlCol="0">
            <a:spAutoFit/>
          </a:bodyPr>
          <a:lstStyle/>
          <a:p>
            <a:r>
              <a:rPr lang="ja-JP" altLang="en-US" sz="2200" dirty="0" smtClean="0">
                <a:latin typeface="HGPｺﾞｼｯｸM" pitchFamily="50" charset="-128"/>
                <a:ea typeface="HGPｺﾞｼｯｸM" pitchFamily="50" charset="-128"/>
              </a:rPr>
              <a:t>低糖質パンを支持してもらえる，糖尿病などの成人病患者および予備軍は，全国に</a:t>
            </a:r>
            <a:r>
              <a:rPr lang="en-US" altLang="ja-JP" sz="2200" dirty="0" smtClean="0">
                <a:latin typeface="HGPｺﾞｼｯｸM" pitchFamily="50" charset="-128"/>
                <a:ea typeface="HGPｺﾞｼｯｸM" pitchFamily="50" charset="-128"/>
              </a:rPr>
              <a:t>1,200</a:t>
            </a:r>
            <a:r>
              <a:rPr lang="ja-JP" altLang="en-US" sz="2200" dirty="0" smtClean="0">
                <a:latin typeface="HGPｺﾞｼｯｸM" pitchFamily="50" charset="-128"/>
                <a:ea typeface="HGPｺﾞｼｯｸM" pitchFamily="50" charset="-128"/>
              </a:rPr>
              <a:t>万人以上いることがわかっていた。</a:t>
            </a:r>
          </a:p>
        </p:txBody>
      </p:sp>
      <p:sp>
        <p:nvSpPr>
          <p:cNvPr id="11" name="コンテンツ プレースホルダ 2"/>
          <p:cNvSpPr txBox="1">
            <a:spLocks/>
          </p:cNvSpPr>
          <p:nvPr/>
        </p:nvSpPr>
        <p:spPr>
          <a:xfrm>
            <a:off x="457200" y="764704"/>
            <a:ext cx="8435280" cy="5544616"/>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rPr>
              <a:t>●低糖質パンの開発シーン</a:t>
            </a:r>
            <a:endParaRPr lang="en-US" altLang="ja-JP" sz="3600" dirty="0" smtClean="0">
              <a:solidFill>
                <a:srgbClr val="002060"/>
              </a:solidFill>
              <a:latin typeface="HGPｺﾞｼｯｸE" pitchFamily="50" charset="-128"/>
              <a:ea typeface="HGPｺﾞｼｯｸE" pitchFamily="50" charset="-128"/>
            </a:endParaRPr>
          </a:p>
          <a:p>
            <a:pPr marL="342900" lvl="0" indent="-342900">
              <a:spcBef>
                <a:spcPct val="20000"/>
              </a:spcBef>
              <a:defRPr/>
            </a:pPr>
            <a:r>
              <a:rPr lang="ja-JP" altLang="en-US" sz="3200" dirty="0" smtClean="0">
                <a:solidFill>
                  <a:srgbClr val="0070C0"/>
                </a:solidFill>
                <a:latin typeface="HGPｺﾞｼｯｸE" pitchFamily="50" charset="-128"/>
                <a:ea typeface="HGPｺﾞｼｯｸE" pitchFamily="50" charset="-128"/>
              </a:rPr>
              <a:t>シーン４ </a:t>
            </a:r>
            <a:r>
              <a:rPr lang="ja-JP" altLang="en-US" sz="3200" dirty="0" smtClean="0">
                <a:solidFill>
                  <a:srgbClr val="FF0000"/>
                </a:solidFill>
                <a:latin typeface="HGPｺﾞｼｯｸE" pitchFamily="50" charset="-128"/>
                <a:ea typeface="HGPｺﾞｼｯｸE" pitchFamily="50" charset="-128"/>
              </a:rPr>
              <a:t>解説</a:t>
            </a:r>
            <a:endParaRPr lang="en-US" altLang="ja-JP" sz="3600" dirty="0" smtClean="0">
              <a:solidFill>
                <a:srgbClr val="FF0000"/>
              </a:solidFill>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2"/>
          <p:cNvSpPr txBox="1">
            <a:spLocks/>
          </p:cNvSpPr>
          <p:nvPr/>
        </p:nvSpPr>
        <p:spPr>
          <a:xfrm>
            <a:off x="457200" y="1600200"/>
            <a:ext cx="8435280" cy="5141168"/>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24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p:txBody>
      </p:sp>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611560" y="4096087"/>
            <a:ext cx="4032448" cy="2285241"/>
          </a:xfrm>
          <a:prstGeom prst="rect">
            <a:avLst/>
          </a:prstGeom>
          <a:noFill/>
        </p:spPr>
        <p:txBody>
          <a:bodyPr wrap="square" rtlCol="0">
            <a:spAutoFit/>
          </a:bodyPr>
          <a:lstStyle/>
          <a:p>
            <a:r>
              <a:rPr lang="ja-JP" altLang="en-US" sz="2200" dirty="0" smtClean="0">
                <a:latin typeface="HGPｺﾞｼｯｸM" pitchFamily="50" charset="-128"/>
                <a:ea typeface="HGPｺﾞｼｯｸM" pitchFamily="50" charset="-128"/>
              </a:rPr>
              <a:t>カスタマーセンター、</a:t>
            </a:r>
            <a:r>
              <a:rPr lang="en-US" altLang="ja-JP" sz="2200" dirty="0" smtClean="0">
                <a:latin typeface="HGPｺﾞｼｯｸM" pitchFamily="50" charset="-128"/>
                <a:ea typeface="HGPｺﾞｼｯｸM" pitchFamily="50" charset="-128"/>
              </a:rPr>
              <a:t>SNS</a:t>
            </a:r>
            <a:r>
              <a:rPr lang="ja-JP" altLang="en-US" sz="2200" dirty="0" smtClean="0">
                <a:latin typeface="HGPｺﾞｼｯｸM" pitchFamily="50" charset="-128"/>
                <a:ea typeface="HGPｺﾞｼｯｸM" pitchFamily="50" charset="-128"/>
              </a:rPr>
              <a:t>上でも商品を褒める人が多いとわかり，商品自体は支持されていると判断。</a:t>
            </a:r>
            <a:endParaRPr lang="en-US" altLang="ja-JP" sz="2200" dirty="0" smtClean="0">
              <a:latin typeface="HGPｺﾞｼｯｸM" pitchFamily="50" charset="-128"/>
              <a:ea typeface="HGPｺﾞｼｯｸM" pitchFamily="50" charset="-128"/>
            </a:endParaRPr>
          </a:p>
          <a:p>
            <a:endParaRPr lang="en-US" altLang="ja-JP" sz="1050" dirty="0" smtClean="0">
              <a:latin typeface="HGPｺﾞｼｯｸM" pitchFamily="50" charset="-128"/>
              <a:ea typeface="HGPｺﾞｼｯｸM" pitchFamily="50" charset="-128"/>
            </a:endParaRPr>
          </a:p>
          <a:p>
            <a:r>
              <a:rPr lang="ja-JP" altLang="en-US" sz="2200" dirty="0" smtClean="0">
                <a:latin typeface="HGPｺﾞｼｯｸM" pitchFamily="50" charset="-128"/>
                <a:ea typeface="HGPｺﾞｼｯｸM" pitchFamily="50" charset="-128"/>
              </a:rPr>
              <a:t>まとめて購入するお客さんが多いことから，商品の改廃を考えるより，販売面を改善することにした。</a:t>
            </a:r>
          </a:p>
        </p:txBody>
      </p:sp>
      <p:pic>
        <p:nvPicPr>
          <p:cNvPr id="7170" name="Picture 2" descr="C:\Users\iwasaki\Desktop\イラストデータ（ローソン）JPG\05.jpg"/>
          <p:cNvPicPr>
            <a:picLocks noChangeAspect="1" noChangeArrowheads="1"/>
          </p:cNvPicPr>
          <p:nvPr/>
        </p:nvPicPr>
        <p:blipFill>
          <a:blip r:embed="rId2" cstate="print"/>
          <a:srcRect/>
          <a:stretch>
            <a:fillRect/>
          </a:stretch>
        </p:blipFill>
        <p:spPr bwMode="auto">
          <a:xfrm>
            <a:off x="4788024" y="2492896"/>
            <a:ext cx="3600450" cy="3600450"/>
          </a:xfrm>
          <a:prstGeom prst="rect">
            <a:avLst/>
          </a:prstGeom>
          <a:noFill/>
        </p:spPr>
      </p:pic>
      <p:sp>
        <p:nvSpPr>
          <p:cNvPr id="11" name="コンテンツ プレースホルダ 2"/>
          <p:cNvSpPr txBox="1">
            <a:spLocks/>
          </p:cNvSpPr>
          <p:nvPr/>
        </p:nvSpPr>
        <p:spPr>
          <a:xfrm>
            <a:off x="457200" y="764704"/>
            <a:ext cx="8435280" cy="5544616"/>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rPr>
              <a:t>●低糖質パンの開発シーン</a:t>
            </a:r>
            <a:endParaRPr lang="en-US" altLang="ja-JP" sz="3600" dirty="0" smtClean="0">
              <a:solidFill>
                <a:srgbClr val="002060"/>
              </a:solidFill>
              <a:latin typeface="HGPｺﾞｼｯｸE" pitchFamily="50" charset="-128"/>
              <a:ea typeface="HGPｺﾞｼｯｸE" pitchFamily="50" charset="-128"/>
            </a:endParaRPr>
          </a:p>
          <a:p>
            <a:pPr marL="342900" lvl="0" indent="-342900">
              <a:spcBef>
                <a:spcPct val="20000"/>
              </a:spcBef>
              <a:defRPr/>
            </a:pPr>
            <a:r>
              <a:rPr lang="ja-JP" altLang="en-US" sz="3200" dirty="0" smtClean="0">
                <a:solidFill>
                  <a:srgbClr val="0070C0"/>
                </a:solidFill>
                <a:latin typeface="HGPｺﾞｼｯｸE" pitchFamily="50" charset="-128"/>
                <a:ea typeface="HGPｺﾞｼｯｸE" pitchFamily="50" charset="-128"/>
              </a:rPr>
              <a:t>シーン５ </a:t>
            </a:r>
            <a:r>
              <a:rPr lang="ja-JP" altLang="en-US" sz="3200" dirty="0" smtClean="0">
                <a:solidFill>
                  <a:srgbClr val="FF0000"/>
                </a:solidFill>
                <a:latin typeface="HGPｺﾞｼｯｸE" pitchFamily="50" charset="-128"/>
                <a:ea typeface="HGPｺﾞｼｯｸE" pitchFamily="50" charset="-128"/>
              </a:rPr>
              <a:t>解説</a:t>
            </a:r>
            <a:endParaRPr lang="en-US" altLang="ja-JP" sz="3600" dirty="0" smtClean="0">
              <a:solidFill>
                <a:srgbClr val="FF0000"/>
              </a:solidFill>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endParaRPr>
          </a:p>
        </p:txBody>
      </p:sp>
      <p:sp>
        <p:nvSpPr>
          <p:cNvPr id="14" name="円形吹き出し 13"/>
          <p:cNvSpPr/>
          <p:nvPr/>
        </p:nvSpPr>
        <p:spPr>
          <a:xfrm>
            <a:off x="539552" y="2132856"/>
            <a:ext cx="4032448" cy="1800200"/>
          </a:xfrm>
          <a:prstGeom prst="wedgeEllipseCallout">
            <a:avLst>
              <a:gd name="adj1" fmla="val 73010"/>
              <a:gd name="adj2" fmla="val 147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5" name="テキスト ボックス 14"/>
          <p:cNvSpPr txBox="1"/>
          <p:nvPr/>
        </p:nvSpPr>
        <p:spPr>
          <a:xfrm>
            <a:off x="1115616" y="2348880"/>
            <a:ext cx="2952328" cy="1384995"/>
          </a:xfrm>
          <a:prstGeom prst="rect">
            <a:avLst/>
          </a:prstGeom>
          <a:noFill/>
        </p:spPr>
        <p:txBody>
          <a:bodyPr wrap="square" rtlCol="0">
            <a:spAutoFit/>
          </a:bodyPr>
          <a:lstStyle/>
          <a:p>
            <a:r>
              <a:rPr kumimoji="1" lang="ja-JP" altLang="en-US" sz="2800" dirty="0" smtClean="0">
                <a:solidFill>
                  <a:schemeClr val="tx2"/>
                </a:solidFill>
                <a:latin typeface="HGPｺﾞｼｯｸE" pitchFamily="50" charset="-128"/>
                <a:ea typeface="HGPｺﾞｼｯｸE" pitchFamily="50" charset="-128"/>
              </a:rPr>
              <a:t>欲しい人が買えるように予約できるシステムを！</a:t>
            </a:r>
            <a:endParaRPr kumimoji="1" lang="ja-JP" altLang="en-US" sz="2800" dirty="0">
              <a:solidFill>
                <a:schemeClr val="tx2"/>
              </a:solidFill>
              <a:latin typeface="HGPｺﾞｼｯｸE" pitchFamily="50" charset="-128"/>
              <a:ea typeface="HGPｺﾞｼｯｸE" pitchFamily="50"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457200" y="274638"/>
            <a:ext cx="8229600" cy="11430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en-US" altLang="ja-JP" sz="4400" b="0" i="0" u="none" strike="noStrike" kern="1200" cap="none" spc="0" normalizeH="0" baseline="0" noProof="0" dirty="0" smtClean="0">
                <a:ln>
                  <a:noFill/>
                </a:ln>
                <a:solidFill>
                  <a:schemeClr val="tx1"/>
                </a:solidFill>
                <a:effectLst/>
                <a:uLnTx/>
                <a:uFillTx/>
                <a:latin typeface="+mj-lt"/>
                <a:ea typeface="+mj-ea"/>
                <a:cs typeface="+mj-cs"/>
              </a:rPr>
              <a:t>11</a:t>
            </a:r>
            <a:r>
              <a:rPr kumimoji="1" lang="ja-JP" altLang="en-US" sz="4400" b="0" i="0" u="none" strike="noStrike" kern="1200" cap="none" spc="0" normalizeH="0" baseline="0" noProof="0" dirty="0" err="1" smtClean="0">
                <a:ln>
                  <a:noFill/>
                </a:ln>
                <a:solidFill>
                  <a:schemeClr val="tx1"/>
                </a:solidFill>
                <a:effectLst/>
                <a:uLnTx/>
                <a:uFillTx/>
                <a:latin typeface="+mj-lt"/>
                <a:ea typeface="+mj-ea"/>
                <a:cs typeface="+mj-cs"/>
              </a:rPr>
              <a:t>．</a:t>
            </a: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データ分析具体例②</a:t>
            </a: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2" descr="C:\Users\iwasaki\Desktop\イラストデータ（ローソン）JPG\main.jpg"/>
          <p:cNvPicPr>
            <a:picLocks noChangeAspect="1" noChangeArrowheads="1"/>
          </p:cNvPicPr>
          <p:nvPr/>
        </p:nvPicPr>
        <p:blipFill>
          <a:blip r:embed="rId2" cstate="print"/>
          <a:srcRect l="32618" t="56036" r="40517" b="16087"/>
          <a:stretch>
            <a:fillRect/>
          </a:stretch>
        </p:blipFill>
        <p:spPr bwMode="auto">
          <a:xfrm>
            <a:off x="1691680" y="2276872"/>
            <a:ext cx="5777922" cy="4248472"/>
          </a:xfrm>
          <a:prstGeom prst="rect">
            <a:avLst/>
          </a:prstGeom>
          <a:noFill/>
        </p:spPr>
      </p:pic>
      <p:sp>
        <p:nvSpPr>
          <p:cNvPr id="10" name="コンテンツ プレースホルダ 2"/>
          <p:cNvSpPr txBox="1">
            <a:spLocks/>
          </p:cNvSpPr>
          <p:nvPr/>
        </p:nvSpPr>
        <p:spPr>
          <a:xfrm>
            <a:off x="457200" y="1268760"/>
            <a:ext cx="8686800" cy="5141168"/>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rPr>
              <a:t>●</a:t>
            </a:r>
            <a:r>
              <a:rPr lang="ja-JP" altLang="ja-JP" sz="3200" dirty="0" smtClean="0">
                <a:solidFill>
                  <a:srgbClr val="002060"/>
                </a:solidFill>
                <a:latin typeface="HGPｺﾞｼｯｸE" pitchFamily="50" charset="-128"/>
                <a:ea typeface="HGPｺﾞｼｯｸE" pitchFamily="50" charset="-128"/>
              </a:rPr>
              <a:t>焼きパスタラザーニャボロネーゼ</a:t>
            </a:r>
            <a:r>
              <a:rPr lang="ja-JP" altLang="en-US" sz="3200" dirty="0" smtClean="0">
                <a:solidFill>
                  <a:srgbClr val="002060"/>
                </a:solidFill>
                <a:latin typeface="HGPｺﾞｼｯｸE" pitchFamily="50" charset="-128"/>
                <a:ea typeface="HGPｺﾞｼｯｸE" pitchFamily="50" charset="-128"/>
              </a:rPr>
              <a:t>の開発シーン</a:t>
            </a:r>
            <a:endParaRPr lang="en-US" altLang="ja-JP" sz="3200" dirty="0" smtClean="0">
              <a:solidFill>
                <a:srgbClr val="002060"/>
              </a:solidFill>
              <a:latin typeface="HGPｺﾞｼｯｸE" pitchFamily="50" charset="-128"/>
              <a:ea typeface="HGPｺﾞｼｯｸE" pitchFamily="50" charset="-128"/>
            </a:endParaRPr>
          </a:p>
          <a:p>
            <a:pPr marL="342900" lvl="0" indent="-342900">
              <a:spcBef>
                <a:spcPct val="20000"/>
              </a:spcBef>
              <a:defRPr/>
            </a:pPr>
            <a:endParaRPr lang="en-US" altLang="ja-JP" sz="1000" dirty="0" smtClean="0">
              <a:solidFill>
                <a:srgbClr val="002060"/>
              </a:solidFill>
              <a:latin typeface="HGPｺﾞｼｯｸE" pitchFamily="50" charset="-128"/>
              <a:ea typeface="HGPｺﾞｼｯｸE" pitchFamily="50" charset="-128"/>
            </a:endParaRPr>
          </a:p>
          <a:p>
            <a:pPr marL="342900" lvl="0" indent="-342900">
              <a:spcBef>
                <a:spcPct val="20000"/>
              </a:spcBef>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67544" y="1772816"/>
            <a:ext cx="4464496" cy="4154984"/>
          </a:xfrm>
          <a:prstGeom prst="rect">
            <a:avLst/>
          </a:prstGeom>
          <a:noFill/>
        </p:spPr>
        <p:txBody>
          <a:bodyPr wrap="square" rtlCol="0">
            <a:spAutoFit/>
          </a:bodyPr>
          <a:lstStyle/>
          <a:p>
            <a:r>
              <a:rPr lang="ja-JP" altLang="en-US" sz="2200" dirty="0" smtClean="0">
                <a:latin typeface="HGPｺﾞｼｯｸM" pitchFamily="50" charset="-128"/>
                <a:ea typeface="HGPｺﾞｼｯｸM" pitchFamily="50" charset="-128"/>
              </a:rPr>
              <a:t>ローソンのオリジナルパスタブランド「パスタ屋」の商品のひとつ。</a:t>
            </a:r>
            <a:endParaRPr lang="en-US" altLang="ja-JP" sz="2200" dirty="0" smtClean="0">
              <a:latin typeface="HGPｺﾞｼｯｸM" pitchFamily="50" charset="-128"/>
              <a:ea typeface="HGPｺﾞｼｯｸM" pitchFamily="50" charset="-128"/>
            </a:endParaRPr>
          </a:p>
          <a:p>
            <a:endParaRPr lang="en-US" altLang="ja-JP" sz="1100" dirty="0" smtClean="0">
              <a:latin typeface="HGPｺﾞｼｯｸM" pitchFamily="50" charset="-128"/>
              <a:ea typeface="HGPｺﾞｼｯｸM" pitchFamily="50" charset="-128"/>
            </a:endParaRPr>
          </a:p>
          <a:p>
            <a:r>
              <a:rPr lang="ja-JP" altLang="en-US" sz="2200" dirty="0" smtClean="0">
                <a:latin typeface="HGPｺﾞｼｯｸM" pitchFamily="50" charset="-128"/>
                <a:ea typeface="HGPｺﾞｼｯｸM" pitchFamily="50" charset="-128"/>
              </a:rPr>
              <a:t>発売から</a:t>
            </a:r>
            <a:r>
              <a:rPr lang="en-US" altLang="ja-JP" sz="2200" dirty="0" smtClean="0">
                <a:latin typeface="HGPｺﾞｼｯｸM" pitchFamily="50" charset="-128"/>
                <a:ea typeface="HGPｺﾞｼｯｸM" pitchFamily="50" charset="-128"/>
              </a:rPr>
              <a:t>19</a:t>
            </a:r>
            <a:r>
              <a:rPr lang="ja-JP" altLang="en-US" sz="2200" dirty="0" smtClean="0">
                <a:latin typeface="HGPｺﾞｼｯｸM" pitchFamily="50" charset="-128"/>
                <a:ea typeface="HGPｺﾞｼｯｸM" pitchFamily="50" charset="-128"/>
              </a:rPr>
              <a:t>日で</a:t>
            </a:r>
            <a:r>
              <a:rPr lang="en-US" altLang="ja-JP" sz="2200" dirty="0" smtClean="0">
                <a:latin typeface="HGPｺﾞｼｯｸM" pitchFamily="50" charset="-128"/>
                <a:ea typeface="HGPｺﾞｼｯｸM" pitchFamily="50" charset="-128"/>
              </a:rPr>
              <a:t>100</a:t>
            </a:r>
            <a:r>
              <a:rPr lang="ja-JP" altLang="en-US" sz="2200" dirty="0" smtClean="0">
                <a:latin typeface="HGPｺﾞｼｯｸM" pitchFamily="50" charset="-128"/>
                <a:ea typeface="HGPｺﾞｼｯｸM" pitchFamily="50" charset="-128"/>
              </a:rPr>
              <a:t>万食を超え，</a:t>
            </a:r>
            <a:endParaRPr lang="en-US" altLang="ja-JP" sz="2200" dirty="0" smtClean="0">
              <a:latin typeface="HGPｺﾞｼｯｸM" pitchFamily="50" charset="-128"/>
              <a:ea typeface="HGPｺﾞｼｯｸM" pitchFamily="50" charset="-128"/>
            </a:endParaRPr>
          </a:p>
          <a:p>
            <a:r>
              <a:rPr lang="ja-JP" altLang="en-US" sz="2200" dirty="0" smtClean="0">
                <a:latin typeface="HGPｺﾞｼｯｸM" pitchFamily="50" charset="-128"/>
                <a:ea typeface="HGPｺﾞｼｯｸM" pitchFamily="50" charset="-128"/>
              </a:rPr>
              <a:t>ローソンの歴代パスタ商品の中で最速の売り上げを記録したヒット商品。 </a:t>
            </a:r>
            <a:endParaRPr lang="en-US" altLang="ja-JP" sz="2200" dirty="0" smtClean="0">
              <a:latin typeface="HGPｺﾞｼｯｸM" pitchFamily="50" charset="-128"/>
              <a:ea typeface="HGPｺﾞｼｯｸM" pitchFamily="50" charset="-128"/>
            </a:endParaRPr>
          </a:p>
          <a:p>
            <a:endParaRPr lang="en-US" altLang="ja-JP" sz="1100" dirty="0" smtClean="0">
              <a:latin typeface="HGPｺﾞｼｯｸM" pitchFamily="50" charset="-128"/>
              <a:ea typeface="HGPｺﾞｼｯｸM" pitchFamily="50" charset="-128"/>
            </a:endParaRPr>
          </a:p>
          <a:p>
            <a:r>
              <a:rPr lang="ja-JP" altLang="en-US" sz="2200" dirty="0" smtClean="0">
                <a:latin typeface="HGPｺﾞｼｯｸM" pitchFamily="50" charset="-128"/>
                <a:ea typeface="HGPｺﾞｼｯｸM" pitchFamily="50" charset="-128"/>
              </a:rPr>
              <a:t>初日の販売データから，ヒットの可能性が大きいと判断。売り場を拡大したところ，これまでコンビニエンスストアでパスタをあまり買わなかった</a:t>
            </a:r>
            <a:r>
              <a:rPr lang="en-US" altLang="ja-JP" sz="2200" dirty="0" smtClean="0">
                <a:latin typeface="HGPｺﾞｼｯｸM" pitchFamily="50" charset="-128"/>
                <a:ea typeface="HGPｺﾞｼｯｸM" pitchFamily="50" charset="-128"/>
              </a:rPr>
              <a:t>20</a:t>
            </a:r>
            <a:r>
              <a:rPr lang="ja-JP" altLang="en-US" sz="2200" dirty="0" smtClean="0">
                <a:latin typeface="HGPｺﾞｼｯｸM" pitchFamily="50" charset="-128"/>
                <a:ea typeface="HGPｺﾞｼｯｸM" pitchFamily="50" charset="-128"/>
              </a:rPr>
              <a:t>～</a:t>
            </a:r>
            <a:r>
              <a:rPr lang="en-US" altLang="ja-JP" sz="2200" dirty="0" smtClean="0">
                <a:latin typeface="HGPｺﾞｼｯｸM" pitchFamily="50" charset="-128"/>
                <a:ea typeface="HGPｺﾞｼｯｸM" pitchFamily="50" charset="-128"/>
              </a:rPr>
              <a:t>30</a:t>
            </a:r>
            <a:r>
              <a:rPr lang="ja-JP" altLang="en-US" sz="2200" dirty="0" smtClean="0">
                <a:latin typeface="HGPｺﾞｼｯｸM" pitchFamily="50" charset="-128"/>
                <a:ea typeface="HGPｺﾞｼｯｸM" pitchFamily="50" charset="-128"/>
              </a:rPr>
              <a:t>代女性が多く購入してくれるようになった。</a:t>
            </a:r>
            <a:endParaRPr lang="ja-JP" altLang="en-US" sz="1400" dirty="0" smtClean="0">
              <a:latin typeface="HGPｺﾞｼｯｸM" pitchFamily="50" charset="-128"/>
              <a:ea typeface="HGPｺﾞｼｯｸM" pitchFamily="50" charset="-128"/>
            </a:endParaRPr>
          </a:p>
        </p:txBody>
      </p:sp>
      <p:sp>
        <p:nvSpPr>
          <p:cNvPr id="12" name="テキスト ボックス 11"/>
          <p:cNvSpPr txBox="1"/>
          <p:nvPr/>
        </p:nvSpPr>
        <p:spPr>
          <a:xfrm>
            <a:off x="5004048" y="5589240"/>
            <a:ext cx="4032448" cy="954107"/>
          </a:xfrm>
          <a:prstGeom prst="rect">
            <a:avLst/>
          </a:prstGeom>
          <a:noFill/>
        </p:spPr>
        <p:txBody>
          <a:bodyPr wrap="square" rtlCol="0">
            <a:spAutoFit/>
          </a:bodyPr>
          <a:lstStyle/>
          <a:p>
            <a:r>
              <a:rPr lang="ja-JP" altLang="en-US" sz="1400" dirty="0" smtClean="0">
                <a:latin typeface="HGPｺﾞｼｯｸM" pitchFamily="50" charset="-128"/>
                <a:ea typeface="HGPｺﾞｼｯｸM" pitchFamily="50" charset="-128"/>
              </a:rPr>
              <a:t>（参考）</a:t>
            </a:r>
            <a:endParaRPr lang="en-US" altLang="ja-JP" sz="1400" dirty="0" smtClean="0">
              <a:latin typeface="HGPｺﾞｼｯｸM" pitchFamily="50" charset="-128"/>
              <a:ea typeface="HGPｺﾞｼｯｸM" pitchFamily="50" charset="-128"/>
            </a:endParaRPr>
          </a:p>
          <a:p>
            <a:r>
              <a:rPr lang="ja-JP" altLang="en-US" sz="1400" dirty="0" smtClean="0">
                <a:latin typeface="HGPｺﾞｼｯｸM" pitchFamily="50" charset="-128"/>
                <a:ea typeface="HGPｺﾞｼｯｸM" pitchFamily="50" charset="-128"/>
              </a:rPr>
              <a:t>ローソン「パスタ屋 今だけのパスタ屋」</a:t>
            </a:r>
            <a:endParaRPr lang="en-US" altLang="ja-JP" sz="1400" dirty="0" smtClean="0">
              <a:latin typeface="HGPｺﾞｼｯｸM" pitchFamily="50" charset="-128"/>
              <a:ea typeface="HGPｺﾞｼｯｸM" pitchFamily="50" charset="-128"/>
            </a:endParaRPr>
          </a:p>
          <a:p>
            <a:r>
              <a:rPr lang="en-US" altLang="ja-JP" sz="1400" dirty="0" smtClean="0">
                <a:hlinkClick r:id="rId3"/>
              </a:rPr>
              <a:t>http://www.lawson.co.jp/recommend/static/pastaya/today/?ca=top_rec_003</a:t>
            </a:r>
            <a:endParaRPr lang="ja-JP" altLang="en-US" sz="1400" dirty="0" smtClean="0">
              <a:latin typeface="HGPｺﾞｼｯｸM" pitchFamily="50" charset="-128"/>
              <a:ea typeface="HGPｺﾞｼｯｸM" pitchFamily="50" charset="-128"/>
            </a:endParaRPr>
          </a:p>
        </p:txBody>
      </p:sp>
      <p:sp>
        <p:nvSpPr>
          <p:cNvPr id="13" name="コンテンツ プレースホルダ 2"/>
          <p:cNvSpPr txBox="1">
            <a:spLocks/>
          </p:cNvSpPr>
          <p:nvPr/>
        </p:nvSpPr>
        <p:spPr>
          <a:xfrm>
            <a:off x="467544" y="764704"/>
            <a:ext cx="8435280" cy="5328592"/>
          </a:xfrm>
          <a:prstGeom prst="rect">
            <a:avLst/>
          </a:prstGeom>
        </p:spPr>
        <p:txBody>
          <a:bodyPr>
            <a:normAutofit/>
          </a:bodyPr>
          <a:lstStyle/>
          <a:p>
            <a:pPr marL="342900" lvl="0" indent="-342900">
              <a:spcBef>
                <a:spcPct val="20000"/>
              </a:spcBef>
              <a:defRPr/>
            </a:pPr>
            <a:r>
              <a:rPr lang="ja-JP" altLang="en-US" sz="3200" dirty="0" smtClean="0">
                <a:solidFill>
                  <a:srgbClr val="002060"/>
                </a:solidFill>
                <a:latin typeface="HGPｺﾞｼｯｸE" pitchFamily="50" charset="-128"/>
                <a:ea typeface="HGPｺﾞｼｯｸE" pitchFamily="50" charset="-128"/>
              </a:rPr>
              <a:t>●</a:t>
            </a:r>
            <a:r>
              <a:rPr lang="ja-JP" altLang="ja-JP" sz="3200" dirty="0" smtClean="0">
                <a:solidFill>
                  <a:srgbClr val="002060"/>
                </a:solidFill>
                <a:latin typeface="HGPｺﾞｼｯｸE" pitchFamily="50" charset="-128"/>
                <a:ea typeface="HGPｺﾞｼｯｸE" pitchFamily="50" charset="-128"/>
              </a:rPr>
              <a:t>焼きパスタ</a:t>
            </a:r>
            <a:r>
              <a:rPr lang="en-US" altLang="ja-JP" sz="3200" dirty="0" smtClean="0">
                <a:solidFill>
                  <a:srgbClr val="002060"/>
                </a:solidFill>
                <a:latin typeface="HGPｺﾞｼｯｸE" pitchFamily="50" charset="-128"/>
                <a:ea typeface="HGPｺﾞｼｯｸE" pitchFamily="50" charset="-128"/>
              </a:rPr>
              <a:t> </a:t>
            </a:r>
            <a:r>
              <a:rPr lang="ja-JP" altLang="ja-JP" sz="3200" dirty="0" smtClean="0">
                <a:solidFill>
                  <a:srgbClr val="002060"/>
                </a:solidFill>
                <a:latin typeface="HGPｺﾞｼｯｸE" pitchFamily="50" charset="-128"/>
                <a:ea typeface="HGPｺﾞｼｯｸE" pitchFamily="50" charset="-128"/>
              </a:rPr>
              <a:t>ラザーニャ</a:t>
            </a:r>
            <a:r>
              <a:rPr lang="en-US" altLang="ja-JP" sz="3200" dirty="0" smtClean="0">
                <a:solidFill>
                  <a:srgbClr val="002060"/>
                </a:solidFill>
                <a:latin typeface="HGPｺﾞｼｯｸE" pitchFamily="50" charset="-128"/>
                <a:ea typeface="HGPｺﾞｼｯｸE" pitchFamily="50" charset="-128"/>
              </a:rPr>
              <a:t> </a:t>
            </a:r>
            <a:r>
              <a:rPr lang="ja-JP" altLang="ja-JP" sz="3200" dirty="0" smtClean="0">
                <a:solidFill>
                  <a:srgbClr val="002060"/>
                </a:solidFill>
                <a:latin typeface="HGPｺﾞｼｯｸE" pitchFamily="50" charset="-128"/>
                <a:ea typeface="HGPｺﾞｼｯｸE" pitchFamily="50" charset="-128"/>
              </a:rPr>
              <a:t>ボロネーゼ</a:t>
            </a:r>
            <a:r>
              <a:rPr lang="ja-JP" altLang="en-US" sz="3200" dirty="0" smtClean="0">
                <a:solidFill>
                  <a:srgbClr val="002060"/>
                </a:solidFill>
                <a:latin typeface="HGPｺﾞｼｯｸE" pitchFamily="50" charset="-128"/>
                <a:ea typeface="HGPｺﾞｼｯｸE" pitchFamily="50" charset="-128"/>
              </a:rPr>
              <a:t>とは？</a:t>
            </a:r>
            <a:endParaRPr lang="en-US" altLang="ja-JP" sz="3600" dirty="0" smtClean="0">
              <a:solidFill>
                <a:srgbClr val="0070C0"/>
              </a:solidFill>
              <a:latin typeface="HGPｺﾞｼｯｸE" pitchFamily="50" charset="-128"/>
              <a:ea typeface="HGPｺﾞｼｯｸE" pitchFamily="50" charset="-128"/>
            </a:endParaRPr>
          </a:p>
          <a:p>
            <a:pPr marL="342900" lvl="0" indent="-342900">
              <a:spcBef>
                <a:spcPct val="20000"/>
              </a:spcBef>
              <a:defRPr/>
            </a:pPr>
            <a:endParaRPr lang="en-US" altLang="ja-JP" sz="3600" dirty="0" smtClean="0">
              <a:solidFill>
                <a:srgbClr val="0070C0"/>
              </a:solidFill>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M" pitchFamily="50" charset="-128"/>
              <a:ea typeface="HGPｺﾞｼｯｸM" pitchFamily="50" charset="-128"/>
              <a:cs typeface="+mn-cs"/>
            </a:endParaRPr>
          </a:p>
        </p:txBody>
      </p:sp>
      <p:pic>
        <p:nvPicPr>
          <p:cNvPr id="2052" name="Picture 4" descr="C:\Users\iwasaki\Desktop\moreone.jpg"/>
          <p:cNvPicPr>
            <a:picLocks noChangeAspect="1" noChangeArrowheads="1"/>
          </p:cNvPicPr>
          <p:nvPr/>
        </p:nvPicPr>
        <p:blipFill>
          <a:blip r:embed="rId4" cstate="print"/>
          <a:srcRect l="50808" r="7689"/>
          <a:stretch>
            <a:fillRect/>
          </a:stretch>
        </p:blipFill>
        <p:spPr bwMode="auto">
          <a:xfrm>
            <a:off x="5255568" y="1700808"/>
            <a:ext cx="3636912" cy="23241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2" descr="C:\Users\iwasaki\Desktop\イラストデータ（ローソン）JPG\main.jpg"/>
          <p:cNvPicPr>
            <a:picLocks noChangeAspect="1" noChangeArrowheads="1"/>
          </p:cNvPicPr>
          <p:nvPr/>
        </p:nvPicPr>
        <p:blipFill>
          <a:blip r:embed="rId2" cstate="print"/>
          <a:srcRect l="33287" t="56036" r="45954" b="16087"/>
          <a:stretch>
            <a:fillRect/>
          </a:stretch>
        </p:blipFill>
        <p:spPr bwMode="auto">
          <a:xfrm>
            <a:off x="3779912" y="2276872"/>
            <a:ext cx="4464496" cy="4248472"/>
          </a:xfrm>
          <a:prstGeom prst="rect">
            <a:avLst/>
          </a:prstGeom>
          <a:noFill/>
        </p:spPr>
      </p:pic>
      <p:sp>
        <p:nvSpPr>
          <p:cNvPr id="10" name="コンテンツ プレースホルダ 2"/>
          <p:cNvSpPr txBox="1">
            <a:spLocks/>
          </p:cNvSpPr>
          <p:nvPr/>
        </p:nvSpPr>
        <p:spPr>
          <a:xfrm>
            <a:off x="457200" y="764704"/>
            <a:ext cx="8686800" cy="5429200"/>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rPr>
              <a:t>●</a:t>
            </a:r>
            <a:r>
              <a:rPr lang="ja-JP" altLang="ja-JP" sz="3200" dirty="0" smtClean="0">
                <a:solidFill>
                  <a:srgbClr val="002060"/>
                </a:solidFill>
                <a:latin typeface="HGPｺﾞｼｯｸE" pitchFamily="50" charset="-128"/>
                <a:ea typeface="HGPｺﾞｼｯｸE" pitchFamily="50" charset="-128"/>
              </a:rPr>
              <a:t>焼きパスタラザーニャボロネーゼ</a:t>
            </a:r>
            <a:r>
              <a:rPr lang="ja-JP" altLang="en-US" sz="3200" dirty="0" smtClean="0">
                <a:solidFill>
                  <a:srgbClr val="002060"/>
                </a:solidFill>
                <a:latin typeface="HGPｺﾞｼｯｸE" pitchFamily="50" charset="-128"/>
                <a:ea typeface="HGPｺﾞｼｯｸE" pitchFamily="50" charset="-128"/>
              </a:rPr>
              <a:t>の開発シーン</a:t>
            </a:r>
            <a:endParaRPr lang="en-US" altLang="ja-JP" sz="3200" dirty="0" smtClean="0">
              <a:solidFill>
                <a:srgbClr val="002060"/>
              </a:solidFill>
              <a:latin typeface="HGPｺﾞｼｯｸE" pitchFamily="50" charset="-128"/>
              <a:ea typeface="HGPｺﾞｼｯｸE" pitchFamily="50" charset="-128"/>
            </a:endParaRPr>
          </a:p>
          <a:p>
            <a:pPr marL="342900" lvl="0" indent="-342900">
              <a:spcBef>
                <a:spcPct val="20000"/>
              </a:spcBef>
              <a:defRPr/>
            </a:pPr>
            <a:r>
              <a:rPr lang="ja-JP" altLang="en-US" sz="2800" dirty="0" smtClean="0">
                <a:solidFill>
                  <a:srgbClr val="0070C0"/>
                </a:solidFill>
                <a:latin typeface="HGPｺﾞｼｯｸE" pitchFamily="50" charset="-128"/>
                <a:ea typeface="HGPｺﾞｼｯｸE" pitchFamily="50" charset="-128"/>
              </a:rPr>
              <a:t>シーン１</a:t>
            </a:r>
            <a:endParaRPr lang="en-US" altLang="ja-JP" sz="3200" dirty="0" smtClean="0">
              <a:solidFill>
                <a:srgbClr val="0070C0"/>
              </a:solidFill>
              <a:latin typeface="HGPｺﾞｼｯｸE" pitchFamily="50" charset="-128"/>
              <a:ea typeface="HGPｺﾞｼｯｸE" pitchFamily="50" charset="-128"/>
            </a:endParaRPr>
          </a:p>
          <a:p>
            <a:pPr marL="342900" lvl="0" indent="-342900">
              <a:spcBef>
                <a:spcPct val="20000"/>
              </a:spcBef>
              <a:defRPr/>
            </a:pPr>
            <a:endParaRPr lang="en-US" altLang="ja-JP" sz="1000" dirty="0" smtClean="0">
              <a:solidFill>
                <a:srgbClr val="002060"/>
              </a:solidFill>
              <a:latin typeface="HGPｺﾞｼｯｸE" pitchFamily="50" charset="-128"/>
              <a:ea typeface="HGPｺﾞｼｯｸE" pitchFamily="50" charset="-128"/>
            </a:endParaRPr>
          </a:p>
          <a:p>
            <a:pPr marL="342900" lvl="0" indent="-342900">
              <a:spcBef>
                <a:spcPct val="20000"/>
              </a:spcBef>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endParaRPr>
          </a:p>
        </p:txBody>
      </p:sp>
      <p:sp>
        <p:nvSpPr>
          <p:cNvPr id="6" name="円形吹き出し 5"/>
          <p:cNvSpPr/>
          <p:nvPr/>
        </p:nvSpPr>
        <p:spPr>
          <a:xfrm>
            <a:off x="467544" y="2564904"/>
            <a:ext cx="3384376" cy="2592288"/>
          </a:xfrm>
          <a:prstGeom prst="wedgeEllipseCallout">
            <a:avLst>
              <a:gd name="adj1" fmla="val 122595"/>
              <a:gd name="adj2" fmla="val 350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7" name="テキスト ボックス 6"/>
          <p:cNvSpPr txBox="1"/>
          <p:nvPr/>
        </p:nvSpPr>
        <p:spPr>
          <a:xfrm>
            <a:off x="611560" y="3068960"/>
            <a:ext cx="2880320" cy="1384995"/>
          </a:xfrm>
          <a:prstGeom prst="rect">
            <a:avLst/>
          </a:prstGeom>
          <a:noFill/>
        </p:spPr>
        <p:txBody>
          <a:bodyPr wrap="square" rtlCol="0">
            <a:spAutoFit/>
          </a:bodyPr>
          <a:lstStyle/>
          <a:p>
            <a:pPr algn="ctr"/>
            <a:r>
              <a:rPr kumimoji="1" lang="ja-JP" altLang="en-US" sz="2800" dirty="0" smtClean="0">
                <a:solidFill>
                  <a:schemeClr val="tx2"/>
                </a:solidFill>
                <a:latin typeface="HGPｺﾞｼｯｸE" pitchFamily="50" charset="-128"/>
                <a:ea typeface="HGPｺﾞｼｯｸE" pitchFamily="50" charset="-128"/>
              </a:rPr>
              <a:t>部長！　焼パスタの実験販売の結果が出ました！</a:t>
            </a:r>
            <a:endParaRPr kumimoji="1" lang="ja-JP" altLang="en-US" sz="2800" dirty="0">
              <a:solidFill>
                <a:schemeClr val="tx2"/>
              </a:solidFill>
              <a:latin typeface="HGPｺﾞｼｯｸE" pitchFamily="50" charset="-128"/>
              <a:ea typeface="HGPｺﾞｼｯｸE" pitchFamily="50"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2" descr="C:\Users\iwasaki\Desktop\イラストデータ（ローソン）JPG\main.jpg"/>
          <p:cNvPicPr>
            <a:picLocks noChangeAspect="1" noChangeArrowheads="1"/>
          </p:cNvPicPr>
          <p:nvPr/>
        </p:nvPicPr>
        <p:blipFill>
          <a:blip r:embed="rId2" cstate="print"/>
          <a:srcRect l="33287" t="56036" r="45954" b="16087"/>
          <a:stretch>
            <a:fillRect/>
          </a:stretch>
        </p:blipFill>
        <p:spPr bwMode="auto">
          <a:xfrm>
            <a:off x="3779912" y="2276872"/>
            <a:ext cx="4464496" cy="4248472"/>
          </a:xfrm>
          <a:prstGeom prst="rect">
            <a:avLst/>
          </a:prstGeom>
          <a:noFill/>
        </p:spPr>
      </p:pic>
      <p:sp>
        <p:nvSpPr>
          <p:cNvPr id="11" name="円形吹き出し 10"/>
          <p:cNvSpPr/>
          <p:nvPr/>
        </p:nvSpPr>
        <p:spPr>
          <a:xfrm>
            <a:off x="395536" y="2420888"/>
            <a:ext cx="3456384" cy="1584176"/>
          </a:xfrm>
          <a:prstGeom prst="wedgeEllipseCallout">
            <a:avLst>
              <a:gd name="adj1" fmla="val 58427"/>
              <a:gd name="adj2" fmla="val 7128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2" name="テキスト ボックス 11"/>
          <p:cNvSpPr txBox="1"/>
          <p:nvPr/>
        </p:nvSpPr>
        <p:spPr>
          <a:xfrm>
            <a:off x="827584" y="2649106"/>
            <a:ext cx="2736304" cy="1323439"/>
          </a:xfrm>
          <a:prstGeom prst="rect">
            <a:avLst/>
          </a:prstGeom>
          <a:noFill/>
        </p:spPr>
        <p:txBody>
          <a:bodyPr wrap="square" rtlCol="0">
            <a:spAutoFit/>
          </a:bodyPr>
          <a:lstStyle/>
          <a:p>
            <a:r>
              <a:rPr lang="ja-JP" altLang="en-US" sz="2000" dirty="0" smtClean="0">
                <a:solidFill>
                  <a:schemeClr val="tx2"/>
                </a:solidFill>
                <a:latin typeface="HGPｺﾞｼｯｸE" pitchFamily="50" charset="-128"/>
                <a:ea typeface="HGPｺﾞｼｯｸE" pitchFamily="50" charset="-128"/>
              </a:rPr>
              <a:t>３</a:t>
            </a:r>
            <a:r>
              <a:rPr lang="en-US" altLang="ja-JP" sz="2000" dirty="0" smtClean="0">
                <a:solidFill>
                  <a:schemeClr val="tx2"/>
                </a:solidFill>
                <a:latin typeface="HGPｺﾞｼｯｸE" pitchFamily="50" charset="-128"/>
                <a:ea typeface="HGPｺﾞｼｯｸE" pitchFamily="50" charset="-128"/>
              </a:rPr>
              <a:t>C</a:t>
            </a:r>
            <a:r>
              <a:rPr lang="ja-JP" altLang="en-US" sz="2000" dirty="0" smtClean="0">
                <a:solidFill>
                  <a:schemeClr val="tx2"/>
                </a:solidFill>
                <a:latin typeface="HGPｺﾞｼｯｸE" pitchFamily="50" charset="-128"/>
                <a:ea typeface="HGPｺﾞｼｯｸE" pitchFamily="50" charset="-128"/>
              </a:rPr>
              <a:t>分析も４</a:t>
            </a:r>
            <a:r>
              <a:rPr lang="en-US" altLang="ja-JP" sz="2000" dirty="0" smtClean="0">
                <a:solidFill>
                  <a:schemeClr val="tx2"/>
                </a:solidFill>
                <a:latin typeface="HGPｺﾞｼｯｸE" pitchFamily="50" charset="-128"/>
                <a:ea typeface="HGPｺﾞｼｯｸE" pitchFamily="50" charset="-128"/>
              </a:rPr>
              <a:t>P</a:t>
            </a:r>
            <a:r>
              <a:rPr lang="ja-JP" altLang="en-US" sz="2000" dirty="0" smtClean="0">
                <a:solidFill>
                  <a:schemeClr val="tx2"/>
                </a:solidFill>
                <a:latin typeface="HGPｺﾞｼｯｸE" pitchFamily="50" charset="-128"/>
                <a:ea typeface="HGPｺﾞｼｯｸE" pitchFamily="50" charset="-128"/>
              </a:rPr>
              <a:t>分析もやっています。発売しましょう。</a:t>
            </a:r>
          </a:p>
          <a:p>
            <a:endParaRPr kumimoji="1" lang="ja-JP" altLang="en-US" sz="2000" dirty="0">
              <a:solidFill>
                <a:schemeClr val="tx2"/>
              </a:solidFill>
              <a:latin typeface="HGPｺﾞｼｯｸE" pitchFamily="50" charset="-128"/>
              <a:ea typeface="HGPｺﾞｼｯｸE" pitchFamily="50" charset="-128"/>
            </a:endParaRPr>
          </a:p>
        </p:txBody>
      </p:sp>
      <p:sp>
        <p:nvSpPr>
          <p:cNvPr id="13" name="円形吹き出し 12"/>
          <p:cNvSpPr/>
          <p:nvPr/>
        </p:nvSpPr>
        <p:spPr>
          <a:xfrm>
            <a:off x="323528" y="4869160"/>
            <a:ext cx="3456384" cy="1512168"/>
          </a:xfrm>
          <a:prstGeom prst="wedgeEllipseCallout">
            <a:avLst>
              <a:gd name="adj1" fmla="val 150311"/>
              <a:gd name="adj2" fmla="val -6637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4" name="テキスト ボックス 13"/>
          <p:cNvSpPr txBox="1"/>
          <p:nvPr/>
        </p:nvSpPr>
        <p:spPr>
          <a:xfrm>
            <a:off x="755576" y="5097378"/>
            <a:ext cx="2736304" cy="1015663"/>
          </a:xfrm>
          <a:prstGeom prst="rect">
            <a:avLst/>
          </a:prstGeom>
          <a:noFill/>
        </p:spPr>
        <p:txBody>
          <a:bodyPr wrap="square" rtlCol="0">
            <a:spAutoFit/>
          </a:bodyPr>
          <a:lstStyle/>
          <a:p>
            <a:r>
              <a:rPr lang="ja-JP" altLang="en-US" sz="2000" dirty="0" smtClean="0">
                <a:solidFill>
                  <a:schemeClr val="tx2"/>
                </a:solidFill>
                <a:latin typeface="HGPｺﾞｼｯｸE" pitchFamily="50" charset="-128"/>
                <a:ea typeface="HGPｺﾞｼｯｸE" pitchFamily="50" charset="-128"/>
              </a:rPr>
              <a:t>購入したお客さんの分析結果も，ヒットの可能性を示しています。</a:t>
            </a:r>
            <a:endParaRPr lang="ja-JP" altLang="en-US" sz="2000" dirty="0">
              <a:solidFill>
                <a:schemeClr val="tx2"/>
              </a:solidFill>
              <a:latin typeface="HGPｺﾞｼｯｸE" pitchFamily="50" charset="-128"/>
              <a:ea typeface="HGPｺﾞｼｯｸE" pitchFamily="50" charset="-128"/>
            </a:endParaRPr>
          </a:p>
        </p:txBody>
      </p:sp>
      <p:sp>
        <p:nvSpPr>
          <p:cNvPr id="15" name="コンテンツ プレースホルダ 2"/>
          <p:cNvSpPr txBox="1">
            <a:spLocks/>
          </p:cNvSpPr>
          <p:nvPr/>
        </p:nvSpPr>
        <p:spPr>
          <a:xfrm>
            <a:off x="457200" y="764704"/>
            <a:ext cx="8686800" cy="5429200"/>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rPr>
              <a:t>●</a:t>
            </a:r>
            <a:r>
              <a:rPr lang="ja-JP" altLang="ja-JP" sz="3200" dirty="0" smtClean="0">
                <a:solidFill>
                  <a:srgbClr val="002060"/>
                </a:solidFill>
                <a:latin typeface="HGPｺﾞｼｯｸE" pitchFamily="50" charset="-128"/>
                <a:ea typeface="HGPｺﾞｼｯｸE" pitchFamily="50" charset="-128"/>
              </a:rPr>
              <a:t>焼きパスタラザーニャボロネーゼ</a:t>
            </a:r>
            <a:r>
              <a:rPr lang="ja-JP" altLang="en-US" sz="3200" dirty="0" smtClean="0">
                <a:solidFill>
                  <a:srgbClr val="002060"/>
                </a:solidFill>
                <a:latin typeface="HGPｺﾞｼｯｸE" pitchFamily="50" charset="-128"/>
                <a:ea typeface="HGPｺﾞｼｯｸE" pitchFamily="50" charset="-128"/>
              </a:rPr>
              <a:t>の開発シーン</a:t>
            </a:r>
            <a:endParaRPr lang="en-US" altLang="ja-JP" sz="3200" dirty="0" smtClean="0">
              <a:solidFill>
                <a:srgbClr val="002060"/>
              </a:solidFill>
              <a:latin typeface="HGPｺﾞｼｯｸE" pitchFamily="50" charset="-128"/>
              <a:ea typeface="HGPｺﾞｼｯｸE" pitchFamily="50" charset="-128"/>
            </a:endParaRPr>
          </a:p>
          <a:p>
            <a:pPr marL="342900" lvl="0" indent="-342900">
              <a:spcBef>
                <a:spcPct val="20000"/>
              </a:spcBef>
              <a:defRPr/>
            </a:pPr>
            <a:r>
              <a:rPr lang="ja-JP" altLang="en-US" sz="2800" dirty="0" smtClean="0">
                <a:solidFill>
                  <a:srgbClr val="0070C0"/>
                </a:solidFill>
                <a:latin typeface="HGPｺﾞｼｯｸE" pitchFamily="50" charset="-128"/>
                <a:ea typeface="HGPｺﾞｼｯｸE" pitchFamily="50" charset="-128"/>
              </a:rPr>
              <a:t>シーン</a:t>
            </a:r>
            <a:r>
              <a:rPr lang="ja-JP" altLang="en-US" sz="3200" dirty="0" smtClean="0">
                <a:solidFill>
                  <a:srgbClr val="0070C0"/>
                </a:solidFill>
                <a:latin typeface="HGPｺﾞｼｯｸE" pitchFamily="50" charset="-128"/>
                <a:ea typeface="HGPｺﾞｼｯｸE" pitchFamily="50" charset="-128"/>
              </a:rPr>
              <a:t>２・３</a:t>
            </a:r>
            <a:endParaRPr lang="en-US" altLang="ja-JP" sz="3200" dirty="0" smtClean="0">
              <a:solidFill>
                <a:srgbClr val="0070C0"/>
              </a:solidFill>
              <a:latin typeface="HGPｺﾞｼｯｸE" pitchFamily="50" charset="-128"/>
              <a:ea typeface="HGPｺﾞｼｯｸE" pitchFamily="50" charset="-128"/>
            </a:endParaRPr>
          </a:p>
          <a:p>
            <a:pPr marL="342900" lvl="0" indent="-342900">
              <a:spcBef>
                <a:spcPct val="20000"/>
              </a:spcBef>
              <a:defRPr/>
            </a:pPr>
            <a:endParaRPr lang="en-US" altLang="ja-JP" sz="1000" dirty="0" smtClean="0">
              <a:solidFill>
                <a:srgbClr val="002060"/>
              </a:solidFill>
              <a:latin typeface="HGPｺﾞｼｯｸE" pitchFamily="50" charset="-128"/>
              <a:ea typeface="HGPｺﾞｼｯｸE" pitchFamily="50" charset="-128"/>
            </a:endParaRPr>
          </a:p>
          <a:p>
            <a:pPr marL="342900" lvl="0" indent="-342900">
              <a:spcBef>
                <a:spcPct val="20000"/>
              </a:spcBef>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iwasaki\Desktop\イラストデータ（ローソン）JPG\06.jpg"/>
          <p:cNvPicPr>
            <a:picLocks noChangeAspect="1" noChangeArrowheads="1"/>
          </p:cNvPicPr>
          <p:nvPr/>
        </p:nvPicPr>
        <p:blipFill>
          <a:blip r:embed="rId3" cstate="print"/>
          <a:srcRect/>
          <a:stretch>
            <a:fillRect/>
          </a:stretch>
        </p:blipFill>
        <p:spPr bwMode="auto">
          <a:xfrm>
            <a:off x="5553075" y="3241253"/>
            <a:ext cx="3143250" cy="3140075"/>
          </a:xfrm>
          <a:prstGeom prst="rect">
            <a:avLst/>
          </a:prstGeom>
          <a:noFill/>
        </p:spPr>
      </p:pic>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形吹き出し 12"/>
          <p:cNvSpPr/>
          <p:nvPr/>
        </p:nvSpPr>
        <p:spPr>
          <a:xfrm>
            <a:off x="1043608" y="2967260"/>
            <a:ext cx="3456384" cy="2045916"/>
          </a:xfrm>
          <a:prstGeom prst="wedgeEllipseCallout">
            <a:avLst>
              <a:gd name="adj1" fmla="val 82436"/>
              <a:gd name="adj2" fmla="val 385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4" name="テキスト ボックス 13"/>
          <p:cNvSpPr txBox="1"/>
          <p:nvPr/>
        </p:nvSpPr>
        <p:spPr>
          <a:xfrm>
            <a:off x="1475656" y="3195478"/>
            <a:ext cx="2736304" cy="1384995"/>
          </a:xfrm>
          <a:prstGeom prst="rect">
            <a:avLst/>
          </a:prstGeom>
          <a:noFill/>
        </p:spPr>
        <p:txBody>
          <a:bodyPr wrap="square" rtlCol="0">
            <a:spAutoFit/>
          </a:bodyPr>
          <a:lstStyle/>
          <a:p>
            <a:r>
              <a:rPr lang="ja-JP" altLang="en-US" sz="2800" dirty="0" smtClean="0">
                <a:solidFill>
                  <a:schemeClr val="tx2"/>
                </a:solidFill>
                <a:latin typeface="HGPｺﾞｼｯｸE" pitchFamily="50" charset="-128"/>
                <a:ea typeface="HGPｺﾞｼｯｸE" pitchFamily="50" charset="-128"/>
              </a:rPr>
              <a:t>よし，うまくいったぞ。売り場を拡大しろ！</a:t>
            </a:r>
            <a:endParaRPr lang="ja-JP" altLang="en-US" sz="2800" dirty="0">
              <a:solidFill>
                <a:schemeClr val="tx2"/>
              </a:solidFill>
              <a:latin typeface="HGPｺﾞｼｯｸE" pitchFamily="50" charset="-128"/>
              <a:ea typeface="HGPｺﾞｼｯｸE" pitchFamily="50" charset="-128"/>
            </a:endParaRPr>
          </a:p>
        </p:txBody>
      </p:sp>
      <p:sp>
        <p:nvSpPr>
          <p:cNvPr id="11" name="円形吹き出し 10"/>
          <p:cNvSpPr/>
          <p:nvPr/>
        </p:nvSpPr>
        <p:spPr>
          <a:xfrm>
            <a:off x="3707904" y="1959148"/>
            <a:ext cx="3456384" cy="1164322"/>
          </a:xfrm>
          <a:prstGeom prst="wedgeEllipseCallout">
            <a:avLst>
              <a:gd name="adj1" fmla="val 58820"/>
              <a:gd name="adj2" fmla="val 8036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2" name="テキスト ボックス 11"/>
          <p:cNvSpPr txBox="1"/>
          <p:nvPr/>
        </p:nvSpPr>
        <p:spPr>
          <a:xfrm>
            <a:off x="4139952" y="2187366"/>
            <a:ext cx="2736304" cy="707886"/>
          </a:xfrm>
          <a:prstGeom prst="rect">
            <a:avLst/>
          </a:prstGeom>
          <a:noFill/>
        </p:spPr>
        <p:txBody>
          <a:bodyPr wrap="square" rtlCol="0">
            <a:spAutoFit/>
          </a:bodyPr>
          <a:lstStyle/>
          <a:p>
            <a:r>
              <a:rPr lang="ja-JP" altLang="en-US" sz="2000" dirty="0" smtClean="0">
                <a:solidFill>
                  <a:schemeClr val="tx2"/>
                </a:solidFill>
                <a:latin typeface="HGPｺﾞｼｯｸE" pitchFamily="50" charset="-128"/>
                <a:ea typeface="HGPｺﾞｼｯｸE" pitchFamily="50" charset="-128"/>
              </a:rPr>
              <a:t>焼パスタ，すごい勢いで売れています！</a:t>
            </a:r>
            <a:endParaRPr lang="ja-JP" altLang="en-US" sz="2000" dirty="0">
              <a:solidFill>
                <a:schemeClr val="tx2"/>
              </a:solidFill>
              <a:latin typeface="HGPｺﾞｼｯｸE" pitchFamily="50" charset="-128"/>
              <a:ea typeface="HGPｺﾞｼｯｸE" pitchFamily="50" charset="-128"/>
            </a:endParaRPr>
          </a:p>
        </p:txBody>
      </p:sp>
      <p:sp>
        <p:nvSpPr>
          <p:cNvPr id="16" name="コンテンツ プレースホルダ 2"/>
          <p:cNvSpPr txBox="1">
            <a:spLocks/>
          </p:cNvSpPr>
          <p:nvPr/>
        </p:nvSpPr>
        <p:spPr>
          <a:xfrm>
            <a:off x="457200" y="764704"/>
            <a:ext cx="8686800" cy="5429200"/>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rPr>
              <a:t>●</a:t>
            </a:r>
            <a:r>
              <a:rPr lang="ja-JP" altLang="ja-JP" sz="3200" dirty="0" smtClean="0">
                <a:solidFill>
                  <a:srgbClr val="002060"/>
                </a:solidFill>
                <a:latin typeface="HGPｺﾞｼｯｸE" pitchFamily="50" charset="-128"/>
                <a:ea typeface="HGPｺﾞｼｯｸE" pitchFamily="50" charset="-128"/>
              </a:rPr>
              <a:t>焼きパスタラザーニャボロネーゼ</a:t>
            </a:r>
            <a:r>
              <a:rPr lang="ja-JP" altLang="en-US" sz="3200" dirty="0" smtClean="0">
                <a:solidFill>
                  <a:srgbClr val="002060"/>
                </a:solidFill>
                <a:latin typeface="HGPｺﾞｼｯｸE" pitchFamily="50" charset="-128"/>
                <a:ea typeface="HGPｺﾞｼｯｸE" pitchFamily="50" charset="-128"/>
              </a:rPr>
              <a:t>の開発シーン</a:t>
            </a:r>
            <a:endParaRPr lang="en-US" altLang="ja-JP" sz="3200" dirty="0" smtClean="0">
              <a:solidFill>
                <a:srgbClr val="002060"/>
              </a:solidFill>
              <a:latin typeface="HGPｺﾞｼｯｸE" pitchFamily="50" charset="-128"/>
              <a:ea typeface="HGPｺﾞｼｯｸE" pitchFamily="50" charset="-128"/>
            </a:endParaRPr>
          </a:p>
          <a:p>
            <a:pPr marL="342900" lvl="0" indent="-342900">
              <a:spcBef>
                <a:spcPct val="20000"/>
              </a:spcBef>
              <a:defRPr/>
            </a:pPr>
            <a:r>
              <a:rPr lang="ja-JP" altLang="en-US" sz="2800" dirty="0" smtClean="0">
                <a:solidFill>
                  <a:srgbClr val="0070C0"/>
                </a:solidFill>
                <a:latin typeface="HGPｺﾞｼｯｸE" pitchFamily="50" charset="-128"/>
                <a:ea typeface="HGPｺﾞｼｯｸE" pitchFamily="50" charset="-128"/>
              </a:rPr>
              <a:t>シーン４ </a:t>
            </a:r>
            <a:endParaRPr lang="en-US" altLang="ja-JP" sz="3200" dirty="0" smtClean="0">
              <a:solidFill>
                <a:srgbClr val="0070C0"/>
              </a:solidFill>
              <a:latin typeface="HGPｺﾞｼｯｸE" pitchFamily="50" charset="-128"/>
              <a:ea typeface="HGPｺﾞｼｯｸE" pitchFamily="50" charset="-128"/>
            </a:endParaRPr>
          </a:p>
          <a:p>
            <a:pPr marL="342900" lvl="0" indent="-342900">
              <a:spcBef>
                <a:spcPct val="20000"/>
              </a:spcBef>
              <a:defRPr/>
            </a:pPr>
            <a:endParaRPr lang="en-US" altLang="ja-JP" sz="1000" dirty="0" smtClean="0">
              <a:solidFill>
                <a:srgbClr val="002060"/>
              </a:solidFill>
              <a:latin typeface="HGPｺﾞｼｯｸE" pitchFamily="50" charset="-128"/>
              <a:ea typeface="HGPｺﾞｼｯｸE" pitchFamily="50" charset="-128"/>
            </a:endParaRPr>
          </a:p>
          <a:p>
            <a:pPr marL="342900" lvl="0" indent="-342900">
              <a:spcBef>
                <a:spcPct val="20000"/>
              </a:spcBef>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iwasaki\Desktop\omote-3.jpg"/>
          <p:cNvPicPr>
            <a:picLocks noChangeAspect="1" noChangeArrowheads="1"/>
          </p:cNvPicPr>
          <p:nvPr/>
        </p:nvPicPr>
        <p:blipFill>
          <a:blip r:embed="rId3" cstate="print"/>
          <a:srcRect/>
          <a:stretch>
            <a:fillRect/>
          </a:stretch>
        </p:blipFill>
        <p:spPr bwMode="auto">
          <a:xfrm>
            <a:off x="467544" y="1484784"/>
            <a:ext cx="1800200" cy="2534128"/>
          </a:xfrm>
          <a:prstGeom prst="rect">
            <a:avLst/>
          </a:prstGeom>
          <a:noFill/>
        </p:spPr>
      </p:pic>
      <p:sp>
        <p:nvSpPr>
          <p:cNvPr id="5" name="サブタイトル 4"/>
          <p:cNvSpPr>
            <a:spLocks noGrp="1"/>
          </p:cNvSpPr>
          <p:nvPr>
            <p:ph type="subTitle" idx="1"/>
          </p:nvPr>
        </p:nvSpPr>
        <p:spPr>
          <a:xfrm>
            <a:off x="2483768" y="692696"/>
            <a:ext cx="6660232" cy="5904656"/>
          </a:xfrm>
        </p:spPr>
        <p:txBody>
          <a:bodyPr wrap="square">
            <a:noAutofit/>
          </a:bodyPr>
          <a:lstStyle/>
          <a:p>
            <a:pPr algn="l"/>
            <a:endParaRPr lang="en-US" altLang="ja-JP" sz="2000" dirty="0" smtClean="0">
              <a:latin typeface="HGPｺﾞｼｯｸM" pitchFamily="50" charset="-128"/>
              <a:ea typeface="HGPｺﾞｼｯｸM" pitchFamily="50" charset="-128"/>
            </a:endParaRPr>
          </a:p>
          <a:p>
            <a:pPr algn="l"/>
            <a:endParaRPr kumimoji="1" lang="en-US" altLang="ja-JP" sz="2000" dirty="0" smtClean="0">
              <a:latin typeface="HGPｺﾞｼｯｸM" pitchFamily="50" charset="-128"/>
              <a:ea typeface="HGPｺﾞｼｯｸM" pitchFamily="50" charset="-128"/>
            </a:endParaRPr>
          </a:p>
          <a:p>
            <a:pPr algn="l"/>
            <a:r>
              <a:rPr lang="ja-JP" altLang="en-US" dirty="0" smtClean="0">
                <a:solidFill>
                  <a:schemeClr val="tx1"/>
                </a:solidFill>
                <a:latin typeface="HGPｺﾞｼｯｸM" pitchFamily="50" charset="-128"/>
                <a:ea typeface="HGPｺﾞｼｯｸM" pitchFamily="50" charset="-128"/>
              </a:rPr>
              <a:t>情報の科学</a:t>
            </a:r>
            <a:endParaRPr lang="en-US" altLang="ja-JP" dirty="0" smtClean="0">
              <a:solidFill>
                <a:schemeClr val="tx1"/>
              </a:solidFill>
              <a:latin typeface="HGPｺﾞｼｯｸM" pitchFamily="50" charset="-128"/>
              <a:ea typeface="HGPｺﾞｼｯｸM" pitchFamily="50" charset="-128"/>
            </a:endParaRPr>
          </a:p>
          <a:p>
            <a:pPr algn="l"/>
            <a:endParaRPr lang="en-US" altLang="ja-JP" sz="1400" dirty="0" smtClean="0">
              <a:solidFill>
                <a:schemeClr val="tx1"/>
              </a:solidFill>
              <a:latin typeface="HGPｺﾞｼｯｸM" pitchFamily="50" charset="-128"/>
              <a:ea typeface="HGPｺﾞｼｯｸM" pitchFamily="50" charset="-128"/>
            </a:endParaRPr>
          </a:p>
          <a:p>
            <a:pPr lvl="0" algn="l">
              <a:lnSpc>
                <a:spcPct val="90000"/>
              </a:lnSpc>
              <a:defRPr/>
            </a:pPr>
            <a:r>
              <a:rPr lang="ja-JP" altLang="en-US" sz="2000" dirty="0" smtClean="0">
                <a:solidFill>
                  <a:schemeClr val="tx1">
                    <a:lumMod val="50000"/>
                    <a:lumOff val="50000"/>
                  </a:schemeClr>
                </a:solidFill>
                <a:latin typeface="HGPｺﾞｼｯｸM" pitchFamily="50" charset="-128"/>
                <a:ea typeface="HGPｺﾞｼｯｸM" pitchFamily="50" charset="-128"/>
              </a:rPr>
              <a:t>資料４  「天気予報に欠かせないシミュレーション」</a:t>
            </a:r>
          </a:p>
          <a:p>
            <a:pPr lvl="0" algn="l">
              <a:lnSpc>
                <a:spcPct val="90000"/>
              </a:lnSpc>
              <a:defRPr/>
            </a:pPr>
            <a:r>
              <a:rPr lang="en-US" altLang="ja-JP" sz="2000" dirty="0" smtClean="0">
                <a:solidFill>
                  <a:schemeClr val="tx1">
                    <a:lumMod val="50000"/>
                    <a:lumOff val="50000"/>
                  </a:schemeClr>
                </a:solidFill>
                <a:latin typeface="HGPｺﾞｼｯｸM" pitchFamily="50" charset="-128"/>
                <a:ea typeface="HGPｺﾞｼｯｸM" pitchFamily="50" charset="-128"/>
              </a:rPr>
              <a:t>P7</a:t>
            </a:r>
            <a:r>
              <a:rPr lang="ja-JP" altLang="en-US" sz="2000" dirty="0" smtClean="0">
                <a:solidFill>
                  <a:schemeClr val="tx1">
                    <a:lumMod val="50000"/>
                    <a:lumOff val="50000"/>
                  </a:schemeClr>
                </a:solidFill>
                <a:latin typeface="HGPｺﾞｼｯｸM" pitchFamily="50" charset="-128"/>
                <a:ea typeface="HGPｺﾞｼｯｸM" pitchFamily="50" charset="-128"/>
              </a:rPr>
              <a:t>　　　「記録されるデータ」</a:t>
            </a:r>
          </a:p>
          <a:p>
            <a:pPr lvl="0" algn="l">
              <a:lnSpc>
                <a:spcPct val="90000"/>
              </a:lnSpc>
              <a:defRPr/>
            </a:pPr>
            <a:r>
              <a:rPr lang="en-US" altLang="ja-JP" sz="2000" dirty="0" smtClean="0">
                <a:solidFill>
                  <a:srgbClr val="0070C0"/>
                </a:solidFill>
                <a:latin typeface="HGPｺﾞｼｯｸM" pitchFamily="50" charset="-128"/>
                <a:ea typeface="HGPｺﾞｼｯｸM" pitchFamily="50" charset="-128"/>
              </a:rPr>
              <a:t>P68</a:t>
            </a:r>
            <a:r>
              <a:rPr lang="ja-JP" altLang="en-US" sz="2000" dirty="0" smtClean="0">
                <a:solidFill>
                  <a:srgbClr val="0070C0"/>
                </a:solidFill>
                <a:latin typeface="HGPｺﾞｼｯｸM" pitchFamily="50" charset="-128"/>
                <a:ea typeface="HGPｺﾞｼｯｸM" pitchFamily="50" charset="-128"/>
              </a:rPr>
              <a:t>　　「情報システム（データベース）」</a:t>
            </a:r>
          </a:p>
          <a:p>
            <a:pPr lvl="0" algn="l">
              <a:lnSpc>
                <a:spcPct val="90000"/>
              </a:lnSpc>
              <a:defRPr/>
            </a:pPr>
            <a:r>
              <a:rPr lang="en-US" altLang="ja-JP" sz="2000" dirty="0" smtClean="0">
                <a:solidFill>
                  <a:srgbClr val="002060"/>
                </a:solidFill>
                <a:latin typeface="HGPｺﾞｼｯｸM" pitchFamily="50" charset="-128"/>
                <a:ea typeface="HGPｺﾞｼｯｸM" pitchFamily="50" charset="-128"/>
              </a:rPr>
              <a:t>P71</a:t>
            </a:r>
            <a:r>
              <a:rPr lang="ja-JP" altLang="en-US" sz="2000" dirty="0" smtClean="0">
                <a:solidFill>
                  <a:srgbClr val="002060"/>
                </a:solidFill>
                <a:latin typeface="HGPｺﾞｼｯｸM" pitchFamily="50" charset="-128"/>
                <a:ea typeface="HGPｺﾞｼｯｸM" pitchFamily="50" charset="-128"/>
              </a:rPr>
              <a:t>　　「</a:t>
            </a:r>
            <a:r>
              <a:rPr lang="en-US" altLang="ja-JP" sz="2000" dirty="0" smtClean="0">
                <a:solidFill>
                  <a:srgbClr val="002060"/>
                </a:solidFill>
                <a:latin typeface="HGPｺﾞｼｯｸM" pitchFamily="50" charset="-128"/>
                <a:ea typeface="HGPｺﾞｼｯｸM" pitchFamily="50" charset="-128"/>
              </a:rPr>
              <a:t>POS</a:t>
            </a:r>
            <a:r>
              <a:rPr lang="ja-JP" altLang="en-US" sz="2000" dirty="0" smtClean="0">
                <a:solidFill>
                  <a:srgbClr val="002060"/>
                </a:solidFill>
                <a:latin typeface="HGPｺﾞｼｯｸM" pitchFamily="50" charset="-128"/>
                <a:ea typeface="HGPｺﾞｼｯｸM" pitchFamily="50" charset="-128"/>
              </a:rPr>
              <a:t>システム」</a:t>
            </a:r>
          </a:p>
          <a:p>
            <a:pPr lvl="0" algn="l">
              <a:lnSpc>
                <a:spcPct val="90000"/>
              </a:lnSpc>
              <a:defRPr/>
            </a:pPr>
            <a:r>
              <a:rPr lang="en-US" altLang="ja-JP" sz="2000" dirty="0" smtClean="0">
                <a:solidFill>
                  <a:schemeClr val="tx1">
                    <a:lumMod val="50000"/>
                    <a:lumOff val="50000"/>
                  </a:schemeClr>
                </a:solidFill>
                <a:latin typeface="HGPｺﾞｼｯｸM" pitchFamily="50" charset="-128"/>
                <a:ea typeface="HGPｺﾞｼｯｸM" pitchFamily="50" charset="-128"/>
              </a:rPr>
              <a:t>P73</a:t>
            </a:r>
            <a:r>
              <a:rPr lang="ja-JP" altLang="en-US" sz="2000" dirty="0" smtClean="0">
                <a:solidFill>
                  <a:schemeClr val="tx1">
                    <a:lumMod val="50000"/>
                    <a:lumOff val="50000"/>
                  </a:schemeClr>
                </a:solidFill>
                <a:latin typeface="HGPｺﾞｼｯｸM" pitchFamily="50" charset="-128"/>
                <a:ea typeface="HGPｺﾞｼｯｸM" pitchFamily="50" charset="-128"/>
              </a:rPr>
              <a:t>　　「</a:t>
            </a:r>
            <a:r>
              <a:rPr lang="en-US" altLang="ja-JP" sz="2000" dirty="0" smtClean="0">
                <a:solidFill>
                  <a:schemeClr val="tx1">
                    <a:lumMod val="50000"/>
                    <a:lumOff val="50000"/>
                  </a:schemeClr>
                </a:solidFill>
                <a:latin typeface="HGPｺﾞｼｯｸM" pitchFamily="50" charset="-128"/>
                <a:ea typeface="HGPｺﾞｼｯｸM" pitchFamily="50" charset="-128"/>
              </a:rPr>
              <a:t>GPS</a:t>
            </a:r>
            <a:r>
              <a:rPr lang="ja-JP" altLang="en-US" sz="2000" dirty="0" smtClean="0">
                <a:solidFill>
                  <a:schemeClr val="tx1">
                    <a:lumMod val="50000"/>
                    <a:lumOff val="50000"/>
                  </a:schemeClr>
                </a:solidFill>
                <a:latin typeface="HGPｺﾞｼｯｸM" pitchFamily="50" charset="-128"/>
                <a:ea typeface="HGPｺﾞｼｯｸM" pitchFamily="50" charset="-128"/>
              </a:rPr>
              <a:t>」</a:t>
            </a:r>
          </a:p>
          <a:p>
            <a:pPr lvl="0" algn="l">
              <a:lnSpc>
                <a:spcPct val="90000"/>
              </a:lnSpc>
              <a:defRPr/>
            </a:pPr>
            <a:r>
              <a:rPr lang="en-US" altLang="ja-JP" sz="2000" dirty="0" smtClean="0">
                <a:solidFill>
                  <a:schemeClr val="tx1">
                    <a:lumMod val="50000"/>
                    <a:lumOff val="50000"/>
                  </a:schemeClr>
                </a:solidFill>
                <a:latin typeface="HGPｺﾞｼｯｸM" pitchFamily="50" charset="-128"/>
                <a:ea typeface="HGPｺﾞｼｯｸM" pitchFamily="50" charset="-128"/>
              </a:rPr>
              <a:t>P74</a:t>
            </a:r>
            <a:r>
              <a:rPr lang="ja-JP" altLang="en-US" sz="2000" dirty="0" smtClean="0">
                <a:solidFill>
                  <a:schemeClr val="tx1">
                    <a:lumMod val="50000"/>
                    <a:lumOff val="50000"/>
                  </a:schemeClr>
                </a:solidFill>
                <a:latin typeface="HGPｺﾞｼｯｸM" pitchFamily="50" charset="-128"/>
                <a:ea typeface="HGPｺﾞｼｯｸM" pitchFamily="50" charset="-128"/>
              </a:rPr>
              <a:t>　　「データベース」</a:t>
            </a:r>
          </a:p>
          <a:p>
            <a:pPr lvl="0" algn="l">
              <a:lnSpc>
                <a:spcPct val="90000"/>
              </a:lnSpc>
              <a:defRPr/>
            </a:pPr>
            <a:r>
              <a:rPr lang="en-US" altLang="ja-JP" sz="2000" dirty="0" smtClean="0">
                <a:solidFill>
                  <a:schemeClr val="tx1">
                    <a:lumMod val="50000"/>
                    <a:lumOff val="50000"/>
                  </a:schemeClr>
                </a:solidFill>
                <a:latin typeface="HGPｺﾞｼｯｸM" pitchFamily="50" charset="-128"/>
                <a:ea typeface="HGPｺﾞｼｯｸM" pitchFamily="50" charset="-128"/>
              </a:rPr>
              <a:t>P75</a:t>
            </a:r>
            <a:r>
              <a:rPr lang="ja-JP" altLang="en-US" sz="2000" dirty="0" smtClean="0">
                <a:solidFill>
                  <a:schemeClr val="tx1">
                    <a:lumMod val="50000"/>
                    <a:lumOff val="50000"/>
                  </a:schemeClr>
                </a:solidFill>
                <a:latin typeface="HGPｺﾞｼｯｸM" pitchFamily="50" charset="-128"/>
                <a:ea typeface="HGPｺﾞｼｯｸM" pitchFamily="50" charset="-128"/>
              </a:rPr>
              <a:t>　　「サービス利用と個人情報」</a:t>
            </a:r>
          </a:p>
          <a:p>
            <a:pPr lvl="0" algn="l">
              <a:lnSpc>
                <a:spcPct val="90000"/>
              </a:lnSpc>
              <a:defRPr/>
            </a:pPr>
            <a:r>
              <a:rPr lang="en-US" altLang="ja-JP" sz="2000" dirty="0" smtClean="0">
                <a:solidFill>
                  <a:schemeClr val="tx1">
                    <a:lumMod val="50000"/>
                    <a:lumOff val="50000"/>
                  </a:schemeClr>
                </a:solidFill>
                <a:latin typeface="HGPｺﾞｼｯｸM" pitchFamily="50" charset="-128"/>
                <a:ea typeface="HGPｺﾞｼｯｸM" pitchFamily="50" charset="-128"/>
              </a:rPr>
              <a:t>P77</a:t>
            </a:r>
            <a:r>
              <a:rPr lang="ja-JP" altLang="en-US" sz="2000" dirty="0" smtClean="0">
                <a:solidFill>
                  <a:schemeClr val="tx1">
                    <a:lumMod val="50000"/>
                    <a:lumOff val="50000"/>
                  </a:schemeClr>
                </a:solidFill>
                <a:latin typeface="HGPｺﾞｼｯｸM" pitchFamily="50" charset="-128"/>
                <a:ea typeface="HGPｺﾞｼｯｸM" pitchFamily="50" charset="-128"/>
              </a:rPr>
              <a:t>　　「トレードオフ」</a:t>
            </a:r>
          </a:p>
          <a:p>
            <a:pPr lvl="0" algn="l">
              <a:lnSpc>
                <a:spcPct val="90000"/>
              </a:lnSpc>
              <a:defRPr/>
            </a:pPr>
            <a:r>
              <a:rPr lang="en-US" altLang="ja-JP" sz="2000" dirty="0" smtClean="0">
                <a:solidFill>
                  <a:schemeClr val="tx1">
                    <a:lumMod val="50000"/>
                    <a:lumOff val="50000"/>
                  </a:schemeClr>
                </a:solidFill>
                <a:latin typeface="HGPｺﾞｼｯｸM" pitchFamily="50" charset="-128"/>
                <a:ea typeface="HGPｺﾞｼｯｸM" pitchFamily="50" charset="-128"/>
              </a:rPr>
              <a:t>P97</a:t>
            </a:r>
            <a:r>
              <a:rPr lang="ja-JP" altLang="en-US" sz="2000" dirty="0" smtClean="0">
                <a:solidFill>
                  <a:schemeClr val="tx1">
                    <a:lumMod val="50000"/>
                    <a:lumOff val="50000"/>
                  </a:schemeClr>
                </a:solidFill>
                <a:latin typeface="HGPｺﾞｼｯｸM" pitchFamily="50" charset="-128"/>
                <a:ea typeface="HGPｺﾞｼｯｸM" pitchFamily="50" charset="-128"/>
              </a:rPr>
              <a:t>　　「情報収集」</a:t>
            </a:r>
          </a:p>
          <a:p>
            <a:pPr lvl="0" algn="l">
              <a:lnSpc>
                <a:spcPct val="90000"/>
              </a:lnSpc>
              <a:defRPr/>
            </a:pPr>
            <a:r>
              <a:rPr lang="en-US" altLang="ja-JP" sz="2000" dirty="0" smtClean="0">
                <a:solidFill>
                  <a:schemeClr val="tx1">
                    <a:lumMod val="50000"/>
                    <a:lumOff val="50000"/>
                  </a:schemeClr>
                </a:solidFill>
                <a:latin typeface="HGPｺﾞｼｯｸM" pitchFamily="50" charset="-128"/>
                <a:ea typeface="HGPｺﾞｼｯｸM" pitchFamily="50" charset="-128"/>
              </a:rPr>
              <a:t>P98</a:t>
            </a:r>
            <a:r>
              <a:rPr lang="ja-JP" altLang="en-US" sz="2000" dirty="0" smtClean="0">
                <a:solidFill>
                  <a:schemeClr val="tx1">
                    <a:lumMod val="50000"/>
                    <a:lumOff val="50000"/>
                  </a:schemeClr>
                </a:solidFill>
                <a:latin typeface="HGPｺﾞｼｯｸM" pitchFamily="50" charset="-128"/>
                <a:ea typeface="HGPｺﾞｼｯｸM" pitchFamily="50" charset="-128"/>
              </a:rPr>
              <a:t>　　「調査」</a:t>
            </a:r>
          </a:p>
          <a:p>
            <a:pPr lvl="0" algn="l">
              <a:lnSpc>
                <a:spcPct val="90000"/>
              </a:lnSpc>
              <a:defRPr/>
            </a:pPr>
            <a:r>
              <a:rPr lang="en-US" altLang="ja-JP" sz="2000" dirty="0" smtClean="0">
                <a:solidFill>
                  <a:srgbClr val="0070C0"/>
                </a:solidFill>
                <a:latin typeface="HGPｺﾞｼｯｸM" pitchFamily="50" charset="-128"/>
                <a:ea typeface="HGPｺﾞｼｯｸM" pitchFamily="50" charset="-128"/>
              </a:rPr>
              <a:t>P100</a:t>
            </a:r>
            <a:r>
              <a:rPr lang="ja-JP" altLang="en-US" sz="2000" dirty="0" smtClean="0">
                <a:solidFill>
                  <a:srgbClr val="0070C0"/>
                </a:solidFill>
                <a:latin typeface="HGPｺﾞｼｯｸM" pitchFamily="50" charset="-128"/>
                <a:ea typeface="HGPｺﾞｼｯｸM" pitchFamily="50" charset="-128"/>
              </a:rPr>
              <a:t>　「分析」</a:t>
            </a:r>
          </a:p>
          <a:p>
            <a:pPr lvl="0" algn="l">
              <a:lnSpc>
                <a:spcPct val="90000"/>
              </a:lnSpc>
              <a:defRPr/>
            </a:pPr>
            <a:r>
              <a:rPr lang="en-US" altLang="ja-JP" sz="2000" dirty="0" smtClean="0">
                <a:solidFill>
                  <a:srgbClr val="0070C0"/>
                </a:solidFill>
                <a:latin typeface="HGPｺﾞｼｯｸM" pitchFamily="50" charset="-128"/>
                <a:ea typeface="HGPｺﾞｼｯｸM" pitchFamily="50" charset="-128"/>
              </a:rPr>
              <a:t>P134</a:t>
            </a:r>
            <a:r>
              <a:rPr lang="ja-JP" altLang="en-US" sz="2000" dirty="0" smtClean="0">
                <a:solidFill>
                  <a:srgbClr val="0070C0"/>
                </a:solidFill>
                <a:latin typeface="HGPｺﾞｼｯｸM" pitchFamily="50" charset="-128"/>
                <a:ea typeface="HGPｺﾞｼｯｸM" pitchFamily="50" charset="-128"/>
              </a:rPr>
              <a:t>　「データベース」</a:t>
            </a:r>
          </a:p>
          <a:p>
            <a:pPr algn="l"/>
            <a:endParaRPr lang="ja-JP" altLang="en-US" sz="2000" dirty="0" smtClean="0">
              <a:solidFill>
                <a:schemeClr val="tx1">
                  <a:lumMod val="50000"/>
                  <a:lumOff val="50000"/>
                </a:schemeClr>
              </a:solidFill>
              <a:latin typeface="HGPｺﾞｼｯｸM" pitchFamily="50" charset="-128"/>
              <a:ea typeface="HGPｺﾞｼｯｸM" pitchFamily="50" charset="-128"/>
            </a:endParaRPr>
          </a:p>
          <a:p>
            <a:pPr algn="l"/>
            <a:endParaRPr kumimoji="1" lang="ja-JP" altLang="en-US" sz="2000" dirty="0">
              <a:solidFill>
                <a:schemeClr val="tx1">
                  <a:lumMod val="50000"/>
                  <a:lumOff val="50000"/>
                </a:schemeClr>
              </a:solidFill>
              <a:latin typeface="HGPｺﾞｼｯｸM" pitchFamily="50" charset="-128"/>
              <a:ea typeface="HGPｺﾞｼｯｸM" pitchFamily="50" charset="-128"/>
            </a:endParaRPr>
          </a:p>
        </p:txBody>
      </p:sp>
      <p:sp>
        <p:nvSpPr>
          <p:cNvPr id="10" name="サブタイトル 4"/>
          <p:cNvSpPr txBox="1">
            <a:spLocks/>
          </p:cNvSpPr>
          <p:nvPr/>
        </p:nvSpPr>
        <p:spPr>
          <a:xfrm>
            <a:off x="467544" y="692696"/>
            <a:ext cx="6264696" cy="576064"/>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000" b="0" i="0" u="none" strike="noStrike" kern="1200" cap="none" spc="0" normalizeH="0" baseline="0" noProof="0" dirty="0" smtClean="0">
                <a:ln>
                  <a:noFill/>
                </a:ln>
                <a:effectLst/>
                <a:uLnTx/>
                <a:uFillTx/>
                <a:latin typeface="HGPｺﾞｼｯｸM" pitchFamily="50" charset="-128"/>
                <a:ea typeface="HGPｺﾞｼｯｸM" pitchFamily="50" charset="-128"/>
                <a:cs typeface="+mn-cs"/>
              </a:rPr>
              <a:t>＜日本文教出版 教科書関連ページ｜情報の科学＞</a:t>
            </a:r>
            <a:endParaRPr kumimoji="1" lang="ja-JP" altLang="en-US" sz="1000" b="0" i="0" u="none" strike="noStrike" kern="1200" cap="none" spc="0" normalizeH="0" baseline="0" noProof="0" dirty="0">
              <a:ln>
                <a:noFill/>
              </a:ln>
              <a:effectLst/>
              <a:uLnTx/>
              <a:uFillTx/>
              <a:latin typeface="HGPｺﾞｼｯｸM" pitchFamily="50" charset="-128"/>
              <a:ea typeface="HGPｺﾞｼｯｸM" pitchFamily="50" charset="-128"/>
              <a:cs typeface="+mn-cs"/>
            </a:endParaRPr>
          </a:p>
        </p:txBody>
      </p:sp>
      <p:sp>
        <p:nvSpPr>
          <p:cNvPr id="11" name="正方形/長方形 10"/>
          <p:cNvSpPr/>
          <p:nvPr/>
        </p:nvSpPr>
        <p:spPr>
          <a:xfrm>
            <a:off x="0" y="0"/>
            <a:ext cx="9144000" cy="4766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0" y="6624736"/>
            <a:ext cx="9144000" cy="260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2" descr="C:\Users\iwasaki\Desktop\イラストデータ（ローソン）JPG\main.jpg"/>
          <p:cNvPicPr>
            <a:picLocks noChangeAspect="1" noChangeArrowheads="1"/>
          </p:cNvPicPr>
          <p:nvPr/>
        </p:nvPicPr>
        <p:blipFill>
          <a:blip r:embed="rId2" cstate="print"/>
          <a:srcRect l="33287" t="56036" r="45954" b="16087"/>
          <a:stretch>
            <a:fillRect/>
          </a:stretch>
        </p:blipFill>
        <p:spPr bwMode="auto">
          <a:xfrm>
            <a:off x="3779912" y="2276872"/>
            <a:ext cx="4464496" cy="4248472"/>
          </a:xfrm>
          <a:prstGeom prst="rect">
            <a:avLst/>
          </a:prstGeom>
          <a:noFill/>
        </p:spPr>
      </p:pic>
      <p:sp>
        <p:nvSpPr>
          <p:cNvPr id="6" name="円形吹き出し 5"/>
          <p:cNvSpPr/>
          <p:nvPr/>
        </p:nvSpPr>
        <p:spPr>
          <a:xfrm>
            <a:off x="467544" y="2276872"/>
            <a:ext cx="3384376" cy="2016224"/>
          </a:xfrm>
          <a:prstGeom prst="wedgeEllipseCallout">
            <a:avLst>
              <a:gd name="adj1" fmla="val 123721"/>
              <a:gd name="adj2" fmla="val 5384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7" name="テキスト ボックス 6"/>
          <p:cNvSpPr txBox="1"/>
          <p:nvPr/>
        </p:nvSpPr>
        <p:spPr>
          <a:xfrm>
            <a:off x="755576" y="2636912"/>
            <a:ext cx="2880320" cy="1384995"/>
          </a:xfrm>
          <a:prstGeom prst="rect">
            <a:avLst/>
          </a:prstGeom>
          <a:noFill/>
        </p:spPr>
        <p:txBody>
          <a:bodyPr wrap="square" rtlCol="0">
            <a:spAutoFit/>
          </a:bodyPr>
          <a:lstStyle/>
          <a:p>
            <a:pPr algn="ctr"/>
            <a:r>
              <a:rPr kumimoji="1" lang="ja-JP" altLang="en-US" sz="2800" dirty="0" smtClean="0">
                <a:solidFill>
                  <a:schemeClr val="tx2"/>
                </a:solidFill>
                <a:latin typeface="HGPｺﾞｼｯｸE" pitchFamily="50" charset="-128"/>
                <a:ea typeface="HGPｺﾞｼｯｸE" pitchFamily="50" charset="-128"/>
              </a:rPr>
              <a:t>部長！　焼パスタの実験販売の結果が出ました！</a:t>
            </a:r>
            <a:endParaRPr kumimoji="1" lang="ja-JP" altLang="en-US" sz="2800" dirty="0">
              <a:solidFill>
                <a:schemeClr val="tx2"/>
              </a:solidFill>
              <a:latin typeface="HGPｺﾞｼｯｸE" pitchFamily="50" charset="-128"/>
              <a:ea typeface="HGPｺﾞｼｯｸE" pitchFamily="50" charset="-128"/>
            </a:endParaRPr>
          </a:p>
        </p:txBody>
      </p:sp>
      <p:sp>
        <p:nvSpPr>
          <p:cNvPr id="8" name="テキスト ボックス 7"/>
          <p:cNvSpPr txBox="1"/>
          <p:nvPr/>
        </p:nvSpPr>
        <p:spPr>
          <a:xfrm>
            <a:off x="395536" y="4725144"/>
            <a:ext cx="3384376" cy="1107996"/>
          </a:xfrm>
          <a:prstGeom prst="rect">
            <a:avLst/>
          </a:prstGeom>
          <a:noFill/>
        </p:spPr>
        <p:txBody>
          <a:bodyPr wrap="square" rtlCol="0">
            <a:spAutoFit/>
          </a:bodyPr>
          <a:lstStyle/>
          <a:p>
            <a:r>
              <a:rPr lang="ja-JP" altLang="en-US" sz="2200" dirty="0" smtClean="0">
                <a:latin typeface="HGPｺﾞｼｯｸM" pitchFamily="50" charset="-128"/>
                <a:ea typeface="HGPｺﾞｼｯｸM" pitchFamily="50" charset="-128"/>
              </a:rPr>
              <a:t>開発にあたっては全国発売を前に，実験販売を実施し，カードデータを分析した。</a:t>
            </a:r>
          </a:p>
        </p:txBody>
      </p:sp>
      <p:sp>
        <p:nvSpPr>
          <p:cNvPr id="12" name="コンテンツ プレースホルダ 2"/>
          <p:cNvSpPr txBox="1">
            <a:spLocks/>
          </p:cNvSpPr>
          <p:nvPr/>
        </p:nvSpPr>
        <p:spPr>
          <a:xfrm>
            <a:off x="457200" y="764704"/>
            <a:ext cx="8686800" cy="5429200"/>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rPr>
              <a:t>●</a:t>
            </a:r>
            <a:r>
              <a:rPr lang="ja-JP" altLang="ja-JP" sz="3200" dirty="0" smtClean="0">
                <a:solidFill>
                  <a:srgbClr val="002060"/>
                </a:solidFill>
                <a:latin typeface="HGPｺﾞｼｯｸE" pitchFamily="50" charset="-128"/>
                <a:ea typeface="HGPｺﾞｼｯｸE" pitchFamily="50" charset="-128"/>
              </a:rPr>
              <a:t>焼きパスタラザーニャボロネーゼ</a:t>
            </a:r>
            <a:r>
              <a:rPr lang="ja-JP" altLang="en-US" sz="3200" dirty="0" smtClean="0">
                <a:solidFill>
                  <a:srgbClr val="002060"/>
                </a:solidFill>
                <a:latin typeface="HGPｺﾞｼｯｸE" pitchFamily="50" charset="-128"/>
                <a:ea typeface="HGPｺﾞｼｯｸE" pitchFamily="50" charset="-128"/>
              </a:rPr>
              <a:t>の開発シーン</a:t>
            </a:r>
            <a:endParaRPr lang="en-US" altLang="ja-JP" sz="3200" dirty="0" smtClean="0">
              <a:solidFill>
                <a:srgbClr val="002060"/>
              </a:solidFill>
              <a:latin typeface="HGPｺﾞｼｯｸE" pitchFamily="50" charset="-128"/>
              <a:ea typeface="HGPｺﾞｼｯｸE" pitchFamily="50" charset="-128"/>
            </a:endParaRPr>
          </a:p>
          <a:p>
            <a:pPr marL="342900" lvl="0" indent="-342900">
              <a:spcBef>
                <a:spcPct val="20000"/>
              </a:spcBef>
              <a:defRPr/>
            </a:pPr>
            <a:r>
              <a:rPr lang="ja-JP" altLang="en-US" sz="2800" dirty="0" smtClean="0">
                <a:solidFill>
                  <a:srgbClr val="0070C0"/>
                </a:solidFill>
                <a:latin typeface="HGPｺﾞｼｯｸE" pitchFamily="50" charset="-128"/>
                <a:ea typeface="HGPｺﾞｼｯｸE" pitchFamily="50" charset="-128"/>
              </a:rPr>
              <a:t>シーン１ </a:t>
            </a:r>
            <a:r>
              <a:rPr lang="ja-JP" altLang="en-US" sz="2800" dirty="0" smtClean="0">
                <a:solidFill>
                  <a:srgbClr val="FF0000"/>
                </a:solidFill>
                <a:latin typeface="HGPｺﾞｼｯｸE" pitchFamily="50" charset="-128"/>
                <a:ea typeface="HGPｺﾞｼｯｸE" pitchFamily="50" charset="-128"/>
              </a:rPr>
              <a:t>解説</a:t>
            </a:r>
            <a:endParaRPr lang="en-US" altLang="ja-JP" sz="3200" dirty="0" smtClean="0">
              <a:solidFill>
                <a:srgbClr val="FF0000"/>
              </a:solidFill>
              <a:latin typeface="HGPｺﾞｼｯｸE" pitchFamily="50" charset="-128"/>
              <a:ea typeface="HGPｺﾞｼｯｸE" pitchFamily="50" charset="-128"/>
            </a:endParaRPr>
          </a:p>
          <a:p>
            <a:pPr marL="342900" lvl="0" indent="-342900">
              <a:spcBef>
                <a:spcPct val="20000"/>
              </a:spcBef>
              <a:defRPr/>
            </a:pPr>
            <a:endParaRPr lang="en-US" altLang="ja-JP" sz="1000" dirty="0" smtClean="0">
              <a:solidFill>
                <a:srgbClr val="002060"/>
              </a:solidFill>
              <a:latin typeface="HGPｺﾞｼｯｸE" pitchFamily="50" charset="-128"/>
              <a:ea typeface="HGPｺﾞｼｯｸE" pitchFamily="50" charset="-128"/>
            </a:endParaRPr>
          </a:p>
          <a:p>
            <a:pPr marL="342900" lvl="0" indent="-342900">
              <a:spcBef>
                <a:spcPct val="20000"/>
              </a:spcBef>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2" descr="C:\Users\iwasaki\Desktop\イラストデータ（ローソン）JPG\main.jpg"/>
          <p:cNvPicPr>
            <a:picLocks noChangeAspect="1" noChangeArrowheads="1"/>
          </p:cNvPicPr>
          <p:nvPr/>
        </p:nvPicPr>
        <p:blipFill>
          <a:blip r:embed="rId2" cstate="print"/>
          <a:srcRect l="33287" t="56036" r="45954" b="16087"/>
          <a:stretch>
            <a:fillRect/>
          </a:stretch>
        </p:blipFill>
        <p:spPr bwMode="auto">
          <a:xfrm>
            <a:off x="3779912" y="1945432"/>
            <a:ext cx="4464496" cy="4248472"/>
          </a:xfrm>
          <a:prstGeom prst="rect">
            <a:avLst/>
          </a:prstGeom>
          <a:noFill/>
        </p:spPr>
      </p:pic>
      <p:sp>
        <p:nvSpPr>
          <p:cNvPr id="11" name="円形吹き出し 10"/>
          <p:cNvSpPr/>
          <p:nvPr/>
        </p:nvSpPr>
        <p:spPr>
          <a:xfrm>
            <a:off x="395536" y="2492896"/>
            <a:ext cx="3456384" cy="1224136"/>
          </a:xfrm>
          <a:prstGeom prst="wedgeEllipseCallout">
            <a:avLst>
              <a:gd name="adj1" fmla="val 58427"/>
              <a:gd name="adj2" fmla="val 7128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2" name="テキスト ボックス 11"/>
          <p:cNvSpPr txBox="1"/>
          <p:nvPr/>
        </p:nvSpPr>
        <p:spPr>
          <a:xfrm>
            <a:off x="755576" y="2780928"/>
            <a:ext cx="2952328" cy="1015663"/>
          </a:xfrm>
          <a:prstGeom prst="rect">
            <a:avLst/>
          </a:prstGeom>
          <a:noFill/>
        </p:spPr>
        <p:txBody>
          <a:bodyPr wrap="square" rtlCol="0">
            <a:spAutoFit/>
          </a:bodyPr>
          <a:lstStyle/>
          <a:p>
            <a:r>
              <a:rPr lang="ja-JP" altLang="en-US" sz="2000" dirty="0" smtClean="0">
                <a:solidFill>
                  <a:schemeClr val="tx2"/>
                </a:solidFill>
                <a:latin typeface="HGPｺﾞｼｯｸE" pitchFamily="50" charset="-128"/>
                <a:ea typeface="HGPｺﾞｼｯｸE" pitchFamily="50" charset="-128"/>
              </a:rPr>
              <a:t>３</a:t>
            </a:r>
            <a:r>
              <a:rPr lang="en-US" altLang="ja-JP" sz="2000" dirty="0" smtClean="0">
                <a:solidFill>
                  <a:schemeClr val="tx2"/>
                </a:solidFill>
                <a:latin typeface="HGPｺﾞｼｯｸE" pitchFamily="50" charset="-128"/>
                <a:ea typeface="HGPｺﾞｼｯｸE" pitchFamily="50" charset="-128"/>
              </a:rPr>
              <a:t>C</a:t>
            </a:r>
            <a:r>
              <a:rPr lang="ja-JP" altLang="en-US" sz="2000" dirty="0" smtClean="0">
                <a:solidFill>
                  <a:schemeClr val="tx2"/>
                </a:solidFill>
                <a:latin typeface="HGPｺﾞｼｯｸE" pitchFamily="50" charset="-128"/>
                <a:ea typeface="HGPｺﾞｼｯｸE" pitchFamily="50" charset="-128"/>
              </a:rPr>
              <a:t>分析も４</a:t>
            </a:r>
            <a:r>
              <a:rPr lang="en-US" altLang="ja-JP" sz="2000" dirty="0" smtClean="0">
                <a:solidFill>
                  <a:schemeClr val="tx2"/>
                </a:solidFill>
                <a:latin typeface="HGPｺﾞｼｯｸE" pitchFamily="50" charset="-128"/>
                <a:ea typeface="HGPｺﾞｼｯｸE" pitchFamily="50" charset="-128"/>
              </a:rPr>
              <a:t>P</a:t>
            </a:r>
            <a:r>
              <a:rPr lang="ja-JP" altLang="en-US" sz="2000" dirty="0" smtClean="0">
                <a:solidFill>
                  <a:schemeClr val="tx2"/>
                </a:solidFill>
                <a:latin typeface="HGPｺﾞｼｯｸE" pitchFamily="50" charset="-128"/>
                <a:ea typeface="HGPｺﾞｼｯｸE" pitchFamily="50" charset="-128"/>
              </a:rPr>
              <a:t>分析もやっています。発売しましょう。</a:t>
            </a:r>
          </a:p>
          <a:p>
            <a:endParaRPr kumimoji="1" lang="ja-JP" altLang="en-US" sz="2000" dirty="0">
              <a:solidFill>
                <a:schemeClr val="tx2"/>
              </a:solidFill>
              <a:latin typeface="HGPｺﾞｼｯｸE" pitchFamily="50" charset="-128"/>
              <a:ea typeface="HGPｺﾞｼｯｸE" pitchFamily="50" charset="-128"/>
            </a:endParaRPr>
          </a:p>
        </p:txBody>
      </p:sp>
      <p:sp>
        <p:nvSpPr>
          <p:cNvPr id="15" name="テキスト ボックス 14"/>
          <p:cNvSpPr txBox="1"/>
          <p:nvPr/>
        </p:nvSpPr>
        <p:spPr>
          <a:xfrm>
            <a:off x="1259632" y="4293096"/>
            <a:ext cx="2520280" cy="954107"/>
          </a:xfrm>
          <a:prstGeom prst="rect">
            <a:avLst/>
          </a:prstGeom>
          <a:noFill/>
        </p:spPr>
        <p:txBody>
          <a:bodyPr wrap="square" rtlCol="0">
            <a:spAutoFit/>
          </a:bodyPr>
          <a:lstStyle/>
          <a:p>
            <a:r>
              <a:rPr lang="ja-JP" altLang="en-US" sz="2800" dirty="0" smtClean="0">
                <a:latin typeface="HGPｺﾞｼｯｸM" pitchFamily="50" charset="-128"/>
                <a:ea typeface="HGPｺﾞｼｯｸM" pitchFamily="50" charset="-128"/>
              </a:rPr>
              <a:t>３</a:t>
            </a:r>
            <a:r>
              <a:rPr lang="en-US" altLang="ja-JP" sz="2800" dirty="0" smtClean="0">
                <a:latin typeface="HGPｺﾞｼｯｸM" pitchFamily="50" charset="-128"/>
                <a:ea typeface="HGPｺﾞｼｯｸM" pitchFamily="50" charset="-128"/>
              </a:rPr>
              <a:t>C</a:t>
            </a:r>
            <a:r>
              <a:rPr lang="ja-JP" altLang="en-US" sz="2800" dirty="0" smtClean="0">
                <a:latin typeface="HGPｺﾞｼｯｸM" pitchFamily="50" charset="-128"/>
                <a:ea typeface="HGPｺﾞｼｯｸM" pitchFamily="50" charset="-128"/>
              </a:rPr>
              <a:t>分析</a:t>
            </a:r>
          </a:p>
          <a:p>
            <a:r>
              <a:rPr lang="ja-JP" altLang="en-US" sz="2800" dirty="0" smtClean="0">
                <a:latin typeface="HGPｺﾞｼｯｸM" pitchFamily="50" charset="-128"/>
                <a:ea typeface="HGPｺﾞｼｯｸM" pitchFamily="50" charset="-128"/>
              </a:rPr>
              <a:t>４Ｐ分析</a:t>
            </a:r>
          </a:p>
        </p:txBody>
      </p:sp>
      <p:sp>
        <p:nvSpPr>
          <p:cNvPr id="13" name="二等辺三角形 12"/>
          <p:cNvSpPr/>
          <p:nvPr/>
        </p:nvSpPr>
        <p:spPr>
          <a:xfrm rot="10800000">
            <a:off x="899592" y="5373216"/>
            <a:ext cx="2016224" cy="50405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コンテンツ プレースホルダ 2"/>
          <p:cNvSpPr txBox="1">
            <a:spLocks/>
          </p:cNvSpPr>
          <p:nvPr/>
        </p:nvSpPr>
        <p:spPr>
          <a:xfrm>
            <a:off x="457200" y="764704"/>
            <a:ext cx="8686800" cy="5429200"/>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rPr>
              <a:t>●</a:t>
            </a:r>
            <a:r>
              <a:rPr lang="ja-JP" altLang="ja-JP" sz="3200" dirty="0" smtClean="0">
                <a:solidFill>
                  <a:srgbClr val="002060"/>
                </a:solidFill>
                <a:latin typeface="HGPｺﾞｼｯｸE" pitchFamily="50" charset="-128"/>
                <a:ea typeface="HGPｺﾞｼｯｸE" pitchFamily="50" charset="-128"/>
              </a:rPr>
              <a:t>焼きパスタラザーニャボロネーゼ</a:t>
            </a:r>
            <a:r>
              <a:rPr lang="ja-JP" altLang="en-US" sz="3200" dirty="0" smtClean="0">
                <a:solidFill>
                  <a:srgbClr val="002060"/>
                </a:solidFill>
                <a:latin typeface="HGPｺﾞｼｯｸE" pitchFamily="50" charset="-128"/>
                <a:ea typeface="HGPｺﾞｼｯｸE" pitchFamily="50" charset="-128"/>
              </a:rPr>
              <a:t>の開発シーン</a:t>
            </a:r>
            <a:endParaRPr lang="en-US" altLang="ja-JP" sz="3200" dirty="0" smtClean="0">
              <a:solidFill>
                <a:srgbClr val="002060"/>
              </a:solidFill>
              <a:latin typeface="HGPｺﾞｼｯｸE" pitchFamily="50" charset="-128"/>
              <a:ea typeface="HGPｺﾞｼｯｸE" pitchFamily="50" charset="-128"/>
            </a:endParaRPr>
          </a:p>
          <a:p>
            <a:pPr marL="342900" lvl="0" indent="-342900">
              <a:spcBef>
                <a:spcPct val="20000"/>
              </a:spcBef>
              <a:defRPr/>
            </a:pPr>
            <a:r>
              <a:rPr lang="ja-JP" altLang="en-US" sz="2800" dirty="0" smtClean="0">
                <a:solidFill>
                  <a:srgbClr val="0070C0"/>
                </a:solidFill>
                <a:latin typeface="HGPｺﾞｼｯｸE" pitchFamily="50" charset="-128"/>
                <a:ea typeface="HGPｺﾞｼｯｸE" pitchFamily="50" charset="-128"/>
              </a:rPr>
              <a:t>シーン</a:t>
            </a:r>
            <a:r>
              <a:rPr lang="ja-JP" altLang="en-US" sz="3200" dirty="0" smtClean="0">
                <a:solidFill>
                  <a:srgbClr val="0070C0"/>
                </a:solidFill>
                <a:latin typeface="HGPｺﾞｼｯｸE" pitchFamily="50" charset="-128"/>
                <a:ea typeface="HGPｺﾞｼｯｸE" pitchFamily="50" charset="-128"/>
              </a:rPr>
              <a:t>２ </a:t>
            </a:r>
            <a:r>
              <a:rPr lang="ja-JP" altLang="en-US" sz="3200" dirty="0" smtClean="0">
                <a:solidFill>
                  <a:srgbClr val="FF0000"/>
                </a:solidFill>
                <a:latin typeface="HGPｺﾞｼｯｸE" pitchFamily="50" charset="-128"/>
                <a:ea typeface="HGPｺﾞｼｯｸE" pitchFamily="50" charset="-128"/>
              </a:rPr>
              <a:t>解説</a:t>
            </a:r>
            <a:endParaRPr lang="en-US" altLang="ja-JP" sz="3200" dirty="0" smtClean="0">
              <a:solidFill>
                <a:srgbClr val="FF0000"/>
              </a:solidFill>
              <a:latin typeface="HGPｺﾞｼｯｸE" pitchFamily="50" charset="-128"/>
              <a:ea typeface="HGPｺﾞｼｯｸE" pitchFamily="50" charset="-128"/>
            </a:endParaRPr>
          </a:p>
          <a:p>
            <a:pPr marL="342900" lvl="0" indent="-342900">
              <a:spcBef>
                <a:spcPct val="20000"/>
              </a:spcBef>
              <a:defRPr/>
            </a:pPr>
            <a:endParaRPr lang="en-US" altLang="ja-JP" sz="1000" dirty="0" smtClean="0">
              <a:solidFill>
                <a:srgbClr val="002060"/>
              </a:solidFill>
              <a:latin typeface="HGPｺﾞｼｯｸE" pitchFamily="50" charset="-128"/>
              <a:ea typeface="HGPｺﾞｼｯｸE" pitchFamily="50" charset="-128"/>
            </a:endParaRPr>
          </a:p>
          <a:p>
            <a:pPr marL="342900" lvl="0" indent="-342900">
              <a:spcBef>
                <a:spcPct val="20000"/>
              </a:spcBef>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620688"/>
            <a:ext cx="8229600" cy="5904656"/>
          </a:xfrm>
        </p:spPr>
        <p:txBody>
          <a:bodyPr>
            <a:noAutofit/>
          </a:bodyPr>
          <a:lstStyle/>
          <a:p>
            <a:pPr>
              <a:buNone/>
            </a:pPr>
            <a:r>
              <a:rPr kumimoji="1" lang="ja-JP" altLang="en-US" dirty="0" smtClean="0">
                <a:solidFill>
                  <a:srgbClr val="002060"/>
                </a:solidFill>
                <a:latin typeface="HGPｺﾞｼｯｸE" pitchFamily="50" charset="-128"/>
                <a:ea typeface="HGPｺﾞｼｯｸE" pitchFamily="50" charset="-128"/>
              </a:rPr>
              <a:t>●</a:t>
            </a:r>
            <a:r>
              <a:rPr lang="ja-JP" altLang="en-US" dirty="0" smtClean="0">
                <a:solidFill>
                  <a:srgbClr val="002060"/>
                </a:solidFill>
                <a:latin typeface="HGPｺﾞｼｯｸE" pitchFamily="50" charset="-128"/>
                <a:ea typeface="HGPｺﾞｼｯｸE" pitchFamily="50" charset="-128"/>
              </a:rPr>
              <a:t>３</a:t>
            </a:r>
            <a:r>
              <a:rPr lang="en-US" altLang="ja-JP" dirty="0" smtClean="0">
                <a:solidFill>
                  <a:srgbClr val="002060"/>
                </a:solidFill>
                <a:latin typeface="HGPｺﾞｼｯｸE" pitchFamily="50" charset="-128"/>
                <a:ea typeface="HGPｺﾞｼｯｸE" pitchFamily="50" charset="-128"/>
              </a:rPr>
              <a:t>C</a:t>
            </a:r>
            <a:r>
              <a:rPr lang="ja-JP" altLang="en-US" dirty="0" smtClean="0">
                <a:solidFill>
                  <a:srgbClr val="002060"/>
                </a:solidFill>
                <a:latin typeface="HGPｺﾞｼｯｸE" pitchFamily="50" charset="-128"/>
                <a:ea typeface="HGPｺﾞｼｯｸE" pitchFamily="50" charset="-128"/>
              </a:rPr>
              <a:t>分析</a:t>
            </a:r>
          </a:p>
          <a:p>
            <a:pPr>
              <a:buNone/>
            </a:pPr>
            <a:r>
              <a:rPr lang="ja-JP" altLang="en-US" sz="2800" dirty="0" smtClean="0">
                <a:latin typeface="HGPｺﾞｼｯｸE" pitchFamily="50" charset="-128"/>
                <a:ea typeface="HGPｺﾞｼｯｸE" pitchFamily="50" charset="-128"/>
              </a:rPr>
              <a:t>　　</a:t>
            </a:r>
            <a:r>
              <a:rPr lang="en-US" altLang="ja-JP" sz="2800" dirty="0" smtClean="0">
                <a:solidFill>
                  <a:srgbClr val="FF0000"/>
                </a:solidFill>
                <a:latin typeface="HGPｺﾞｼｯｸE" pitchFamily="50" charset="-128"/>
                <a:ea typeface="HGPｺﾞｼｯｸE" pitchFamily="50" charset="-128"/>
              </a:rPr>
              <a:t>C</a:t>
            </a:r>
            <a:r>
              <a:rPr lang="en-US" altLang="ja-JP" sz="2800" dirty="0" smtClean="0">
                <a:latin typeface="HGPｺﾞｼｯｸE" pitchFamily="50" charset="-128"/>
                <a:ea typeface="HGPｺﾞｼｯｸE" pitchFamily="50" charset="-128"/>
              </a:rPr>
              <a:t>ustomer</a:t>
            </a:r>
            <a:r>
              <a:rPr lang="ja-JP" altLang="en-US" sz="2800" dirty="0" smtClean="0">
                <a:latin typeface="HGPｺﾞｼｯｸE" pitchFamily="50" charset="-128"/>
                <a:ea typeface="HGPｺﾞｼｯｸE" pitchFamily="50" charset="-128"/>
              </a:rPr>
              <a:t>（市場・顧客）</a:t>
            </a:r>
            <a:endParaRPr lang="en-US" altLang="ja-JP" sz="2800" dirty="0" smtClean="0">
              <a:latin typeface="HGPｺﾞｼｯｸE" pitchFamily="50" charset="-128"/>
              <a:ea typeface="HGPｺﾞｼｯｸE" pitchFamily="50" charset="-128"/>
            </a:endParaRPr>
          </a:p>
          <a:p>
            <a:pPr>
              <a:buNone/>
            </a:pPr>
            <a:r>
              <a:rPr lang="ja-JP" altLang="en-US" sz="2800" dirty="0" smtClean="0">
                <a:latin typeface="HGPｺﾞｼｯｸE" pitchFamily="50" charset="-128"/>
                <a:ea typeface="HGPｺﾞｼｯｸE" pitchFamily="50" charset="-128"/>
              </a:rPr>
              <a:t>　　</a:t>
            </a:r>
            <a:r>
              <a:rPr lang="en-US" altLang="ja-JP" sz="2800" dirty="0" smtClean="0">
                <a:solidFill>
                  <a:srgbClr val="FF0000"/>
                </a:solidFill>
                <a:latin typeface="HGPｺﾞｼｯｸE" pitchFamily="50" charset="-128"/>
                <a:ea typeface="HGPｺﾞｼｯｸE" pitchFamily="50" charset="-128"/>
              </a:rPr>
              <a:t>C</a:t>
            </a:r>
            <a:r>
              <a:rPr lang="en-US" altLang="ja-JP" sz="2800" dirty="0" smtClean="0">
                <a:latin typeface="HGPｺﾞｼｯｸE" pitchFamily="50" charset="-128"/>
                <a:ea typeface="HGPｺﾞｼｯｸE" pitchFamily="50" charset="-128"/>
              </a:rPr>
              <a:t>ompetitor</a:t>
            </a:r>
            <a:r>
              <a:rPr lang="ja-JP" altLang="en-US" sz="2800" dirty="0" smtClean="0">
                <a:latin typeface="HGPｺﾞｼｯｸE" pitchFamily="50" charset="-128"/>
                <a:ea typeface="HGPｺﾞｼｯｸE" pitchFamily="50" charset="-128"/>
              </a:rPr>
              <a:t>（競合）</a:t>
            </a:r>
            <a:endParaRPr lang="en-US" altLang="ja-JP" sz="2800" dirty="0" smtClean="0">
              <a:latin typeface="HGPｺﾞｼｯｸE" pitchFamily="50" charset="-128"/>
              <a:ea typeface="HGPｺﾞｼｯｸE" pitchFamily="50" charset="-128"/>
            </a:endParaRPr>
          </a:p>
          <a:p>
            <a:pPr>
              <a:buNone/>
            </a:pPr>
            <a:r>
              <a:rPr lang="ja-JP" altLang="en-US" sz="2800" dirty="0" smtClean="0">
                <a:latin typeface="HGPｺﾞｼｯｸE" pitchFamily="50" charset="-128"/>
                <a:ea typeface="HGPｺﾞｼｯｸE" pitchFamily="50" charset="-128"/>
              </a:rPr>
              <a:t>　　</a:t>
            </a:r>
            <a:r>
              <a:rPr lang="en-US" altLang="ja-JP" sz="2800" dirty="0" smtClean="0">
                <a:solidFill>
                  <a:srgbClr val="FF0000"/>
                </a:solidFill>
                <a:latin typeface="HGPｺﾞｼｯｸE" pitchFamily="50" charset="-128"/>
                <a:ea typeface="HGPｺﾞｼｯｸE" pitchFamily="50" charset="-128"/>
              </a:rPr>
              <a:t>C</a:t>
            </a:r>
            <a:r>
              <a:rPr lang="en-US" altLang="ja-JP" sz="2800" dirty="0" smtClean="0">
                <a:latin typeface="HGPｺﾞｼｯｸE" pitchFamily="50" charset="-128"/>
                <a:ea typeface="HGPｺﾞｼｯｸE" pitchFamily="50" charset="-128"/>
              </a:rPr>
              <a:t>ompany</a:t>
            </a:r>
            <a:r>
              <a:rPr lang="ja-JP" altLang="en-US" sz="2800" dirty="0" smtClean="0">
                <a:latin typeface="HGPｺﾞｼｯｸE" pitchFamily="50" charset="-128"/>
                <a:ea typeface="HGPｺﾞｼｯｸE" pitchFamily="50" charset="-128"/>
              </a:rPr>
              <a:t>（自社）</a:t>
            </a:r>
            <a:endParaRPr lang="en-US" altLang="ja-JP" sz="2800" dirty="0" smtClean="0">
              <a:latin typeface="HGPｺﾞｼｯｸE" pitchFamily="50" charset="-128"/>
              <a:ea typeface="HGPｺﾞｼｯｸE" pitchFamily="50" charset="-128"/>
            </a:endParaRPr>
          </a:p>
          <a:p>
            <a:pPr>
              <a:buNone/>
            </a:pPr>
            <a:r>
              <a:rPr lang="ja-JP" altLang="en-US" sz="2800" dirty="0" smtClean="0">
                <a:latin typeface="HGPｺﾞｼｯｸE" pitchFamily="50" charset="-128"/>
                <a:ea typeface="HGPｺﾞｼｯｸE" pitchFamily="50" charset="-128"/>
              </a:rPr>
              <a:t>　　の３つの視点で状況を分析し，戦略に生かすこと。</a:t>
            </a:r>
          </a:p>
          <a:p>
            <a:pPr>
              <a:buNone/>
            </a:pPr>
            <a:endParaRPr lang="ja-JP" altLang="en-US" sz="1100" dirty="0" smtClean="0">
              <a:solidFill>
                <a:srgbClr val="002060"/>
              </a:solidFill>
              <a:latin typeface="HGPｺﾞｼｯｸE" pitchFamily="50" charset="-128"/>
              <a:ea typeface="HGPｺﾞｼｯｸE" pitchFamily="50" charset="-128"/>
            </a:endParaRPr>
          </a:p>
          <a:p>
            <a:pPr>
              <a:buNone/>
            </a:pPr>
            <a:r>
              <a:rPr lang="ja-JP" altLang="en-US" dirty="0" smtClean="0">
                <a:solidFill>
                  <a:srgbClr val="002060"/>
                </a:solidFill>
                <a:latin typeface="HGPｺﾞｼｯｸE" pitchFamily="50" charset="-128"/>
                <a:ea typeface="HGPｺﾞｼｯｸE" pitchFamily="50" charset="-128"/>
              </a:rPr>
              <a:t>● ４Ｐ分析</a:t>
            </a:r>
          </a:p>
          <a:p>
            <a:pPr>
              <a:buNone/>
            </a:pPr>
            <a:r>
              <a:rPr lang="ja-JP" altLang="en-US" sz="2800" dirty="0" smtClean="0">
                <a:latin typeface="HGPｺﾞｼｯｸE" pitchFamily="50" charset="-128"/>
                <a:ea typeface="HGPｺﾞｼｯｸE" pitchFamily="50" charset="-128"/>
              </a:rPr>
              <a:t>　　</a:t>
            </a:r>
            <a:r>
              <a:rPr lang="en-US" altLang="ja-JP" sz="2800" dirty="0" smtClean="0">
                <a:solidFill>
                  <a:srgbClr val="FF0000"/>
                </a:solidFill>
                <a:latin typeface="HGPｺﾞｼｯｸE" pitchFamily="50" charset="-128"/>
                <a:ea typeface="HGPｺﾞｼｯｸE" pitchFamily="50" charset="-128"/>
              </a:rPr>
              <a:t>P</a:t>
            </a:r>
            <a:r>
              <a:rPr lang="en-US" altLang="ja-JP" sz="2800" dirty="0" smtClean="0">
                <a:latin typeface="HGPｺﾞｼｯｸE" pitchFamily="50" charset="-128"/>
                <a:ea typeface="HGPｺﾞｼｯｸE" pitchFamily="50" charset="-128"/>
              </a:rPr>
              <a:t>roduct</a:t>
            </a:r>
            <a:r>
              <a:rPr lang="ja-JP" altLang="en-US" sz="2800" dirty="0" smtClean="0">
                <a:latin typeface="HGPｺﾞｼｯｸE" pitchFamily="50" charset="-128"/>
                <a:ea typeface="HGPｺﾞｼｯｸE" pitchFamily="50" charset="-128"/>
              </a:rPr>
              <a:t>（製品）</a:t>
            </a:r>
            <a:endParaRPr lang="en-US" altLang="ja-JP" sz="2800" dirty="0" smtClean="0">
              <a:latin typeface="HGPｺﾞｼｯｸE" pitchFamily="50" charset="-128"/>
              <a:ea typeface="HGPｺﾞｼｯｸE" pitchFamily="50" charset="-128"/>
            </a:endParaRPr>
          </a:p>
          <a:p>
            <a:pPr>
              <a:buNone/>
            </a:pPr>
            <a:r>
              <a:rPr lang="ja-JP" altLang="en-US" sz="2800" dirty="0" smtClean="0">
                <a:latin typeface="HGPｺﾞｼｯｸE" pitchFamily="50" charset="-128"/>
                <a:ea typeface="HGPｺﾞｼｯｸE" pitchFamily="50" charset="-128"/>
              </a:rPr>
              <a:t>　　</a:t>
            </a:r>
            <a:r>
              <a:rPr lang="en-US" altLang="ja-JP" sz="2800" dirty="0" smtClean="0">
                <a:solidFill>
                  <a:srgbClr val="FF0000"/>
                </a:solidFill>
                <a:latin typeface="HGPｺﾞｼｯｸE" pitchFamily="50" charset="-128"/>
                <a:ea typeface="HGPｺﾞｼｯｸE" pitchFamily="50" charset="-128"/>
              </a:rPr>
              <a:t>P</a:t>
            </a:r>
            <a:r>
              <a:rPr lang="en-US" altLang="ja-JP" sz="2800" dirty="0" smtClean="0">
                <a:latin typeface="HGPｺﾞｼｯｸE" pitchFamily="50" charset="-128"/>
                <a:ea typeface="HGPｺﾞｼｯｸE" pitchFamily="50" charset="-128"/>
              </a:rPr>
              <a:t>lace</a:t>
            </a:r>
            <a:r>
              <a:rPr lang="ja-JP" altLang="en-US" sz="2800" dirty="0" smtClean="0">
                <a:latin typeface="HGPｺﾞｼｯｸE" pitchFamily="50" charset="-128"/>
                <a:ea typeface="HGPｺﾞｼｯｸE" pitchFamily="50" charset="-128"/>
              </a:rPr>
              <a:t>（流通）</a:t>
            </a:r>
            <a:endParaRPr lang="en-US" altLang="ja-JP" sz="2800" dirty="0" smtClean="0">
              <a:latin typeface="HGPｺﾞｼｯｸE" pitchFamily="50" charset="-128"/>
              <a:ea typeface="HGPｺﾞｼｯｸE" pitchFamily="50" charset="-128"/>
            </a:endParaRPr>
          </a:p>
          <a:p>
            <a:pPr>
              <a:buNone/>
            </a:pPr>
            <a:r>
              <a:rPr lang="ja-JP" altLang="en-US" sz="2800" dirty="0" smtClean="0">
                <a:latin typeface="HGPｺﾞｼｯｸE" pitchFamily="50" charset="-128"/>
                <a:ea typeface="HGPｺﾞｼｯｸE" pitchFamily="50" charset="-128"/>
              </a:rPr>
              <a:t>　　</a:t>
            </a:r>
            <a:r>
              <a:rPr lang="en-US" altLang="ja-JP" sz="2800" dirty="0" smtClean="0">
                <a:solidFill>
                  <a:srgbClr val="FF0000"/>
                </a:solidFill>
                <a:latin typeface="HGPｺﾞｼｯｸE" pitchFamily="50" charset="-128"/>
                <a:ea typeface="HGPｺﾞｼｯｸE" pitchFamily="50" charset="-128"/>
              </a:rPr>
              <a:t>P</a:t>
            </a:r>
            <a:r>
              <a:rPr lang="en-US" altLang="ja-JP" sz="2800" dirty="0" smtClean="0">
                <a:latin typeface="HGPｺﾞｼｯｸE" pitchFamily="50" charset="-128"/>
                <a:ea typeface="HGPｺﾞｼｯｸE" pitchFamily="50" charset="-128"/>
              </a:rPr>
              <a:t>rice</a:t>
            </a:r>
            <a:r>
              <a:rPr lang="ja-JP" altLang="en-US" sz="2800" dirty="0" smtClean="0">
                <a:latin typeface="HGPｺﾞｼｯｸE" pitchFamily="50" charset="-128"/>
                <a:ea typeface="HGPｺﾞｼｯｸE" pitchFamily="50" charset="-128"/>
              </a:rPr>
              <a:t>（価格）</a:t>
            </a:r>
            <a:endParaRPr lang="en-US" altLang="ja-JP" sz="2800" dirty="0" smtClean="0">
              <a:latin typeface="HGPｺﾞｼｯｸE" pitchFamily="50" charset="-128"/>
              <a:ea typeface="HGPｺﾞｼｯｸE" pitchFamily="50" charset="-128"/>
            </a:endParaRPr>
          </a:p>
          <a:p>
            <a:pPr>
              <a:buNone/>
            </a:pPr>
            <a:r>
              <a:rPr lang="ja-JP" altLang="en-US" sz="2800" dirty="0" smtClean="0">
                <a:latin typeface="HGPｺﾞｼｯｸE" pitchFamily="50" charset="-128"/>
                <a:ea typeface="HGPｺﾞｼｯｸE" pitchFamily="50" charset="-128"/>
              </a:rPr>
              <a:t>　　</a:t>
            </a:r>
            <a:r>
              <a:rPr lang="en-US" altLang="ja-JP" sz="2800" dirty="0" smtClean="0">
                <a:solidFill>
                  <a:srgbClr val="FF0000"/>
                </a:solidFill>
                <a:latin typeface="HGPｺﾞｼｯｸE" pitchFamily="50" charset="-128"/>
                <a:ea typeface="HGPｺﾞｼｯｸE" pitchFamily="50" charset="-128"/>
              </a:rPr>
              <a:t>P</a:t>
            </a:r>
            <a:r>
              <a:rPr lang="en-US" altLang="ja-JP" sz="2800" dirty="0" smtClean="0">
                <a:latin typeface="HGPｺﾞｼｯｸE" pitchFamily="50" charset="-128"/>
                <a:ea typeface="HGPｺﾞｼｯｸE" pitchFamily="50" charset="-128"/>
              </a:rPr>
              <a:t>romotion</a:t>
            </a:r>
            <a:r>
              <a:rPr lang="ja-JP" altLang="en-US" sz="2800" dirty="0" smtClean="0">
                <a:latin typeface="HGPｺﾞｼｯｸE" pitchFamily="50" charset="-128"/>
                <a:ea typeface="HGPｺﾞｼｯｸE" pitchFamily="50" charset="-128"/>
              </a:rPr>
              <a:t>（広告）</a:t>
            </a:r>
            <a:endParaRPr lang="en-US" altLang="ja-JP" sz="2800" dirty="0" smtClean="0">
              <a:latin typeface="HGPｺﾞｼｯｸE" pitchFamily="50" charset="-128"/>
              <a:ea typeface="HGPｺﾞｼｯｸE" pitchFamily="50" charset="-128"/>
            </a:endParaRPr>
          </a:p>
          <a:p>
            <a:pPr>
              <a:buNone/>
            </a:pPr>
            <a:r>
              <a:rPr lang="ja-JP" altLang="en-US" sz="2800" dirty="0" smtClean="0">
                <a:latin typeface="HGPｺﾞｼｯｸE" pitchFamily="50" charset="-128"/>
                <a:ea typeface="HGPｺﾞｼｯｸE" pitchFamily="50" charset="-128"/>
              </a:rPr>
              <a:t>　　の４つの視点で，商品の課題を分析すること。</a:t>
            </a:r>
            <a:endParaRPr lang="ja-JP" altLang="en-US" sz="2400" dirty="0" smtClean="0">
              <a:latin typeface="HGPｺﾞｼｯｸM" pitchFamily="50" charset="-128"/>
              <a:ea typeface="HGPｺﾞｼｯｸM" pitchFamily="50" charset="-128"/>
            </a:endParaRPr>
          </a:p>
        </p:txBody>
      </p:sp>
      <p:sp>
        <p:nvSpPr>
          <p:cNvPr id="11" name="正方形/長方形 10"/>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2" descr="C:\Users\iwasaki\Desktop\イラストデータ（ローソン）JPG\main.jpg"/>
          <p:cNvPicPr>
            <a:picLocks noChangeAspect="1" noChangeArrowheads="1"/>
          </p:cNvPicPr>
          <p:nvPr/>
        </p:nvPicPr>
        <p:blipFill>
          <a:blip r:embed="rId3" cstate="print"/>
          <a:srcRect l="33287" t="56036" r="45954" b="16087"/>
          <a:stretch>
            <a:fillRect/>
          </a:stretch>
        </p:blipFill>
        <p:spPr bwMode="auto">
          <a:xfrm>
            <a:off x="3779912" y="2276872"/>
            <a:ext cx="4464496" cy="4248472"/>
          </a:xfrm>
          <a:prstGeom prst="rect">
            <a:avLst/>
          </a:prstGeom>
          <a:noFill/>
        </p:spPr>
      </p:pic>
      <p:sp>
        <p:nvSpPr>
          <p:cNvPr id="13" name="円形吹き出し 12"/>
          <p:cNvSpPr/>
          <p:nvPr/>
        </p:nvSpPr>
        <p:spPr>
          <a:xfrm>
            <a:off x="323528" y="2348880"/>
            <a:ext cx="3456384" cy="1512168"/>
          </a:xfrm>
          <a:prstGeom prst="wedgeEllipseCallout">
            <a:avLst>
              <a:gd name="adj1" fmla="val 142595"/>
              <a:gd name="adj2" fmla="val 7597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4" name="テキスト ボックス 13"/>
          <p:cNvSpPr txBox="1"/>
          <p:nvPr/>
        </p:nvSpPr>
        <p:spPr>
          <a:xfrm>
            <a:off x="755576" y="2577098"/>
            <a:ext cx="2736304" cy="1015663"/>
          </a:xfrm>
          <a:prstGeom prst="rect">
            <a:avLst/>
          </a:prstGeom>
          <a:noFill/>
        </p:spPr>
        <p:txBody>
          <a:bodyPr wrap="square" rtlCol="0">
            <a:spAutoFit/>
          </a:bodyPr>
          <a:lstStyle/>
          <a:p>
            <a:r>
              <a:rPr lang="ja-JP" altLang="en-US" sz="2000" dirty="0" smtClean="0">
                <a:solidFill>
                  <a:schemeClr val="tx2"/>
                </a:solidFill>
                <a:latin typeface="HGPｺﾞｼｯｸE" pitchFamily="50" charset="-128"/>
                <a:ea typeface="HGPｺﾞｼｯｸE" pitchFamily="50" charset="-128"/>
              </a:rPr>
              <a:t>購入したお客さんの分析結果も，ヒットの可能性を示しています。</a:t>
            </a:r>
            <a:endParaRPr lang="ja-JP" altLang="en-US" sz="2000" dirty="0">
              <a:solidFill>
                <a:schemeClr val="tx2"/>
              </a:solidFill>
              <a:latin typeface="HGPｺﾞｼｯｸE" pitchFamily="50" charset="-128"/>
              <a:ea typeface="HGPｺﾞｼｯｸE" pitchFamily="50" charset="-128"/>
            </a:endParaRPr>
          </a:p>
        </p:txBody>
      </p:sp>
      <p:sp>
        <p:nvSpPr>
          <p:cNvPr id="15" name="テキスト ボックス 14"/>
          <p:cNvSpPr txBox="1"/>
          <p:nvPr/>
        </p:nvSpPr>
        <p:spPr>
          <a:xfrm>
            <a:off x="467544" y="4365104"/>
            <a:ext cx="3096344" cy="1785104"/>
          </a:xfrm>
          <a:prstGeom prst="rect">
            <a:avLst/>
          </a:prstGeom>
          <a:noFill/>
        </p:spPr>
        <p:txBody>
          <a:bodyPr wrap="square" rtlCol="0">
            <a:spAutoFit/>
          </a:bodyPr>
          <a:lstStyle/>
          <a:p>
            <a:r>
              <a:rPr lang="ja-JP" altLang="en-US" sz="2200" dirty="0" smtClean="0">
                <a:latin typeface="HGPｺﾞｼｯｸM" pitchFamily="50" charset="-128"/>
                <a:ea typeface="HGPｺﾞｼｯｸM" pitchFamily="50" charset="-128"/>
              </a:rPr>
              <a:t>全国発売初日の実績をカードデータで分析したところ、初日販売数が多く、人気商品よりもリピート購入率が高いことが判明。</a:t>
            </a:r>
          </a:p>
        </p:txBody>
      </p:sp>
      <p:sp>
        <p:nvSpPr>
          <p:cNvPr id="11" name="コンテンツ プレースホルダ 2"/>
          <p:cNvSpPr txBox="1">
            <a:spLocks/>
          </p:cNvSpPr>
          <p:nvPr/>
        </p:nvSpPr>
        <p:spPr>
          <a:xfrm>
            <a:off x="457200" y="764704"/>
            <a:ext cx="8686800" cy="5429200"/>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rPr>
              <a:t>●</a:t>
            </a:r>
            <a:r>
              <a:rPr lang="ja-JP" altLang="ja-JP" sz="3200" dirty="0" smtClean="0">
                <a:solidFill>
                  <a:srgbClr val="002060"/>
                </a:solidFill>
                <a:latin typeface="HGPｺﾞｼｯｸE" pitchFamily="50" charset="-128"/>
                <a:ea typeface="HGPｺﾞｼｯｸE" pitchFamily="50" charset="-128"/>
              </a:rPr>
              <a:t>焼きパスタラザーニャボロネーゼ</a:t>
            </a:r>
            <a:r>
              <a:rPr lang="ja-JP" altLang="en-US" sz="3200" dirty="0" smtClean="0">
                <a:solidFill>
                  <a:srgbClr val="002060"/>
                </a:solidFill>
                <a:latin typeface="HGPｺﾞｼｯｸE" pitchFamily="50" charset="-128"/>
                <a:ea typeface="HGPｺﾞｼｯｸE" pitchFamily="50" charset="-128"/>
              </a:rPr>
              <a:t>の開発シーン</a:t>
            </a:r>
            <a:endParaRPr lang="en-US" altLang="ja-JP" sz="3200" dirty="0" smtClean="0">
              <a:solidFill>
                <a:srgbClr val="002060"/>
              </a:solidFill>
              <a:latin typeface="HGPｺﾞｼｯｸE" pitchFamily="50" charset="-128"/>
              <a:ea typeface="HGPｺﾞｼｯｸE" pitchFamily="50" charset="-128"/>
            </a:endParaRPr>
          </a:p>
          <a:p>
            <a:pPr marL="342900" lvl="0" indent="-342900">
              <a:spcBef>
                <a:spcPct val="20000"/>
              </a:spcBef>
              <a:defRPr/>
            </a:pPr>
            <a:r>
              <a:rPr lang="ja-JP" altLang="en-US" sz="2800" dirty="0" smtClean="0">
                <a:solidFill>
                  <a:srgbClr val="0070C0"/>
                </a:solidFill>
                <a:latin typeface="HGPｺﾞｼｯｸE" pitchFamily="50" charset="-128"/>
                <a:ea typeface="HGPｺﾞｼｯｸE" pitchFamily="50" charset="-128"/>
              </a:rPr>
              <a:t>シーン３ </a:t>
            </a:r>
            <a:r>
              <a:rPr lang="ja-JP" altLang="en-US" sz="2800" dirty="0" smtClean="0">
                <a:solidFill>
                  <a:srgbClr val="FF0000"/>
                </a:solidFill>
                <a:latin typeface="HGPｺﾞｼｯｸE" pitchFamily="50" charset="-128"/>
                <a:ea typeface="HGPｺﾞｼｯｸE" pitchFamily="50" charset="-128"/>
              </a:rPr>
              <a:t>解説</a:t>
            </a:r>
            <a:endParaRPr lang="en-US" altLang="ja-JP" sz="2800" dirty="0" smtClean="0">
              <a:solidFill>
                <a:srgbClr val="FF0000"/>
              </a:solidFill>
              <a:latin typeface="HGPｺﾞｼｯｸE" pitchFamily="50" charset="-128"/>
              <a:ea typeface="HGPｺﾞｼｯｸE" pitchFamily="50" charset="-128"/>
            </a:endParaRPr>
          </a:p>
          <a:p>
            <a:pPr marL="342900" lvl="0" indent="-342900">
              <a:spcBef>
                <a:spcPct val="20000"/>
              </a:spcBef>
              <a:defRPr/>
            </a:pPr>
            <a:endParaRPr lang="en-US" altLang="ja-JP" sz="1000" dirty="0" smtClean="0">
              <a:solidFill>
                <a:srgbClr val="002060"/>
              </a:solidFill>
              <a:latin typeface="HGPｺﾞｼｯｸE" pitchFamily="50" charset="-128"/>
              <a:ea typeface="HGPｺﾞｼｯｸE" pitchFamily="50" charset="-128"/>
            </a:endParaRPr>
          </a:p>
          <a:p>
            <a:pPr marL="342900" lvl="0" indent="-342900">
              <a:spcBef>
                <a:spcPct val="20000"/>
              </a:spcBef>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iwasaki\Desktop\イラストデータ（ローソン）JPG\06.jpg"/>
          <p:cNvPicPr>
            <a:picLocks noChangeAspect="1" noChangeArrowheads="1"/>
          </p:cNvPicPr>
          <p:nvPr/>
        </p:nvPicPr>
        <p:blipFill>
          <a:blip r:embed="rId3" cstate="print"/>
          <a:srcRect/>
          <a:stretch>
            <a:fillRect/>
          </a:stretch>
        </p:blipFill>
        <p:spPr bwMode="auto">
          <a:xfrm>
            <a:off x="5508104" y="3212976"/>
            <a:ext cx="3143250" cy="3140075"/>
          </a:xfrm>
          <a:prstGeom prst="rect">
            <a:avLst/>
          </a:prstGeom>
          <a:noFill/>
        </p:spPr>
      </p:pic>
      <p:sp>
        <p:nvSpPr>
          <p:cNvPr id="4" name="正方形/長方形 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67544" y="4509120"/>
            <a:ext cx="4824536" cy="2123658"/>
          </a:xfrm>
          <a:prstGeom prst="rect">
            <a:avLst/>
          </a:prstGeom>
          <a:noFill/>
        </p:spPr>
        <p:txBody>
          <a:bodyPr wrap="square" rtlCol="0">
            <a:spAutoFit/>
          </a:bodyPr>
          <a:lstStyle/>
          <a:p>
            <a:r>
              <a:rPr lang="ja-JP" altLang="en-US" sz="2200" dirty="0" smtClean="0">
                <a:latin typeface="HGPｺﾞｼｯｸM" pitchFamily="50" charset="-128"/>
                <a:ea typeface="HGPｺﾞｼｯｸM" pitchFamily="50" charset="-128"/>
              </a:rPr>
              <a:t>翌日には分析結果が判明。お店の売り場スペースを拡大すると判断し，すぐに実行できるようになった。</a:t>
            </a:r>
            <a:endParaRPr lang="en-US" altLang="ja-JP" sz="2200" dirty="0" smtClean="0">
              <a:latin typeface="HGPｺﾞｼｯｸM" pitchFamily="50" charset="-128"/>
              <a:ea typeface="HGPｺﾞｼｯｸM" pitchFamily="50" charset="-128"/>
            </a:endParaRPr>
          </a:p>
          <a:p>
            <a:r>
              <a:rPr lang="ja-JP" altLang="en-US" sz="2200" dirty="0" smtClean="0">
                <a:latin typeface="HGPｺﾞｼｯｸM" pitchFamily="50" charset="-128"/>
                <a:ea typeface="HGPｺﾞｼｯｸM" pitchFamily="50" charset="-128"/>
              </a:rPr>
              <a:t>その結果，２０～３０代の女性を中心に幅広いお客さんに購入されることとなり，ヒット商品となった。</a:t>
            </a:r>
          </a:p>
        </p:txBody>
      </p:sp>
      <p:sp>
        <p:nvSpPr>
          <p:cNvPr id="11" name="円形吹き出し 10"/>
          <p:cNvSpPr/>
          <p:nvPr/>
        </p:nvSpPr>
        <p:spPr>
          <a:xfrm>
            <a:off x="3707904" y="1959148"/>
            <a:ext cx="3456384" cy="1164322"/>
          </a:xfrm>
          <a:prstGeom prst="wedgeEllipseCallout">
            <a:avLst>
              <a:gd name="adj1" fmla="val 58820"/>
              <a:gd name="adj2" fmla="val 8036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2" name="テキスト ボックス 11"/>
          <p:cNvSpPr txBox="1"/>
          <p:nvPr/>
        </p:nvSpPr>
        <p:spPr>
          <a:xfrm>
            <a:off x="4139952" y="2187366"/>
            <a:ext cx="2736304" cy="707886"/>
          </a:xfrm>
          <a:prstGeom prst="rect">
            <a:avLst/>
          </a:prstGeom>
          <a:noFill/>
        </p:spPr>
        <p:txBody>
          <a:bodyPr wrap="square" rtlCol="0">
            <a:spAutoFit/>
          </a:bodyPr>
          <a:lstStyle/>
          <a:p>
            <a:r>
              <a:rPr lang="ja-JP" altLang="en-US" sz="2000" dirty="0" smtClean="0">
                <a:solidFill>
                  <a:schemeClr val="tx2"/>
                </a:solidFill>
                <a:latin typeface="HGPｺﾞｼｯｸE" pitchFamily="50" charset="-128"/>
                <a:ea typeface="HGPｺﾞｼｯｸE" pitchFamily="50" charset="-128"/>
              </a:rPr>
              <a:t>焼パスタ，すごい勢いで売れています！</a:t>
            </a:r>
            <a:endParaRPr lang="ja-JP" altLang="en-US" sz="2000" dirty="0">
              <a:solidFill>
                <a:schemeClr val="tx2"/>
              </a:solidFill>
              <a:latin typeface="HGPｺﾞｼｯｸE" pitchFamily="50" charset="-128"/>
              <a:ea typeface="HGPｺﾞｼｯｸE" pitchFamily="50" charset="-128"/>
            </a:endParaRPr>
          </a:p>
        </p:txBody>
      </p:sp>
      <p:sp>
        <p:nvSpPr>
          <p:cNvPr id="16" name="コンテンツ プレースホルダ 2"/>
          <p:cNvSpPr txBox="1">
            <a:spLocks/>
          </p:cNvSpPr>
          <p:nvPr/>
        </p:nvSpPr>
        <p:spPr>
          <a:xfrm>
            <a:off x="457200" y="764704"/>
            <a:ext cx="8686800" cy="5429200"/>
          </a:xfrm>
          <a:prstGeom prst="rect">
            <a:avLst/>
          </a:prstGeom>
        </p:spPr>
        <p:txBody>
          <a:bodyPr>
            <a:normAutofit/>
          </a:bodyPr>
          <a:lstStyle/>
          <a:p>
            <a:pPr marL="342900" lvl="0" indent="-342900">
              <a:spcBef>
                <a:spcPct val="20000"/>
              </a:spcBef>
              <a:defRPr/>
            </a:pPr>
            <a:r>
              <a:rPr kumimoji="1" lang="ja-JP" altLang="en-US"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rPr>
              <a:t>●</a:t>
            </a:r>
            <a:r>
              <a:rPr lang="ja-JP" altLang="ja-JP" sz="3200" dirty="0" smtClean="0">
                <a:solidFill>
                  <a:srgbClr val="002060"/>
                </a:solidFill>
                <a:latin typeface="HGPｺﾞｼｯｸE" pitchFamily="50" charset="-128"/>
                <a:ea typeface="HGPｺﾞｼｯｸE" pitchFamily="50" charset="-128"/>
              </a:rPr>
              <a:t>焼きパスタラザーニャボロネーゼ</a:t>
            </a:r>
            <a:r>
              <a:rPr lang="ja-JP" altLang="en-US" sz="3200" dirty="0" smtClean="0">
                <a:solidFill>
                  <a:srgbClr val="002060"/>
                </a:solidFill>
                <a:latin typeface="HGPｺﾞｼｯｸE" pitchFamily="50" charset="-128"/>
                <a:ea typeface="HGPｺﾞｼｯｸE" pitchFamily="50" charset="-128"/>
              </a:rPr>
              <a:t>の開発シーン</a:t>
            </a:r>
            <a:endParaRPr lang="en-US" altLang="ja-JP" sz="3200" dirty="0" smtClean="0">
              <a:solidFill>
                <a:srgbClr val="002060"/>
              </a:solidFill>
              <a:latin typeface="HGPｺﾞｼｯｸE" pitchFamily="50" charset="-128"/>
              <a:ea typeface="HGPｺﾞｼｯｸE" pitchFamily="50" charset="-128"/>
            </a:endParaRPr>
          </a:p>
          <a:p>
            <a:pPr marL="342900" lvl="0" indent="-342900">
              <a:spcBef>
                <a:spcPct val="20000"/>
              </a:spcBef>
              <a:defRPr/>
            </a:pPr>
            <a:r>
              <a:rPr lang="ja-JP" altLang="en-US" sz="2800" dirty="0" smtClean="0">
                <a:solidFill>
                  <a:srgbClr val="0070C0"/>
                </a:solidFill>
                <a:latin typeface="HGPｺﾞｼｯｸE" pitchFamily="50" charset="-128"/>
                <a:ea typeface="HGPｺﾞｼｯｸE" pitchFamily="50" charset="-128"/>
              </a:rPr>
              <a:t>シーン４ </a:t>
            </a:r>
            <a:r>
              <a:rPr lang="ja-JP" altLang="en-US" sz="2800" dirty="0" smtClean="0">
                <a:solidFill>
                  <a:srgbClr val="FF0000"/>
                </a:solidFill>
                <a:latin typeface="HGPｺﾞｼｯｸE" pitchFamily="50" charset="-128"/>
                <a:ea typeface="HGPｺﾞｼｯｸE" pitchFamily="50" charset="-128"/>
              </a:rPr>
              <a:t>解説</a:t>
            </a:r>
            <a:endParaRPr lang="en-US" altLang="ja-JP" sz="3200" dirty="0" smtClean="0">
              <a:solidFill>
                <a:srgbClr val="FF0000"/>
              </a:solidFill>
              <a:latin typeface="HGPｺﾞｼｯｸE" pitchFamily="50" charset="-128"/>
              <a:ea typeface="HGPｺﾞｼｯｸE" pitchFamily="50" charset="-128"/>
            </a:endParaRPr>
          </a:p>
          <a:p>
            <a:pPr marL="342900" lvl="0" indent="-342900">
              <a:spcBef>
                <a:spcPct val="20000"/>
              </a:spcBef>
              <a:defRPr/>
            </a:pPr>
            <a:endParaRPr lang="en-US" altLang="ja-JP" sz="1000" dirty="0" smtClean="0">
              <a:solidFill>
                <a:srgbClr val="002060"/>
              </a:solidFill>
              <a:latin typeface="HGPｺﾞｼｯｸE" pitchFamily="50" charset="-128"/>
              <a:ea typeface="HGPｺﾞｼｯｸE" pitchFamily="50" charset="-128"/>
            </a:endParaRPr>
          </a:p>
          <a:p>
            <a:pPr marL="342900" lvl="0" indent="-342900">
              <a:spcBef>
                <a:spcPct val="20000"/>
              </a:spcBef>
            </a:pPr>
            <a:endParaRPr kumimoji="1" lang="en-US" altLang="ja-JP" sz="32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1" lang="en-US" altLang="ja-JP" sz="1000" b="0" i="0" u="none" strike="noStrike" kern="1200" cap="none" spc="0" normalizeH="0" baseline="0" noProof="0" dirty="0" smtClean="0">
              <a:ln>
                <a:noFill/>
              </a:ln>
              <a:solidFill>
                <a:srgbClr val="002060"/>
              </a:solidFill>
              <a:effectLst/>
              <a:uLnTx/>
              <a:uFillTx/>
              <a:latin typeface="HGPｺﾞｼｯｸE" pitchFamily="50" charset="-128"/>
              <a:ea typeface="HGPｺﾞｼｯｸE" pitchFamily="50" charset="-128"/>
            </a:endParaRPr>
          </a:p>
        </p:txBody>
      </p:sp>
      <p:sp>
        <p:nvSpPr>
          <p:cNvPr id="17" name="円形吹き出し 16"/>
          <p:cNvSpPr/>
          <p:nvPr/>
        </p:nvSpPr>
        <p:spPr>
          <a:xfrm>
            <a:off x="611560" y="2480702"/>
            <a:ext cx="3456384" cy="1884402"/>
          </a:xfrm>
          <a:prstGeom prst="wedgeEllipseCallout">
            <a:avLst>
              <a:gd name="adj1" fmla="val 93097"/>
              <a:gd name="adj2" fmla="val 445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endParaRPr>
          </a:p>
        </p:txBody>
      </p:sp>
      <p:sp>
        <p:nvSpPr>
          <p:cNvPr id="18" name="テキスト ボックス 17"/>
          <p:cNvSpPr txBox="1"/>
          <p:nvPr/>
        </p:nvSpPr>
        <p:spPr>
          <a:xfrm>
            <a:off x="1043608" y="2708920"/>
            <a:ext cx="2736304" cy="1384995"/>
          </a:xfrm>
          <a:prstGeom prst="rect">
            <a:avLst/>
          </a:prstGeom>
          <a:noFill/>
        </p:spPr>
        <p:txBody>
          <a:bodyPr wrap="square" rtlCol="0">
            <a:spAutoFit/>
          </a:bodyPr>
          <a:lstStyle/>
          <a:p>
            <a:r>
              <a:rPr lang="ja-JP" altLang="en-US" sz="2800" dirty="0" smtClean="0">
                <a:solidFill>
                  <a:schemeClr val="tx2"/>
                </a:solidFill>
                <a:latin typeface="HGPｺﾞｼｯｸE" pitchFamily="50" charset="-128"/>
                <a:ea typeface="HGPｺﾞｼｯｸE" pitchFamily="50" charset="-128"/>
              </a:rPr>
              <a:t>よし，うまくいったぞ。売り場を拡大しろ！</a:t>
            </a:r>
            <a:endParaRPr lang="ja-JP" altLang="en-US" sz="2800" dirty="0">
              <a:solidFill>
                <a:schemeClr val="tx2"/>
              </a:solidFill>
              <a:latin typeface="HGPｺﾞｼｯｸE" pitchFamily="50" charset="-128"/>
              <a:ea typeface="HGPｺﾞｼｯｸE" pitchFamily="50" charset="-12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0" y="0"/>
            <a:ext cx="91440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タイトル 1"/>
          <p:cNvSpPr txBox="1">
            <a:spLocks/>
          </p:cNvSpPr>
          <p:nvPr/>
        </p:nvSpPr>
        <p:spPr>
          <a:xfrm>
            <a:off x="395536" y="427038"/>
            <a:ext cx="8534400" cy="2065858"/>
          </a:xfrm>
          <a:prstGeom prst="rect">
            <a:avLst/>
          </a:prstGeom>
        </p:spPr>
        <p:txBody>
          <a:bodyPr vert="horz" lIns="91440" tIns="45720" rIns="91440" bIns="45720" rtlCol="0" anchor="ctr">
            <a:normAutofit/>
          </a:bodyPr>
          <a:lstStyle/>
          <a:p>
            <a:pPr lvl="0">
              <a:spcBef>
                <a:spcPct val="0"/>
              </a:spcBef>
            </a:pPr>
            <a:r>
              <a:rPr kumimoji="1" lang="en-US" altLang="ja-JP" sz="4400" b="0" i="0" u="none" strike="noStrike" kern="1200" cap="none" spc="0" normalizeH="0" baseline="0" noProof="0" dirty="0" smtClean="0">
                <a:ln>
                  <a:noFill/>
                </a:ln>
                <a:solidFill>
                  <a:schemeClr val="tx1"/>
                </a:solidFill>
                <a:effectLst/>
                <a:uLnTx/>
                <a:uFillTx/>
                <a:latin typeface="+mj-lt"/>
                <a:ea typeface="+mj-ea"/>
                <a:cs typeface="+mj-cs"/>
              </a:rPr>
              <a:t>12</a:t>
            </a: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a:t>
            </a:r>
            <a:r>
              <a:rPr kumimoji="1" lang="en-US" altLang="ja-JP" sz="4000" b="0" i="0" u="none" strike="noStrike" kern="1200" cap="none" spc="0" normalizeH="0" baseline="0" noProof="0" dirty="0" smtClean="0">
                <a:ln>
                  <a:noFill/>
                </a:ln>
                <a:solidFill>
                  <a:schemeClr val="tx1"/>
                </a:solidFill>
                <a:effectLst/>
                <a:uLnTx/>
                <a:uFillTx/>
                <a:latin typeface="+mj-lt"/>
                <a:ea typeface="+mj-ea"/>
                <a:cs typeface="+mj-cs"/>
              </a:rPr>
              <a:t>POS</a:t>
            </a:r>
            <a:r>
              <a:rPr kumimoji="1" lang="ja-JP" altLang="en-US" sz="4000" b="0" i="0" u="none" strike="noStrike" kern="1200" cap="none" spc="0" normalizeH="0" baseline="0" noProof="0" dirty="0" smtClean="0">
                <a:ln>
                  <a:noFill/>
                </a:ln>
                <a:solidFill>
                  <a:schemeClr val="tx1"/>
                </a:solidFill>
                <a:effectLst/>
                <a:uLnTx/>
                <a:uFillTx/>
                <a:latin typeface="+mj-lt"/>
                <a:ea typeface="+mj-ea"/>
                <a:cs typeface="+mj-cs"/>
              </a:rPr>
              <a:t>システムとビッグデータの違い</a:t>
            </a:r>
            <a:endParaRPr kumimoji="1" lang="en-US" altLang="ja-JP" sz="4000" b="0" i="0" u="none" strike="noStrike" kern="1200" cap="none" spc="0" normalizeH="0" baseline="0" noProof="0" dirty="0" smtClean="0">
              <a:ln>
                <a:noFill/>
              </a:ln>
              <a:solidFill>
                <a:schemeClr val="tx1"/>
              </a:solidFill>
              <a:effectLst/>
              <a:uLnTx/>
              <a:uFillTx/>
              <a:latin typeface="+mj-lt"/>
              <a:ea typeface="+mj-ea"/>
              <a:cs typeface="+mj-cs"/>
            </a:endParaRPr>
          </a:p>
          <a:p>
            <a:pPr lvl="0">
              <a:spcBef>
                <a:spcPct val="0"/>
              </a:spcBef>
            </a:pPr>
            <a:r>
              <a:rPr lang="ja-JP" altLang="en-US" sz="4000" dirty="0" smtClean="0">
                <a:latin typeface="+mj-lt"/>
                <a:ea typeface="+mj-ea"/>
                <a:cs typeface="+mj-cs"/>
              </a:rPr>
              <a:t>　　（誌面本文流用）</a:t>
            </a:r>
            <a:endParaRPr lang="ja-JP" altLang="en-US" sz="4000" dirty="0"/>
          </a:p>
        </p:txBody>
      </p:sp>
      <p:sp>
        <p:nvSpPr>
          <p:cNvPr id="11" name="テキスト ボックス 10"/>
          <p:cNvSpPr txBox="1"/>
          <p:nvPr/>
        </p:nvSpPr>
        <p:spPr>
          <a:xfrm>
            <a:off x="467544" y="2492896"/>
            <a:ext cx="8352928" cy="3693319"/>
          </a:xfrm>
          <a:prstGeom prst="rect">
            <a:avLst/>
          </a:prstGeom>
          <a:noFill/>
        </p:spPr>
        <p:txBody>
          <a:bodyPr wrap="square" rtlCol="0">
            <a:spAutoFit/>
          </a:bodyPr>
          <a:lstStyle/>
          <a:p>
            <a:r>
              <a:rPr lang="ja-JP" altLang="en-US" sz="2600" dirty="0" smtClean="0">
                <a:solidFill>
                  <a:schemeClr val="tx2"/>
                </a:solidFill>
                <a:latin typeface="HGPｺﾞｼｯｸM" pitchFamily="50" charset="-128"/>
                <a:ea typeface="HGPｺﾞｼｯｸM" pitchFamily="50" charset="-128"/>
              </a:rPr>
              <a:t>「</a:t>
            </a:r>
            <a:r>
              <a:rPr lang="en-US" altLang="ja-JP" sz="2600" dirty="0" smtClean="0">
                <a:solidFill>
                  <a:schemeClr val="tx2"/>
                </a:solidFill>
                <a:latin typeface="HGPｺﾞｼｯｸM" pitchFamily="50" charset="-128"/>
                <a:ea typeface="HGPｺﾞｼｯｸM" pitchFamily="50" charset="-128"/>
              </a:rPr>
              <a:t>POS</a:t>
            </a:r>
            <a:r>
              <a:rPr lang="ja-JP" altLang="en-US" sz="2600" dirty="0" smtClean="0">
                <a:solidFill>
                  <a:schemeClr val="tx2"/>
                </a:solidFill>
                <a:latin typeface="HGPｺﾞｼｯｸM" pitchFamily="50" charset="-128"/>
                <a:ea typeface="HGPｺﾞｼｯｸM" pitchFamily="50" charset="-128"/>
              </a:rPr>
              <a:t>では店員が</a:t>
            </a:r>
            <a:r>
              <a:rPr lang="en-US" altLang="ja-JP" sz="2600" dirty="0" smtClean="0">
                <a:solidFill>
                  <a:schemeClr val="tx2"/>
                </a:solidFill>
                <a:latin typeface="HGPｺﾞｼｯｸM" pitchFamily="50" charset="-128"/>
                <a:ea typeface="HGPｺﾞｼｯｸM" pitchFamily="50" charset="-128"/>
              </a:rPr>
              <a:t>20</a:t>
            </a:r>
            <a:r>
              <a:rPr lang="ja-JP" altLang="en-US" sz="2600" dirty="0" smtClean="0">
                <a:solidFill>
                  <a:schemeClr val="tx2"/>
                </a:solidFill>
                <a:latin typeface="HGPｺﾞｼｯｸM" pitchFamily="50" charset="-128"/>
                <a:ea typeface="HGPｺﾞｼｯｸM" pitchFamily="50" charset="-128"/>
              </a:rPr>
              <a:t>代男性とか</a:t>
            </a:r>
            <a:r>
              <a:rPr lang="en-US" altLang="ja-JP" sz="2600" dirty="0" smtClean="0">
                <a:solidFill>
                  <a:schemeClr val="tx2"/>
                </a:solidFill>
                <a:latin typeface="HGPｺﾞｼｯｸM" pitchFamily="50" charset="-128"/>
                <a:ea typeface="HGPｺﾞｼｯｸM" pitchFamily="50" charset="-128"/>
              </a:rPr>
              <a:t>30</a:t>
            </a:r>
            <a:r>
              <a:rPr lang="ja-JP" altLang="en-US" sz="2600" dirty="0" smtClean="0">
                <a:solidFill>
                  <a:schemeClr val="tx2"/>
                </a:solidFill>
                <a:latin typeface="HGPｺﾞｼｯｸM" pitchFamily="50" charset="-128"/>
                <a:ea typeface="HGPｺﾞｼｯｸM" pitchFamily="50" charset="-128"/>
              </a:rPr>
              <a:t>代女性のようにお客さんの年齢を推測し登録しますが、実は多くの場合これが間違っています。また、</a:t>
            </a:r>
            <a:r>
              <a:rPr lang="en-US" altLang="ja-JP" sz="2600" dirty="0" smtClean="0">
                <a:solidFill>
                  <a:schemeClr val="tx2"/>
                </a:solidFill>
                <a:latin typeface="HGPｺﾞｼｯｸM" pitchFamily="50" charset="-128"/>
                <a:ea typeface="HGPｺﾞｼｯｸM" pitchFamily="50" charset="-128"/>
              </a:rPr>
              <a:t>10</a:t>
            </a:r>
            <a:r>
              <a:rPr lang="ja-JP" altLang="en-US" sz="2600" dirty="0" smtClean="0">
                <a:solidFill>
                  <a:schemeClr val="tx2"/>
                </a:solidFill>
                <a:latin typeface="HGPｺﾞｼｯｸM" pitchFamily="50" charset="-128"/>
                <a:ea typeface="HGPｺﾞｼｯｸM" pitchFamily="50" charset="-128"/>
              </a:rPr>
              <a:t>歳と</a:t>
            </a:r>
            <a:r>
              <a:rPr lang="en-US" altLang="ja-JP" sz="2600" dirty="0" smtClean="0">
                <a:solidFill>
                  <a:schemeClr val="tx2"/>
                </a:solidFill>
                <a:latin typeface="HGPｺﾞｼｯｸM" pitchFamily="50" charset="-128"/>
                <a:ea typeface="HGPｺﾞｼｯｸM" pitchFamily="50" charset="-128"/>
              </a:rPr>
              <a:t>19</a:t>
            </a:r>
            <a:r>
              <a:rPr lang="ja-JP" altLang="en-US" sz="2600" dirty="0" smtClean="0">
                <a:solidFill>
                  <a:schemeClr val="tx2"/>
                </a:solidFill>
                <a:latin typeface="HGPｺﾞｼｯｸM" pitchFamily="50" charset="-128"/>
                <a:ea typeface="HGPｺﾞｼｯｸM" pitchFamily="50" charset="-128"/>
              </a:rPr>
              <a:t>歳ではまったく違うのに同じ「</a:t>
            </a:r>
            <a:r>
              <a:rPr lang="en-US" altLang="ja-JP" sz="2600" dirty="0" smtClean="0">
                <a:solidFill>
                  <a:schemeClr val="tx2"/>
                </a:solidFill>
                <a:latin typeface="HGPｺﾞｼｯｸM" pitchFamily="50" charset="-128"/>
                <a:ea typeface="HGPｺﾞｼｯｸM" pitchFamily="50" charset="-128"/>
              </a:rPr>
              <a:t>10</a:t>
            </a:r>
            <a:r>
              <a:rPr lang="ja-JP" altLang="en-US" sz="2600" dirty="0" smtClean="0">
                <a:solidFill>
                  <a:schemeClr val="tx2"/>
                </a:solidFill>
                <a:latin typeface="HGPｺﾞｼｯｸM" pitchFamily="50" charset="-128"/>
                <a:ea typeface="HGPｺﾞｼｯｸM" pitchFamily="50" charset="-128"/>
              </a:rPr>
              <a:t>代」で括くくられます。カード情報なら生年月日がわかるので正確で具体的です。しかも、</a:t>
            </a:r>
            <a:r>
              <a:rPr lang="en-US" altLang="ja-JP" sz="2600" dirty="0" smtClean="0">
                <a:solidFill>
                  <a:schemeClr val="tx2"/>
                </a:solidFill>
                <a:latin typeface="HGPｺﾞｼｯｸM" pitchFamily="50" charset="-128"/>
                <a:ea typeface="HGPｺﾞｼｯｸM" pitchFamily="50" charset="-128"/>
              </a:rPr>
              <a:t>1</a:t>
            </a:r>
            <a:r>
              <a:rPr lang="ja-JP" altLang="en-US" sz="2600" dirty="0" smtClean="0">
                <a:solidFill>
                  <a:schemeClr val="tx2"/>
                </a:solidFill>
                <a:latin typeface="HGPｺﾞｼｯｸM" pitchFamily="50" charset="-128"/>
                <a:ea typeface="HGPｺﾞｼｯｸM" pitchFamily="50" charset="-128"/>
              </a:rPr>
              <a:t>回の購買記録も、たまたま買ったのか、気に入って買ったのかで意味も変わります。これも調べれば判明します。ビッグデータを「膨大なカード情報」だとすれば①具体的で②正確、そして③リピート購入を捕捉そくできる点で</a:t>
            </a:r>
            <a:r>
              <a:rPr lang="en-US" altLang="ja-JP" sz="2600" dirty="0" smtClean="0">
                <a:solidFill>
                  <a:schemeClr val="tx2"/>
                </a:solidFill>
                <a:latin typeface="HGPｺﾞｼｯｸM" pitchFamily="50" charset="-128"/>
                <a:ea typeface="HGPｺﾞｼｯｸM" pitchFamily="50" charset="-128"/>
              </a:rPr>
              <a:t>POS</a:t>
            </a:r>
            <a:r>
              <a:rPr lang="ja-JP" altLang="en-US" sz="2600" dirty="0" smtClean="0">
                <a:solidFill>
                  <a:schemeClr val="tx2"/>
                </a:solidFill>
                <a:latin typeface="HGPｺﾞｼｯｸM" pitchFamily="50" charset="-128"/>
                <a:ea typeface="HGPｺﾞｼｯｸM" pitchFamily="50" charset="-128"/>
              </a:rPr>
              <a:t>との大きな違いがあります」（ローソンの小林敏郎さん）。</a:t>
            </a:r>
            <a:endParaRPr kumimoji="1" lang="ja-JP" altLang="en-US" sz="2600" dirty="0">
              <a:solidFill>
                <a:schemeClr val="tx2"/>
              </a:solidFill>
              <a:latin typeface="HGPｺﾞｼｯｸM" pitchFamily="50" charset="-128"/>
              <a:ea typeface="HGPｺﾞｼｯｸM" pitchFamily="50"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620688"/>
            <a:ext cx="7772400" cy="1470025"/>
          </a:xfrm>
        </p:spPr>
        <p:txBody>
          <a:bodyPr/>
          <a:lstStyle/>
          <a:p>
            <a:pPr algn="l"/>
            <a:r>
              <a:rPr kumimoji="1" lang="ja-JP" altLang="en-US" dirty="0" smtClean="0"/>
              <a:t>第１部　ビッグデータ</a:t>
            </a:r>
            <a:endParaRPr kumimoji="1" lang="ja-JP" altLang="en-US" dirty="0"/>
          </a:p>
        </p:txBody>
      </p:sp>
      <p:sp>
        <p:nvSpPr>
          <p:cNvPr id="5" name="サブタイトル 4"/>
          <p:cNvSpPr>
            <a:spLocks noGrp="1"/>
          </p:cNvSpPr>
          <p:nvPr>
            <p:ph type="subTitle" idx="1"/>
          </p:nvPr>
        </p:nvSpPr>
        <p:spPr>
          <a:xfrm>
            <a:off x="3059832" y="1916832"/>
            <a:ext cx="5896744" cy="4320480"/>
          </a:xfrm>
        </p:spPr>
        <p:txBody>
          <a:bodyPr>
            <a:noAutofit/>
          </a:bodyPr>
          <a:lstStyle/>
          <a:p>
            <a:pPr algn="l">
              <a:lnSpc>
                <a:spcPct val="90000"/>
              </a:lnSpc>
            </a:pPr>
            <a:r>
              <a:rPr lang="ja-JP" altLang="en-US" sz="2400" dirty="0" smtClean="0">
                <a:solidFill>
                  <a:schemeClr val="tx1">
                    <a:lumMod val="50000"/>
                    <a:lumOff val="50000"/>
                  </a:schemeClr>
                </a:solidFill>
                <a:latin typeface="HGPｺﾞｼｯｸM" pitchFamily="50" charset="-128"/>
                <a:ea typeface="HGPｺﾞｼｯｸM" pitchFamily="50" charset="-128"/>
              </a:rPr>
              <a:t>ビッグデータとは？</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400" dirty="0" smtClean="0">
                <a:solidFill>
                  <a:schemeClr val="tx1">
                    <a:lumMod val="50000"/>
                    <a:lumOff val="50000"/>
                  </a:schemeClr>
                </a:solidFill>
                <a:latin typeface="HGPｺﾞｼｯｸM" pitchFamily="50" charset="-128"/>
                <a:ea typeface="HGPｺﾞｼｯｸM" pitchFamily="50" charset="-128"/>
              </a:rPr>
              <a:t>ビッグデータで何ができる？</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400" dirty="0" smtClean="0">
                <a:solidFill>
                  <a:schemeClr val="tx1">
                    <a:lumMod val="50000"/>
                    <a:lumOff val="50000"/>
                  </a:schemeClr>
                </a:solidFill>
                <a:latin typeface="HGPｺﾞｼｯｸM" pitchFamily="50" charset="-128"/>
                <a:ea typeface="HGPｺﾞｼｯｸM" pitchFamily="50" charset="-128"/>
              </a:rPr>
              <a:t>「膨大なデータ」ってどのくらい？</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400" dirty="0" smtClean="0">
                <a:solidFill>
                  <a:schemeClr val="tx1">
                    <a:lumMod val="50000"/>
                    <a:lumOff val="50000"/>
                  </a:schemeClr>
                </a:solidFill>
                <a:latin typeface="HGPｺﾞｼｯｸM" pitchFamily="50" charset="-128"/>
                <a:ea typeface="HGPｺﾞｼｯｸM" pitchFamily="50" charset="-128"/>
              </a:rPr>
              <a:t>データにはどのようなものがある？</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400" dirty="0" smtClean="0">
                <a:solidFill>
                  <a:schemeClr val="tx1">
                    <a:lumMod val="50000"/>
                    <a:lumOff val="50000"/>
                  </a:schemeClr>
                </a:solidFill>
                <a:latin typeface="HGPｺﾞｼｯｸM" pitchFamily="50" charset="-128"/>
                <a:ea typeface="HGPｺﾞｼｯｸM" pitchFamily="50" charset="-128"/>
              </a:rPr>
              <a:t>データには大きく分けて２つ</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400" dirty="0" smtClean="0">
                <a:solidFill>
                  <a:schemeClr val="tx1">
                    <a:lumMod val="50000"/>
                    <a:lumOff val="50000"/>
                  </a:schemeClr>
                </a:solidFill>
                <a:latin typeface="HGPｺﾞｼｯｸM" pitchFamily="50" charset="-128"/>
                <a:ea typeface="HGPｺﾞｼｯｸM" pitchFamily="50" charset="-128"/>
              </a:rPr>
              <a:t>ビッグデータの４つの特徴</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400" dirty="0" smtClean="0">
                <a:solidFill>
                  <a:schemeClr val="tx1">
                    <a:lumMod val="50000"/>
                    <a:lumOff val="50000"/>
                  </a:schemeClr>
                </a:solidFill>
                <a:latin typeface="HGPｺﾞｼｯｸM" pitchFamily="50" charset="-128"/>
                <a:ea typeface="HGPｺﾞｼｯｸM" pitchFamily="50" charset="-128"/>
              </a:rPr>
              <a:t>なぜ今，ビッグデータなの？</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400" dirty="0" smtClean="0">
                <a:solidFill>
                  <a:schemeClr val="tx1">
                    <a:lumMod val="50000"/>
                    <a:lumOff val="50000"/>
                  </a:schemeClr>
                </a:solidFill>
                <a:latin typeface="HGPｺﾞｼｯｸM" pitchFamily="50" charset="-128"/>
                <a:ea typeface="HGPｺﾞｼｯｸM" pitchFamily="50" charset="-128"/>
              </a:rPr>
              <a:t>データ量が増えている理由</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400" dirty="0" smtClean="0">
                <a:solidFill>
                  <a:schemeClr val="tx1">
                    <a:lumMod val="50000"/>
                    <a:lumOff val="50000"/>
                  </a:schemeClr>
                </a:solidFill>
                <a:latin typeface="HGPｺﾞｼｯｸM" pitchFamily="50" charset="-128"/>
                <a:ea typeface="HGPｺﾞｼｯｸM" pitchFamily="50" charset="-128"/>
              </a:rPr>
              <a:t>ビッグデータの可能性</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400" dirty="0" smtClean="0">
                <a:solidFill>
                  <a:schemeClr val="tx1">
                    <a:lumMod val="50000"/>
                    <a:lumOff val="50000"/>
                  </a:schemeClr>
                </a:solidFill>
                <a:latin typeface="HGPｺﾞｼｯｸM" pitchFamily="50" charset="-128"/>
                <a:ea typeface="HGPｺﾞｼｯｸM" pitchFamily="50" charset="-128"/>
              </a:rPr>
              <a:t>だから，あの企業も</a:t>
            </a:r>
            <a:endParaRPr lang="en-US" altLang="ja-JP" sz="2400" dirty="0" smtClean="0">
              <a:solidFill>
                <a:schemeClr val="tx1">
                  <a:lumMod val="50000"/>
                  <a:lumOff val="50000"/>
                </a:schemeClr>
              </a:solidFill>
              <a:latin typeface="HGPｺﾞｼｯｸM" pitchFamily="50" charset="-128"/>
              <a:ea typeface="HGPｺﾞｼｯｸM" pitchFamily="50" charset="-128"/>
            </a:endParaRPr>
          </a:p>
          <a:p>
            <a:pPr algn="l">
              <a:lnSpc>
                <a:spcPct val="90000"/>
              </a:lnSpc>
            </a:pPr>
            <a:r>
              <a:rPr lang="ja-JP" altLang="en-US" sz="2400" dirty="0" smtClean="0">
                <a:solidFill>
                  <a:schemeClr val="tx1">
                    <a:lumMod val="50000"/>
                    <a:lumOff val="50000"/>
                  </a:schemeClr>
                </a:solidFill>
                <a:latin typeface="HGPｺﾞｼｯｸM" pitchFamily="50" charset="-128"/>
                <a:ea typeface="HGPｺﾞｼｯｸM" pitchFamily="50" charset="-128"/>
              </a:rPr>
              <a:t>考えてみよう</a:t>
            </a:r>
            <a:endParaRPr kumimoji="1" lang="ja-JP" altLang="en-US" sz="2400" dirty="0">
              <a:solidFill>
                <a:schemeClr val="tx1">
                  <a:lumMod val="50000"/>
                  <a:lumOff val="50000"/>
                </a:schemeClr>
              </a:solidFill>
              <a:latin typeface="HGPｺﾞｼｯｸM" pitchFamily="50" charset="-128"/>
              <a:ea typeface="HGPｺﾞｼｯｸM" pitchFamily="50" charset="-128"/>
            </a:endParaRPr>
          </a:p>
        </p:txBody>
      </p:sp>
      <p:sp>
        <p:nvSpPr>
          <p:cNvPr id="4" name="正方形/長方形 3"/>
          <p:cNvSpPr/>
          <p:nvPr/>
        </p:nvSpPr>
        <p:spPr>
          <a:xfrm>
            <a:off x="0" y="0"/>
            <a:ext cx="9144000" cy="260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a:off x="2267744" y="1988840"/>
            <a:ext cx="0" cy="43204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サブタイトル 4"/>
          <p:cNvSpPr txBox="1">
            <a:spLocks/>
          </p:cNvSpPr>
          <p:nvPr/>
        </p:nvSpPr>
        <p:spPr>
          <a:xfrm>
            <a:off x="755576" y="1916832"/>
            <a:ext cx="1368152" cy="4320480"/>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contents</a:t>
            </a:r>
            <a:endParaRPr kumimoji="1" lang="ja-JP" altLang="en-US" sz="2400" b="0" i="0" u="none" strike="noStrike" kern="1200" cap="none" spc="0" normalizeH="0" baseline="0" noProof="0" dirty="0">
              <a:ln>
                <a:noFill/>
              </a:ln>
              <a:solidFill>
                <a:schemeClr val="tx1">
                  <a:lumMod val="50000"/>
                  <a:lumOff val="50000"/>
                </a:schemeClr>
              </a:solidFill>
              <a:effectLst/>
              <a:uLnTx/>
              <a:uFillTx/>
              <a:latin typeface="HGPｺﾞｼｯｸM" pitchFamily="50" charset="-128"/>
              <a:ea typeface="HGPｺﾞｼｯｸM" pitchFamily="50" charset="-128"/>
              <a:cs typeface="+mn-cs"/>
            </a:endParaRPr>
          </a:p>
        </p:txBody>
      </p:sp>
      <p:sp>
        <p:nvSpPr>
          <p:cNvPr id="9" name="サブタイトル 4"/>
          <p:cNvSpPr txBox="1">
            <a:spLocks/>
          </p:cNvSpPr>
          <p:nvPr/>
        </p:nvSpPr>
        <p:spPr>
          <a:xfrm>
            <a:off x="2267744" y="1916832"/>
            <a:ext cx="864096" cy="4680520"/>
          </a:xfrm>
          <a:prstGeom prst="rect">
            <a:avLst/>
          </a:prstGeom>
          <a:noFill/>
        </p:spPr>
        <p:txBody>
          <a:bodyPr vert="horz" lIns="91440" tIns="45720" rIns="91440" bIns="45720" rtlCol="0">
            <a:noAutofit/>
          </a:bodyPr>
          <a:lstStyle/>
          <a:p>
            <a:pPr marL="342900" indent="-342900" algn="r">
              <a:lnSpc>
                <a:spcPct val="9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１．</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9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２</a:t>
            </a:r>
            <a:r>
              <a:rPr lang="ja-JP" altLang="en-US" sz="2400" noProof="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9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３</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9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４</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9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５</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9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６</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9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７．</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9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８．</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9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９．</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90000"/>
              </a:lnSpc>
              <a:spcBef>
                <a:spcPct val="20000"/>
              </a:spcBef>
              <a:defRPr/>
            </a:pPr>
            <a:r>
              <a:rPr lang="en-US" altLang="ja-JP" sz="2400" dirty="0" smtClean="0">
                <a:solidFill>
                  <a:schemeClr val="tx1">
                    <a:lumMod val="50000"/>
                    <a:lumOff val="50000"/>
                  </a:schemeClr>
                </a:solidFill>
                <a:latin typeface="HGPｺﾞｼｯｸM" pitchFamily="50" charset="-128"/>
                <a:ea typeface="HGPｺﾞｼｯｸM" pitchFamily="50" charset="-128"/>
              </a:rPr>
              <a:t>10</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kumimoji="1" lang="en-US" altLang="ja-JP"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endParaRPr>
          </a:p>
          <a:p>
            <a:pPr marL="342900" indent="-342900" algn="r">
              <a:lnSpc>
                <a:spcPct val="90000"/>
              </a:lnSpc>
              <a:spcBef>
                <a:spcPct val="20000"/>
              </a:spcBef>
              <a:defRPr/>
            </a:pPr>
            <a:r>
              <a:rPr kumimoji="1" lang="ja-JP" altLang="en-US" sz="2400" b="0" i="0" u="none" strike="noStrike" kern="1200" cap="none" spc="0" normalizeH="0" baseline="0" noProof="0" dirty="0" smtClean="0">
                <a:ln>
                  <a:noFill/>
                </a:ln>
                <a:solidFill>
                  <a:schemeClr val="tx1">
                    <a:lumMod val="50000"/>
                    <a:lumOff val="50000"/>
                  </a:schemeClr>
                </a:solidFill>
                <a:effectLst/>
                <a:uLnTx/>
                <a:uFillTx/>
                <a:latin typeface="HGPｺﾞｼｯｸM" pitchFamily="50" charset="-128"/>
                <a:ea typeface="HGPｺﾞｼｯｸM" pitchFamily="50" charset="-128"/>
                <a:cs typeface="+mn-cs"/>
              </a:rPr>
              <a:t>１１</a:t>
            </a:r>
            <a:r>
              <a:rPr lang="ja-JP" altLang="en-US" sz="2400" dirty="0" smtClean="0">
                <a:solidFill>
                  <a:schemeClr val="tx1">
                    <a:lumMod val="50000"/>
                    <a:lumOff val="50000"/>
                  </a:schemeClr>
                </a:solidFill>
                <a:latin typeface="HGPｺﾞｼｯｸM" pitchFamily="50" charset="-128"/>
                <a:ea typeface="HGPｺﾞｼｯｸM" pitchFamily="50" charset="-128"/>
              </a:rPr>
              <a:t>．</a:t>
            </a:r>
            <a:endParaRPr kumimoji="1" lang="ja-JP" altLang="en-US" sz="2400" b="0" i="0" u="none" strike="noStrike" kern="1200" cap="none" spc="0" normalizeH="0" baseline="0" noProof="0" dirty="0">
              <a:ln>
                <a:noFill/>
              </a:ln>
              <a:solidFill>
                <a:schemeClr val="tx1">
                  <a:lumMod val="50000"/>
                  <a:lumOff val="50000"/>
                </a:schemeClr>
              </a:solidFill>
              <a:effectLst/>
              <a:uLnTx/>
              <a:uFillTx/>
              <a:latin typeface="HGPｺﾞｼｯｸM" pitchFamily="50" charset="-128"/>
              <a:ea typeface="HGPｺﾞｼｯｸM" pitchFamily="50" charset="-128"/>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600200"/>
            <a:ext cx="8291264" cy="4525963"/>
          </a:xfrm>
        </p:spPr>
        <p:txBody>
          <a:bodyPr>
            <a:normAutofit/>
          </a:bodyPr>
          <a:lstStyle/>
          <a:p>
            <a:pPr>
              <a:buNone/>
            </a:pPr>
            <a:r>
              <a:rPr kumimoji="1" lang="ja-JP" altLang="en-US" dirty="0" smtClean="0">
                <a:latin typeface="HGPｺﾞｼｯｸE" pitchFamily="50" charset="-128"/>
                <a:ea typeface="HGPｺﾞｼｯｸE" pitchFamily="50" charset="-128"/>
              </a:rPr>
              <a:t>●膨大なデータを</a:t>
            </a:r>
            <a:endParaRPr kumimoji="1" lang="en-US" altLang="ja-JP" dirty="0" smtClean="0">
              <a:latin typeface="HGPｺﾞｼｯｸE" pitchFamily="50" charset="-128"/>
              <a:ea typeface="HGPｺﾞｼｯｸE" pitchFamily="50" charset="-128"/>
            </a:endParaRPr>
          </a:p>
          <a:p>
            <a:pPr>
              <a:buNone/>
            </a:pPr>
            <a:endParaRPr kumimoji="1" lang="en-US" altLang="ja-JP" sz="1100" dirty="0" smtClean="0">
              <a:latin typeface="HGPｺﾞｼｯｸE" pitchFamily="50" charset="-128"/>
              <a:ea typeface="HGPｺﾞｼｯｸE" pitchFamily="50" charset="-128"/>
            </a:endParaRPr>
          </a:p>
          <a:p>
            <a:pPr>
              <a:buNone/>
            </a:pPr>
            <a:r>
              <a:rPr lang="ja-JP" altLang="en-US" dirty="0" smtClean="0">
                <a:solidFill>
                  <a:srgbClr val="0070C0"/>
                </a:solidFill>
                <a:latin typeface="HGPｺﾞｼｯｸE" pitchFamily="50" charset="-128"/>
                <a:ea typeface="HGPｺﾞｼｯｸE" pitchFamily="50" charset="-128"/>
              </a:rPr>
              <a:t>　　国や市町村の行政サービス</a:t>
            </a:r>
            <a:endParaRPr lang="en-US" altLang="ja-JP" dirty="0" smtClean="0">
              <a:solidFill>
                <a:srgbClr val="0070C0"/>
              </a:solidFill>
              <a:latin typeface="HGPｺﾞｼｯｸE" pitchFamily="50" charset="-128"/>
              <a:ea typeface="HGPｺﾞｼｯｸE" pitchFamily="50" charset="-128"/>
            </a:endParaRPr>
          </a:p>
          <a:p>
            <a:pPr>
              <a:buNone/>
            </a:pPr>
            <a:r>
              <a:rPr lang="ja-JP" altLang="en-US" dirty="0" smtClean="0">
                <a:solidFill>
                  <a:srgbClr val="0070C0"/>
                </a:solidFill>
                <a:latin typeface="HGPｺﾞｼｯｸE" pitchFamily="50" charset="-128"/>
                <a:ea typeface="HGPｺﾞｼｯｸE" pitchFamily="50" charset="-128"/>
              </a:rPr>
              <a:t>　　企業活動　　　など</a:t>
            </a:r>
            <a:r>
              <a:rPr kumimoji="1" lang="ja-JP" altLang="en-US" dirty="0" smtClean="0">
                <a:solidFill>
                  <a:srgbClr val="0070C0"/>
                </a:solidFill>
                <a:latin typeface="HGPｺﾞｼｯｸE" pitchFamily="50" charset="-128"/>
                <a:ea typeface="HGPｺﾞｼｯｸE" pitchFamily="50" charset="-128"/>
              </a:rPr>
              <a:t>に役立てること。</a:t>
            </a:r>
            <a:endParaRPr kumimoji="1" lang="en-US" altLang="ja-JP" dirty="0" smtClean="0">
              <a:solidFill>
                <a:srgbClr val="0070C0"/>
              </a:solidFill>
              <a:latin typeface="HGPｺﾞｼｯｸE" pitchFamily="50" charset="-128"/>
              <a:ea typeface="HGPｺﾞｼｯｸE" pitchFamily="50" charset="-128"/>
            </a:endParaRPr>
          </a:p>
          <a:p>
            <a:endParaRPr lang="en-US" altLang="ja-JP" dirty="0"/>
          </a:p>
          <a:p>
            <a:pPr>
              <a:buNone/>
            </a:pPr>
            <a:r>
              <a:rPr lang="ja-JP" altLang="en-US" sz="2800" dirty="0">
                <a:latin typeface="HGPｺﾞｼｯｸM" pitchFamily="50" charset="-128"/>
                <a:ea typeface="HGPｺﾞｼｯｸM" pitchFamily="50" charset="-128"/>
              </a:rPr>
              <a:t>　</a:t>
            </a:r>
            <a:r>
              <a:rPr lang="ja-JP" altLang="en-US" sz="2800" dirty="0" smtClean="0">
                <a:latin typeface="HGPｺﾞｼｯｸM" pitchFamily="50" charset="-128"/>
                <a:ea typeface="HGPｺﾞｼｯｸM" pitchFamily="50" charset="-128"/>
              </a:rPr>
              <a:t>単にデータの量（</a:t>
            </a:r>
            <a:r>
              <a:rPr lang="en-US" altLang="ja-JP" sz="2800" dirty="0" smtClean="0">
                <a:latin typeface="HGPｺﾞｼｯｸM" pitchFamily="50" charset="-128"/>
                <a:ea typeface="HGPｺﾞｼｯｸM" pitchFamily="50" charset="-128"/>
              </a:rPr>
              <a:t>Big</a:t>
            </a:r>
            <a:r>
              <a:rPr lang="ja-JP" altLang="en-US" sz="2800" dirty="0" smtClean="0">
                <a:latin typeface="HGPｺﾞｼｯｸM" pitchFamily="50" charset="-128"/>
                <a:ea typeface="HGPｺﾞｼｯｸM" pitchFamily="50" charset="-128"/>
              </a:rPr>
              <a:t>であること）を指すのではなく，</a:t>
            </a:r>
            <a:endParaRPr lang="en-US" altLang="ja-JP" sz="2800" dirty="0" smtClean="0">
              <a:latin typeface="HGPｺﾞｼｯｸM" pitchFamily="50" charset="-128"/>
              <a:ea typeface="HGPｺﾞｼｯｸM" pitchFamily="50" charset="-128"/>
            </a:endParaRPr>
          </a:p>
          <a:p>
            <a:pPr>
              <a:buNone/>
            </a:pPr>
            <a:r>
              <a:rPr lang="ja-JP" altLang="en-US" sz="2800" dirty="0" smtClean="0">
                <a:latin typeface="HGPｺﾞｼｯｸM" pitchFamily="50" charset="-128"/>
                <a:ea typeface="HGPｺﾞｼｯｸM" pitchFamily="50" charset="-128"/>
              </a:rPr>
              <a:t>　データをサービスに活かす取り組み自体を指して用いられることが多い。</a:t>
            </a:r>
            <a:endParaRPr lang="en-US" altLang="ja-JP" sz="2800" dirty="0" smtClean="0">
              <a:latin typeface="HGPｺﾞｼｯｸM" pitchFamily="50" charset="-128"/>
              <a:ea typeface="HGPｺﾞｼｯｸM" pitchFamily="50" charset="-128"/>
            </a:endParaRPr>
          </a:p>
        </p:txBody>
      </p:sp>
      <p:sp>
        <p:nvSpPr>
          <p:cNvPr id="4" name="正方形/長方形 3"/>
          <p:cNvSpPr/>
          <p:nvPr/>
        </p:nvSpPr>
        <p:spPr>
          <a:xfrm>
            <a:off x="0" y="0"/>
            <a:ext cx="9144000" cy="260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txBox="1">
            <a:spLocks/>
          </p:cNvSpPr>
          <p:nvPr/>
        </p:nvSpPr>
        <p:spPr>
          <a:xfrm>
            <a:off x="457200" y="274638"/>
            <a:ext cx="8363272" cy="1143000"/>
          </a:xfrm>
          <a:prstGeom prst="rect">
            <a:avLst/>
          </a:prstGeom>
        </p:spPr>
        <p:txBody>
          <a:bodyPr vert="horz" lIns="91440" tIns="45720" rIns="91440" bIns="45720" rtlCol="0" anchor="ctr">
            <a:normAutofit/>
          </a:bodyPr>
          <a:lstStyle/>
          <a:p>
            <a:pPr lvl="0">
              <a:spcBef>
                <a:spcPct val="0"/>
              </a:spcBef>
            </a:pPr>
            <a:r>
              <a:rPr lang="ja-JP" altLang="en-US" sz="4400" dirty="0" smtClean="0"/>
              <a:t>１．ビッグデータとは？</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 name="正方形/長方形 5"/>
          <p:cNvSpPr/>
          <p:nvPr/>
        </p:nvSpPr>
        <p:spPr>
          <a:xfrm>
            <a:off x="0" y="0"/>
            <a:ext cx="9144000" cy="260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コンテンツ プレースホルダ 2"/>
          <p:cNvSpPr txBox="1">
            <a:spLocks/>
          </p:cNvSpPr>
          <p:nvPr/>
        </p:nvSpPr>
        <p:spPr>
          <a:xfrm>
            <a:off x="457200" y="1556792"/>
            <a:ext cx="8435280" cy="4536504"/>
          </a:xfrm>
          <a:prstGeom prst="rect">
            <a:avLst/>
          </a:prstGeom>
        </p:spPr>
        <p:txBody>
          <a:bodyPr vert="horz" lIns="91440" tIns="45720" rIns="91440" bIns="45720" rtlCol="0">
            <a:normAutofit fontScale="92500" lnSpcReduction="10000"/>
          </a:bodyPr>
          <a:lstStyle/>
          <a:p>
            <a:pPr>
              <a:lnSpc>
                <a:spcPct val="150000"/>
              </a:lnSpc>
              <a:spcBef>
                <a:spcPct val="20000"/>
              </a:spcBef>
            </a:pPr>
            <a:r>
              <a:rPr lang="ja-JP" altLang="en-US" sz="3200" dirty="0" smtClean="0">
                <a:solidFill>
                  <a:srgbClr val="0070C0"/>
                </a:solidFill>
                <a:latin typeface="HGPｺﾞｼｯｸE" pitchFamily="50" charset="-128"/>
                <a:ea typeface="HGPｺﾞｼｯｸE" pitchFamily="50" charset="-128"/>
              </a:rPr>
              <a:t>●水害の被害拡大防止</a:t>
            </a:r>
            <a:r>
              <a:rPr lang="ja-JP" altLang="en-US" sz="2400" dirty="0" smtClean="0">
                <a:solidFill>
                  <a:srgbClr val="0070C0"/>
                </a:solidFill>
                <a:latin typeface="HGPｺﾞｼｯｸE" pitchFamily="50" charset="-128"/>
                <a:ea typeface="HGPｺﾞｼｯｸE" pitchFamily="50" charset="-128"/>
              </a:rPr>
              <a:t>（ブラジル・リオデジャネイロ市）</a:t>
            </a:r>
            <a:endParaRPr lang="en-US" altLang="ja-JP" sz="3200" dirty="0" smtClean="0">
              <a:solidFill>
                <a:srgbClr val="0070C0"/>
              </a:solidFill>
              <a:latin typeface="HGPｺﾞｼｯｸE" pitchFamily="50" charset="-128"/>
              <a:ea typeface="HGPｺﾞｼｯｸE" pitchFamily="50" charset="-128"/>
            </a:endParaRPr>
          </a:p>
          <a:p>
            <a:pPr>
              <a:lnSpc>
                <a:spcPct val="150000"/>
              </a:lnSpc>
              <a:spcBef>
                <a:spcPct val="20000"/>
              </a:spcBef>
            </a:pPr>
            <a:r>
              <a:rPr lang="ja-JP" altLang="en-US" sz="3200" dirty="0" smtClean="0">
                <a:solidFill>
                  <a:srgbClr val="0070C0"/>
                </a:solidFill>
                <a:latin typeface="HGPｺﾞｼｯｸE" pitchFamily="50" charset="-128"/>
                <a:ea typeface="HGPｺﾞｼｯｸE" pitchFamily="50" charset="-128"/>
              </a:rPr>
              <a:t>●新生児の命を救う</a:t>
            </a:r>
            <a:r>
              <a:rPr lang="ja-JP" altLang="en-US" sz="2400" dirty="0" smtClean="0">
                <a:solidFill>
                  <a:srgbClr val="0070C0"/>
                </a:solidFill>
                <a:latin typeface="HGPｺﾞｼｯｸE" pitchFamily="50" charset="-128"/>
                <a:ea typeface="HGPｺﾞｼｯｸE" pitchFamily="50" charset="-128"/>
              </a:rPr>
              <a:t>（アメリカ・オリタリオ工科大学）</a:t>
            </a:r>
            <a:endParaRPr lang="en-US" altLang="ja-JP" sz="2400" dirty="0" smtClean="0">
              <a:solidFill>
                <a:srgbClr val="0070C0"/>
              </a:solidFill>
              <a:latin typeface="HGPｺﾞｼｯｸE" pitchFamily="50" charset="-128"/>
              <a:ea typeface="HGPｺﾞｼｯｸE" pitchFamily="50" charset="-128"/>
            </a:endParaRPr>
          </a:p>
          <a:p>
            <a:pPr>
              <a:lnSpc>
                <a:spcPct val="150000"/>
              </a:lnSpc>
              <a:spcBef>
                <a:spcPct val="20000"/>
              </a:spcBef>
            </a:pPr>
            <a:r>
              <a:rPr lang="ja-JP" altLang="en-US" sz="3200" dirty="0" smtClean="0">
                <a:solidFill>
                  <a:srgbClr val="0070C0"/>
                </a:solidFill>
                <a:latin typeface="HGPｺﾞｼｯｸE" pitchFamily="50" charset="-128"/>
                <a:ea typeface="HGPｺﾞｼｯｸE" pitchFamily="50" charset="-128"/>
              </a:rPr>
              <a:t>●交通渋滞緩和</a:t>
            </a:r>
            <a:r>
              <a:rPr lang="ja-JP" altLang="en-US" sz="2400" dirty="0" smtClean="0">
                <a:solidFill>
                  <a:srgbClr val="0070C0"/>
                </a:solidFill>
                <a:latin typeface="HGPｺﾞｼｯｸE" pitchFamily="50" charset="-128"/>
                <a:ea typeface="HGPｺﾞｼｯｸE" pitchFamily="50" charset="-128"/>
              </a:rPr>
              <a:t>（スウェーデン・ストックホルム市）</a:t>
            </a:r>
            <a:endParaRPr lang="en-US" altLang="ja-JP" sz="2400" dirty="0" smtClean="0">
              <a:solidFill>
                <a:srgbClr val="0070C0"/>
              </a:solidFill>
              <a:latin typeface="HGPｺﾞｼｯｸE" pitchFamily="50" charset="-128"/>
              <a:ea typeface="HGPｺﾞｼｯｸE" pitchFamily="50" charset="-128"/>
            </a:endParaRPr>
          </a:p>
          <a:p>
            <a:pPr>
              <a:lnSpc>
                <a:spcPct val="150000"/>
              </a:lnSpc>
              <a:spcBef>
                <a:spcPct val="20000"/>
              </a:spcBef>
            </a:pPr>
            <a:r>
              <a:rPr lang="ja-JP" altLang="en-US" sz="3200" dirty="0" smtClean="0">
                <a:solidFill>
                  <a:srgbClr val="0070C0"/>
                </a:solidFill>
                <a:latin typeface="HGPｺﾞｼｯｸE" pitchFamily="50" charset="-128"/>
                <a:ea typeface="HGPｺﾞｼｯｸE" pitchFamily="50" charset="-128"/>
              </a:rPr>
              <a:t>●山火事の延伸防止</a:t>
            </a:r>
            <a:r>
              <a:rPr lang="ja-JP" altLang="en-US" sz="2400" dirty="0" smtClean="0">
                <a:solidFill>
                  <a:srgbClr val="0070C0"/>
                </a:solidFill>
                <a:latin typeface="HGPｺﾞｼｯｸE" pitchFamily="50" charset="-128"/>
                <a:ea typeface="HGPｺﾞｼｯｸE" pitchFamily="50" charset="-128"/>
              </a:rPr>
              <a:t>（アメリカ）</a:t>
            </a:r>
            <a:endParaRPr lang="en-US" altLang="ja-JP" sz="2400" dirty="0" smtClean="0">
              <a:solidFill>
                <a:srgbClr val="0070C0"/>
              </a:solidFill>
              <a:latin typeface="HGPｺﾞｼｯｸE" pitchFamily="50" charset="-128"/>
              <a:ea typeface="HGPｺﾞｼｯｸE" pitchFamily="50" charset="-128"/>
            </a:endParaRPr>
          </a:p>
          <a:p>
            <a:pPr>
              <a:lnSpc>
                <a:spcPct val="150000"/>
              </a:lnSpc>
              <a:spcBef>
                <a:spcPct val="20000"/>
              </a:spcBef>
            </a:pPr>
            <a:r>
              <a:rPr lang="ja-JP" altLang="en-US" sz="3200" dirty="0" smtClean="0">
                <a:solidFill>
                  <a:srgbClr val="0070C0"/>
                </a:solidFill>
                <a:latin typeface="HGPｺﾞｼｯｸE" pitchFamily="50" charset="-128"/>
                <a:ea typeface="HGPｺﾞｼｯｸE" pitchFamily="50" charset="-128"/>
              </a:rPr>
              <a:t>●事故多発ポイントがわかる地図</a:t>
            </a:r>
            <a:r>
              <a:rPr lang="ja-JP" altLang="en-US" sz="2400" dirty="0" smtClean="0">
                <a:solidFill>
                  <a:srgbClr val="0070C0"/>
                </a:solidFill>
                <a:latin typeface="HGPｺﾞｼｯｸE" pitchFamily="50" charset="-128"/>
                <a:ea typeface="HGPｺﾞｼｯｸE" pitchFamily="50" charset="-128"/>
              </a:rPr>
              <a:t>（ホンダ）</a:t>
            </a:r>
            <a:endParaRPr lang="en-US" altLang="ja-JP" sz="3200" dirty="0" smtClean="0">
              <a:solidFill>
                <a:srgbClr val="0070C0"/>
              </a:solidFill>
              <a:latin typeface="HGPｺﾞｼｯｸE" pitchFamily="50" charset="-128"/>
              <a:ea typeface="HGPｺﾞｼｯｸE" pitchFamily="50" charset="-128"/>
            </a:endParaRPr>
          </a:p>
          <a:p>
            <a:pPr>
              <a:lnSpc>
                <a:spcPct val="150000"/>
              </a:lnSpc>
              <a:spcBef>
                <a:spcPct val="20000"/>
              </a:spcBef>
            </a:pPr>
            <a:r>
              <a:rPr lang="ja-JP" altLang="en-US" sz="3200" dirty="0" smtClean="0">
                <a:solidFill>
                  <a:srgbClr val="0070C0"/>
                </a:solidFill>
                <a:latin typeface="HGPｺﾞｼｯｸE" pitchFamily="50" charset="-128"/>
                <a:ea typeface="HGPｺﾞｼｯｸE" pitchFamily="50" charset="-128"/>
              </a:rPr>
              <a:t>●最適な栽培法を探す</a:t>
            </a:r>
            <a:r>
              <a:rPr lang="ja-JP" altLang="en-US" sz="2400" dirty="0" smtClean="0">
                <a:solidFill>
                  <a:srgbClr val="0070C0"/>
                </a:solidFill>
                <a:latin typeface="HGPｺﾞｼｯｸE" pitchFamily="50" charset="-128"/>
                <a:ea typeface="HGPｺﾞｼｯｸE" pitchFamily="50" charset="-128"/>
              </a:rPr>
              <a:t>（日本）</a:t>
            </a:r>
            <a:endParaRPr lang="ja-JP" altLang="en-US" sz="3200" dirty="0" smtClean="0">
              <a:solidFill>
                <a:srgbClr val="0070C0"/>
              </a:solidFill>
              <a:latin typeface="HGPｺﾞｼｯｸE" pitchFamily="50" charset="-128"/>
              <a:ea typeface="HGPｺﾞｼｯｸE" pitchFamily="50" charset="-128"/>
            </a:endParaRPr>
          </a:p>
          <a:p>
            <a:pPr>
              <a:lnSpc>
                <a:spcPct val="150000"/>
              </a:lnSpc>
              <a:spcBef>
                <a:spcPct val="20000"/>
              </a:spcBef>
            </a:pPr>
            <a:endParaRPr lang="ja-JP" altLang="en-US" sz="3200" dirty="0" smtClean="0">
              <a:solidFill>
                <a:srgbClr val="0070C0"/>
              </a:solidFill>
              <a:latin typeface="HGPｺﾞｼｯｸE" pitchFamily="50" charset="-128"/>
              <a:ea typeface="HGPｺﾞｼｯｸE" pitchFamily="50" charset="-128"/>
            </a:endParaRPr>
          </a:p>
          <a:p>
            <a:pPr>
              <a:lnSpc>
                <a:spcPct val="150000"/>
              </a:lnSpc>
              <a:spcBef>
                <a:spcPct val="20000"/>
              </a:spcBef>
            </a:pPr>
            <a:endParaRPr lang="en-US" altLang="ja-JP" sz="2400" dirty="0" smtClean="0">
              <a:solidFill>
                <a:srgbClr val="0070C0"/>
              </a:solidFill>
              <a:latin typeface="HGPｺﾞｼｯｸE" pitchFamily="50" charset="-128"/>
              <a:ea typeface="HGPｺﾞｼｯｸE" pitchFamily="50" charset="-128"/>
            </a:endParaRPr>
          </a:p>
          <a:p>
            <a:pPr>
              <a:lnSpc>
                <a:spcPct val="150000"/>
              </a:lnSpc>
              <a:spcBef>
                <a:spcPct val="20000"/>
              </a:spcBef>
            </a:pPr>
            <a:endParaRPr lang="ja-JP" altLang="en-US" sz="3200" dirty="0" smtClean="0">
              <a:solidFill>
                <a:srgbClr val="0070C0"/>
              </a:solidFill>
              <a:latin typeface="HGPｺﾞｼｯｸE" pitchFamily="50" charset="-128"/>
              <a:ea typeface="HGPｺﾞｼｯｸE" pitchFamily="50" charset="-128"/>
            </a:endParaRPr>
          </a:p>
          <a:p>
            <a:pPr>
              <a:lnSpc>
                <a:spcPct val="150000"/>
              </a:lnSpc>
              <a:spcBef>
                <a:spcPct val="20000"/>
              </a:spcBef>
            </a:pPr>
            <a:endParaRPr lang="ja-JP" altLang="en-US" sz="3200" dirty="0" smtClean="0">
              <a:solidFill>
                <a:srgbClr val="0070C0"/>
              </a:solidFill>
              <a:latin typeface="HGPｺﾞｼｯｸE" pitchFamily="50" charset="-128"/>
              <a:ea typeface="HGPｺﾞｼｯｸE" pitchFamily="50" charset="-128"/>
            </a:endParaRPr>
          </a:p>
          <a:p>
            <a:pPr>
              <a:lnSpc>
                <a:spcPct val="150000"/>
              </a:lnSpc>
              <a:spcBef>
                <a:spcPct val="20000"/>
              </a:spcBef>
            </a:pPr>
            <a:endParaRPr lang="ja-JP" altLang="en-US" sz="3200" dirty="0" smtClean="0">
              <a:solidFill>
                <a:srgbClr val="0070C0"/>
              </a:solidFill>
              <a:latin typeface="HGPｺﾞｼｯｸE" pitchFamily="50" charset="-128"/>
              <a:ea typeface="HGPｺﾞｼｯｸE" pitchFamily="50" charset="-128"/>
            </a:endParaRPr>
          </a:p>
          <a:p>
            <a:pPr>
              <a:lnSpc>
                <a:spcPct val="150000"/>
              </a:lnSpc>
              <a:spcBef>
                <a:spcPct val="20000"/>
              </a:spcBef>
            </a:pPr>
            <a:endParaRPr lang="ja-JP" altLang="en-US" sz="3200" dirty="0" smtClean="0">
              <a:solidFill>
                <a:srgbClr val="0070C0"/>
              </a:solidFill>
              <a:latin typeface="HGPｺﾞｼｯｸE" pitchFamily="50" charset="-128"/>
              <a:ea typeface="HGPｺﾞｼｯｸE" pitchFamily="50" charset="-128"/>
            </a:endParaRPr>
          </a:p>
          <a:p>
            <a:pPr>
              <a:lnSpc>
                <a:spcPct val="150000"/>
              </a:lnSpc>
              <a:spcBef>
                <a:spcPct val="20000"/>
              </a:spcBef>
            </a:pPr>
            <a:endParaRPr lang="ja-JP" altLang="en-US" sz="3200" dirty="0" smtClean="0">
              <a:solidFill>
                <a:srgbClr val="0070C0"/>
              </a:solidFill>
              <a:latin typeface="HGPｺﾞｼｯｸE" pitchFamily="50" charset="-128"/>
              <a:ea typeface="HGPｺﾞｼｯｸE" pitchFamily="50" charset="-128"/>
            </a:endParaRPr>
          </a:p>
          <a:p>
            <a:pPr>
              <a:lnSpc>
                <a:spcPct val="150000"/>
              </a:lnSpc>
              <a:spcBef>
                <a:spcPct val="20000"/>
              </a:spcBef>
            </a:pPr>
            <a:endParaRPr lang="ja-JP" altLang="en-US" sz="3200" dirty="0" smtClean="0">
              <a:solidFill>
                <a:srgbClr val="0070C0"/>
              </a:solidFill>
              <a:latin typeface="HGPｺﾞｼｯｸE" pitchFamily="50" charset="-128"/>
              <a:ea typeface="HGPｺﾞｼｯｸE" pitchFamily="50" charset="-128"/>
            </a:endParaRPr>
          </a:p>
          <a:p>
            <a:pPr>
              <a:lnSpc>
                <a:spcPct val="150000"/>
              </a:lnSpc>
              <a:spcBef>
                <a:spcPct val="20000"/>
              </a:spcBef>
            </a:pPr>
            <a:endParaRPr kumimoji="1" lang="en-US" altLang="ja-JP" sz="2800" b="0" i="0" u="none" strike="noStrike" kern="1200" cap="none" spc="0" normalizeH="0" baseline="0" noProof="0" dirty="0" smtClean="0">
              <a:ln>
                <a:noFill/>
              </a:ln>
              <a:solidFill>
                <a:schemeClr val="tx1">
                  <a:tint val="75000"/>
                </a:schemeClr>
              </a:solidFill>
              <a:effectLst/>
              <a:uLnTx/>
              <a:uFillTx/>
              <a:latin typeface="HGPｺﾞｼｯｸM" pitchFamily="50" charset="-128"/>
              <a:ea typeface="HGPｺﾞｼｯｸM" pitchFamily="50" charset="-128"/>
              <a:cs typeface="+mn-cs"/>
            </a:endParaRPr>
          </a:p>
        </p:txBody>
      </p:sp>
      <p:sp>
        <p:nvSpPr>
          <p:cNvPr id="10" name="タイトル 1"/>
          <p:cNvSpPr txBox="1">
            <a:spLocks/>
          </p:cNvSpPr>
          <p:nvPr/>
        </p:nvSpPr>
        <p:spPr>
          <a:xfrm>
            <a:off x="457200" y="274638"/>
            <a:ext cx="8363272" cy="1143000"/>
          </a:xfrm>
          <a:prstGeom prst="rect">
            <a:avLst/>
          </a:prstGeom>
        </p:spPr>
        <p:txBody>
          <a:bodyPr vert="horz" lIns="91440" tIns="45720" rIns="91440" bIns="45720" rtlCol="0" anchor="ctr">
            <a:normAutofit/>
          </a:bodyPr>
          <a:lstStyle/>
          <a:p>
            <a:pPr lvl="0">
              <a:spcBef>
                <a:spcPct val="0"/>
              </a:spcBef>
            </a:pPr>
            <a:r>
              <a:rPr lang="ja-JP" altLang="en-US" sz="4400" dirty="0" smtClean="0"/>
              <a:t>２．ビッグデータで何ができる？</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 5"/>
          <p:cNvSpPr>
            <a:spLocks noGrp="1"/>
          </p:cNvSpPr>
          <p:nvPr>
            <p:ph idx="1"/>
          </p:nvPr>
        </p:nvSpPr>
        <p:spPr>
          <a:xfrm>
            <a:off x="395536" y="692696"/>
            <a:ext cx="8686800" cy="5257800"/>
          </a:xfrm>
        </p:spPr>
        <p:txBody>
          <a:bodyPr>
            <a:normAutofit fontScale="47500" lnSpcReduction="20000"/>
          </a:bodyPr>
          <a:lstStyle/>
          <a:p>
            <a:pPr>
              <a:buNone/>
            </a:pPr>
            <a:r>
              <a:rPr lang="ja-JP" altLang="en-US" sz="6700" dirty="0" smtClean="0">
                <a:solidFill>
                  <a:srgbClr val="0070C0"/>
                </a:solidFill>
                <a:latin typeface="HGPｺﾞｼｯｸE" pitchFamily="50" charset="-128"/>
                <a:ea typeface="HGPｺﾞｼｯｸE" pitchFamily="50" charset="-128"/>
              </a:rPr>
              <a:t>動画素材</a:t>
            </a:r>
            <a:endParaRPr lang="en-US" altLang="ja-JP" sz="6700" dirty="0" smtClean="0">
              <a:solidFill>
                <a:srgbClr val="0070C0"/>
              </a:solidFill>
              <a:latin typeface="HGPｺﾞｼｯｸE" pitchFamily="50" charset="-128"/>
              <a:ea typeface="HGPｺﾞｼｯｸE" pitchFamily="50" charset="-128"/>
            </a:endParaRPr>
          </a:p>
          <a:p>
            <a:endParaRPr lang="en-US" altLang="ja-JP" dirty="0" smtClean="0">
              <a:latin typeface="HGPｺﾞｼｯｸM" pitchFamily="50" charset="-128"/>
              <a:ea typeface="HGPｺﾞｼｯｸM" pitchFamily="50" charset="-128"/>
            </a:endParaRPr>
          </a:p>
          <a:p>
            <a:r>
              <a:rPr lang="en-US" altLang="ja-JP" sz="4800" dirty="0" smtClean="0">
                <a:latin typeface="HGPｺﾞｼｯｸM" pitchFamily="50" charset="-128"/>
                <a:ea typeface="HGPｺﾞｼｯｸM" pitchFamily="50" charset="-128"/>
              </a:rPr>
              <a:t>IBM</a:t>
            </a:r>
            <a:r>
              <a:rPr lang="ja-JP" altLang="en-US" sz="4800" dirty="0" smtClean="0">
                <a:latin typeface="HGPｺﾞｼｯｸM" pitchFamily="50" charset="-128"/>
                <a:ea typeface="HGPｺﾞｼｯｸM" pitchFamily="50" charset="-128"/>
              </a:rPr>
              <a:t>のビッグデータ事例：三菱</a:t>
            </a:r>
            <a:r>
              <a:rPr lang="en-US" altLang="ja-JP" sz="4800" dirty="0" smtClean="0">
                <a:latin typeface="HGPｺﾞｼｯｸM" pitchFamily="50" charset="-128"/>
                <a:ea typeface="HGPｺﾞｼｯｸM" pitchFamily="50" charset="-128"/>
              </a:rPr>
              <a:t>UFJ</a:t>
            </a:r>
            <a:r>
              <a:rPr lang="ja-JP" altLang="en-US" sz="4800" dirty="0" smtClean="0">
                <a:latin typeface="HGPｺﾞｼｯｸM" pitchFamily="50" charset="-128"/>
                <a:ea typeface="HGPｺﾞｼｯｸM" pitchFamily="50" charset="-128"/>
              </a:rPr>
              <a:t>ニコス　</a:t>
            </a:r>
            <a:r>
              <a:rPr lang="en-US" altLang="ja-JP" sz="4800" dirty="0" smtClean="0">
                <a:latin typeface="HGPｺﾞｼｯｸM" pitchFamily="50" charset="-128"/>
                <a:ea typeface="HGPｺﾞｼｯｸM" pitchFamily="50" charset="-128"/>
              </a:rPr>
              <a:t>One to One</a:t>
            </a:r>
            <a:r>
              <a:rPr lang="ja-JP" altLang="en-US" sz="4800" dirty="0" smtClean="0">
                <a:latin typeface="HGPｺﾞｼｯｸM" pitchFamily="50" charset="-128"/>
                <a:ea typeface="HGPｺﾞｼｯｸM" pitchFamily="50" charset="-128"/>
              </a:rPr>
              <a:t>マーケティング</a:t>
            </a:r>
          </a:p>
          <a:p>
            <a:pPr>
              <a:buNone/>
            </a:pPr>
            <a:r>
              <a:rPr lang="ja-JP" altLang="en-US" dirty="0" smtClean="0">
                <a:latin typeface="HGPｺﾞｼｯｸM" pitchFamily="50" charset="-128"/>
                <a:ea typeface="HGPｺﾞｼｯｸM" pitchFamily="50" charset="-128"/>
              </a:rPr>
              <a:t>　　　</a:t>
            </a:r>
            <a:r>
              <a:rPr lang="en-US" altLang="ja-JP" dirty="0" smtClean="0">
                <a:latin typeface="HGPｺﾞｼｯｸM" pitchFamily="50" charset="-128"/>
                <a:ea typeface="HGPｺﾞｼｯｸM" pitchFamily="50" charset="-128"/>
                <a:hlinkClick r:id="rId3"/>
              </a:rPr>
              <a:t>http://youtu.be/6pz2vJn_p0Y</a:t>
            </a:r>
            <a:endParaRPr lang="en-US" altLang="ja-JP" dirty="0" smtClean="0">
              <a:latin typeface="HGPｺﾞｼｯｸM" pitchFamily="50" charset="-128"/>
              <a:ea typeface="HGPｺﾞｼｯｸM" pitchFamily="50" charset="-128"/>
            </a:endParaRPr>
          </a:p>
          <a:p>
            <a:endParaRPr lang="en-US" altLang="ja-JP" dirty="0" smtClean="0">
              <a:latin typeface="HGPｺﾞｼｯｸM" pitchFamily="50" charset="-128"/>
              <a:ea typeface="HGPｺﾞｼｯｸM" pitchFamily="50" charset="-128"/>
            </a:endParaRPr>
          </a:p>
          <a:p>
            <a:r>
              <a:rPr lang="en-US" altLang="ja-JP" sz="4800" dirty="0" smtClean="0">
                <a:latin typeface="HGPｺﾞｼｯｸM" pitchFamily="50" charset="-128"/>
                <a:ea typeface="HGPｺﾞｼｯｸM" pitchFamily="50" charset="-128"/>
              </a:rPr>
              <a:t>IBM</a:t>
            </a:r>
            <a:r>
              <a:rPr lang="ja-JP" altLang="en-US" sz="4800" dirty="0" smtClean="0">
                <a:latin typeface="HGPｺﾞｼｯｸM" pitchFamily="50" charset="-128"/>
                <a:ea typeface="HGPｺﾞｼｯｸM" pitchFamily="50" charset="-128"/>
              </a:rPr>
              <a:t>のビッグデータ事例：ブラジル・リオのオペレーションセンター</a:t>
            </a:r>
            <a:endParaRPr lang="en-US" altLang="ja-JP" sz="4800" dirty="0" smtClean="0">
              <a:latin typeface="HGPｺﾞｼｯｸM" pitchFamily="50" charset="-128"/>
              <a:ea typeface="HGPｺﾞｼｯｸM" pitchFamily="50" charset="-128"/>
            </a:endParaRPr>
          </a:p>
          <a:p>
            <a:r>
              <a:rPr lang="ja-JP" altLang="en-US" dirty="0" smtClean="0">
                <a:latin typeface="HGPｺﾞｼｯｸM" pitchFamily="50" charset="-128"/>
                <a:ea typeface="HGPｺﾞｼｯｸM" pitchFamily="50" charset="-128"/>
              </a:rPr>
              <a:t>（水害被害の拡大防止など）</a:t>
            </a:r>
            <a:endParaRPr lang="en-US" altLang="ja-JP" dirty="0" smtClean="0">
              <a:latin typeface="HGPｺﾞｼｯｸM" pitchFamily="50" charset="-128"/>
              <a:ea typeface="HGPｺﾞｼｯｸM" pitchFamily="50" charset="-128"/>
            </a:endParaRPr>
          </a:p>
          <a:p>
            <a:pPr>
              <a:buNone/>
            </a:pPr>
            <a:r>
              <a:rPr lang="ja-JP" altLang="en-US" dirty="0" smtClean="0">
                <a:latin typeface="HGPｺﾞｼｯｸM" pitchFamily="50" charset="-128"/>
                <a:ea typeface="HGPｺﾞｼｯｸM" pitchFamily="50" charset="-128"/>
              </a:rPr>
              <a:t>　　　</a:t>
            </a:r>
            <a:r>
              <a:rPr lang="en-US" altLang="ja-JP" dirty="0" smtClean="0">
                <a:latin typeface="HGPｺﾞｼｯｸM" pitchFamily="50" charset="-128"/>
                <a:ea typeface="HGPｺﾞｼｯｸM" pitchFamily="50" charset="-128"/>
                <a:hlinkClick r:id="rId4"/>
              </a:rPr>
              <a:t>http://www.youtube.com/watch?v=iw-a_derXC0</a:t>
            </a:r>
            <a:endParaRPr lang="en-US" altLang="ja-JP" dirty="0" smtClean="0">
              <a:latin typeface="HGPｺﾞｼｯｸM" pitchFamily="50" charset="-128"/>
              <a:ea typeface="HGPｺﾞｼｯｸM" pitchFamily="50" charset="-128"/>
            </a:endParaRPr>
          </a:p>
          <a:p>
            <a:endParaRPr lang="en-US" altLang="ja-JP" dirty="0" smtClean="0">
              <a:latin typeface="HGPｺﾞｼｯｸM" pitchFamily="50" charset="-128"/>
              <a:ea typeface="HGPｺﾞｼｯｸM" pitchFamily="50" charset="-128"/>
            </a:endParaRPr>
          </a:p>
          <a:p>
            <a:r>
              <a:rPr lang="en-US" altLang="ja-JP" sz="4800" dirty="0" smtClean="0">
                <a:latin typeface="HGPｺﾞｼｯｸM" pitchFamily="50" charset="-128"/>
                <a:ea typeface="HGPｺﾞｼｯｸM" pitchFamily="50" charset="-128"/>
              </a:rPr>
              <a:t>IBM</a:t>
            </a:r>
            <a:r>
              <a:rPr lang="ja-JP" altLang="en-US" sz="4800" dirty="0" smtClean="0">
                <a:latin typeface="HGPｺﾞｼｯｸM" pitchFamily="50" charset="-128"/>
                <a:ea typeface="HGPｺﾞｼｯｸM" pitchFamily="50" charset="-128"/>
              </a:rPr>
              <a:t>のビッグデータ事例： 新生児の命を救うリアルタイム予測分析</a:t>
            </a:r>
          </a:p>
          <a:p>
            <a:pPr>
              <a:buNone/>
            </a:pPr>
            <a:r>
              <a:rPr lang="ja-JP" altLang="en-US" dirty="0" smtClean="0">
                <a:latin typeface="HGPｺﾞｼｯｸM" pitchFamily="50" charset="-128"/>
                <a:ea typeface="HGPｺﾞｼｯｸM" pitchFamily="50" charset="-128"/>
              </a:rPr>
              <a:t>　　　</a:t>
            </a:r>
            <a:r>
              <a:rPr lang="en-US" altLang="ja-JP" dirty="0" smtClean="0">
                <a:latin typeface="HGPｺﾞｼｯｸM" pitchFamily="50" charset="-128"/>
                <a:ea typeface="HGPｺﾞｼｯｸM" pitchFamily="50" charset="-128"/>
                <a:hlinkClick r:id="rId5"/>
              </a:rPr>
              <a:t>http://www.youtube.com/watch?v=g27VskvlKsk</a:t>
            </a:r>
            <a:endParaRPr lang="en-US" altLang="ja-JP" dirty="0" smtClean="0">
              <a:latin typeface="HGPｺﾞｼｯｸM" pitchFamily="50" charset="-128"/>
              <a:ea typeface="HGPｺﾞｼｯｸM" pitchFamily="50" charset="-128"/>
            </a:endParaRPr>
          </a:p>
          <a:p>
            <a:endParaRPr kumimoji="1" lang="en-US" altLang="ja-JP" dirty="0" smtClean="0">
              <a:latin typeface="HGPｺﾞｼｯｸM" pitchFamily="50" charset="-128"/>
              <a:ea typeface="HGPｺﾞｼｯｸM" pitchFamily="50" charset="-128"/>
            </a:endParaRPr>
          </a:p>
          <a:p>
            <a:r>
              <a:rPr lang="en-US" altLang="ja-JP" sz="4800" dirty="0" smtClean="0">
                <a:latin typeface="HGPｺﾞｼｯｸM" pitchFamily="50" charset="-128"/>
                <a:ea typeface="HGPｺﾞｼｯｸM" pitchFamily="50" charset="-128"/>
              </a:rPr>
              <a:t>IBM</a:t>
            </a:r>
            <a:r>
              <a:rPr lang="ja-JP" altLang="en-US" sz="4800" dirty="0" smtClean="0">
                <a:latin typeface="HGPｺﾞｼｯｸM" pitchFamily="50" charset="-128"/>
                <a:ea typeface="HGPｺﾞｼｯｸM" pitchFamily="50" charset="-128"/>
              </a:rPr>
              <a:t>のビッグデータ事例：風力発電の最適化</a:t>
            </a:r>
            <a:endParaRPr lang="en-US" altLang="ja-JP" sz="4800" dirty="0" smtClean="0">
              <a:latin typeface="HGPｺﾞｼｯｸM" pitchFamily="50" charset="-128"/>
              <a:ea typeface="HGPｺﾞｼｯｸM" pitchFamily="50" charset="-128"/>
            </a:endParaRPr>
          </a:p>
          <a:p>
            <a:pPr>
              <a:buNone/>
            </a:pPr>
            <a:r>
              <a:rPr lang="ja-JP" altLang="en-US" dirty="0" smtClean="0">
                <a:latin typeface="HGPｺﾞｼｯｸM" pitchFamily="50" charset="-128"/>
                <a:ea typeface="HGPｺﾞｼｯｸM" pitchFamily="50" charset="-128"/>
              </a:rPr>
              <a:t>　　　</a:t>
            </a:r>
            <a:r>
              <a:rPr lang="en-US" altLang="ja-JP" dirty="0" smtClean="0">
                <a:latin typeface="HGPｺﾞｼｯｸM" pitchFamily="50" charset="-128"/>
                <a:ea typeface="HGPｺﾞｼｯｸM" pitchFamily="50" charset="-128"/>
                <a:hlinkClick r:id="rId6"/>
              </a:rPr>
              <a:t>http://www.youtube.com/watch?v=I_I-WEOZT_0&amp;feature=youtu.be</a:t>
            </a:r>
            <a:endParaRPr lang="en-US" altLang="ja-JP" dirty="0" smtClean="0">
              <a:latin typeface="HGPｺﾞｼｯｸM" pitchFamily="50" charset="-128"/>
              <a:ea typeface="HGPｺﾞｼｯｸM" pitchFamily="50" charset="-128"/>
            </a:endParaRPr>
          </a:p>
          <a:p>
            <a:pPr>
              <a:buNone/>
            </a:pPr>
            <a:endParaRPr lang="en-US" altLang="ja-JP" dirty="0" smtClean="0">
              <a:latin typeface="HGPｺﾞｼｯｸM" pitchFamily="50" charset="-128"/>
              <a:ea typeface="HGPｺﾞｼｯｸM" pitchFamily="50" charset="-128"/>
            </a:endParaRPr>
          </a:p>
          <a:p>
            <a:r>
              <a:rPr lang="en-US" altLang="ja-JP" sz="4800" dirty="0" smtClean="0">
                <a:latin typeface="HGPｺﾞｼｯｸM" pitchFamily="50" charset="-128"/>
                <a:ea typeface="HGPｺﾞｼｯｸM" pitchFamily="50" charset="-128"/>
              </a:rPr>
              <a:t>IBM</a:t>
            </a:r>
            <a:r>
              <a:rPr lang="ja-JP" altLang="en-US" sz="4800" dirty="0" smtClean="0">
                <a:latin typeface="HGPｺﾞｼｯｸM" pitchFamily="50" charset="-128"/>
                <a:ea typeface="HGPｺﾞｼｯｸM" pitchFamily="50" charset="-128"/>
              </a:rPr>
              <a:t>のビッグデータ事例：人々の感情をリアルタイム分析</a:t>
            </a:r>
          </a:p>
          <a:p>
            <a:pPr>
              <a:buNone/>
            </a:pPr>
            <a:r>
              <a:rPr lang="ja-JP" altLang="en-US" dirty="0" smtClean="0">
                <a:latin typeface="HGPｺﾞｼｯｸM" pitchFamily="50" charset="-128"/>
                <a:ea typeface="HGPｺﾞｼｯｸM" pitchFamily="50" charset="-128"/>
              </a:rPr>
              <a:t>　　　</a:t>
            </a:r>
            <a:r>
              <a:rPr lang="en-US" altLang="ja-JP" dirty="0" smtClean="0">
                <a:hlinkClick r:id="rId7"/>
              </a:rPr>
              <a:t>http://www.youtube.com/watch?v=Z13vGYEgsiU</a:t>
            </a:r>
            <a:endParaRPr lang="en-US" altLang="ja-JP" dirty="0" smtClean="0">
              <a:latin typeface="HGPｺﾞｼｯｸM" pitchFamily="50" charset="-128"/>
              <a:ea typeface="HGPｺﾞｼｯｸM" pitchFamily="50" charset="-128"/>
            </a:endParaRPr>
          </a:p>
          <a:p>
            <a:pPr>
              <a:buNone/>
            </a:pPr>
            <a:endParaRPr kumimoji="1" lang="en-US" altLang="ja-JP" dirty="0" smtClean="0">
              <a:latin typeface="HGPｺﾞｼｯｸM" pitchFamily="50" charset="-128"/>
              <a:ea typeface="HGPｺﾞｼｯｸM" pitchFamily="50" charset="-128"/>
            </a:endParaRPr>
          </a:p>
          <a:p>
            <a:pPr>
              <a:buNone/>
            </a:pPr>
            <a:endParaRPr kumimoji="1" lang="ja-JP" altLang="en-US" dirty="0">
              <a:latin typeface="HGPｺﾞｼｯｸM" pitchFamily="50" charset="-128"/>
              <a:ea typeface="HGPｺﾞｼｯｸM" pitchFamily="50" charset="-128"/>
            </a:endParaRPr>
          </a:p>
        </p:txBody>
      </p:sp>
      <p:sp>
        <p:nvSpPr>
          <p:cNvPr id="4" name="正方形/長方形 3"/>
          <p:cNvSpPr/>
          <p:nvPr/>
        </p:nvSpPr>
        <p:spPr>
          <a:xfrm>
            <a:off x="0" y="0"/>
            <a:ext cx="9144000" cy="260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p:cNvSpPr txBox="1">
            <a:spLocks/>
          </p:cNvSpPr>
          <p:nvPr/>
        </p:nvSpPr>
        <p:spPr>
          <a:xfrm>
            <a:off x="683568" y="260648"/>
            <a:ext cx="7772400" cy="1470025"/>
          </a:xfrm>
          <a:prstGeom prst="rect">
            <a:avLst/>
          </a:prstGeom>
        </p:spPr>
        <p:txBody>
          <a:bodyPr vert="horz" lIns="91440" tIns="45720" rIns="91440" bIns="45720" rtlCol="0" anchor="ctr">
            <a:normAutofit/>
          </a:bodyPr>
          <a:lstStyle/>
          <a:p>
            <a:pPr lvl="0" algn="ctr">
              <a:spcBef>
                <a:spcPct val="0"/>
              </a:spcBef>
              <a:defRPr/>
            </a:pP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3434</TotalTime>
  <Words>3140</Words>
  <Application>Microsoft Office PowerPoint</Application>
  <PresentationFormat>画面に合わせる (4:3)</PresentationFormat>
  <Paragraphs>700</Paragraphs>
  <Slides>55</Slides>
  <Notes>27</Notes>
  <HiddenSlides>0</HiddenSlides>
  <MMClips>0</MMClips>
  <ScaleCrop>false</ScaleCrop>
  <HeadingPairs>
    <vt:vector size="4" baseType="variant">
      <vt:variant>
        <vt:lpstr>テーマ</vt:lpstr>
      </vt:variant>
      <vt:variant>
        <vt:i4>1</vt:i4>
      </vt:variant>
      <vt:variant>
        <vt:lpstr>スライド タイトル</vt:lpstr>
      </vt:variant>
      <vt:variant>
        <vt:i4>55</vt:i4>
      </vt:variant>
    </vt:vector>
  </HeadingPairs>
  <TitlesOfParts>
    <vt:vector size="56" baseType="lpstr">
      <vt:lpstr>Office テーマ</vt:lpstr>
      <vt:lpstr>『情報科＋』  No.001連動  授業スライド 作成用素材</vt:lpstr>
      <vt:lpstr>スライド 2</vt:lpstr>
      <vt:lpstr>スライド 3</vt:lpstr>
      <vt:lpstr>スライド 4</vt:lpstr>
      <vt:lpstr>スライド 5</vt:lpstr>
      <vt:lpstr>第１部　ビッグデータ</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１０．だから，あの企業も</vt:lpstr>
      <vt:lpstr>１１．考えてみよう</vt:lpstr>
      <vt:lpstr>スライド 22</vt:lpstr>
      <vt:lpstr>スライド 23</vt:lpstr>
      <vt:lpstr>スライド 24</vt:lpstr>
      <vt:lpstr>３．誌面データ</vt:lpstr>
      <vt:lpstr>４．誌面イラスト（イラスト本文含む）</vt:lpstr>
      <vt:lpstr>４．誌面イラスト（イラストのみ）</vt:lpstr>
      <vt:lpstr>５．誌面イラスト本文（流用）</vt:lpstr>
      <vt:lpstr>スライド 29</vt:lpstr>
      <vt:lpstr>スライド 30</vt:lpstr>
      <vt:lpstr>７．Pontaカードとは</vt:lpstr>
      <vt:lpstr>スライド 32</vt:lpstr>
      <vt:lpstr>８．POSシステムの特徴</vt:lpstr>
      <vt:lpstr>スライド 34</vt:lpstr>
      <vt:lpstr>スライド 35</vt:lpstr>
      <vt:lpstr>スライド 36</vt:lpstr>
      <vt:lpstr>スライド 37</vt:lpstr>
      <vt:lpstr>スライド 38</vt:lpstr>
      <vt:lpstr>スライド 39</vt:lpstr>
      <vt:lpstr>スライド 40</vt:lpstr>
      <vt:lpstr>スライド 41</vt:lpstr>
      <vt:lpstr>スライド 42</vt:lpstr>
      <vt:lpstr>スライド 43</vt:lpstr>
      <vt:lpstr>スライド 44</vt:lpstr>
      <vt:lpstr>スライド 45</vt:lpstr>
      <vt:lpstr>スライド 46</vt:lpstr>
      <vt:lpstr>スライド 47</vt:lpstr>
      <vt:lpstr>スライド 48</vt:lpstr>
      <vt:lpstr>スライド 49</vt:lpstr>
      <vt:lpstr>スライド 50</vt:lpstr>
      <vt:lpstr>スライド 51</vt:lpstr>
      <vt:lpstr>スライド 52</vt:lpstr>
      <vt:lpstr>スライド 53</vt:lpstr>
      <vt:lpstr>スライド 54</vt:lpstr>
      <vt:lpstr>スライド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ビッグデータとは？</dc:title>
  <dc:creator>iwasaki</dc:creator>
  <cp:lastModifiedBy>iwasaki</cp:lastModifiedBy>
  <cp:revision>312</cp:revision>
  <dcterms:created xsi:type="dcterms:W3CDTF">2013-09-05T01:58:58Z</dcterms:created>
  <dcterms:modified xsi:type="dcterms:W3CDTF">2013-12-02T12:39:20Z</dcterms:modified>
</cp:coreProperties>
</file>