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78"/>
  </p:notesMasterIdLst>
  <p:handoutMasterIdLst>
    <p:handoutMasterId r:id="rId79"/>
  </p:handoutMasterIdLst>
  <p:sldIdLst>
    <p:sldId id="514" r:id="rId2"/>
    <p:sldId id="515" r:id="rId3"/>
    <p:sldId id="527" r:id="rId4"/>
    <p:sldId id="528" r:id="rId5"/>
    <p:sldId id="562" r:id="rId6"/>
    <p:sldId id="560" r:id="rId7"/>
    <p:sldId id="529" r:id="rId8"/>
    <p:sldId id="561" r:id="rId9"/>
    <p:sldId id="531" r:id="rId10"/>
    <p:sldId id="532" r:id="rId11"/>
    <p:sldId id="533" r:id="rId12"/>
    <p:sldId id="534" r:id="rId13"/>
    <p:sldId id="535" r:id="rId14"/>
    <p:sldId id="556" r:id="rId15"/>
    <p:sldId id="537" r:id="rId16"/>
    <p:sldId id="538" r:id="rId17"/>
    <p:sldId id="540" r:id="rId18"/>
    <p:sldId id="547" r:id="rId19"/>
    <p:sldId id="548" r:id="rId20"/>
    <p:sldId id="550" r:id="rId21"/>
    <p:sldId id="551" r:id="rId22"/>
    <p:sldId id="552" r:id="rId23"/>
    <p:sldId id="553" r:id="rId24"/>
    <p:sldId id="554" r:id="rId25"/>
    <p:sldId id="555" r:id="rId26"/>
    <p:sldId id="557" r:id="rId27"/>
    <p:sldId id="526" r:id="rId28"/>
    <p:sldId id="519" r:id="rId29"/>
    <p:sldId id="459" r:id="rId30"/>
    <p:sldId id="440" r:id="rId31"/>
    <p:sldId id="442" r:id="rId32"/>
    <p:sldId id="446" r:id="rId33"/>
    <p:sldId id="524" r:id="rId34"/>
    <p:sldId id="449" r:id="rId35"/>
    <p:sldId id="443" r:id="rId36"/>
    <p:sldId id="447" r:id="rId37"/>
    <p:sldId id="445" r:id="rId38"/>
    <p:sldId id="453" r:id="rId39"/>
    <p:sldId id="455" r:id="rId40"/>
    <p:sldId id="563" r:id="rId41"/>
    <p:sldId id="470" r:id="rId42"/>
    <p:sldId id="458" r:id="rId43"/>
    <p:sldId id="469" r:id="rId44"/>
    <p:sldId id="485" r:id="rId45"/>
    <p:sldId id="456" r:id="rId46"/>
    <p:sldId id="454" r:id="rId47"/>
    <p:sldId id="467" r:id="rId48"/>
    <p:sldId id="471" r:id="rId49"/>
    <p:sldId id="460" r:id="rId50"/>
    <p:sldId id="461" r:id="rId51"/>
    <p:sldId id="464" r:id="rId52"/>
    <p:sldId id="466" r:id="rId53"/>
    <p:sldId id="468" r:id="rId54"/>
    <p:sldId id="564" r:id="rId55"/>
    <p:sldId id="565" r:id="rId56"/>
    <p:sldId id="566" r:id="rId57"/>
    <p:sldId id="567" r:id="rId58"/>
    <p:sldId id="568" r:id="rId59"/>
    <p:sldId id="569" r:id="rId60"/>
    <p:sldId id="570" r:id="rId61"/>
    <p:sldId id="571" r:id="rId62"/>
    <p:sldId id="572" r:id="rId63"/>
    <p:sldId id="573" r:id="rId64"/>
    <p:sldId id="574" r:id="rId65"/>
    <p:sldId id="575" r:id="rId66"/>
    <p:sldId id="576" r:id="rId67"/>
    <p:sldId id="577" r:id="rId68"/>
    <p:sldId id="578" r:id="rId69"/>
    <p:sldId id="579" r:id="rId70"/>
    <p:sldId id="580" r:id="rId71"/>
    <p:sldId id="581" r:id="rId72"/>
    <p:sldId id="582" r:id="rId73"/>
    <p:sldId id="583" r:id="rId74"/>
    <p:sldId id="584" r:id="rId75"/>
    <p:sldId id="585" r:id="rId76"/>
    <p:sldId id="586" r:id="rId77"/>
  </p:sldIdLst>
  <p:sldSz cx="9144000" cy="6858000" type="screen4x3"/>
  <p:notesSz cx="6735763" cy="9866313"/>
  <p:embeddedFontLst>
    <p:embeddedFont>
      <p:font typeface="Calibri" pitchFamily="34" charset="0"/>
      <p:regular r:id="rId80"/>
      <p:bold r:id="rId81"/>
      <p:italic r:id="rId82"/>
      <p:boldItalic r:id="rId83"/>
    </p:embeddedFont>
    <p:embeddedFont>
      <p:font typeface="HGPｺﾞｼｯｸM" pitchFamily="50" charset="-128"/>
      <p:regular r:id="rId84"/>
    </p:embeddedFont>
    <p:embeddedFont>
      <p:font typeface="HGPｺﾞｼｯｸE" pitchFamily="50" charset="-128"/>
      <p:regular r:id="rId85"/>
    </p:embeddedFont>
    <p:embeddedFont>
      <p:font typeface="Century" pitchFamily="18" charset="0"/>
      <p:regular r:id="rId86"/>
    </p:embeddedFont>
    <p:embeddedFont>
      <p:font typeface="HGSｺﾞｼｯｸM" pitchFamily="50" charset="-128"/>
      <p:regular r:id="rId87"/>
    </p:embeddedFont>
    <p:embeddedFont>
      <p:font typeface="Ebrima" pitchFamily="2" charset="0"/>
      <p:regular r:id="rId88"/>
      <p:bold r:id="rId89"/>
    </p:embeddedFont>
    <p:embeddedFont>
      <p:font typeface="メイリオ" pitchFamily="50" charset="-128"/>
      <p:regular r:id="rId90"/>
      <p:bold r:id="rId91"/>
      <p:italic r:id="rId92"/>
      <p:boldItalic r:id="rId93"/>
    </p:embeddedFont>
    <p:embeddedFont>
      <p:font typeface="新細明體" pitchFamily="18" charset="-120"/>
      <p:regular r:id="rId94"/>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0CC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41" autoAdjust="0"/>
    <p:restoredTop sz="89036" autoAdjust="0"/>
  </p:normalViewPr>
  <p:slideViewPr>
    <p:cSldViewPr>
      <p:cViewPr varScale="1">
        <p:scale>
          <a:sx n="59" d="100"/>
          <a:sy n="59" d="100"/>
        </p:scale>
        <p:origin x="-141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5.fntdata"/><Relationship Id="rId89" Type="http://schemas.openxmlformats.org/officeDocument/2006/relationships/font" Target="fonts/font10.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87"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font" Target="fonts/font14.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5" Type="http://schemas.openxmlformats.org/officeDocument/2006/relationships/image" Target="../media/image49.wmf"/><Relationship Id="rId4"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5EBA7BB5-1225-41FB-859D-31A479F6CD9F}" type="datetimeFigureOut">
              <a:rPr kumimoji="1" lang="ja-JP" altLang="en-US" smtClean="0"/>
              <a:pPr/>
              <a:t>2014/5/26</a:t>
            </a:fld>
            <a:endParaRPr kumimoji="1" lang="ja-JP" altLang="en-US"/>
          </a:p>
        </p:txBody>
      </p:sp>
      <p:sp>
        <p:nvSpPr>
          <p:cNvPr id="4" name="フッター プレースホルダ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70D634DD-06F2-4F3A-899A-128572ED42A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51FF9D20-8563-49C2-8C18-DC763BBDC846}" type="datetimeFigureOut">
              <a:rPr kumimoji="1" lang="ja-JP" altLang="en-US" smtClean="0"/>
              <a:pPr/>
              <a:t>2014/5/26</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EC897E7A-E009-4A2B-9A64-F4033D3DA318}"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HGPｺﾞｼｯｸM" pitchFamily="50" charset="-128"/>
                <a:ea typeface="HGPｺﾞｼｯｸM" pitchFamily="50" charset="-128"/>
              </a:rPr>
              <a:t>○</a:t>
            </a:r>
            <a:r>
              <a:rPr kumimoji="1" lang="en-US" altLang="ja-JP" dirty="0" smtClean="0">
                <a:latin typeface="HGPｺﾞｼｯｸM" pitchFamily="50" charset="-128"/>
                <a:ea typeface="HGPｺﾞｼｯｸM" pitchFamily="50" charset="-128"/>
              </a:rPr>
              <a:t>DSSS</a:t>
            </a:r>
            <a:r>
              <a:rPr kumimoji="1" lang="ja-JP" altLang="en-US" dirty="0" smtClean="0">
                <a:latin typeface="HGPｺﾞｼｯｸM" pitchFamily="50" charset="-128"/>
                <a:ea typeface="HGPｺﾞｼｯｸM" pitchFamily="50" charset="-128"/>
              </a:rPr>
              <a:t>について</a:t>
            </a:r>
            <a:endParaRPr kumimoji="1" lang="en-US" altLang="ja-JP" dirty="0" smtClean="0">
              <a:latin typeface="HGPｺﾞｼｯｸM" pitchFamily="50" charset="-128"/>
              <a:ea typeface="HGPｺﾞｼｯｸM" pitchFamily="50" charset="-128"/>
            </a:endParaRPr>
          </a:p>
          <a:p>
            <a:r>
              <a:rPr kumimoji="1" lang="ja-JP" altLang="en-US" dirty="0" smtClean="0">
                <a:latin typeface="HGPｺﾞｼｯｸM" pitchFamily="50" charset="-128"/>
                <a:ea typeface="HGPｺﾞｼｯｸM" pitchFamily="50" charset="-128"/>
              </a:rPr>
              <a:t>一般社団法人 </a:t>
            </a:r>
            <a:r>
              <a:rPr kumimoji="1" lang="en-US" altLang="ja-JP" dirty="0" smtClean="0">
                <a:latin typeface="HGPｺﾞｼｯｸM" pitchFamily="50" charset="-128"/>
                <a:ea typeface="HGPｺﾞｼｯｸM" pitchFamily="50" charset="-128"/>
              </a:rPr>
              <a:t>UTMS</a:t>
            </a:r>
            <a:r>
              <a:rPr kumimoji="1" lang="ja-JP" altLang="en-US" dirty="0" smtClean="0">
                <a:latin typeface="HGPｺﾞｼｯｸM" pitchFamily="50" charset="-128"/>
                <a:ea typeface="HGPｺﾞｼｯｸM" pitchFamily="50" charset="-128"/>
              </a:rPr>
              <a:t>協会</a:t>
            </a:r>
            <a:endParaRPr kumimoji="1" lang="en-US" altLang="ja-JP" dirty="0" smtClean="0">
              <a:latin typeface="HGPｺﾞｼｯｸM" pitchFamily="50" charset="-128"/>
              <a:ea typeface="HGPｺﾞｼｯｸM" pitchFamily="50" charset="-128"/>
            </a:endParaRPr>
          </a:p>
          <a:p>
            <a:r>
              <a:rPr kumimoji="1" lang="en-US" altLang="ja-JP" dirty="0" smtClean="0">
                <a:latin typeface="HGPｺﾞｼｯｸM" pitchFamily="50" charset="-128"/>
                <a:ea typeface="HGPｺﾞｼｯｸM" pitchFamily="50" charset="-128"/>
              </a:rPr>
              <a:t>http://www.utms.or.jp/japanese/system/dsss.html</a:t>
            </a:r>
            <a:endParaRPr kumimoji="1" lang="ja-JP" altLang="en-US" dirty="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1200" dirty="0" smtClean="0">
                <a:latin typeface="HGPｺﾞｼｯｸM" pitchFamily="50" charset="-128"/>
                <a:ea typeface="HGPｺﾞｼｯｸM" pitchFamily="50" charset="-128"/>
              </a:rPr>
              <a:t>YouTube</a:t>
            </a:r>
            <a:r>
              <a:rPr lang="ja-JP" altLang="en-US" sz="1200" dirty="0" smtClean="0">
                <a:latin typeface="HGPｺﾞｼｯｸM" pitchFamily="50" charset="-128"/>
                <a:ea typeface="HGPｺﾞｼｯｸM" pitchFamily="50" charset="-128"/>
              </a:rPr>
              <a:t>「ドキュメント　グーグルカー　自動運転自動車　</a:t>
            </a:r>
            <a:r>
              <a:rPr lang="en-US" altLang="ja-JP" sz="1200" dirty="0" smtClean="0">
                <a:latin typeface="HGPｺﾞｼｯｸM" pitchFamily="50" charset="-128"/>
                <a:ea typeface="HGPｺﾞｼｯｸM" pitchFamily="50" charset="-128"/>
              </a:rPr>
              <a:t>1</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lang="en-US" altLang="ja-JP" sz="1200" dirty="0" smtClean="0">
                <a:solidFill>
                  <a:srgbClr val="00B050"/>
                </a:solidFill>
                <a:latin typeface="HGPｺﾞｼｯｸM" pitchFamily="50" charset="-128"/>
                <a:ea typeface="HGPｺﾞｼｯｸM" pitchFamily="50" charset="-128"/>
              </a:rPr>
              <a:t>https://www.youtube.com/watch?v=zxhOM-66L-M</a:t>
            </a:r>
          </a:p>
          <a:p>
            <a:endParaRPr lang="en-US" altLang="ja-JP" sz="1200" dirty="0" smtClean="0">
              <a:solidFill>
                <a:srgbClr val="00B050"/>
              </a:solidFill>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YouTube</a:t>
            </a:r>
            <a:r>
              <a:rPr lang="ja-JP" altLang="en-US" sz="1200" dirty="0" smtClean="0">
                <a:latin typeface="HGPｺﾞｼｯｸM" pitchFamily="50" charset="-128"/>
                <a:ea typeface="HGPｺﾞｼｯｸM" pitchFamily="50" charset="-128"/>
              </a:rPr>
              <a:t>「ドキュメント　グーグルカー　自動運転自動車　</a:t>
            </a:r>
            <a:r>
              <a:rPr lang="en-US" altLang="ja-JP" sz="1200" dirty="0" smtClean="0">
                <a:latin typeface="HGPｺﾞｼｯｸM" pitchFamily="50" charset="-128"/>
                <a:ea typeface="HGPｺﾞｼｯｸM" pitchFamily="50" charset="-128"/>
              </a:rPr>
              <a:t>2</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lang="en-US" altLang="ja-JP" sz="1200" dirty="0" smtClean="0">
                <a:solidFill>
                  <a:srgbClr val="00B050"/>
                </a:solidFill>
                <a:latin typeface="HGPｺﾞｼｯｸM" pitchFamily="50" charset="-128"/>
                <a:ea typeface="HGPｺﾞｼｯｸM" pitchFamily="50" charset="-128"/>
              </a:rPr>
              <a:t>https://www.youtube.com/watch?v=EoHa0PgeSho&amp;noredirect=1</a:t>
            </a:r>
          </a:p>
          <a:p>
            <a:endParaRPr lang="en-US" altLang="zh-TW" sz="1200" dirty="0" smtClean="0">
              <a:latin typeface="HGPｺﾞｼｯｸM" pitchFamily="50" charset="-128"/>
              <a:ea typeface="HGPｺﾞｼｯｸM" pitchFamily="50" charset="-128"/>
            </a:endParaRPr>
          </a:p>
          <a:p>
            <a:endParaRPr lang="en-US" altLang="zh-TW" sz="1200" dirty="0" smtClean="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15</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16</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18</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19</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20</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21</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22</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23</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24</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ホンダ「</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Honda Silicon Valley Lab</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http://hondasvl.com/</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r>
              <a:rPr kumimoji="1" lang="ja-JP" altLang="en-US" sz="1200" b="0" i="0" kern="1200" dirty="0" smtClean="0">
                <a:solidFill>
                  <a:schemeClr val="tx1"/>
                </a:solidFill>
                <a:latin typeface="HGPｺﾞｼｯｸM" pitchFamily="50" charset="-128"/>
                <a:ea typeface="HGPｺﾞｼｯｸM" pitchFamily="50" charset="-128"/>
                <a:cs typeface="+mn-cs"/>
              </a:rPr>
              <a:t>日産自動車「日産総合研究所シリコンバレーオフィス」 （</a:t>
            </a:r>
            <a:r>
              <a:rPr kumimoji="1" lang="en-US" altLang="ja-JP" sz="1200" b="0" i="0" kern="1200" dirty="0" smtClean="0">
                <a:solidFill>
                  <a:schemeClr val="tx1"/>
                </a:solidFill>
                <a:latin typeface="HGPｺﾞｼｯｸM" pitchFamily="50" charset="-128"/>
                <a:ea typeface="HGPｺﾞｼｯｸM" pitchFamily="50" charset="-128"/>
                <a:cs typeface="+mn-cs"/>
              </a:rPr>
              <a:t>Nissan Research Center Silicon Valley, NRC-SV</a:t>
            </a:r>
            <a:r>
              <a:rPr kumimoji="1" lang="ja-JP" altLang="en-US" sz="1200" b="0" i="0" kern="1200" dirty="0" smtClean="0">
                <a:solidFill>
                  <a:schemeClr val="tx1"/>
                </a:solidFill>
                <a:latin typeface="HGPｺﾞｼｯｸM" pitchFamily="50" charset="-128"/>
                <a:ea typeface="HGPｺﾞｼｯｸM" pitchFamily="50" charset="-128"/>
                <a:cs typeface="+mn-cs"/>
              </a:rPr>
              <a:t>）</a:t>
            </a:r>
            <a:endParaRPr kumimoji="1" lang="en-US" altLang="ja-JP" b="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smtClean="0">
                <a:latin typeface="HGPｺﾞｼｯｸM" pitchFamily="50" charset="-128"/>
                <a:ea typeface="HGPｺﾞｼｯｸM" pitchFamily="50" charset="-128"/>
              </a:rPr>
              <a:t>http://www.nissan-global.com/JP/NEWS/2013/_STORY/130218-02-j.html</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0" dirty="0" smtClean="0">
                <a:latin typeface="HGPｺﾞｼｯｸM" pitchFamily="50" charset="-128"/>
                <a:ea typeface="HGPｺﾞｼｯｸM" pitchFamily="50" charset="-128"/>
              </a:rPr>
              <a:t>トヨタ「</a:t>
            </a:r>
            <a:r>
              <a:rPr kumimoji="1" lang="ja-JP" altLang="en-US" sz="1200" b="0" i="0" kern="1200" dirty="0" smtClean="0">
                <a:solidFill>
                  <a:schemeClr val="tx1"/>
                </a:solidFill>
                <a:latin typeface="HGPｺﾞｼｯｸM" pitchFamily="50" charset="-128"/>
                <a:ea typeface="HGPｺﾞｼｯｸM" pitchFamily="50" charset="-128"/>
                <a:cs typeface="+mn-cs"/>
              </a:rPr>
              <a:t>トヨタ</a:t>
            </a:r>
            <a:r>
              <a:rPr kumimoji="1" lang="en-US" altLang="ja-JP" sz="1200" b="0" i="0" kern="1200" dirty="0" smtClean="0">
                <a:solidFill>
                  <a:schemeClr val="tx1"/>
                </a:solidFill>
                <a:latin typeface="HGPｺﾞｼｯｸM" pitchFamily="50" charset="-128"/>
                <a:ea typeface="HGPｺﾞｼｯｸM" pitchFamily="50" charset="-128"/>
                <a:cs typeface="+mn-cs"/>
              </a:rPr>
              <a:t>IT</a:t>
            </a:r>
            <a:r>
              <a:rPr kumimoji="1" lang="ja-JP" altLang="en-US" sz="1200" b="0" i="0" kern="1200" dirty="0" smtClean="0">
                <a:solidFill>
                  <a:schemeClr val="tx1"/>
                </a:solidFill>
                <a:latin typeface="HGPｺﾞｼｯｸM" pitchFamily="50" charset="-128"/>
                <a:ea typeface="HGPｺﾞｼｯｸM" pitchFamily="50" charset="-128"/>
                <a:cs typeface="+mn-cs"/>
              </a:rPr>
              <a:t>開発センター（</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Toyota Info Technology Center</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http://www.toyota-itc.com/</a:t>
            </a:r>
          </a:p>
          <a:p>
            <a:endParaRPr kumimoji="1" lang="ja-JP" altLang="en-US" b="0" dirty="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25</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26</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27</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28</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29</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HGPｺﾞｼｯｸM" pitchFamily="50" charset="-128"/>
                <a:ea typeface="HGPｺﾞｼｯｸM" pitchFamily="50" charset="-128"/>
              </a:rPr>
              <a:t>○図は下記を基に作成</a:t>
            </a:r>
            <a:endParaRPr kumimoji="1" lang="ja-JP" altLang="en-US" sz="1200" dirty="0" smtClean="0">
              <a:latin typeface="HGPｺﾞｼｯｸM" pitchFamily="50" charset="-128"/>
              <a:ea typeface="HGPｺﾞｼｯｸM" pitchFamily="50" charset="-128"/>
            </a:endParaRPr>
          </a:p>
          <a:p>
            <a:endParaRPr kumimoji="1" lang="ja-JP" altLang="en-US" dirty="0" smtClean="0">
              <a:latin typeface="HGPｺﾞｼｯｸM" pitchFamily="50" charset="-128"/>
              <a:ea typeface="HGPｺﾞｼｯｸM" pitchFamily="50" charset="-128"/>
            </a:endParaRPr>
          </a:p>
          <a:p>
            <a:r>
              <a:rPr kumimoji="1" lang="ja-JP" altLang="en-US" dirty="0" smtClean="0">
                <a:latin typeface="HGPｺﾞｼｯｸM" pitchFamily="50" charset="-128"/>
                <a:ea typeface="HGPｺﾞｼｯｸM" pitchFamily="50" charset="-128"/>
              </a:rPr>
              <a:t>本田技研工業「</a:t>
            </a:r>
            <a:r>
              <a:rPr kumimoji="1" lang="en-US" altLang="ja-JP" dirty="0" smtClean="0">
                <a:latin typeface="HGPｺﾞｼｯｸM" pitchFamily="50" charset="-128"/>
                <a:ea typeface="HGPｺﾞｼｯｸM" pitchFamily="50" charset="-128"/>
              </a:rPr>
              <a:t>Honda   </a:t>
            </a:r>
            <a:r>
              <a:rPr kumimoji="1" lang="ja-JP" altLang="en-US" dirty="0" smtClean="0">
                <a:latin typeface="HGPｺﾞｼｯｸM" pitchFamily="50" charset="-128"/>
                <a:ea typeface="HGPｺﾞｼｯｸM" pitchFamily="50" charset="-128"/>
              </a:rPr>
              <a:t>安全への取り組み   テクノロジー」</a:t>
            </a:r>
          </a:p>
          <a:p>
            <a:r>
              <a:rPr kumimoji="1" lang="en-US" altLang="ja-JP" dirty="0" smtClean="0">
                <a:latin typeface="HGPｺﾞｼｯｸM" pitchFamily="50" charset="-128"/>
                <a:ea typeface="HGPｺﾞｼｯｸM" pitchFamily="50" charset="-128"/>
              </a:rPr>
              <a:t>http://www.honda.co.jp/safety/technology/</a:t>
            </a:r>
          </a:p>
          <a:p>
            <a:endParaRPr kumimoji="1" lang="en-US" altLang="ja-JP" dirty="0" smtClean="0">
              <a:latin typeface="HGPｺﾞｼｯｸM" pitchFamily="50" charset="-128"/>
              <a:ea typeface="HGPｺﾞｼｯｸM" pitchFamily="50" charset="-128"/>
            </a:endParaRPr>
          </a:p>
          <a:p>
            <a:r>
              <a:rPr kumimoji="1" lang="en-US" altLang="ja-JP" dirty="0" smtClean="0">
                <a:latin typeface="HGPｺﾞｼｯｸM" pitchFamily="50" charset="-128"/>
                <a:ea typeface="HGPｺﾞｼｯｸM" pitchFamily="50" charset="-128"/>
              </a:rPr>
              <a:t>The Clemson Vehicular Electronics Laboratory</a:t>
            </a:r>
            <a:r>
              <a:rPr kumimoji="1" lang="ja-JP" altLang="en-US" dirty="0" smtClean="0">
                <a:latin typeface="HGPｺﾞｼｯｸM" pitchFamily="50" charset="-128"/>
                <a:ea typeface="HGPｺﾞｼｯｸM" pitchFamily="50" charset="-128"/>
              </a:rPr>
              <a:t>「</a:t>
            </a:r>
            <a:r>
              <a:rPr kumimoji="1" lang="en-US" altLang="ja-JP" dirty="0" smtClean="0">
                <a:latin typeface="HGPｺﾞｼｯｸM" pitchFamily="50" charset="-128"/>
                <a:ea typeface="HGPｺﾞｼｯｸM" pitchFamily="50" charset="-128"/>
              </a:rPr>
              <a:t>Clemson Vehicular Electronics Laboratory  Automotive Electronic Systems</a:t>
            </a:r>
            <a:r>
              <a:rPr kumimoji="1" lang="ja-JP" altLang="en-US" dirty="0" smtClean="0">
                <a:latin typeface="HGPｺﾞｼｯｸM" pitchFamily="50" charset="-128"/>
                <a:ea typeface="HGPｺﾞｼｯｸM" pitchFamily="50" charset="-128"/>
              </a:rPr>
              <a:t>」</a:t>
            </a:r>
          </a:p>
          <a:p>
            <a:r>
              <a:rPr kumimoji="1" lang="en-US" altLang="ja-JP" dirty="0" smtClean="0">
                <a:latin typeface="HGPｺﾞｼｯｸM" pitchFamily="50" charset="-128"/>
                <a:ea typeface="HGPｺﾞｼｯｸM" pitchFamily="50" charset="-128"/>
              </a:rPr>
              <a:t>http://www.cvel.clemson.edu/auto/systems/auto-systems.html</a:t>
            </a:r>
            <a:endParaRPr kumimoji="1" lang="ja-JP" altLang="en-US" dirty="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30</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31</a:t>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HGPｺﾞｼｯｸM" pitchFamily="50" charset="-128"/>
                <a:ea typeface="HGPｺﾞｼｯｸM" pitchFamily="50" charset="-128"/>
              </a:rPr>
              <a:t>○</a:t>
            </a:r>
            <a:r>
              <a:rPr lang="zh-TW" altLang="en-US" sz="1200" dirty="0" smtClean="0">
                <a:latin typeface="HGPｺﾞｼｯｸM" pitchFamily="50" charset="-128"/>
                <a:ea typeface="HGPｺﾞｼｯｸM" pitchFamily="50" charset="-128"/>
              </a:rPr>
              <a:t>燃料電池自動車</a:t>
            </a:r>
            <a:r>
              <a:rPr lang="ja-JP" altLang="en-US" sz="1200" dirty="0" smtClean="0">
                <a:latin typeface="HGPｺﾞｼｯｸM" pitchFamily="50" charset="-128"/>
                <a:ea typeface="HGPｺﾞｼｯｸM" pitchFamily="50" charset="-128"/>
              </a:rPr>
              <a:t>とは？</a:t>
            </a:r>
            <a:endParaRPr lang="en-US" altLang="ja-JP" sz="1200" dirty="0" smtClean="0">
              <a:latin typeface="HGPｺﾞｼｯｸM" pitchFamily="50" charset="-128"/>
              <a:ea typeface="HGPｺﾞｼｯｸM" pitchFamily="50" charset="-128"/>
            </a:endParaRPr>
          </a:p>
          <a:p>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a:t>
            </a:r>
            <a:r>
              <a:rPr lang="ja-JP" altLang="en-US" sz="1200" dirty="0" smtClean="0">
                <a:latin typeface="HGPｺﾞｼｯｸM" pitchFamily="50" charset="-128"/>
                <a:ea typeface="HGPｺﾞｼｯｸM" pitchFamily="50" charset="-128"/>
              </a:rPr>
              <a:t>本田技研工業のＷｅｂサイトより（</a:t>
            </a:r>
            <a:r>
              <a:rPr lang="en-US" altLang="ja-JP" sz="1200" dirty="0" smtClean="0">
                <a:latin typeface="HGPｺﾞｼｯｸM" pitchFamily="50" charset="-128"/>
                <a:ea typeface="HGPｺﾞｼｯｸM" pitchFamily="50" charset="-128"/>
              </a:rPr>
              <a:t>http://www.honda.co.jp/FCX/about-fuel/index.html</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kumimoji="1" lang="ja-JP" altLang="en-US" sz="1200" b="0" i="0" kern="1200" dirty="0" smtClean="0">
                <a:solidFill>
                  <a:schemeClr val="tx1"/>
                </a:solidFill>
                <a:latin typeface="HGPｺﾞｼｯｸM" pitchFamily="50" charset="-128"/>
                <a:ea typeface="HGPｺﾞｼｯｸM" pitchFamily="50" charset="-128"/>
                <a:cs typeface="+mn-cs"/>
              </a:rPr>
              <a:t>燃料電池に水素と酸素を取り込んで化学反応を起し電気を発生。その電気でモーターを回して走ります。</a:t>
            </a:r>
            <a:r>
              <a:rPr lang="ja-JP" altLang="en-US" dirty="0" smtClean="0">
                <a:latin typeface="HGPｺﾞｼｯｸM" pitchFamily="50" charset="-128"/>
                <a:ea typeface="HGPｺﾞｼｯｸM" pitchFamily="50" charset="-128"/>
              </a:rPr>
              <a:t/>
            </a:r>
            <a:br>
              <a:rPr lang="ja-JP" altLang="en-US" dirty="0" smtClean="0">
                <a:latin typeface="HGPｺﾞｼｯｸM" pitchFamily="50" charset="-128"/>
                <a:ea typeface="HGPｺﾞｼｯｸM" pitchFamily="50" charset="-128"/>
              </a:rPr>
            </a:br>
            <a:r>
              <a:rPr kumimoji="1" lang="ja-JP" altLang="en-US" sz="1200" b="0" i="0" kern="1200" dirty="0" smtClean="0">
                <a:solidFill>
                  <a:schemeClr val="tx1"/>
                </a:solidFill>
                <a:latin typeface="HGPｺﾞｼｯｸM" pitchFamily="50" charset="-128"/>
                <a:ea typeface="HGPｺﾞｼｯｸM" pitchFamily="50" charset="-128"/>
                <a:cs typeface="+mn-cs"/>
              </a:rPr>
              <a:t>二酸化炭素などの排出ガスはゼロ。出すのは水だけという，究極のクリーン性能を実現します。</a:t>
            </a:r>
            <a:r>
              <a:rPr lang="ja-JP" altLang="en-US" dirty="0" smtClean="0">
                <a:latin typeface="HGPｺﾞｼｯｸM" pitchFamily="50" charset="-128"/>
                <a:ea typeface="HGPｺﾞｼｯｸM" pitchFamily="50" charset="-128"/>
              </a:rPr>
              <a:t/>
            </a:r>
            <a:br>
              <a:rPr lang="ja-JP" altLang="en-US" dirty="0" smtClean="0">
                <a:latin typeface="HGPｺﾞｼｯｸM" pitchFamily="50" charset="-128"/>
                <a:ea typeface="HGPｺﾞｼｯｸM" pitchFamily="50" charset="-128"/>
              </a:rPr>
            </a:br>
            <a:r>
              <a:rPr kumimoji="1" lang="ja-JP" altLang="en-US" sz="1200" b="0" i="0" kern="1200" dirty="0" smtClean="0">
                <a:solidFill>
                  <a:schemeClr val="tx1"/>
                </a:solidFill>
                <a:latin typeface="HGPｺﾞｼｯｸM" pitchFamily="50" charset="-128"/>
                <a:ea typeface="HGPｺﾞｼｯｸM" pitchFamily="50" charset="-128"/>
                <a:cs typeface="+mn-cs"/>
              </a:rPr>
              <a:t>小さな発電所ともいえる燃料電池で自ら電気をつくるので，充電の必要もありません。</a:t>
            </a:r>
            <a:r>
              <a:rPr lang="ja-JP" altLang="en-US" dirty="0" smtClean="0">
                <a:latin typeface="HGPｺﾞｼｯｸM" pitchFamily="50" charset="-128"/>
                <a:ea typeface="HGPｺﾞｼｯｸM" pitchFamily="50" charset="-128"/>
              </a:rPr>
              <a:t/>
            </a:r>
            <a:br>
              <a:rPr lang="ja-JP" altLang="en-US" dirty="0" smtClean="0">
                <a:latin typeface="HGPｺﾞｼｯｸM" pitchFamily="50" charset="-128"/>
                <a:ea typeface="HGPｺﾞｼｯｸM" pitchFamily="50" charset="-128"/>
              </a:rPr>
            </a:br>
            <a:r>
              <a:rPr kumimoji="1" lang="ja-JP" altLang="en-US" sz="1200" b="0" i="0" kern="1200" dirty="0" smtClean="0">
                <a:solidFill>
                  <a:schemeClr val="tx1"/>
                </a:solidFill>
                <a:latin typeface="HGPｺﾞｼｯｸM" pitchFamily="50" charset="-128"/>
                <a:ea typeface="HGPｺﾞｼｯｸM" pitchFamily="50" charset="-128"/>
                <a:cs typeface="+mn-cs"/>
              </a:rPr>
              <a:t>タンクへの水素の充填は短時間。しかも一回の充填で，ガソリン車同等の距離を走ることができます。</a:t>
            </a:r>
            <a:r>
              <a:rPr lang="ja-JP" altLang="en-US" dirty="0" smtClean="0">
                <a:latin typeface="HGPｺﾞｼｯｸM" pitchFamily="50" charset="-128"/>
                <a:ea typeface="HGPｺﾞｼｯｸM" pitchFamily="50" charset="-128"/>
              </a:rPr>
              <a:t/>
            </a:r>
            <a:br>
              <a:rPr lang="ja-JP" altLang="en-US" dirty="0" smtClean="0">
                <a:latin typeface="HGPｺﾞｼｯｸM" pitchFamily="50" charset="-128"/>
                <a:ea typeface="HGPｺﾞｼｯｸM" pitchFamily="50" charset="-128"/>
              </a:rPr>
            </a:br>
            <a:r>
              <a:rPr kumimoji="1" lang="ja-JP" altLang="en-US" sz="1200" b="0" i="0" kern="1200" dirty="0" smtClean="0">
                <a:solidFill>
                  <a:schemeClr val="tx1"/>
                </a:solidFill>
                <a:latin typeface="HGPｺﾞｼｯｸM" pitchFamily="50" charset="-128"/>
                <a:ea typeface="HGPｺﾞｼｯｸM" pitchFamily="50" charset="-128"/>
                <a:cs typeface="+mn-cs"/>
              </a:rPr>
              <a:t>さらに燃料電池電気自動車はエネルギーのロスが少なく，燃費性能にもすぐれています。</a:t>
            </a:r>
            <a:endParaRPr kumimoji="1" lang="ja-JP" altLang="en-US" dirty="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32</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33</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latin typeface="HGPｺﾞｼｯｸM" pitchFamily="50" charset="-128"/>
                <a:ea typeface="HGPｺﾞｼｯｸM" pitchFamily="50" charset="-128"/>
              </a:rPr>
              <a:t>経済産業省　広報誌</a:t>
            </a:r>
            <a:r>
              <a:rPr lang="en-US" altLang="ja-JP" sz="1200" dirty="0" smtClean="0">
                <a:latin typeface="HGPｺﾞｼｯｸM" pitchFamily="50" charset="-128"/>
                <a:ea typeface="HGPｺﾞｼｯｸM" pitchFamily="50" charset="-128"/>
              </a:rPr>
              <a:t>『METI</a:t>
            </a:r>
            <a:r>
              <a:rPr lang="ja-JP" altLang="en-US" sz="1200" dirty="0" smtClean="0">
                <a:latin typeface="HGPｺﾞｼｯｸM" pitchFamily="50" charset="-128"/>
                <a:ea typeface="HGPｺﾞｼｯｸM" pitchFamily="50" charset="-128"/>
              </a:rPr>
              <a:t>　</a:t>
            </a:r>
            <a:r>
              <a:rPr lang="en-US" altLang="ja-JP" sz="1200" dirty="0" smtClean="0">
                <a:latin typeface="HGPｺﾞｼｯｸM" pitchFamily="50" charset="-128"/>
                <a:ea typeface="HGPｺﾞｼｯｸM" pitchFamily="50" charset="-128"/>
              </a:rPr>
              <a:t>Journal』2014</a:t>
            </a:r>
            <a:r>
              <a:rPr lang="ja-JP" altLang="en-US" sz="1200" dirty="0" smtClean="0">
                <a:latin typeface="HGPｺﾞｼｯｸM" pitchFamily="50" charset="-128"/>
                <a:ea typeface="HGPｺﾞｼｯｸM" pitchFamily="50" charset="-128"/>
              </a:rPr>
              <a:t>年</a:t>
            </a:r>
            <a:r>
              <a:rPr lang="en-US" altLang="ja-JP" sz="1200" dirty="0" smtClean="0">
                <a:latin typeface="HGPｺﾞｼｯｸM" pitchFamily="50" charset="-128"/>
                <a:ea typeface="HGPｺﾞｼｯｸM" pitchFamily="50" charset="-128"/>
              </a:rPr>
              <a:t>2</a:t>
            </a:r>
            <a:r>
              <a:rPr lang="ja-JP" altLang="en-US" sz="1200" dirty="0" smtClean="0">
                <a:latin typeface="HGPｺﾞｼｯｸM" pitchFamily="50" charset="-128"/>
                <a:ea typeface="HGPｺﾞｼｯｸM" pitchFamily="50" charset="-128"/>
              </a:rPr>
              <a:t>・</a:t>
            </a:r>
            <a:r>
              <a:rPr lang="en-US" altLang="ja-JP" sz="1200" dirty="0" smtClean="0">
                <a:latin typeface="HGPｺﾞｼｯｸM" pitchFamily="50" charset="-128"/>
                <a:ea typeface="HGPｺﾞｼｯｸM" pitchFamily="50" charset="-128"/>
              </a:rPr>
              <a:t>3</a:t>
            </a:r>
            <a:r>
              <a:rPr lang="ja-JP" altLang="en-US" sz="1200" dirty="0" smtClean="0">
                <a:latin typeface="HGPｺﾞｼｯｸM" pitchFamily="50" charset="-128"/>
                <a:ea typeface="HGPｺﾞｼｯｸM" pitchFamily="50" charset="-128"/>
              </a:rPr>
              <a:t>月号</a:t>
            </a:r>
            <a:endParaRPr lang="en-US" altLang="ja-JP" sz="1200" dirty="0" smtClean="0">
              <a:latin typeface="HGPｺﾞｼｯｸM" pitchFamily="50" charset="-128"/>
              <a:ea typeface="HGPｺﾞｼｯｸM" pitchFamily="50" charset="-128"/>
            </a:endParaRPr>
          </a:p>
          <a:p>
            <a:r>
              <a:rPr lang="en-US" altLang="zh-TW" sz="1200" dirty="0" smtClean="0">
                <a:latin typeface="HGPｺﾞｼｯｸM" pitchFamily="50" charset="-128"/>
                <a:ea typeface="HGPｺﾞｼｯｸM" pitchFamily="50" charset="-128"/>
              </a:rPr>
              <a:t>http://www.meti.go.jp/publication/data/newmeti_j/meti_14_02_03/book389/book.pdf</a:t>
            </a:r>
          </a:p>
          <a:p>
            <a:r>
              <a:rPr kumimoji="1" lang="ja-JP" altLang="en-US" sz="1200" dirty="0" smtClean="0">
                <a:latin typeface="HGPｺﾞｼｯｸM" pitchFamily="50" charset="-128"/>
                <a:ea typeface="HGPｺﾞｼｯｸM" pitchFamily="50" charset="-128"/>
              </a:rPr>
              <a:t>「国は自動運転を４段階に分類。現在，すでに実用化されている技術はレベル１に相当しており，今後，レベル２以降も実現するべく国も検討を始めています。」</a:t>
            </a:r>
            <a:endParaRPr kumimoji="1" lang="ja-JP" altLang="en-US" dirty="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34</a:t>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1200" dirty="0" smtClean="0">
                <a:latin typeface="HGPｺﾞｼｯｸM" pitchFamily="50" charset="-128"/>
                <a:ea typeface="HGPｺﾞｼｯｸM" pitchFamily="50" charset="-128"/>
              </a:rPr>
              <a:t>YouTube</a:t>
            </a:r>
            <a:r>
              <a:rPr lang="ja-JP" altLang="en-US" sz="1200" dirty="0" smtClean="0">
                <a:latin typeface="HGPｺﾞｼｯｸM" pitchFamily="50" charset="-128"/>
                <a:ea typeface="HGPｺﾞｼｯｸM" pitchFamily="50" charset="-128"/>
              </a:rPr>
              <a:t>「ドキュメント　グーグルカー　自動運転自動車　</a:t>
            </a:r>
            <a:r>
              <a:rPr lang="en-US" altLang="ja-JP" sz="1200" dirty="0" smtClean="0">
                <a:latin typeface="HGPｺﾞｼｯｸM" pitchFamily="50" charset="-128"/>
                <a:ea typeface="HGPｺﾞｼｯｸM" pitchFamily="50" charset="-128"/>
              </a:rPr>
              <a:t>1</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lang="en-US" altLang="ja-JP" sz="1200" dirty="0" smtClean="0">
                <a:solidFill>
                  <a:srgbClr val="00B050"/>
                </a:solidFill>
                <a:latin typeface="HGPｺﾞｼｯｸM" pitchFamily="50" charset="-128"/>
                <a:ea typeface="HGPｺﾞｼｯｸM" pitchFamily="50" charset="-128"/>
              </a:rPr>
              <a:t>https://www.youtube.com/watch?v=zxhOM-66L-M</a:t>
            </a:r>
          </a:p>
          <a:p>
            <a:endParaRPr lang="en-US" altLang="ja-JP" sz="1200" dirty="0" smtClean="0">
              <a:solidFill>
                <a:srgbClr val="00B050"/>
              </a:solidFill>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YouTube</a:t>
            </a:r>
            <a:r>
              <a:rPr lang="ja-JP" altLang="en-US" sz="1200" dirty="0" smtClean="0">
                <a:latin typeface="HGPｺﾞｼｯｸM" pitchFamily="50" charset="-128"/>
                <a:ea typeface="HGPｺﾞｼｯｸM" pitchFamily="50" charset="-128"/>
              </a:rPr>
              <a:t>「ドキュメント　グーグルカー　自動運転自動車　</a:t>
            </a:r>
            <a:r>
              <a:rPr lang="en-US" altLang="ja-JP" sz="1200" dirty="0" smtClean="0">
                <a:latin typeface="HGPｺﾞｼｯｸM" pitchFamily="50" charset="-128"/>
                <a:ea typeface="HGPｺﾞｼｯｸM" pitchFamily="50" charset="-128"/>
              </a:rPr>
              <a:t>2</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lang="en-US" altLang="ja-JP" sz="1200" dirty="0" smtClean="0">
                <a:solidFill>
                  <a:srgbClr val="00B050"/>
                </a:solidFill>
                <a:latin typeface="HGPｺﾞｼｯｸM" pitchFamily="50" charset="-128"/>
                <a:ea typeface="HGPｺﾞｼｯｸM" pitchFamily="50" charset="-128"/>
              </a:rPr>
              <a:t>https://www.youtube.com/watch?v=EoHa0PgeSho&amp;noredirect=1</a:t>
            </a:r>
          </a:p>
          <a:p>
            <a:endParaRPr lang="en-US" altLang="zh-TW" sz="1200" dirty="0" smtClean="0">
              <a:latin typeface="HGPｺﾞｼｯｸM" pitchFamily="50" charset="-128"/>
              <a:ea typeface="HGPｺﾞｼｯｸM" pitchFamily="50" charset="-128"/>
            </a:endParaRPr>
          </a:p>
          <a:p>
            <a:endParaRPr lang="en-US" altLang="zh-TW" sz="1200" dirty="0" smtClean="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35</a:t>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36</a:t>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baseline="30000" dirty="0" smtClean="0">
                <a:latin typeface="HGPｺﾞｼｯｸM" pitchFamily="50" charset="-128"/>
                <a:ea typeface="HGPｺﾞｼｯｸM" pitchFamily="50" charset="-128"/>
              </a:rPr>
              <a:t>（＊）</a:t>
            </a:r>
            <a:r>
              <a:rPr kumimoji="1" lang="ja-JP" altLang="en-US" sz="1200" b="0" i="0" kern="1200" dirty="0" smtClean="0">
                <a:solidFill>
                  <a:schemeClr val="tx1"/>
                </a:solidFill>
                <a:latin typeface="HGPｺﾞｼｯｸM" pitchFamily="50" charset="-128"/>
                <a:ea typeface="HGPｺﾞｼｯｸM" pitchFamily="50" charset="-128"/>
                <a:cs typeface="+mn-cs"/>
              </a:rPr>
              <a:t>「オープン・オートモーティブ・アライアンス」</a:t>
            </a:r>
            <a:endParaRPr kumimoji="1" lang="en-US" altLang="ja-JP" sz="1200" b="0" i="0" kern="1200" dirty="0" smtClean="0">
              <a:solidFill>
                <a:schemeClr val="tx1"/>
              </a:solidFill>
              <a:latin typeface="HGPｺﾞｼｯｸM" pitchFamily="50" charset="-128"/>
              <a:ea typeface="HGPｺﾞｼｯｸM" pitchFamily="50" charset="-128"/>
              <a:cs typeface="+mn-cs"/>
            </a:endParaRPr>
          </a:p>
          <a:p>
            <a:r>
              <a:rPr kumimoji="1" lang="en-US" altLang="ja-JP" sz="1200" b="0" i="0" kern="1200" dirty="0" smtClean="0">
                <a:solidFill>
                  <a:schemeClr val="tx1"/>
                </a:solidFill>
                <a:latin typeface="HGPｺﾞｼｯｸM" pitchFamily="50" charset="-128"/>
                <a:ea typeface="HGPｺﾞｼｯｸM" pitchFamily="50" charset="-128"/>
                <a:cs typeface="+mn-cs"/>
              </a:rPr>
              <a:t>Google </a:t>
            </a:r>
            <a:r>
              <a:rPr kumimoji="1" lang="ja-JP" altLang="en-US" sz="1200" b="0" i="0" kern="1200" dirty="0" smtClean="0">
                <a:solidFill>
                  <a:schemeClr val="tx1"/>
                </a:solidFill>
                <a:latin typeface="HGPｺﾞｼｯｸM" pitchFamily="50" charset="-128"/>
                <a:ea typeface="HGPｺﾞｼｯｸM" pitchFamily="50" charset="-128"/>
                <a:cs typeface="+mn-cs"/>
              </a:rPr>
              <a:t>と自動車メーカー</a:t>
            </a:r>
            <a:r>
              <a:rPr kumimoji="1" lang="en-US" altLang="ja-JP" sz="1200" b="0" i="0" kern="1200" dirty="0" smtClean="0">
                <a:solidFill>
                  <a:schemeClr val="tx1"/>
                </a:solidFill>
                <a:latin typeface="HGPｺﾞｼｯｸM" pitchFamily="50" charset="-128"/>
                <a:ea typeface="HGPｺﾞｼｯｸM" pitchFamily="50" charset="-128"/>
                <a:cs typeface="+mn-cs"/>
              </a:rPr>
              <a:t>4</a:t>
            </a:r>
            <a:r>
              <a:rPr kumimoji="1" lang="ja-JP" altLang="en-US" sz="1200" b="0" i="0" kern="1200" dirty="0" smtClean="0">
                <a:solidFill>
                  <a:schemeClr val="tx1"/>
                </a:solidFill>
                <a:latin typeface="HGPｺﾞｼｯｸM" pitchFamily="50" charset="-128"/>
                <a:ea typeface="HGPｺﾞｼｯｸM" pitchFamily="50" charset="-128"/>
                <a:cs typeface="+mn-cs"/>
              </a:rPr>
              <a:t>社（</a:t>
            </a:r>
            <a:r>
              <a:rPr kumimoji="1" lang="en-US" altLang="ja-JP" sz="1200" b="0" i="0" kern="1200" dirty="0" smtClean="0">
                <a:solidFill>
                  <a:schemeClr val="tx1"/>
                </a:solidFill>
                <a:latin typeface="HGPｺﾞｼｯｸM" pitchFamily="50" charset="-128"/>
                <a:ea typeface="HGPｺﾞｼｯｸM" pitchFamily="50" charset="-128"/>
                <a:cs typeface="+mn-cs"/>
              </a:rPr>
              <a:t>Audi</a:t>
            </a:r>
            <a:r>
              <a:rPr kumimoji="1" lang="ja-JP" altLang="en-US" sz="1200" b="0" i="0" kern="1200" dirty="0" err="1" smtClean="0">
                <a:solidFill>
                  <a:schemeClr val="tx1"/>
                </a:solidFill>
                <a:latin typeface="HGPｺﾞｼｯｸM" pitchFamily="50" charset="-128"/>
                <a:ea typeface="HGPｺﾞｼｯｸM" pitchFamily="50" charset="-128"/>
                <a:cs typeface="+mn-cs"/>
              </a:rPr>
              <a:t>，</a:t>
            </a:r>
            <a:r>
              <a:rPr kumimoji="1" lang="en-US" altLang="ja-JP" sz="1200" b="0" i="0" kern="1200" dirty="0" smtClean="0">
                <a:solidFill>
                  <a:schemeClr val="tx1"/>
                </a:solidFill>
                <a:latin typeface="HGPｺﾞｼｯｸM" pitchFamily="50" charset="-128"/>
                <a:ea typeface="HGPｺﾞｼｯｸM" pitchFamily="50" charset="-128"/>
                <a:cs typeface="+mn-cs"/>
              </a:rPr>
              <a:t>GM</a:t>
            </a:r>
            <a:r>
              <a:rPr kumimoji="1" lang="ja-JP" altLang="en-US" sz="1200" b="0" i="0" kern="1200" dirty="0" err="1" smtClean="0">
                <a:solidFill>
                  <a:schemeClr val="tx1"/>
                </a:solidFill>
                <a:latin typeface="HGPｺﾞｼｯｸM" pitchFamily="50" charset="-128"/>
                <a:ea typeface="HGPｺﾞｼｯｸM" pitchFamily="50" charset="-128"/>
                <a:cs typeface="+mn-cs"/>
              </a:rPr>
              <a:t>，</a:t>
            </a:r>
            <a:r>
              <a:rPr kumimoji="1" lang="ja-JP" altLang="en-US" sz="1200" b="0" i="0" kern="1200" dirty="0" smtClean="0">
                <a:solidFill>
                  <a:schemeClr val="tx1"/>
                </a:solidFill>
                <a:latin typeface="HGPｺﾞｼｯｸM" pitchFamily="50" charset="-128"/>
                <a:ea typeface="HGPｺﾞｼｯｸM" pitchFamily="50" charset="-128"/>
                <a:cs typeface="+mn-cs"/>
              </a:rPr>
              <a:t>ホンダ，現代自動車グループ）に，半導体メーカー「</a:t>
            </a:r>
            <a:r>
              <a:rPr kumimoji="1" lang="en-US" altLang="ja-JP" sz="1200" b="0" i="0" kern="1200" dirty="0" smtClean="0">
                <a:solidFill>
                  <a:schemeClr val="tx1"/>
                </a:solidFill>
                <a:latin typeface="HGPｺﾞｼｯｸM" pitchFamily="50" charset="-128"/>
                <a:ea typeface="HGPｺﾞｼｯｸM" pitchFamily="50" charset="-128"/>
                <a:cs typeface="+mn-cs"/>
              </a:rPr>
              <a:t>NVIDIA</a:t>
            </a:r>
            <a:r>
              <a:rPr kumimoji="1" lang="ja-JP" altLang="en-US" sz="1200" b="0" i="0" kern="1200" dirty="0" smtClean="0">
                <a:solidFill>
                  <a:schemeClr val="tx1"/>
                </a:solidFill>
                <a:latin typeface="HGPｺﾞｼｯｸM" pitchFamily="50" charset="-128"/>
                <a:ea typeface="HGPｺﾞｼｯｸM" pitchFamily="50" charset="-128"/>
                <a:cs typeface="+mn-cs"/>
              </a:rPr>
              <a:t>」を加えた</a:t>
            </a:r>
            <a:r>
              <a:rPr kumimoji="1" lang="en-US" altLang="ja-JP" sz="1200" b="0" i="0" kern="1200" dirty="0" smtClean="0">
                <a:solidFill>
                  <a:schemeClr val="tx1"/>
                </a:solidFill>
                <a:latin typeface="HGPｺﾞｼｯｸM" pitchFamily="50" charset="-128"/>
                <a:ea typeface="HGPｺﾞｼｯｸM" pitchFamily="50" charset="-128"/>
                <a:cs typeface="+mn-cs"/>
              </a:rPr>
              <a:t>6</a:t>
            </a:r>
            <a:r>
              <a:rPr kumimoji="1" lang="ja-JP" altLang="en-US" sz="1200" b="0" i="0" kern="1200" dirty="0" smtClean="0">
                <a:solidFill>
                  <a:schemeClr val="tx1"/>
                </a:solidFill>
                <a:latin typeface="HGPｺﾞｼｯｸM" pitchFamily="50" charset="-128"/>
                <a:ea typeface="HGPｺﾞｼｯｸM" pitchFamily="50" charset="-128"/>
                <a:cs typeface="+mn-cs"/>
              </a:rPr>
              <a:t>社によって設立。</a:t>
            </a:r>
            <a:endParaRPr kumimoji="1" lang="en-US" altLang="ja-JP" sz="1200" b="0" i="0" kern="1200" dirty="0" smtClean="0">
              <a:solidFill>
                <a:schemeClr val="tx1"/>
              </a:solidFill>
              <a:latin typeface="HGPｺﾞｼｯｸM" pitchFamily="50" charset="-128"/>
              <a:ea typeface="HGPｺﾞｼｯｸM" pitchFamily="50" charset="-128"/>
              <a:cs typeface="+mn-cs"/>
            </a:endParaRPr>
          </a:p>
          <a:p>
            <a:endParaRPr kumimoji="1" lang="en-US" altLang="ja-JP" sz="1200" b="0" i="0" kern="1200" dirty="0" smtClean="0">
              <a:solidFill>
                <a:schemeClr val="tx1"/>
              </a:solidFill>
              <a:latin typeface="HGPｺﾞｼｯｸM" pitchFamily="50" charset="-128"/>
              <a:ea typeface="HGPｺﾞｼｯｸM" pitchFamily="50" charset="-128"/>
              <a:cs typeface="+mn-cs"/>
            </a:endParaRPr>
          </a:p>
          <a:p>
            <a:r>
              <a:rPr kumimoji="1" lang="ja-JP" altLang="en-US" sz="1200" b="0" i="0" kern="1200" dirty="0" smtClean="0">
                <a:solidFill>
                  <a:schemeClr val="tx1"/>
                </a:solidFill>
                <a:latin typeface="HGPｺﾞｼｯｸM" pitchFamily="50" charset="-128"/>
                <a:ea typeface="HGPｺﾞｼｯｸM" pitchFamily="50" charset="-128"/>
                <a:cs typeface="+mn-cs"/>
              </a:rPr>
              <a:t>シリコンバレー</a:t>
            </a:r>
            <a:endParaRPr kumimoji="1" lang="en-US" altLang="ja-JP" sz="1200" b="0" i="0" kern="1200" dirty="0" smtClean="0">
              <a:solidFill>
                <a:schemeClr val="tx1"/>
              </a:solidFill>
              <a:latin typeface="HGPｺﾞｼｯｸM" pitchFamily="50" charset="-128"/>
              <a:ea typeface="HGPｺﾞｼｯｸM" pitchFamily="50" charset="-128"/>
              <a:cs typeface="+mn-cs"/>
            </a:endParaRPr>
          </a:p>
          <a:p>
            <a:r>
              <a:rPr kumimoji="1" lang="ja-JP" altLang="en-US" sz="1200" b="0" i="0" kern="1200" dirty="0" smtClean="0">
                <a:solidFill>
                  <a:schemeClr val="tx1"/>
                </a:solidFill>
                <a:latin typeface="HGPｺﾞｼｯｸM" pitchFamily="50" charset="-128"/>
                <a:ea typeface="HGPｺﾞｼｯｸM" pitchFamily="50" charset="-128"/>
                <a:cs typeface="+mn-cs"/>
              </a:rPr>
              <a:t>アメリカ・カリフォルニア州のサンフランシスコ・ベイエリアの南部に位置しているサンタクララバレーおよびその周辺地域の名称。実在する地名ではない。</a:t>
            </a:r>
            <a:endParaRPr kumimoji="1" lang="en-US" altLang="ja-JP" sz="1200" b="0" i="0" kern="1200" dirty="0" smtClean="0">
              <a:solidFill>
                <a:schemeClr val="tx1"/>
              </a:solidFill>
              <a:latin typeface="HGPｺﾞｼｯｸM" pitchFamily="50" charset="-128"/>
              <a:ea typeface="HGPｺﾞｼｯｸM"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0" dirty="0" smtClean="0">
                <a:latin typeface="HGPｺﾞｼｯｸM" pitchFamily="50" charset="-128"/>
                <a:ea typeface="HGPｺﾞｼｯｸM" pitchFamily="50" charset="-128"/>
              </a:rPr>
              <a:t>トヨタ「</a:t>
            </a:r>
            <a:r>
              <a:rPr kumimoji="1" lang="ja-JP" altLang="en-US" sz="1200" b="0" i="0" kern="1200" dirty="0" smtClean="0">
                <a:solidFill>
                  <a:schemeClr val="tx1"/>
                </a:solidFill>
                <a:latin typeface="HGPｺﾞｼｯｸM" pitchFamily="50" charset="-128"/>
                <a:ea typeface="HGPｺﾞｼｯｸM" pitchFamily="50" charset="-128"/>
                <a:cs typeface="+mn-cs"/>
              </a:rPr>
              <a:t>トヨタ</a:t>
            </a:r>
            <a:r>
              <a:rPr kumimoji="1" lang="en-US" altLang="ja-JP" sz="1200" b="0" i="0" kern="1200" dirty="0" smtClean="0">
                <a:solidFill>
                  <a:schemeClr val="tx1"/>
                </a:solidFill>
                <a:latin typeface="HGPｺﾞｼｯｸM" pitchFamily="50" charset="-128"/>
                <a:ea typeface="HGPｺﾞｼｯｸM" pitchFamily="50" charset="-128"/>
                <a:cs typeface="+mn-cs"/>
              </a:rPr>
              <a:t>IT</a:t>
            </a:r>
            <a:r>
              <a:rPr kumimoji="1" lang="ja-JP" altLang="en-US" sz="1200" b="0" i="0" kern="1200" dirty="0" smtClean="0">
                <a:solidFill>
                  <a:schemeClr val="tx1"/>
                </a:solidFill>
                <a:latin typeface="HGPｺﾞｼｯｸM" pitchFamily="50" charset="-128"/>
                <a:ea typeface="HGPｺﾞｼｯｸM" pitchFamily="50" charset="-128"/>
                <a:cs typeface="+mn-cs"/>
              </a:rPr>
              <a:t>開発センター（</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Toyota Info Technology Center</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ホンダ「</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Honda Silicon Valley Lab</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a:t>
            </a:r>
            <a:endParaRPr kumimoji="1" lang="en-US" altLang="ja-JP" sz="1200" b="0" i="0" kern="1200" dirty="0" smtClean="0">
              <a:solidFill>
                <a:schemeClr val="tx1"/>
              </a:solidFill>
              <a:latin typeface="HGPｺﾞｼｯｸM" pitchFamily="50" charset="-128"/>
              <a:ea typeface="HGPｺﾞｼｯｸM" pitchFamily="50" charset="-128"/>
              <a:cs typeface="+mn-cs"/>
            </a:endParaRPr>
          </a:p>
          <a:p>
            <a:r>
              <a:rPr kumimoji="1" lang="ja-JP" altLang="en-US" sz="1200" b="0" i="0" kern="1200" dirty="0" smtClean="0">
                <a:solidFill>
                  <a:schemeClr val="tx1"/>
                </a:solidFill>
                <a:latin typeface="HGPｺﾞｼｯｸM" pitchFamily="50" charset="-128"/>
                <a:ea typeface="HGPｺﾞｼｯｸM" pitchFamily="50" charset="-128"/>
                <a:cs typeface="+mn-cs"/>
              </a:rPr>
              <a:t>日産自動車「日産総合研究所シリコンバレーオフィス」 （</a:t>
            </a:r>
            <a:r>
              <a:rPr kumimoji="1" lang="en-US" altLang="ja-JP" sz="1200" b="0" i="0" kern="1200" dirty="0" smtClean="0">
                <a:solidFill>
                  <a:schemeClr val="tx1"/>
                </a:solidFill>
                <a:latin typeface="HGPｺﾞｼｯｸM" pitchFamily="50" charset="-128"/>
                <a:ea typeface="HGPｺﾞｼｯｸM" pitchFamily="50" charset="-128"/>
                <a:cs typeface="+mn-cs"/>
              </a:rPr>
              <a:t>Nissan Research Center Silicon Valley, NRC-SV</a:t>
            </a:r>
            <a:r>
              <a:rPr kumimoji="1" lang="ja-JP" altLang="en-US" sz="1200" b="0" i="0" kern="1200" dirty="0" smtClean="0">
                <a:solidFill>
                  <a:schemeClr val="tx1"/>
                </a:solidFill>
                <a:latin typeface="HGPｺﾞｼｯｸM" pitchFamily="50" charset="-128"/>
                <a:ea typeface="HGPｺﾞｼｯｸM" pitchFamily="50" charset="-128"/>
                <a:cs typeface="+mn-cs"/>
              </a:rPr>
              <a:t>）</a:t>
            </a:r>
            <a:endParaRPr kumimoji="1" lang="en-US" altLang="ja-JP" dirty="0" smtClean="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37</a:t>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38</a:t>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39</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a:t>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40</a:t>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1200" baseline="30000" dirty="0" smtClean="0">
                <a:latin typeface="HGPｺﾞｼｯｸM" pitchFamily="50" charset="-128"/>
                <a:ea typeface="HGPｺﾞｼｯｸM" pitchFamily="50" charset="-128"/>
              </a:rPr>
              <a:t>Honda</a:t>
            </a:r>
            <a:r>
              <a:rPr lang="ja-JP" altLang="en-US" sz="1200" baseline="30000" dirty="0" smtClean="0">
                <a:latin typeface="HGPｺﾞｼｯｸM" pitchFamily="50" charset="-128"/>
                <a:ea typeface="HGPｺﾞｼｯｸM" pitchFamily="50" charset="-128"/>
              </a:rPr>
              <a:t>「</a:t>
            </a:r>
            <a:r>
              <a:rPr lang="en-US" altLang="ja-JP" sz="1200" baseline="30000" dirty="0" err="1" smtClean="0">
                <a:latin typeface="HGPｺﾞｼｯｸM" pitchFamily="50" charset="-128"/>
                <a:ea typeface="HGPｺﾞｼｯｸM" pitchFamily="50" charset="-128"/>
              </a:rPr>
              <a:t>internavi</a:t>
            </a:r>
            <a:r>
              <a:rPr lang="en-US" altLang="ja-JP" sz="1200" baseline="30000" dirty="0" smtClean="0">
                <a:latin typeface="HGPｺﾞｼｯｸM" pitchFamily="50" charset="-128"/>
                <a:ea typeface="HGPｺﾞｼｯｸM" pitchFamily="50" charset="-128"/>
              </a:rPr>
              <a:t>│</a:t>
            </a:r>
            <a:r>
              <a:rPr lang="ja-JP" altLang="en-US" sz="1200" baseline="30000" dirty="0" smtClean="0">
                <a:latin typeface="HGPｺﾞｼｯｸM" pitchFamily="50" charset="-128"/>
                <a:ea typeface="HGPｺﾞｼｯｸM" pitchFamily="50" charset="-128"/>
              </a:rPr>
              <a:t>フローティングカーシステムとは」</a:t>
            </a:r>
            <a:endParaRPr lang="en-US" altLang="ja-JP" sz="1200" baseline="30000" dirty="0" smtClean="0">
              <a:latin typeface="HGPｺﾞｼｯｸM" pitchFamily="50" charset="-128"/>
              <a:ea typeface="HGPｺﾞｼｯｸM" pitchFamily="50" charset="-128"/>
            </a:endParaRPr>
          </a:p>
          <a:p>
            <a:r>
              <a:rPr lang="en-US" altLang="ja-JP" sz="1200" baseline="30000" dirty="0" smtClean="0">
                <a:latin typeface="HGPｺﾞｼｯｸM" pitchFamily="50" charset="-128"/>
                <a:ea typeface="HGPｺﾞｼｯｸM" pitchFamily="50" charset="-128"/>
              </a:rPr>
              <a:t>http://www.honda.co.jp/internavi/about/floating/</a:t>
            </a:r>
            <a:endParaRPr kumimoji="1" lang="en-US" altLang="ja-JP" sz="1200" b="1" i="0" u="none" strike="noStrike" kern="1200" dirty="0" smtClean="0">
              <a:solidFill>
                <a:schemeClr val="tx1"/>
              </a:solidFill>
              <a:latin typeface="HGPｺﾞｼｯｸM" pitchFamily="50" charset="-128"/>
              <a:ea typeface="HGPｺﾞｼｯｸM" pitchFamily="50" charset="-128"/>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41</a:t>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42</a:t>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43</a:t>
            </a:fld>
            <a:endParaRPr kumimoji="1"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44</a:t>
            </a:fld>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45</a:t>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ＧＰＳ衛星の時刻は精度が高く，ＧＰＳ衛星同士で同期されているが，受信側のカーナビとは同期されておらず，誤差がある。</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3</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次元位置を測位するためには，３基の衛星があれば可能（</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）だが，誤差（Ｔ）を含めて，４基以上の衛星から電波を受けることで，</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正確な位置を測位することができる。</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スマートフォンは，ＧＰＳ衛星を使えないとき，基地局との電波の強弱によって測位する（簡易位置情報：スライド</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52</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参照）が，</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誤差が約</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300</a:t>
            </a:r>
            <a:r>
              <a:rPr kumimoji="1" lang="ja-JP" altLang="en-US" sz="1200" b="0" i="0" u="none" strike="noStrike" kern="1200" dirty="0" err="1" smtClean="0">
                <a:solidFill>
                  <a:schemeClr val="tx1"/>
                </a:solidFill>
                <a:latin typeface="HGPｺﾞｼｯｸM" pitchFamily="50" charset="-128"/>
                <a:ea typeface="HGPｺﾞｼｯｸM" pitchFamily="50" charset="-128"/>
                <a:cs typeface="+mn-cs"/>
              </a:rPr>
              <a:t>ｍ</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以上あるのに対し，測位に最適なＧＰＳ衛星を４基以上使用できるときは，その誤差は約</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50</a:t>
            </a:r>
            <a:r>
              <a:rPr kumimoji="1" lang="ja-JP" altLang="en-US" sz="1200" b="0" i="0" u="none" strike="noStrike" kern="1200" dirty="0" err="1" smtClean="0">
                <a:solidFill>
                  <a:schemeClr val="tx1"/>
                </a:solidFill>
                <a:latin typeface="HGPｺﾞｼｯｸM" pitchFamily="50" charset="-128"/>
                <a:ea typeface="HGPｺﾞｼｯｸM" pitchFamily="50" charset="-128"/>
                <a:cs typeface="+mn-cs"/>
              </a:rPr>
              <a:t>ｍ</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以下になる。</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ＧＰＳ衛星は全部で</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24</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基あるが，電波を受けられるＧＰＳ衛星の数は時と場所によって常時変化する。</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受信位置から低い位置にあるＧＰＳ衛星はビルなどの建造物によって遮られたりするため，常に４基から電波を受信できるとは限らない。</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a:p>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46</a:t>
            </a:fld>
            <a:endParaRPr kumimoji="1"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47</a:t>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48</a:t>
            </a:fld>
            <a:endParaRPr kumimoji="1"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電波の伝搬速度は秒速約</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30</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万キロメートル（正確には</a:t>
            </a:r>
            <a:r>
              <a:rPr kumimoji="1" lang="en-US" altLang="ja-JP" sz="1200" b="0" i="0" u="none" strike="noStrike" kern="1200" dirty="0" smtClean="0">
                <a:solidFill>
                  <a:schemeClr val="tx1"/>
                </a:solidFill>
                <a:latin typeface="HGPｺﾞｼｯｸM" pitchFamily="50" charset="-128"/>
                <a:ea typeface="HGPｺﾞｼｯｸM" pitchFamily="50" charset="-128"/>
                <a:cs typeface="+mn-cs"/>
              </a:rPr>
              <a:t>299.792.458km/</a:t>
            </a:r>
            <a:r>
              <a:rPr kumimoji="1" lang="ja-JP" altLang="en-US" sz="1200" b="0" i="0" u="none" strike="noStrike" kern="1200" dirty="0" smtClean="0">
                <a:solidFill>
                  <a:schemeClr val="tx1"/>
                </a:solidFill>
                <a:latin typeface="HGPｺﾞｼｯｸM" pitchFamily="50" charset="-128"/>
                <a:ea typeface="HGPｺﾞｼｯｸM" pitchFamily="50" charset="-128"/>
                <a:cs typeface="+mn-cs"/>
              </a:rPr>
              <a:t>秒）</a:t>
            </a:r>
            <a:endParaRPr kumimoji="1" lang="en-US" altLang="ja-JP" sz="1200" b="0" i="0" u="none" strike="noStrike" kern="1200" dirty="0" smtClean="0">
              <a:solidFill>
                <a:schemeClr val="tx1"/>
              </a:solidFill>
              <a:latin typeface="HGPｺﾞｼｯｸM" pitchFamily="50" charset="-128"/>
              <a:ea typeface="HGPｺﾞｼｯｸM" pitchFamily="50" charset="-128"/>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49</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HGPｺﾞｼｯｸM" pitchFamily="50" charset="-128"/>
                <a:ea typeface="HGPｺﾞｼｯｸM" pitchFamily="50" charset="-128"/>
              </a:rPr>
              <a:t>○図は下記を基に作成　</a:t>
            </a:r>
          </a:p>
          <a:p>
            <a:endParaRPr kumimoji="1" lang="en-US" altLang="ja-JP" dirty="0" smtClean="0">
              <a:latin typeface="HGPｺﾞｼｯｸM" pitchFamily="50" charset="-128"/>
              <a:ea typeface="HGPｺﾞｼｯｸM" pitchFamily="50" charset="-128"/>
            </a:endParaRPr>
          </a:p>
          <a:p>
            <a:r>
              <a:rPr kumimoji="1" lang="ja-JP" altLang="en-US" dirty="0" smtClean="0">
                <a:latin typeface="HGPｺﾞｼｯｸM" pitchFamily="50" charset="-128"/>
                <a:ea typeface="HGPｺﾞｼｯｸM" pitchFamily="50" charset="-128"/>
              </a:rPr>
              <a:t>本田技研工業「</a:t>
            </a:r>
            <a:r>
              <a:rPr kumimoji="1" lang="en-US" altLang="ja-JP" dirty="0" smtClean="0">
                <a:latin typeface="HGPｺﾞｼｯｸM" pitchFamily="50" charset="-128"/>
                <a:ea typeface="HGPｺﾞｼｯｸM" pitchFamily="50" charset="-128"/>
              </a:rPr>
              <a:t>Honda   </a:t>
            </a:r>
            <a:r>
              <a:rPr kumimoji="1" lang="ja-JP" altLang="en-US" dirty="0" smtClean="0">
                <a:latin typeface="HGPｺﾞｼｯｸM" pitchFamily="50" charset="-128"/>
                <a:ea typeface="HGPｺﾞｼｯｸM" pitchFamily="50" charset="-128"/>
              </a:rPr>
              <a:t>安全への取り組み   テクノロジー」</a:t>
            </a:r>
          </a:p>
          <a:p>
            <a:r>
              <a:rPr kumimoji="1" lang="en-US" altLang="ja-JP" dirty="0" smtClean="0">
                <a:latin typeface="HGPｺﾞｼｯｸM" pitchFamily="50" charset="-128"/>
                <a:ea typeface="HGPｺﾞｼｯｸM" pitchFamily="50" charset="-128"/>
              </a:rPr>
              <a:t>http://www.honda.co.jp/safety/technology/</a:t>
            </a:r>
          </a:p>
          <a:p>
            <a:endParaRPr kumimoji="1" lang="en-US" altLang="ja-JP" dirty="0" smtClean="0">
              <a:latin typeface="HGPｺﾞｼｯｸM" pitchFamily="50" charset="-128"/>
              <a:ea typeface="HGPｺﾞｼｯｸM" pitchFamily="50" charset="-128"/>
            </a:endParaRPr>
          </a:p>
          <a:p>
            <a:r>
              <a:rPr kumimoji="1" lang="en-US" altLang="ja-JP" dirty="0" smtClean="0">
                <a:latin typeface="HGPｺﾞｼｯｸM" pitchFamily="50" charset="-128"/>
                <a:ea typeface="HGPｺﾞｼｯｸM" pitchFamily="50" charset="-128"/>
              </a:rPr>
              <a:t>The Clemson Vehicular Electronics Laboratory</a:t>
            </a:r>
            <a:r>
              <a:rPr kumimoji="1" lang="ja-JP" altLang="en-US" dirty="0" smtClean="0">
                <a:latin typeface="HGPｺﾞｼｯｸM" pitchFamily="50" charset="-128"/>
                <a:ea typeface="HGPｺﾞｼｯｸM" pitchFamily="50" charset="-128"/>
              </a:rPr>
              <a:t>「</a:t>
            </a:r>
            <a:r>
              <a:rPr kumimoji="1" lang="en-US" altLang="ja-JP" dirty="0" smtClean="0">
                <a:latin typeface="HGPｺﾞｼｯｸM" pitchFamily="50" charset="-128"/>
                <a:ea typeface="HGPｺﾞｼｯｸM" pitchFamily="50" charset="-128"/>
              </a:rPr>
              <a:t>Clemson Vehicular Electronics Laboratory  Automotive Electronic Systems</a:t>
            </a:r>
            <a:r>
              <a:rPr kumimoji="1" lang="ja-JP" altLang="en-US" dirty="0" smtClean="0">
                <a:latin typeface="HGPｺﾞｼｯｸM" pitchFamily="50" charset="-128"/>
                <a:ea typeface="HGPｺﾞｼｯｸM" pitchFamily="50" charset="-128"/>
              </a:rPr>
              <a:t>」</a:t>
            </a:r>
          </a:p>
          <a:p>
            <a:r>
              <a:rPr kumimoji="1" lang="en-US" altLang="ja-JP" dirty="0" smtClean="0">
                <a:latin typeface="HGPｺﾞｼｯｸM" pitchFamily="50" charset="-128"/>
                <a:ea typeface="HGPｺﾞｼｯｸM" pitchFamily="50" charset="-128"/>
              </a:rPr>
              <a:t>http://www.cvel.clemson.edu/auto/systems/auto-systems.html</a:t>
            </a:r>
            <a:endParaRPr kumimoji="1" lang="ja-JP" altLang="en-US" dirty="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a:t>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50</a:t>
            </a:fld>
            <a:endParaRPr kumimoji="1"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51</a:t>
            </a:fld>
            <a:endParaRPr kumimoji="1"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baseline="30000" dirty="0" smtClean="0">
                <a:latin typeface="HGPｺﾞｼｯｸM" pitchFamily="50" charset="-128"/>
                <a:ea typeface="HGPｺﾞｼｯｸM" pitchFamily="50" charset="-128"/>
              </a:rPr>
              <a:t>Ａ</a:t>
            </a:r>
            <a:r>
              <a:rPr lang="en-US" altLang="ja-JP" sz="1200" baseline="30000" dirty="0" smtClean="0">
                <a:latin typeface="HGPｺﾞｼｯｸM" pitchFamily="50" charset="-128"/>
                <a:ea typeface="HGPｺﾞｼｯｸM" pitchFamily="50" charset="-128"/>
              </a:rPr>
              <a:t>-</a:t>
            </a:r>
            <a:r>
              <a:rPr lang="ja-JP" altLang="en-US" sz="1200" baseline="30000" dirty="0" smtClean="0">
                <a:latin typeface="HGPｺﾞｼｯｸM" pitchFamily="50" charset="-128"/>
                <a:ea typeface="HGPｺﾞｼｯｸM" pitchFamily="50" charset="-128"/>
              </a:rPr>
              <a:t>ＧＰＳサーバが③の情報を端末に送ることで，測位の時間を短縮できるメリットがある。</a:t>
            </a:r>
            <a:endParaRPr lang="en-US" altLang="ja-JP" sz="1200" baseline="30000" dirty="0" smtClean="0">
              <a:latin typeface="HGPｺﾞｼｯｸM" pitchFamily="50" charset="-128"/>
              <a:ea typeface="HGPｺﾞｼｯｸM" pitchFamily="50" charset="-128"/>
            </a:endParaRPr>
          </a:p>
          <a:p>
            <a:endParaRPr lang="en-US" altLang="ja-JP" sz="1200" baseline="3000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aseline="30000" dirty="0" smtClean="0">
                <a:latin typeface="HGPｺﾞｼｯｸM" pitchFamily="50" charset="-128"/>
                <a:ea typeface="HGPｺﾞｼｯｸM" pitchFamily="50" charset="-128"/>
              </a:rPr>
              <a:t>○参考</a:t>
            </a:r>
            <a:endParaRPr lang="en-US" altLang="ja-JP" sz="1200" baseline="30000" dirty="0" smtClean="0">
              <a:latin typeface="HGPｺﾞｼｯｸM" pitchFamily="50" charset="-128"/>
              <a:ea typeface="HGPｺﾞｼｯｸM" pitchFamily="50" charset="-128"/>
            </a:endParaRPr>
          </a:p>
          <a:p>
            <a:r>
              <a:rPr lang="en-US" altLang="ja-JP" sz="1200" baseline="30000" dirty="0" smtClean="0">
                <a:latin typeface="HGPｺﾞｼｯｸM" pitchFamily="50" charset="-128"/>
                <a:ea typeface="HGPｺﾞｼｯｸM" pitchFamily="50" charset="-128"/>
              </a:rPr>
              <a:t>『</a:t>
            </a:r>
            <a:r>
              <a:rPr lang="ja-JP" altLang="en-US" sz="1200" baseline="30000" dirty="0" smtClean="0">
                <a:latin typeface="HGPｺﾞｼｯｸM" pitchFamily="50" charset="-128"/>
                <a:ea typeface="HGPｺﾞｼｯｸM" pitchFamily="50" charset="-128"/>
              </a:rPr>
              <a:t>位置情報の基本と技術</a:t>
            </a:r>
            <a:r>
              <a:rPr lang="en-US" altLang="ja-JP" sz="1200" baseline="30000" dirty="0" smtClean="0">
                <a:latin typeface="HGPｺﾞｼｯｸM" pitchFamily="50" charset="-128"/>
                <a:ea typeface="HGPｺﾞｼｯｸM" pitchFamily="50" charset="-128"/>
              </a:rPr>
              <a:t>』</a:t>
            </a:r>
            <a:r>
              <a:rPr lang="ja-JP" altLang="en-US" sz="1200" baseline="30000" dirty="0" smtClean="0">
                <a:latin typeface="HGPｺﾞｼｯｸM" pitchFamily="50" charset="-128"/>
                <a:ea typeface="HGPｺﾞｼｯｸM" pitchFamily="50" charset="-128"/>
              </a:rPr>
              <a:t>（谷口功著）翔泳社</a:t>
            </a:r>
            <a:endParaRPr lang="en-US" altLang="ja-JP" sz="1200" baseline="3000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aseline="30000" dirty="0" smtClean="0">
                <a:latin typeface="HGPｺﾞｼｯｸM" pitchFamily="50" charset="-128"/>
                <a:ea typeface="HGPｺﾞｼｯｸM" pitchFamily="50" charset="-128"/>
              </a:rPr>
              <a:t>『</a:t>
            </a:r>
            <a:r>
              <a:rPr lang="ja-JP" altLang="en-US" sz="1200" baseline="30000" dirty="0" smtClean="0">
                <a:latin typeface="HGPｺﾞｼｯｸM" pitchFamily="50" charset="-128"/>
                <a:ea typeface="HGPｺﾞｼｯｸM" pitchFamily="50" charset="-128"/>
              </a:rPr>
              <a:t>カラー図解でわかる通信のしくみ</a:t>
            </a:r>
            <a:r>
              <a:rPr lang="en-US" altLang="ja-JP" sz="1200" baseline="30000" dirty="0" smtClean="0">
                <a:latin typeface="HGPｺﾞｼｯｸM" pitchFamily="50" charset="-128"/>
                <a:ea typeface="HGPｺﾞｼｯｸM" pitchFamily="50" charset="-128"/>
              </a:rPr>
              <a:t>』</a:t>
            </a:r>
            <a:r>
              <a:rPr lang="ja-JP" altLang="en-US" sz="1200" baseline="30000" dirty="0" smtClean="0">
                <a:latin typeface="HGPｺﾞｼｯｸM" pitchFamily="50" charset="-128"/>
                <a:ea typeface="HGPｺﾞｼｯｸM" pitchFamily="50" charset="-128"/>
              </a:rPr>
              <a:t>（井上伸雄著）</a:t>
            </a:r>
            <a:r>
              <a:rPr lang="en-US" altLang="ja-JP" sz="1200" baseline="30000" dirty="0" smtClean="0">
                <a:latin typeface="HGPｺﾞｼｯｸM" pitchFamily="50" charset="-128"/>
                <a:ea typeface="HGPｺﾞｼｯｸM" pitchFamily="50" charset="-128"/>
              </a:rPr>
              <a:t>SB</a:t>
            </a:r>
            <a:r>
              <a:rPr lang="ja-JP" altLang="en-US" sz="1200" baseline="30000" dirty="0" smtClean="0">
                <a:latin typeface="HGPｺﾞｼｯｸM" pitchFamily="50" charset="-128"/>
                <a:ea typeface="HGPｺﾞｼｯｸM" pitchFamily="50" charset="-128"/>
              </a:rPr>
              <a:t>クリエイティブ</a:t>
            </a:r>
            <a:endParaRPr lang="en-US" altLang="ja-JP" sz="1200" baseline="3000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aseline="30000" dirty="0" smtClean="0">
                <a:latin typeface="HGPｺﾞｼｯｸM" pitchFamily="50" charset="-128"/>
                <a:ea typeface="HGPｺﾞｼｯｸM" pitchFamily="50" charset="-128"/>
              </a:rPr>
              <a:t>『Inside of </a:t>
            </a:r>
            <a:r>
              <a:rPr lang="en-US" altLang="ja-JP" sz="1200" baseline="30000" dirty="0" err="1" smtClean="0">
                <a:latin typeface="HGPｺﾞｼｯｸM" pitchFamily="50" charset="-128"/>
                <a:ea typeface="HGPｺﾞｼｯｸM" pitchFamily="50" charset="-128"/>
              </a:rPr>
              <a:t>iPhone</a:t>
            </a:r>
            <a:r>
              <a:rPr lang="en-US" altLang="ja-JP" sz="1200" baseline="30000" dirty="0" smtClean="0">
                <a:latin typeface="HGPｺﾞｼｯｸM" pitchFamily="50" charset="-128"/>
                <a:ea typeface="HGPｺﾞｼｯｸM" pitchFamily="50" charset="-128"/>
              </a:rPr>
              <a:t>』</a:t>
            </a:r>
            <a:r>
              <a:rPr lang="ja-JP" altLang="en-US" sz="1200" baseline="30000" dirty="0" smtClean="0">
                <a:latin typeface="HGPｺﾞｼｯｸM" pitchFamily="50" charset="-128"/>
                <a:ea typeface="HGPｺﾞｼｯｸM" pitchFamily="50" charset="-128"/>
              </a:rPr>
              <a:t>（大島篤（Ｃ＆Ｒ研究所）</a:t>
            </a:r>
            <a:endParaRPr lang="en-US" altLang="ja-JP" sz="1200" baseline="3000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aseline="30000" dirty="0" smtClean="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52</a:t>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aseline="30000" dirty="0" smtClean="0">
                <a:latin typeface="HGPｺﾞｼｯｸE" pitchFamily="50" charset="-128"/>
                <a:ea typeface="HGPｺﾞｼｯｸE" pitchFamily="50" charset="-128"/>
              </a:rPr>
              <a:t>○参考</a:t>
            </a:r>
            <a:endParaRPr lang="en-US" altLang="ja-JP" sz="1200" baseline="30000" dirty="0" smtClean="0">
              <a:latin typeface="HGPｺﾞｼｯｸE" pitchFamily="50" charset="-128"/>
              <a:ea typeface="HGPｺﾞｼｯｸE" pitchFamily="50" charset="-128"/>
            </a:endParaRPr>
          </a:p>
          <a:p>
            <a:r>
              <a:rPr lang="en-US" altLang="ja-JP" sz="1200" baseline="30000" dirty="0" smtClean="0">
                <a:latin typeface="HGPｺﾞｼｯｸE" pitchFamily="50" charset="-128"/>
                <a:ea typeface="HGPｺﾞｼｯｸE" pitchFamily="50" charset="-128"/>
              </a:rPr>
              <a:t>『</a:t>
            </a:r>
            <a:r>
              <a:rPr lang="ja-JP" altLang="en-US" sz="1200" baseline="30000" dirty="0" smtClean="0">
                <a:latin typeface="HGPｺﾞｼｯｸE" pitchFamily="50" charset="-128"/>
                <a:ea typeface="HGPｺﾞｼｯｸE" pitchFamily="50" charset="-128"/>
              </a:rPr>
              <a:t>位置情報の基本と技術</a:t>
            </a:r>
            <a:r>
              <a:rPr lang="en-US" altLang="ja-JP" sz="1200" baseline="30000" dirty="0" smtClean="0">
                <a:latin typeface="HGPｺﾞｼｯｸE" pitchFamily="50" charset="-128"/>
                <a:ea typeface="HGPｺﾞｼｯｸE" pitchFamily="50" charset="-128"/>
              </a:rPr>
              <a:t>』</a:t>
            </a:r>
            <a:r>
              <a:rPr lang="ja-JP" altLang="en-US" sz="1200" baseline="30000" dirty="0" smtClean="0">
                <a:latin typeface="HGPｺﾞｼｯｸE" pitchFamily="50" charset="-128"/>
                <a:ea typeface="HGPｺﾞｼｯｸE" pitchFamily="50" charset="-128"/>
              </a:rPr>
              <a:t>（谷口功著）翔泳社</a:t>
            </a:r>
            <a:endParaRPr lang="en-US" altLang="ja-JP" sz="1200" baseline="30000" dirty="0" smtClean="0">
              <a:latin typeface="HGPｺﾞｼｯｸE" pitchFamily="50" charset="-128"/>
              <a:ea typeface="HGPｺﾞｼｯｸE" pitchFamily="50" charset="-128"/>
            </a:endParaRPr>
          </a:p>
          <a:p>
            <a:r>
              <a:rPr lang="en-US" altLang="ja-JP" sz="1200" baseline="30000" dirty="0" smtClean="0">
                <a:latin typeface="HGPｺﾞｼｯｸE" pitchFamily="50" charset="-128"/>
                <a:ea typeface="HGPｺﾞｼｯｸE" pitchFamily="50" charset="-128"/>
              </a:rPr>
              <a:t>『</a:t>
            </a:r>
            <a:r>
              <a:rPr lang="ja-JP" altLang="en-US" sz="1200" baseline="30000" dirty="0" smtClean="0">
                <a:latin typeface="HGPｺﾞｼｯｸE" pitchFamily="50" charset="-128"/>
                <a:ea typeface="HGPｺﾞｼｯｸE" pitchFamily="50" charset="-128"/>
              </a:rPr>
              <a:t>カラー図解でわかる通信のしくみ</a:t>
            </a:r>
            <a:r>
              <a:rPr lang="en-US" altLang="ja-JP" sz="1200" baseline="30000" dirty="0" smtClean="0">
                <a:latin typeface="HGPｺﾞｼｯｸE" pitchFamily="50" charset="-128"/>
                <a:ea typeface="HGPｺﾞｼｯｸE" pitchFamily="50" charset="-128"/>
              </a:rPr>
              <a:t>』</a:t>
            </a:r>
            <a:r>
              <a:rPr lang="ja-JP" altLang="en-US" sz="1200" baseline="30000" dirty="0" smtClean="0">
                <a:latin typeface="HGPｺﾞｼｯｸE" pitchFamily="50" charset="-128"/>
                <a:ea typeface="HGPｺﾞｼｯｸE" pitchFamily="50" charset="-128"/>
              </a:rPr>
              <a:t>（井上伸雄著）</a:t>
            </a:r>
            <a:r>
              <a:rPr lang="en-US" altLang="ja-JP" sz="1200" baseline="30000" dirty="0" smtClean="0">
                <a:latin typeface="HGPｺﾞｼｯｸE" pitchFamily="50" charset="-128"/>
                <a:ea typeface="HGPｺﾞｼｯｸE" pitchFamily="50" charset="-128"/>
              </a:rPr>
              <a:t>SB</a:t>
            </a:r>
            <a:r>
              <a:rPr lang="ja-JP" altLang="en-US" sz="1200" baseline="30000" dirty="0" smtClean="0">
                <a:latin typeface="HGPｺﾞｼｯｸE" pitchFamily="50" charset="-128"/>
                <a:ea typeface="HGPｺﾞｼｯｸE" pitchFamily="50" charset="-128"/>
              </a:rPr>
              <a:t>クリエイティブ</a:t>
            </a:r>
            <a:endParaRPr lang="en-US" altLang="ja-JP" sz="1200" baseline="30000" dirty="0" smtClean="0">
              <a:latin typeface="HGPｺﾞｼｯｸE" pitchFamily="50" charset="-128"/>
              <a:ea typeface="HGPｺﾞｼｯｸE" pitchFamily="50" charset="-128"/>
            </a:endParaRPr>
          </a:p>
          <a:p>
            <a:r>
              <a:rPr lang="ja-JP" altLang="en-US" sz="1200" baseline="30000" dirty="0" smtClean="0">
                <a:latin typeface="HGPｺﾞｼｯｸE" pitchFamily="50" charset="-128"/>
                <a:ea typeface="HGPｺﾞｼｯｸE" pitchFamily="50" charset="-128"/>
              </a:rPr>
              <a:t>「位置情報を得る仕組みと増える対応機器｜アスキー</a:t>
            </a:r>
            <a:r>
              <a:rPr lang="en-US" altLang="ja-JP" sz="1200" baseline="30000" dirty="0" smtClean="0">
                <a:latin typeface="HGPｺﾞｼｯｸE" pitchFamily="50" charset="-128"/>
                <a:ea typeface="HGPｺﾞｼｯｸE" pitchFamily="50" charset="-128"/>
              </a:rPr>
              <a:t>PC</a:t>
            </a:r>
            <a:r>
              <a:rPr lang="ja-JP" altLang="en-US" sz="1200" baseline="30000" dirty="0" smtClean="0">
                <a:latin typeface="HGPｺﾞｼｯｸE" pitchFamily="50" charset="-128"/>
                <a:ea typeface="HGPｺﾞｼｯｸE" pitchFamily="50" charset="-128"/>
              </a:rPr>
              <a:t>」　　</a:t>
            </a:r>
            <a:endParaRPr lang="en-US" altLang="ja-JP" sz="1200" baseline="30000" dirty="0" smtClean="0">
              <a:latin typeface="HGPｺﾞｼｯｸE" pitchFamily="50" charset="-128"/>
              <a:ea typeface="HGPｺﾞｼｯｸE" pitchFamily="50" charset="-128"/>
            </a:endParaRPr>
          </a:p>
          <a:p>
            <a:r>
              <a:rPr lang="en-US" altLang="ja-JP" sz="1200" baseline="30000" dirty="0" smtClean="0">
                <a:latin typeface="HGPｺﾞｼｯｸE" pitchFamily="50" charset="-128"/>
                <a:ea typeface="HGPｺﾞｼｯｸE" pitchFamily="50" charset="-128"/>
              </a:rPr>
              <a:t>http://asciipc.jp/news_trend/2013/03/18/gps_1/</a:t>
            </a:r>
          </a:p>
          <a:p>
            <a:r>
              <a:rPr lang="ja-JP" altLang="en-US" sz="1200" baseline="30000" dirty="0" smtClean="0">
                <a:latin typeface="HGPｺﾞｼｯｸE" pitchFamily="50" charset="-128"/>
                <a:ea typeface="HGPｺﾞｼｯｸE" pitchFamily="50" charset="-128"/>
              </a:rPr>
              <a:t>「我が家の書斎」　</a:t>
            </a:r>
            <a:endParaRPr lang="en-US" altLang="ja-JP" sz="1200" baseline="30000" dirty="0" smtClean="0">
              <a:latin typeface="HGPｺﾞｼｯｸE" pitchFamily="50" charset="-128"/>
              <a:ea typeface="HGPｺﾞｼｯｸE" pitchFamily="50" charset="-128"/>
            </a:endParaRPr>
          </a:p>
          <a:p>
            <a:r>
              <a:rPr lang="en-US" altLang="ja-JP" sz="1200" baseline="30000" dirty="0" smtClean="0">
                <a:latin typeface="HGPｺﾞｼｯｸE" pitchFamily="50" charset="-128"/>
                <a:ea typeface="HGPｺﾞｼｯｸE" pitchFamily="50" charset="-128"/>
              </a:rPr>
              <a:t>http://www.geocities.jp/harrypotterj565/vol3Hotnews/2011/page006.html</a:t>
            </a:r>
          </a:p>
          <a:p>
            <a:endParaRPr kumimoji="1" lang="en-US" altLang="ja-JP" sz="1200" b="1" i="0" u="none" strike="noStrike" kern="120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53</a:t>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国土交通省「車両・交通システムの安全テクノロジー：自動車総合安全情報」</a:t>
            </a:r>
            <a:endParaRPr kumimoji="1" lang="en-US" altLang="ja-JP" dirty="0" smtClean="0"/>
          </a:p>
          <a:p>
            <a:r>
              <a:rPr kumimoji="1" lang="en-US" altLang="ja-JP" dirty="0" smtClean="0"/>
              <a:t>http://www.mlit.go.jp/jidosha/anzen/01its/about.html</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58</a:t>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smtClean="0">
                <a:solidFill>
                  <a:schemeClr val="tx1"/>
                </a:solidFill>
                <a:latin typeface="+mn-lt"/>
                <a:ea typeface="+mn-ea"/>
                <a:cs typeface="+mn-cs"/>
              </a:rPr>
              <a:t>警察庁「統計」</a:t>
            </a:r>
            <a:endParaRPr kumimoji="1" lang="en-US" altLang="ja-JP" sz="1200" b="0" i="0" kern="1200" dirty="0" smtClean="0">
              <a:solidFill>
                <a:schemeClr val="tx1"/>
              </a:solidFill>
              <a:latin typeface="+mn-lt"/>
              <a:ea typeface="+mn-ea"/>
              <a:cs typeface="+mn-cs"/>
            </a:endParaRPr>
          </a:p>
          <a:p>
            <a:r>
              <a:rPr kumimoji="1" lang="en-US" altLang="ja-JP" sz="1200" b="0" i="0" kern="1200" dirty="0" smtClean="0">
                <a:solidFill>
                  <a:schemeClr val="tx1"/>
                </a:solidFill>
                <a:latin typeface="+mn-lt"/>
                <a:ea typeface="+mn-ea"/>
                <a:cs typeface="+mn-cs"/>
              </a:rPr>
              <a:t>http://www.npa.go.jp/toukei/index.htm#koutsuu</a:t>
            </a:r>
          </a:p>
          <a:p>
            <a:endParaRPr kumimoji="1" lang="en-US" altLang="ja-JP" sz="1200" b="0" i="0" kern="1200" dirty="0" smtClean="0">
              <a:solidFill>
                <a:schemeClr val="tx1"/>
              </a:solidFill>
              <a:latin typeface="+mn-lt"/>
              <a:ea typeface="+mn-ea"/>
              <a:cs typeface="+mn-cs"/>
            </a:endParaRPr>
          </a:p>
          <a:p>
            <a:r>
              <a:rPr kumimoji="1" lang="ja-JP" altLang="en-US" sz="1200" b="0" i="0" kern="1200" dirty="0" smtClean="0">
                <a:solidFill>
                  <a:schemeClr val="tx1"/>
                </a:solidFill>
                <a:latin typeface="+mn-lt"/>
                <a:ea typeface="+mn-ea"/>
                <a:cs typeface="+mn-cs"/>
              </a:rPr>
              <a:t>総務省「政府統計の総合窓口」平成</a:t>
            </a:r>
            <a:r>
              <a:rPr kumimoji="1" lang="en-US" altLang="ja-JP" sz="1200" b="0" i="0" kern="1200" dirty="0" smtClean="0">
                <a:solidFill>
                  <a:schemeClr val="tx1"/>
                </a:solidFill>
                <a:latin typeface="+mn-lt"/>
                <a:ea typeface="+mn-ea"/>
                <a:cs typeface="+mn-cs"/>
              </a:rPr>
              <a:t>25</a:t>
            </a:r>
            <a:r>
              <a:rPr kumimoji="1" lang="ja-JP" altLang="en-US" sz="1200" b="0" i="0" kern="1200" dirty="0" smtClean="0">
                <a:solidFill>
                  <a:schemeClr val="tx1"/>
                </a:solidFill>
                <a:latin typeface="+mn-lt"/>
                <a:ea typeface="+mn-ea"/>
                <a:cs typeface="+mn-cs"/>
              </a:rPr>
              <a:t>年中の交通事故の発生状況</a:t>
            </a:r>
            <a:endParaRPr kumimoji="1" lang="en-US" altLang="ja-JP" sz="1200" b="0" i="0" kern="1200" dirty="0" smtClean="0">
              <a:solidFill>
                <a:schemeClr val="tx1"/>
              </a:solidFill>
              <a:latin typeface="+mn-lt"/>
              <a:ea typeface="+mn-ea"/>
              <a:cs typeface="+mn-cs"/>
            </a:endParaRPr>
          </a:p>
          <a:p>
            <a:r>
              <a:rPr kumimoji="1" lang="en-US" altLang="ja-JP" dirty="0" smtClean="0"/>
              <a:t>http://www.e-stat.go.jp/SG1/estat/List.do?lid=000001117549</a:t>
            </a:r>
          </a:p>
          <a:p>
            <a:endParaRPr kumimoji="1" lang="en-US" altLang="ja-JP" dirty="0" smtClean="0"/>
          </a:p>
          <a:p>
            <a:r>
              <a:rPr kumimoji="1" lang="ja-JP" altLang="en-US" dirty="0" smtClean="0"/>
              <a:t>国土交通省「国土交通省道路局 </a:t>
            </a:r>
            <a:r>
              <a:rPr kumimoji="1" lang="en-US" altLang="ja-JP" dirty="0" smtClean="0"/>
              <a:t>Investor Relations </a:t>
            </a:r>
            <a:r>
              <a:rPr kumimoji="1" lang="ja-JP" altLang="en-US" dirty="0" smtClean="0"/>
              <a:t>基礎データ 渋滞状況」</a:t>
            </a:r>
            <a:endParaRPr kumimoji="1" lang="en-US" altLang="ja-JP" dirty="0" smtClean="0"/>
          </a:p>
          <a:p>
            <a:r>
              <a:rPr kumimoji="1" lang="en-US" altLang="ja-JP" dirty="0" smtClean="0"/>
              <a:t>http://www.qsr.mlit.go.jp/oita/douro-ir/data/jutai/tjam1.html</a:t>
            </a:r>
          </a:p>
          <a:p>
            <a:endParaRPr kumimoji="1" lang="en-US" altLang="ja-JP" dirty="0" smtClean="0"/>
          </a:p>
          <a:p>
            <a:r>
              <a:rPr kumimoji="1" lang="ja-JP" altLang="en-US" dirty="0" smtClean="0"/>
              <a:t>国土交通省「環境：運輸部門における二酸化炭素排出量 」</a:t>
            </a:r>
            <a:endParaRPr kumimoji="1" lang="en-US" altLang="ja-JP" dirty="0" smtClean="0"/>
          </a:p>
          <a:p>
            <a:r>
              <a:rPr kumimoji="1" lang="en-US" altLang="ja-JP" dirty="0" smtClean="0"/>
              <a:t>http://www.mlit.go.jp/sogoseisaku/environment/sosei_environment_tk_000007.html</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59</a:t>
            </a:fld>
            <a:endParaRPr kumimoji="1"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60</a:t>
            </a:fld>
            <a:endParaRPr kumimoji="1"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61</a:t>
            </a:fld>
            <a:endParaRPr kumimoji="1"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62</a:t>
            </a:fld>
            <a:endParaRPr kumimoji="1"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smtClean="0">
                <a:solidFill>
                  <a:schemeClr val="tx1"/>
                </a:solidFill>
                <a:latin typeface="+mn-lt"/>
                <a:ea typeface="+mn-ea"/>
                <a:cs typeface="+mn-cs"/>
              </a:rPr>
              <a:t>一般財団法人 道路交通情報通信システムセンター</a:t>
            </a:r>
            <a:endParaRPr lang="ja-JP" altLang="en-US" sz="120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smtClean="0">
                <a:solidFill>
                  <a:schemeClr val="tx1"/>
                </a:solidFill>
                <a:latin typeface="+mn-lt"/>
                <a:ea typeface="+mn-ea"/>
                <a:cs typeface="+mn-cs"/>
              </a:rPr>
              <a:t>「</a:t>
            </a:r>
            <a:r>
              <a:rPr kumimoji="1" lang="en-US" altLang="ja-JP" sz="1200" b="0" i="0" kern="1200" dirty="0" smtClean="0">
                <a:solidFill>
                  <a:schemeClr val="tx1"/>
                </a:solidFill>
                <a:latin typeface="+mn-lt"/>
                <a:ea typeface="+mn-ea"/>
                <a:cs typeface="+mn-cs"/>
              </a:rPr>
              <a:t>VICS</a:t>
            </a:r>
            <a:r>
              <a:rPr kumimoji="1" lang="ja-JP" altLang="en-US" sz="1200" b="0" i="0" kern="1200" dirty="0" smtClean="0">
                <a:solidFill>
                  <a:schemeClr val="tx1"/>
                </a:solidFill>
                <a:latin typeface="+mn-lt"/>
                <a:ea typeface="+mn-ea"/>
                <a:cs typeface="+mn-cs"/>
              </a:rPr>
              <a:t>センターの位置づけ </a:t>
            </a:r>
            <a:r>
              <a:rPr kumimoji="1" lang="en-US" altLang="ja-JP" sz="1200" b="0" i="0" kern="1200" dirty="0" smtClean="0">
                <a:solidFill>
                  <a:schemeClr val="tx1"/>
                </a:solidFill>
                <a:latin typeface="+mn-lt"/>
                <a:ea typeface="+mn-ea"/>
                <a:cs typeface="+mn-cs"/>
              </a:rPr>
              <a:t>- VICS</a:t>
            </a:r>
            <a:r>
              <a:rPr kumimoji="1" lang="ja-JP" altLang="en-US" sz="1200" b="0" i="0" kern="1200" dirty="0" smtClean="0">
                <a:solidFill>
                  <a:schemeClr val="tx1"/>
                </a:solidFill>
                <a:latin typeface="+mn-lt"/>
                <a:ea typeface="+mn-ea"/>
                <a:cs typeface="+mn-cs"/>
              </a:rPr>
              <a:t>について｜</a:t>
            </a:r>
            <a:r>
              <a:rPr kumimoji="1" lang="en-US" altLang="ja-JP" sz="1200" b="0" i="0" kern="1200" dirty="0" smtClean="0">
                <a:solidFill>
                  <a:schemeClr val="tx1"/>
                </a:solidFill>
                <a:latin typeface="+mn-lt"/>
                <a:ea typeface="+mn-ea"/>
                <a:cs typeface="+mn-cs"/>
              </a:rPr>
              <a:t>VICS Web Site</a:t>
            </a:r>
            <a:r>
              <a:rPr kumimoji="1" lang="ja-JP" altLang="en-US" sz="1200" b="0" i="0" kern="1200" dirty="0" smtClean="0">
                <a:solidFill>
                  <a:schemeClr val="tx1"/>
                </a:solidFill>
                <a:latin typeface="+mn-lt"/>
                <a:ea typeface="+mn-ea"/>
                <a:cs typeface="+mn-cs"/>
              </a:rPr>
              <a:t>」</a:t>
            </a:r>
            <a:endParaRPr kumimoji="1" lang="en-US" altLang="ja-JP"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smtClean="0"/>
              <a:t>http://www.vics.or.jp/about/center.html</a:t>
            </a:r>
            <a:endParaRPr kumimoji="1" lang="ja-JP" altLang="en-US" b="0"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63</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a:t>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64</a:t>
            </a:fld>
            <a:endParaRPr kumimoji="1"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latin typeface="HGPｺﾞｼｯｸM" pitchFamily="50" charset="-128"/>
                <a:ea typeface="HGPｺﾞｼｯｸM" pitchFamily="50" charset="-128"/>
              </a:rPr>
              <a:t>一般社団法人 </a:t>
            </a:r>
            <a:r>
              <a:rPr lang="en-US" altLang="ja-JP" sz="1200" dirty="0" smtClean="0">
                <a:latin typeface="HGPｺﾞｼｯｸM" pitchFamily="50" charset="-128"/>
                <a:ea typeface="HGPｺﾞｼｯｸM" pitchFamily="50" charset="-128"/>
              </a:rPr>
              <a:t>UTMS</a:t>
            </a:r>
            <a:r>
              <a:rPr lang="ja-JP" altLang="en-US" sz="1200" dirty="0" smtClean="0">
                <a:latin typeface="HGPｺﾞｼｯｸM" pitchFamily="50" charset="-128"/>
                <a:ea typeface="HGPｺﾞｼｯｸM" pitchFamily="50" charset="-128"/>
              </a:rPr>
              <a:t>協会</a:t>
            </a:r>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http://www.utms.or.jp/japanese/system/dsss.html</a:t>
            </a:r>
          </a:p>
          <a:p>
            <a:endParaRPr lang="en-US" altLang="ja-JP" sz="1200" dirty="0" smtClean="0">
              <a:latin typeface="HGPｺﾞｼｯｸM" pitchFamily="50" charset="-128"/>
              <a:ea typeface="HGPｺﾞｼｯｸM" pitchFamily="50" charset="-128"/>
            </a:endParaRPr>
          </a:p>
          <a:p>
            <a:r>
              <a:rPr kumimoji="1" lang="ja-JP" altLang="en-US" sz="1200" b="0" i="0" kern="1200" dirty="0" smtClean="0">
                <a:solidFill>
                  <a:schemeClr val="tx1"/>
                </a:solidFill>
                <a:latin typeface="+mn-lt"/>
                <a:ea typeface="+mn-ea"/>
                <a:cs typeface="+mn-cs"/>
              </a:rPr>
              <a:t>一般財団法人 道路交通情報通信システムセンター「</a:t>
            </a:r>
            <a:r>
              <a:rPr lang="en-US" altLang="ja-JP" sz="1200" dirty="0" smtClean="0">
                <a:latin typeface="HGPｺﾞｼｯｸM" pitchFamily="50" charset="-128"/>
                <a:ea typeface="HGPｺﾞｼｯｸM" pitchFamily="50" charset="-128"/>
              </a:rPr>
              <a:t>VICS Web Site</a:t>
            </a:r>
            <a:r>
              <a:rPr lang="ja-JP" altLang="en-US" sz="1200" dirty="0" smtClean="0">
                <a:latin typeface="HGPｺﾞｼｯｸM" pitchFamily="50" charset="-128"/>
                <a:ea typeface="HGPｺﾞｼｯｸM" pitchFamily="50" charset="-128"/>
              </a:rPr>
              <a:t>」</a:t>
            </a:r>
          </a:p>
          <a:p>
            <a:r>
              <a:rPr kumimoji="1" lang="en-US" altLang="ja-JP" dirty="0" smtClean="0"/>
              <a:t>https://www.vics.or.jp/service/dsss.html</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65</a:t>
            </a:fld>
            <a:endParaRPr kumimoji="1" lang="ja-JP"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b="0" i="0" kern="1200" dirty="0" smtClean="0">
                <a:solidFill>
                  <a:schemeClr val="tx1"/>
                </a:solidFill>
                <a:latin typeface="+mn-lt"/>
                <a:ea typeface="+mn-ea"/>
                <a:cs typeface="+mn-cs"/>
              </a:rPr>
              <a:t>一般財団法人 道路交通情報通信システムセンター</a:t>
            </a:r>
            <a:endParaRPr kumimoji="1" lang="en-US" altLang="ja-JP" sz="1200" b="0" i="0" kern="1200" dirty="0" smtClean="0">
              <a:solidFill>
                <a:schemeClr val="tx1"/>
              </a:solidFill>
              <a:latin typeface="+mn-lt"/>
              <a:ea typeface="+mn-ea"/>
              <a:cs typeface="+mn-cs"/>
            </a:endParaRPr>
          </a:p>
          <a:p>
            <a:r>
              <a:rPr lang="en-US" altLang="zh-TW" sz="1200" b="0" dirty="0" smtClean="0">
                <a:latin typeface="HGPｺﾞｼｯｸM" pitchFamily="50" charset="-128"/>
                <a:ea typeface="HGPｺﾞｼｯｸM" pitchFamily="50" charset="-128"/>
              </a:rPr>
              <a:t>http://www.vics.or.jp/its_spot/about/</a:t>
            </a:r>
          </a:p>
          <a:p>
            <a:endParaRPr lang="en-US" altLang="zh-TW" sz="1200" b="0" dirty="0" smtClean="0">
              <a:latin typeface="HGPｺﾞｼｯｸM" pitchFamily="50" charset="-128"/>
              <a:ea typeface="HGPｺﾞｼｯｸM" pitchFamily="50" charset="-128"/>
            </a:endParaRPr>
          </a:p>
          <a:p>
            <a:r>
              <a:rPr kumimoji="1" lang="ja-JP" altLang="en-US" sz="1200" b="0" i="0" kern="1200" dirty="0" smtClean="0">
                <a:solidFill>
                  <a:schemeClr val="tx1"/>
                </a:solidFill>
                <a:latin typeface="+mn-lt"/>
                <a:ea typeface="+mn-ea"/>
                <a:cs typeface="+mn-cs"/>
              </a:rPr>
              <a:t>国土交通省道路局交通管理課高度道路交通システム（</a:t>
            </a:r>
            <a:r>
              <a:rPr kumimoji="1" lang="en-US" altLang="ja-JP" sz="1200" b="0" i="0" kern="1200" dirty="0" smtClean="0">
                <a:solidFill>
                  <a:schemeClr val="tx1"/>
                </a:solidFill>
                <a:latin typeface="+mn-lt"/>
                <a:ea typeface="+mn-ea"/>
                <a:cs typeface="+mn-cs"/>
              </a:rPr>
              <a:t>ITS</a:t>
            </a:r>
            <a:r>
              <a:rPr kumimoji="1" lang="ja-JP" altLang="en-US" sz="1200" b="0" i="0" kern="1200" dirty="0" smtClean="0">
                <a:solidFill>
                  <a:schemeClr val="tx1"/>
                </a:solidFill>
                <a:latin typeface="+mn-lt"/>
                <a:ea typeface="+mn-ea"/>
                <a:cs typeface="+mn-cs"/>
              </a:rPr>
              <a:t>）推進室</a:t>
            </a:r>
            <a:endParaRPr kumimoji="1" lang="en-US" altLang="ja-JP" sz="1200" b="0" i="0" kern="1200" dirty="0" smtClean="0">
              <a:solidFill>
                <a:schemeClr val="tx1"/>
              </a:solidFill>
              <a:latin typeface="+mn-lt"/>
              <a:ea typeface="+mn-ea"/>
              <a:cs typeface="+mn-cs"/>
            </a:endParaRPr>
          </a:p>
          <a:p>
            <a:r>
              <a:rPr kumimoji="1" lang="en-US" altLang="ja-JP" b="0" dirty="0" smtClean="0"/>
              <a:t>http://www.mlit.go.jp/road/ITS/j-html/spot_dsrc/index.html#top1</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smtClean="0">
                <a:solidFill>
                  <a:schemeClr val="tx1"/>
                </a:solidFill>
                <a:latin typeface="+mn-lt"/>
                <a:ea typeface="+mn-ea"/>
                <a:cs typeface="+mn-cs"/>
              </a:rPr>
              <a:t>国土交通省道路局交通管理課高度道路交通システム（</a:t>
            </a:r>
            <a:r>
              <a:rPr kumimoji="1" lang="en-US" altLang="ja-JP" sz="1200" b="0" i="0" kern="1200" dirty="0" smtClean="0">
                <a:solidFill>
                  <a:schemeClr val="tx1"/>
                </a:solidFill>
                <a:latin typeface="+mn-lt"/>
                <a:ea typeface="+mn-ea"/>
                <a:cs typeface="+mn-cs"/>
              </a:rPr>
              <a:t>ITS</a:t>
            </a:r>
            <a:r>
              <a:rPr kumimoji="1" lang="ja-JP" altLang="en-US" sz="1200" b="0" i="0" kern="1200" dirty="0" smtClean="0">
                <a:solidFill>
                  <a:schemeClr val="tx1"/>
                </a:solidFill>
                <a:latin typeface="+mn-lt"/>
                <a:ea typeface="+mn-ea"/>
                <a:cs typeface="+mn-cs"/>
              </a:rPr>
              <a:t>）推進室</a:t>
            </a:r>
            <a:endParaRPr kumimoji="1" lang="en-US" altLang="ja-JP" sz="1200" b="0" i="0" kern="1200" dirty="0" smtClean="0">
              <a:solidFill>
                <a:schemeClr val="tx1"/>
              </a:solidFill>
              <a:latin typeface="+mn-lt"/>
              <a:ea typeface="+mn-ea"/>
              <a:cs typeface="+mn-cs"/>
            </a:endParaRPr>
          </a:p>
          <a:p>
            <a:r>
              <a:rPr kumimoji="1" lang="ja-JP" altLang="en-US" b="0" dirty="0" smtClean="0"/>
              <a:t>「ＩＴＳを巡る最近の動向」</a:t>
            </a:r>
            <a:endParaRPr kumimoji="1" lang="en-US" altLang="ja-JP" b="0" dirty="0" smtClean="0"/>
          </a:p>
          <a:p>
            <a:r>
              <a:rPr kumimoji="1" lang="en-US" altLang="ja-JP" b="0" dirty="0" smtClean="0"/>
              <a:t>http://www.jice.or.jp/jishu/t2/pdf/siryo24.pdf</a:t>
            </a:r>
            <a:endParaRPr kumimoji="1" lang="ja-JP" altLang="en-US" b="0"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66</a:t>
            </a:fld>
            <a:endParaRPr kumimoji="1" lang="ja-JP"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国土交通省「</a:t>
            </a:r>
            <a:r>
              <a:rPr kumimoji="1" lang="en-US" altLang="zh-TW" dirty="0" smtClean="0"/>
              <a:t>ASV</a:t>
            </a:r>
            <a:r>
              <a:rPr kumimoji="1" lang="zh-TW" altLang="en-US" dirty="0" smtClean="0"/>
              <a:t>（先進安全自動車） ｜ 自動車総合安全情報</a:t>
            </a:r>
            <a:r>
              <a:rPr kumimoji="1" lang="ja-JP" altLang="en-US" dirty="0" smtClean="0"/>
              <a:t>」</a:t>
            </a:r>
            <a:endParaRPr kumimoji="1" lang="en-US" altLang="ja-JP" dirty="0" smtClean="0"/>
          </a:p>
          <a:p>
            <a:r>
              <a:rPr kumimoji="1" lang="en-US" altLang="ja-JP" dirty="0" smtClean="0"/>
              <a:t>http://www.mlit.go.jp/jidosha/anzen/01asv/index.html</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67</a:t>
            </a:fld>
            <a:endParaRPr kumimoji="1" lang="ja-JP"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latin typeface="HGPｺﾞｼｯｸM" pitchFamily="50" charset="-128"/>
                <a:ea typeface="HGPｺﾞｼｯｸM" pitchFamily="50" charset="-128"/>
              </a:rPr>
              <a:t>国土交通省「実用化された</a:t>
            </a:r>
            <a:r>
              <a:rPr lang="en-US" altLang="ja-JP" sz="1200" dirty="0" smtClean="0">
                <a:latin typeface="HGPｺﾞｼｯｸM" pitchFamily="50" charset="-128"/>
                <a:ea typeface="HGPｺﾞｼｯｸM" pitchFamily="50" charset="-128"/>
              </a:rPr>
              <a:t>ASV</a:t>
            </a:r>
            <a:r>
              <a:rPr lang="ja-JP" altLang="en-US" sz="1200" dirty="0" smtClean="0">
                <a:latin typeface="HGPｺﾞｼｯｸM" pitchFamily="50" charset="-128"/>
                <a:ea typeface="HGPｺﾞｼｯｸM" pitchFamily="50" charset="-128"/>
              </a:rPr>
              <a:t>技術」</a:t>
            </a:r>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http://www.mlit.go.jp/jidosha/anzen/01asv/japanese/practical.html</a:t>
            </a: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68</a:t>
            </a:fld>
            <a:endParaRPr kumimoji="1" lang="ja-JP"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HGPｺﾞｼｯｸM" pitchFamily="50" charset="-128"/>
                <a:ea typeface="HGPｺﾞｼｯｸM" pitchFamily="50" charset="-128"/>
              </a:rPr>
              <a:t>○ACC</a:t>
            </a:r>
            <a:r>
              <a:rPr lang="ja-JP" altLang="en-US" sz="1200" dirty="0" smtClean="0">
                <a:latin typeface="HGPｺﾞｼｯｸM" pitchFamily="50" charset="-128"/>
                <a:ea typeface="HGPｺﾞｼｯｸM" pitchFamily="50" charset="-128"/>
              </a:rPr>
              <a:t>のアニメーション</a:t>
            </a:r>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Honda</a:t>
            </a:r>
            <a:r>
              <a:rPr lang="ja-JP" altLang="en-US" sz="1200" dirty="0" smtClean="0">
                <a:latin typeface="HGPｺﾞｼｯｸM" pitchFamily="50" charset="-128"/>
                <a:ea typeface="HGPｺﾞｼｯｸM" pitchFamily="50" charset="-128"/>
              </a:rPr>
              <a:t>「</a:t>
            </a:r>
            <a:r>
              <a:rPr lang="en-US" altLang="ja-JP" sz="1200" dirty="0" smtClean="0">
                <a:latin typeface="HGPｺﾞｼｯｸM" pitchFamily="50" charset="-128"/>
                <a:ea typeface="HGPｺﾞｼｯｸM" pitchFamily="50" charset="-128"/>
              </a:rPr>
              <a:t>Technology   ACC</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lang="en-US" altLang="zh-TW" sz="1200" dirty="0" smtClean="0">
                <a:latin typeface="HGPｺﾞｼｯｸM" pitchFamily="50" charset="-128"/>
                <a:ea typeface="HGPｺﾞｼｯｸM" pitchFamily="50" charset="-128"/>
              </a:rPr>
              <a:t>http://www.honda.co.jp/tech/auto/acc-lkas/acc-top/</a:t>
            </a:r>
          </a:p>
          <a:p>
            <a:endParaRPr lang="en-US" altLang="zh-TW"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a:t>
            </a:r>
            <a:r>
              <a:rPr kumimoji="1" lang="en-US" altLang="ja-JP" sz="1200" dirty="0" smtClean="0">
                <a:latin typeface="HGPｺﾞｼｯｸM" pitchFamily="50" charset="-128"/>
                <a:ea typeface="HGPｺﾞｼｯｸM" pitchFamily="50" charset="-128"/>
              </a:rPr>
              <a:t>ACC</a:t>
            </a:r>
            <a:r>
              <a:rPr kumimoji="1" lang="ja-JP" altLang="en-US" sz="1200" dirty="0" smtClean="0">
                <a:latin typeface="HGPｺﾞｼｯｸM" pitchFamily="50" charset="-128"/>
                <a:ea typeface="HGPｺﾞｼｯｸM" pitchFamily="50" charset="-128"/>
              </a:rPr>
              <a:t>のしくみ</a:t>
            </a:r>
            <a:endParaRPr kumimoji="1" lang="en-US" altLang="ja-JP" sz="1200" dirty="0" smtClean="0">
              <a:latin typeface="HGPｺﾞｼｯｸM" pitchFamily="50" charset="-128"/>
              <a:ea typeface="HGPｺﾞｼｯｸM" pitchFamily="50" charset="-128"/>
            </a:endParaRPr>
          </a:p>
          <a:p>
            <a:r>
              <a:rPr kumimoji="1" lang="en-US" altLang="ja-JP" sz="1200" dirty="0" smtClean="0">
                <a:latin typeface="HGPｺﾞｼｯｸM" pitchFamily="50" charset="-128"/>
                <a:ea typeface="HGPｺﾞｼｯｸM" pitchFamily="50" charset="-128"/>
              </a:rPr>
              <a:t>Honda</a:t>
            </a:r>
            <a:r>
              <a:rPr kumimoji="1" lang="ja-JP" altLang="en-US" sz="1200" dirty="0" smtClean="0">
                <a:latin typeface="HGPｺﾞｼｯｸM" pitchFamily="50" charset="-128"/>
                <a:ea typeface="HGPｺﾞｼｯｸM" pitchFamily="50" charset="-128"/>
              </a:rPr>
              <a:t>「</a:t>
            </a:r>
            <a:r>
              <a:rPr kumimoji="1" lang="en-US" altLang="ja-JP" sz="1200" dirty="0" smtClean="0">
                <a:latin typeface="HGPｺﾞｼｯｸM" pitchFamily="50" charset="-128"/>
                <a:ea typeface="HGPｺﾞｼｯｸM" pitchFamily="50" charset="-128"/>
              </a:rPr>
              <a:t>Technology   ACC</a:t>
            </a:r>
            <a:r>
              <a:rPr kumimoji="1" lang="ja-JP" altLang="en-US" sz="1200" dirty="0" smtClean="0">
                <a:latin typeface="HGPｺﾞｼｯｸM" pitchFamily="50" charset="-128"/>
                <a:ea typeface="HGPｺﾞｼｯｸM" pitchFamily="50" charset="-128"/>
              </a:rPr>
              <a:t>」</a:t>
            </a:r>
            <a:endParaRPr kumimoji="1" lang="en-US" altLang="ja-JP" sz="1200" dirty="0" smtClean="0">
              <a:latin typeface="HGPｺﾞｼｯｸM" pitchFamily="50" charset="-128"/>
              <a:ea typeface="HGPｺﾞｼｯｸM" pitchFamily="50" charset="-128"/>
            </a:endParaRPr>
          </a:p>
          <a:p>
            <a:r>
              <a:rPr kumimoji="1" lang="en-US" altLang="ja-JP" dirty="0" smtClean="0"/>
              <a:t>http://www.honda.co.jp/tech/auto/acc-lkas/acc03/?done</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69</a:t>
            </a:fld>
            <a:endParaRPr kumimoji="1" lang="ja-JP"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1200" dirty="0" smtClean="0">
                <a:latin typeface="HGPｺﾞｼｯｸM" pitchFamily="50" charset="-128"/>
                <a:ea typeface="HGPｺﾞｼｯｸM" pitchFamily="50" charset="-128"/>
              </a:rPr>
              <a:t>○</a:t>
            </a:r>
            <a:r>
              <a:rPr lang="ja-JP" altLang="en-US" sz="1200" dirty="0" smtClean="0">
                <a:latin typeface="HGPｺﾞｼｯｸM" pitchFamily="50" charset="-128"/>
                <a:ea typeface="HGPｺﾞｼｯｸM" pitchFamily="50" charset="-128"/>
              </a:rPr>
              <a:t>アニメーション</a:t>
            </a:r>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Honda</a:t>
            </a:r>
            <a:r>
              <a:rPr lang="ja-JP" altLang="en-US" sz="1200" dirty="0" smtClean="0">
                <a:latin typeface="HGPｺﾞｼｯｸM" pitchFamily="50" charset="-128"/>
                <a:ea typeface="HGPｺﾞｼｯｸM" pitchFamily="50" charset="-128"/>
              </a:rPr>
              <a:t>「</a:t>
            </a:r>
            <a:r>
              <a:rPr lang="en-US" altLang="ja-JP" sz="1200" dirty="0" smtClean="0">
                <a:latin typeface="HGPｺﾞｼｯｸM" pitchFamily="50" charset="-128"/>
                <a:ea typeface="HGPｺﾞｼｯｸM" pitchFamily="50" charset="-128"/>
              </a:rPr>
              <a:t>Technology   LKAS</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http://www.honda.co.jp/tech/auto/acc-lkas/lkas-top/?done</a:t>
            </a:r>
          </a:p>
          <a:p>
            <a:endParaRPr kumimoji="1"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a:t>
            </a:r>
            <a:r>
              <a:rPr kumimoji="1" lang="en-US" altLang="ja-JP" sz="1200" dirty="0" smtClean="0">
                <a:latin typeface="HGPｺﾞｼｯｸM" pitchFamily="50" charset="-128"/>
                <a:ea typeface="HGPｺﾞｼｯｸM" pitchFamily="50" charset="-128"/>
              </a:rPr>
              <a:t>LKAS</a:t>
            </a:r>
            <a:r>
              <a:rPr kumimoji="1" lang="ja-JP" altLang="en-US" sz="1200" dirty="0" smtClean="0">
                <a:latin typeface="HGPｺﾞｼｯｸM" pitchFamily="50" charset="-128"/>
                <a:ea typeface="HGPｺﾞｼｯｸM" pitchFamily="50" charset="-128"/>
              </a:rPr>
              <a:t>のしくみ</a:t>
            </a:r>
            <a:endParaRPr kumimoji="1" lang="en-US" altLang="ja-JP" sz="1200" dirty="0" smtClean="0">
              <a:latin typeface="HGPｺﾞｼｯｸM" pitchFamily="50" charset="-128"/>
              <a:ea typeface="HGPｺﾞｼｯｸM" pitchFamily="50" charset="-128"/>
            </a:endParaRPr>
          </a:p>
          <a:p>
            <a:r>
              <a:rPr kumimoji="1" lang="en-US" altLang="ja-JP" sz="1200" dirty="0" smtClean="0">
                <a:latin typeface="HGPｺﾞｼｯｸM" pitchFamily="50" charset="-128"/>
                <a:ea typeface="HGPｺﾞｼｯｸM" pitchFamily="50" charset="-128"/>
              </a:rPr>
              <a:t>Honda</a:t>
            </a:r>
            <a:r>
              <a:rPr kumimoji="1" lang="ja-JP" altLang="en-US" sz="1200" dirty="0" smtClean="0">
                <a:latin typeface="HGPｺﾞｼｯｸM" pitchFamily="50" charset="-128"/>
                <a:ea typeface="HGPｺﾞｼｯｸM" pitchFamily="50" charset="-128"/>
              </a:rPr>
              <a:t>「</a:t>
            </a:r>
            <a:r>
              <a:rPr kumimoji="1" lang="en-US" altLang="ja-JP" sz="1200" dirty="0" smtClean="0">
                <a:latin typeface="HGPｺﾞｼｯｸM" pitchFamily="50" charset="-128"/>
                <a:ea typeface="HGPｺﾞｼｯｸM" pitchFamily="50" charset="-128"/>
              </a:rPr>
              <a:t>Technology   LKAS</a:t>
            </a:r>
            <a:r>
              <a:rPr kumimoji="1" lang="ja-JP" altLang="en-US" sz="1200" dirty="0" smtClean="0">
                <a:latin typeface="HGPｺﾞｼｯｸM" pitchFamily="50" charset="-128"/>
                <a:ea typeface="HGPｺﾞｼｯｸM" pitchFamily="50" charset="-128"/>
              </a:rPr>
              <a:t>」</a:t>
            </a:r>
            <a:endParaRPr kumimoji="1" lang="en-US" altLang="ja-JP" sz="1200" dirty="0" smtClean="0">
              <a:latin typeface="HGPｺﾞｼｯｸM" pitchFamily="50" charset="-128"/>
              <a:ea typeface="HGPｺﾞｼｯｸM" pitchFamily="50" charset="-128"/>
            </a:endParaRPr>
          </a:p>
          <a:p>
            <a:r>
              <a:rPr kumimoji="1" lang="en-US" altLang="ja-JP" dirty="0" smtClean="0"/>
              <a:t>http://www.honda.co.jp/tech/auto/acc-lkas/lkas03/?done</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70</a:t>
            </a:fld>
            <a:endParaRPr kumimoji="1" lang="ja-JP"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1200" dirty="0" smtClean="0">
                <a:latin typeface="HGPｺﾞｼｯｸM" pitchFamily="50" charset="-128"/>
                <a:ea typeface="HGPｺﾞｼｯｸM" pitchFamily="50" charset="-128"/>
              </a:rPr>
              <a:t>Honda</a:t>
            </a:r>
            <a:r>
              <a:rPr lang="ja-JP" altLang="en-US" sz="1200" dirty="0" smtClean="0">
                <a:latin typeface="HGPｺﾞｼｯｸM" pitchFamily="50" charset="-128"/>
                <a:ea typeface="HGPｺﾞｼｯｸM" pitchFamily="50" charset="-128"/>
              </a:rPr>
              <a:t>「安全への取り組み   アクティブセーフティ   衝突軽減ブレーキ（</a:t>
            </a:r>
            <a:r>
              <a:rPr lang="en-US" altLang="ja-JP" sz="1200" dirty="0" smtClean="0">
                <a:latin typeface="HGPｺﾞｼｯｸM" pitchFamily="50" charset="-128"/>
                <a:ea typeface="HGPｺﾞｼｯｸM" pitchFamily="50" charset="-128"/>
              </a:rPr>
              <a:t>CMBS</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http://www.honda.co.jp/safety/technology/active/cmbs2/</a:t>
            </a:r>
          </a:p>
          <a:p>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Honda</a:t>
            </a:r>
            <a:r>
              <a:rPr lang="ja-JP" altLang="en-US" sz="1200" dirty="0" smtClean="0">
                <a:latin typeface="HGPｺﾞｼｯｸM" pitchFamily="50" charset="-128"/>
                <a:ea typeface="HGPｺﾞｼｯｸM" pitchFamily="50" charset="-128"/>
              </a:rPr>
              <a:t>「安全への取り組み   アクティブセーフティ   追突軽減ブレーキ（</a:t>
            </a:r>
            <a:r>
              <a:rPr lang="en-US" altLang="ja-JP" sz="1200" dirty="0" smtClean="0">
                <a:latin typeface="HGPｺﾞｼｯｸM" pitchFamily="50" charset="-128"/>
                <a:ea typeface="HGPｺﾞｼｯｸM" pitchFamily="50" charset="-128"/>
              </a:rPr>
              <a:t>CMBS</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http://www.honda.co.jp/safety/technology/active/cmbs/</a:t>
            </a:r>
          </a:p>
          <a:p>
            <a:endParaRPr kumimoji="1"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a:t>
            </a:r>
            <a:r>
              <a:rPr kumimoji="1" lang="ja-JP" altLang="en-US" sz="1200" dirty="0" smtClean="0">
                <a:latin typeface="HGPｺﾞｼｯｸM" pitchFamily="50" charset="-128"/>
                <a:ea typeface="HGPｺﾞｼｯｸM" pitchFamily="50" charset="-128"/>
              </a:rPr>
              <a:t>アニメーション</a:t>
            </a:r>
            <a:endParaRPr kumimoji="1" lang="en-US" altLang="ja-JP" sz="1200" dirty="0" smtClean="0">
              <a:latin typeface="HGPｺﾞｼｯｸM" pitchFamily="50" charset="-128"/>
              <a:ea typeface="HGPｺﾞｼｯｸM" pitchFamily="50" charset="-128"/>
            </a:endParaRPr>
          </a:p>
          <a:p>
            <a:r>
              <a:rPr kumimoji="1" lang="en-US" altLang="ja-JP" sz="1200" dirty="0" smtClean="0">
                <a:latin typeface="HGPｺﾞｼｯｸM" pitchFamily="50" charset="-128"/>
                <a:ea typeface="HGPｺﾞｼｯｸM" pitchFamily="50" charset="-128"/>
              </a:rPr>
              <a:t>Honda</a:t>
            </a:r>
            <a:r>
              <a:rPr lang="ja-JP" altLang="en-US" sz="1200" dirty="0" smtClean="0">
                <a:latin typeface="HGPｺﾞｼｯｸM" pitchFamily="50" charset="-128"/>
                <a:ea typeface="HGPｺﾞｼｯｸM" pitchFamily="50" charset="-128"/>
              </a:rPr>
              <a:t>「</a:t>
            </a:r>
            <a:r>
              <a:rPr kumimoji="1" lang="en-US" altLang="ja-JP" sz="1200" dirty="0" smtClean="0">
                <a:latin typeface="HGPｺﾞｼｯｸM" pitchFamily="50" charset="-128"/>
                <a:ea typeface="HGPｺﾞｼｯｸM" pitchFamily="50" charset="-128"/>
              </a:rPr>
              <a:t>Technology   CMBS</a:t>
            </a:r>
            <a:r>
              <a:rPr kumimoji="1" lang="ja-JP" altLang="en-US" sz="1200" dirty="0" smtClean="0">
                <a:latin typeface="HGPｺﾞｼｯｸM" pitchFamily="50" charset="-128"/>
                <a:ea typeface="HGPｺﾞｼｯｸM" pitchFamily="50" charset="-128"/>
              </a:rPr>
              <a:t>」</a:t>
            </a:r>
            <a:endParaRPr kumimoji="1" lang="en-US" altLang="ja-JP" sz="1200" dirty="0" smtClean="0">
              <a:latin typeface="HGPｺﾞｼｯｸM" pitchFamily="50" charset="-128"/>
              <a:ea typeface="HGPｺﾞｼｯｸM" pitchFamily="50" charset="-128"/>
            </a:endParaRPr>
          </a:p>
          <a:p>
            <a:r>
              <a:rPr kumimoji="1" lang="en-US" altLang="ja-JP" dirty="0" smtClean="0"/>
              <a:t>http://www.honda.co.jp/tech/auto/cmbs/topic4/</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71</a:t>
            </a:fld>
            <a:endParaRPr kumimoji="1" lang="ja-JP"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chemeClr val="accent6">
                    <a:lumMod val="75000"/>
                  </a:schemeClr>
                </a:solidFill>
                <a:latin typeface="HGPｺﾞｼｯｸE" pitchFamily="50" charset="-128"/>
                <a:ea typeface="HGPｺﾞｼｯｸE" pitchFamily="50" charset="-128"/>
              </a:rPr>
              <a:t>Honda</a:t>
            </a:r>
            <a:r>
              <a:rPr lang="ja-JP" altLang="en-US" sz="1200" dirty="0" smtClean="0">
                <a:solidFill>
                  <a:schemeClr val="accent6">
                    <a:lumMod val="75000"/>
                  </a:schemeClr>
                </a:solidFill>
                <a:latin typeface="HGPｺﾞｼｯｸE" pitchFamily="50" charset="-128"/>
                <a:ea typeface="HGPｺﾞｼｯｸE" pitchFamily="50" charset="-128"/>
              </a:rPr>
              <a:t>「安全への取り組み   アクティブセーフティ   ふらつき運転検知機能」</a:t>
            </a:r>
            <a:endParaRPr lang="en-US" altLang="ja-JP" sz="1200" dirty="0" smtClean="0">
              <a:solidFill>
                <a:schemeClr val="accent6">
                  <a:lumMod val="75000"/>
                </a:schemeClr>
              </a:solidFill>
              <a:latin typeface="HGPｺﾞｼｯｸE" pitchFamily="50" charset="-128"/>
              <a:ea typeface="HGPｺﾞｼｯｸE"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http://www.honda.co.jp/safety/technology/active/furatsuki/</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72</a:t>
            </a:fld>
            <a:endParaRPr kumimoji="1" lang="ja-JP"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smtClean="0">
                <a:solidFill>
                  <a:schemeClr val="tx1"/>
                </a:solidFill>
                <a:latin typeface="+mn-lt"/>
                <a:ea typeface="+mn-ea"/>
                <a:cs typeface="+mn-cs"/>
              </a:rPr>
              <a:t>Honda</a:t>
            </a:r>
            <a:r>
              <a:rPr kumimoji="1" lang="ja-JP" altLang="en-US" sz="1200" b="0" i="0" kern="1200" dirty="0" smtClean="0">
                <a:solidFill>
                  <a:schemeClr val="tx1"/>
                </a:solidFill>
                <a:latin typeface="+mn-lt"/>
                <a:ea typeface="+mn-ea"/>
                <a:cs typeface="+mn-cs"/>
              </a:rPr>
              <a:t>「安全への取り組み   テクノロジー   </a:t>
            </a:r>
            <a:r>
              <a:rPr kumimoji="1" lang="en-US" altLang="ja-JP" sz="1200" b="0" i="0" kern="1200" dirty="0" smtClean="0">
                <a:solidFill>
                  <a:schemeClr val="tx1"/>
                </a:solidFill>
                <a:latin typeface="+mn-lt"/>
                <a:ea typeface="+mn-ea"/>
                <a:cs typeface="+mn-cs"/>
              </a:rPr>
              <a:t>Honda</a:t>
            </a:r>
            <a:r>
              <a:rPr kumimoji="1" lang="ja-JP" altLang="en-US" sz="1200" b="0" i="0" kern="1200" dirty="0" smtClean="0">
                <a:solidFill>
                  <a:schemeClr val="tx1"/>
                </a:solidFill>
                <a:latin typeface="+mn-lt"/>
                <a:ea typeface="+mn-ea"/>
                <a:cs typeface="+mn-cs"/>
              </a:rPr>
              <a:t>スマートパーキングアシストシステム」</a:t>
            </a:r>
            <a:endParaRPr kumimoji="1" lang="en-US" altLang="ja-JP"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latin typeface="HGPｺﾞｼｯｸM" pitchFamily="50" charset="-128"/>
                <a:ea typeface="HGPｺﾞｼｯｸM" pitchFamily="50" charset="-128"/>
              </a:rPr>
              <a:t>http://www.honda.co.jp/safety/technology/scene/park/smart-parking/</a:t>
            </a:r>
          </a:p>
          <a:p>
            <a:endParaRPr lang="en-US" altLang="ja-JP" sz="1200" b="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a:t>
            </a:r>
            <a:r>
              <a:rPr kumimoji="1" lang="ja-JP" altLang="en-US" sz="1200" b="0" dirty="0" smtClean="0">
                <a:latin typeface="HGPｺﾞｼｯｸM" pitchFamily="50" charset="-128"/>
                <a:ea typeface="HGPｺﾞｼｯｸM" pitchFamily="50" charset="-128"/>
              </a:rPr>
              <a:t>動画</a:t>
            </a:r>
            <a:endParaRPr kumimoji="1" lang="en-US" altLang="ja-JP" sz="1200" b="0" dirty="0" smtClean="0">
              <a:latin typeface="HGPｺﾞｼｯｸM" pitchFamily="50" charset="-128"/>
              <a:ea typeface="HGPｺﾞｼｯｸM" pitchFamily="50" charset="-128"/>
            </a:endParaRPr>
          </a:p>
          <a:p>
            <a:r>
              <a:rPr kumimoji="1" lang="en-US" altLang="ja-JP" sz="1200" b="0" dirty="0" smtClean="0">
                <a:latin typeface="HGPｺﾞｼｯｸM" pitchFamily="50" charset="-128"/>
                <a:ea typeface="HGPｺﾞｼｯｸM" pitchFamily="50" charset="-128"/>
              </a:rPr>
              <a:t>Honda</a:t>
            </a:r>
            <a:r>
              <a:rPr kumimoji="1" lang="ja-JP" altLang="en-US" sz="1200" b="0" dirty="0" smtClean="0">
                <a:latin typeface="HGPｺﾞｼｯｸM" pitchFamily="50" charset="-128"/>
                <a:ea typeface="HGPｺﾞｼｯｸM" pitchFamily="50" charset="-128"/>
              </a:rPr>
              <a:t>「</a:t>
            </a:r>
            <a:r>
              <a:rPr kumimoji="1" lang="en-US" altLang="ja-JP" sz="1200" b="0" dirty="0" smtClean="0">
                <a:latin typeface="HGPｺﾞｼｯｸM" pitchFamily="50" charset="-128"/>
                <a:ea typeface="HGPｺﾞｼｯｸM" pitchFamily="50" charset="-128"/>
              </a:rPr>
              <a:t>Technology   </a:t>
            </a:r>
            <a:r>
              <a:rPr kumimoji="1" lang="ja-JP" altLang="en-US" sz="1200" b="0" dirty="0" smtClean="0">
                <a:latin typeface="HGPｺﾞｼｯｸM" pitchFamily="50" charset="-128"/>
                <a:ea typeface="HGPｺﾞｼｯｸM" pitchFamily="50" charset="-128"/>
              </a:rPr>
              <a:t>スマートパーキングアシストシステム」</a:t>
            </a:r>
            <a:endParaRPr kumimoji="1" lang="en-US" altLang="ja-JP" sz="1200" b="0" dirty="0" smtClean="0">
              <a:latin typeface="HGPｺﾞｼｯｸM" pitchFamily="50" charset="-128"/>
              <a:ea typeface="HGPｺﾞｼｯｸM" pitchFamily="50" charset="-128"/>
            </a:endParaRPr>
          </a:p>
          <a:p>
            <a:r>
              <a:rPr kumimoji="1" lang="en-US" altLang="ja-JP" b="0" dirty="0" smtClean="0"/>
              <a:t>http://www.honda.co.jp/tech/auto/smart-parking/intro/?of</a:t>
            </a:r>
            <a:endParaRPr kumimoji="1" lang="ja-JP" altLang="en-US" b="0"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73</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7</a:t>
            </a:fld>
            <a:endParaRPr kumimoji="1" lang="ja-JP"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1200" dirty="0" smtClean="0">
                <a:latin typeface="HGPｺﾞｼｯｸM" pitchFamily="50" charset="-128"/>
                <a:ea typeface="HGPｺﾞｼｯｸM" pitchFamily="50" charset="-128"/>
              </a:rPr>
              <a:t>○</a:t>
            </a:r>
            <a:r>
              <a:rPr lang="ja-JP" altLang="en-US" sz="1200" dirty="0" smtClean="0">
                <a:latin typeface="HGPｺﾞｼｯｸM" pitchFamily="50" charset="-128"/>
                <a:ea typeface="HGPｺﾞｼｯｸM" pitchFamily="50" charset="-128"/>
              </a:rPr>
              <a:t>アニメーション</a:t>
            </a:r>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Honda</a:t>
            </a:r>
            <a:r>
              <a:rPr lang="ja-JP" altLang="en-US" sz="1200" dirty="0" smtClean="0">
                <a:latin typeface="HGPｺﾞｼｯｸM" pitchFamily="50" charset="-128"/>
                <a:ea typeface="HGPｺﾞｼｯｸM" pitchFamily="50" charset="-128"/>
              </a:rPr>
              <a:t>「</a:t>
            </a:r>
            <a:r>
              <a:rPr lang="en-US" altLang="ja-JP" sz="1200" dirty="0" smtClean="0">
                <a:latin typeface="HGPｺﾞｼｯｸM" pitchFamily="50" charset="-128"/>
                <a:ea typeface="HGPｺﾞｼｯｸM" pitchFamily="50" charset="-128"/>
              </a:rPr>
              <a:t>Technology   </a:t>
            </a:r>
            <a:r>
              <a:rPr lang="ja-JP" altLang="en-US" sz="1200" dirty="0" smtClean="0">
                <a:latin typeface="HGPｺﾞｼｯｸM" pitchFamily="50" charset="-128"/>
                <a:ea typeface="HGPｺﾞｼｯｸM" pitchFamily="50" charset="-128"/>
              </a:rPr>
              <a:t>挙動の安定化と走りの楽しさの両立をめざす。</a:t>
            </a:r>
            <a:r>
              <a:rPr lang="en-US" altLang="ja-JP" sz="1200" dirty="0" smtClean="0">
                <a:latin typeface="HGPｺﾞｼｯｸM" pitchFamily="50" charset="-128"/>
                <a:ea typeface="HGPｺﾞｼｯｸM" pitchFamily="50" charset="-128"/>
              </a:rPr>
              <a:t>Honda</a:t>
            </a:r>
            <a:r>
              <a:rPr lang="ja-JP" altLang="en-US" sz="1200" dirty="0" smtClean="0">
                <a:latin typeface="HGPｺﾞｼｯｸM" pitchFamily="50" charset="-128"/>
                <a:ea typeface="HGPｺﾞｼｯｸM" pitchFamily="50" charset="-128"/>
              </a:rPr>
              <a:t>の</a:t>
            </a:r>
            <a:r>
              <a:rPr lang="en-US" altLang="ja-JP" sz="1200" dirty="0" smtClean="0">
                <a:latin typeface="HGPｺﾞｼｯｸM" pitchFamily="50" charset="-128"/>
                <a:ea typeface="HGPｺﾞｼｯｸM" pitchFamily="50" charset="-128"/>
              </a:rPr>
              <a:t>VSA - </a:t>
            </a:r>
            <a:r>
              <a:rPr lang="ja-JP" altLang="en-US" sz="1200" dirty="0" smtClean="0">
                <a:latin typeface="HGPｺﾞｼｯｸM" pitchFamily="50" charset="-128"/>
                <a:ea typeface="HGPｺﾞｼｯｸM" pitchFamily="50" charset="-128"/>
              </a:rPr>
              <a:t>ヒヤリとする万一の場面」</a:t>
            </a:r>
            <a:endParaRPr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http://www.honda.co.jp/tech/auto/safety/vsa/#/closeup1</a:t>
            </a:r>
          </a:p>
          <a:p>
            <a:endParaRPr kumimoji="1" lang="en-US" altLang="ja-JP" sz="1200" dirty="0" smtClean="0">
              <a:latin typeface="HGPｺﾞｼｯｸM" pitchFamily="50" charset="-128"/>
              <a:ea typeface="HGPｺﾞｼｯｸM" pitchFamily="50" charset="-128"/>
            </a:endParaRPr>
          </a:p>
          <a:p>
            <a:r>
              <a:rPr lang="en-US" altLang="ja-JP" sz="1200" dirty="0" smtClean="0">
                <a:latin typeface="HGPｺﾞｼｯｸM" pitchFamily="50" charset="-128"/>
                <a:ea typeface="HGPｺﾞｼｯｸM" pitchFamily="50" charset="-128"/>
              </a:rPr>
              <a:t>○</a:t>
            </a:r>
            <a:r>
              <a:rPr kumimoji="1" lang="ja-JP" altLang="en-US" dirty="0" smtClean="0"/>
              <a:t>しくみ</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ESC</a:t>
            </a:r>
            <a:r>
              <a:rPr kumimoji="1" lang="ja-JP" altLang="en-US" dirty="0" smtClean="0"/>
              <a:t>普及委員会「</a:t>
            </a:r>
            <a:r>
              <a:rPr kumimoji="1" lang="en-US" altLang="ja-JP" dirty="0" smtClean="0"/>
              <a:t>ESC </a:t>
            </a:r>
            <a:r>
              <a:rPr kumimoji="1" lang="ja-JP" altLang="en-US" dirty="0" smtClean="0"/>
              <a:t>横滑り防止装置　｜　</a:t>
            </a:r>
            <a:r>
              <a:rPr kumimoji="1" lang="en-US" altLang="ja-JP" dirty="0" smtClean="0"/>
              <a:t>ESC</a:t>
            </a:r>
            <a:r>
              <a:rPr kumimoji="1" lang="ja-JP" altLang="en-US" dirty="0" smtClean="0"/>
              <a:t>とは」</a:t>
            </a:r>
            <a:endParaRPr kumimoji="1" lang="en-US" altLang="ja-JP" dirty="0" smtClean="0"/>
          </a:p>
          <a:p>
            <a:r>
              <a:rPr kumimoji="1" lang="en-US" altLang="ja-JP" dirty="0" smtClean="0"/>
              <a:t>http://www.esc-jpromo-activesafety.com/about.html</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74</a:t>
            </a:fld>
            <a:endParaRPr kumimoji="1" lang="ja-JP"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latin typeface="HGPｺﾞｼｯｸM" pitchFamily="50" charset="-128"/>
                <a:ea typeface="HGPｺﾞｼｯｸM" pitchFamily="50" charset="-128"/>
              </a:rPr>
              <a:t>警察庁「</a:t>
            </a:r>
            <a:r>
              <a:rPr lang="en-US" altLang="ja-JP" sz="1200" dirty="0" smtClean="0">
                <a:latin typeface="HGPｺﾞｼｯｸM" pitchFamily="50" charset="-128"/>
                <a:ea typeface="HGPｺﾞｼｯｸM" pitchFamily="50" charset="-128"/>
              </a:rPr>
              <a:t>FAST</a:t>
            </a:r>
            <a:r>
              <a:rPr lang="ja-JP" altLang="en-US" sz="1200" dirty="0" smtClean="0">
                <a:latin typeface="HGPｺﾞｼｯｸM" pitchFamily="50" charset="-128"/>
                <a:ea typeface="HGPｺﾞｼｯｸM" pitchFamily="50" charset="-128"/>
              </a:rPr>
              <a:t>」</a:t>
            </a:r>
            <a:endParaRPr lang="en-US" altLang="ja-JP" sz="1200" dirty="0" smtClean="0">
              <a:latin typeface="HGPｺﾞｼｯｸM" pitchFamily="50" charset="-128"/>
              <a:ea typeface="HGPｺﾞｼｯｸM" pitchFamily="50" charset="-128"/>
            </a:endParaRPr>
          </a:p>
          <a:p>
            <a:r>
              <a:rPr lang="en-US" altLang="zh-TW" sz="1200" dirty="0" smtClean="0">
                <a:latin typeface="HGPｺﾞｼｯｸM" pitchFamily="50" charset="-128"/>
                <a:ea typeface="HGPｺﾞｼｯｸM" pitchFamily="50" charset="-128"/>
              </a:rPr>
              <a:t>http://www.npa.go.jp/koutsuu/kisei/utms/fast2.jpg</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75</a:t>
            </a:fld>
            <a:endParaRPr kumimoji="1" lang="ja-JP"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76</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9A1F59E2-39C4-44FB-A737-13700AA14536}" type="datetimeFigureOut">
              <a:rPr kumimoji="1" lang="ja-JP" altLang="en-US" smtClean="0"/>
              <a:pPr/>
              <a:t>2014/5/26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F59E2-39C4-44FB-A737-13700AA14536}" type="datetimeFigureOut">
              <a:rPr kumimoji="1" lang="ja-JP" altLang="en-US" smtClean="0"/>
              <a:pPr/>
              <a:t>2014/5/26</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499D2-1D35-4FB5-80A8-6BA5E6276A1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www.honda.co.jp/safety/technology/active/nightvision/" TargetMode="External"/><Relationship Id="rId13" Type="http://schemas.openxmlformats.org/officeDocument/2006/relationships/hyperlink" Target="http://www.honda.co.jp/safety/technology/active/vsa/" TargetMode="External"/><Relationship Id="rId18" Type="http://schemas.openxmlformats.org/officeDocument/2006/relationships/hyperlink" Target="http://www.honda.co.jp/safety/technology/scene/park/reverse-mirror/" TargetMode="External"/><Relationship Id="rId3" Type="http://schemas.openxmlformats.org/officeDocument/2006/relationships/image" Target="../media/image25.jpeg"/><Relationship Id="rId21" Type="http://schemas.openxmlformats.org/officeDocument/2006/relationships/hyperlink" Target="http://www.honda.co.jp/safety/technology/scene/long/approach-alert/" TargetMode="External"/><Relationship Id="rId7" Type="http://schemas.openxmlformats.org/officeDocument/2006/relationships/hyperlink" Target="http://www.honda.co.jp/safety/technology/passive/driver-seat-airbag/" TargetMode="External"/><Relationship Id="rId12" Type="http://schemas.openxmlformats.org/officeDocument/2006/relationships/hyperlink" Target="http://www.honda.co.jp/safety/technology/scene/park/smart-parking/" TargetMode="External"/><Relationship Id="rId17" Type="http://schemas.openxmlformats.org/officeDocument/2006/relationships/hyperlink" Target="http://www.honda.co.jp/safety/technology/scene/weather/auto-wiper/" TargetMode="External"/><Relationship Id="rId2" Type="http://schemas.openxmlformats.org/officeDocument/2006/relationships/notesSlide" Target="../notesSlides/notesSlide30.xml"/><Relationship Id="rId16" Type="http://schemas.openxmlformats.org/officeDocument/2006/relationships/hyperlink" Target="http://www.honda.co.jp/safety/technology/active/cmbs/" TargetMode="External"/><Relationship Id="rId20" Type="http://schemas.openxmlformats.org/officeDocument/2006/relationships/hyperlink" Target="http://www.honda.co.jp/safety/technology/scene/long/bsi/" TargetMode="External"/><Relationship Id="rId1" Type="http://schemas.openxmlformats.org/officeDocument/2006/relationships/slideLayout" Target="../slideLayouts/slideLayout2.xml"/><Relationship Id="rId6" Type="http://schemas.openxmlformats.org/officeDocument/2006/relationships/hyperlink" Target="http://www.honda.co.jp/safety/technology/scene/long/fcw/" TargetMode="External"/><Relationship Id="rId11" Type="http://schemas.openxmlformats.org/officeDocument/2006/relationships/hyperlink" Target="http://www.honda.co.jp/safety/technology/scene/long/tpms/" TargetMode="External"/><Relationship Id="rId5" Type="http://schemas.openxmlformats.org/officeDocument/2006/relationships/hyperlink" Target="http://www.honda.co.jp/safety/technology/active/acc/" TargetMode="External"/><Relationship Id="rId15" Type="http://schemas.openxmlformats.org/officeDocument/2006/relationships/hyperlink" Target="http://www.honda.co.jp/safety/technology/scene/long/lane-watch/" TargetMode="External"/><Relationship Id="rId10" Type="http://schemas.openxmlformats.org/officeDocument/2006/relationships/hyperlink" Target="http://www.honda.co.jp/safety/technology/scene/city/hillstart/" TargetMode="External"/><Relationship Id="rId19" Type="http://schemas.openxmlformats.org/officeDocument/2006/relationships/hyperlink" Target="http://www.honda.co.jp/safety/technology/active/furatsuki/" TargetMode="External"/><Relationship Id="rId4" Type="http://schemas.openxmlformats.org/officeDocument/2006/relationships/image" Target="../media/image26.jpeg"/><Relationship Id="rId9" Type="http://schemas.openxmlformats.org/officeDocument/2006/relationships/hyperlink" Target="http://www.honda.co.jp/safety/technology/active/lkas/" TargetMode="External"/><Relationship Id="rId14" Type="http://schemas.openxmlformats.org/officeDocument/2006/relationships/hyperlink" Target="http://www.honda.co.jp/safety/technology/scene/long/ldw/"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hyperlink" Target="https://goo.gl/maps/wXBa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6.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1.png"/><Relationship Id="rId10" Type="http://schemas.openxmlformats.org/officeDocument/2006/relationships/oleObject" Target="../embeddings/oleObject5.bin"/><Relationship Id="rId4" Type="http://schemas.openxmlformats.org/officeDocument/2006/relationships/image" Target="../media/image50.jpeg"/><Relationship Id="rId9"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7.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21.jpeg"/><Relationship Id="rId4" Type="http://schemas.openxmlformats.org/officeDocument/2006/relationships/image" Target="../media/image56.png"/><Relationship Id="rId9" Type="http://schemas.openxmlformats.org/officeDocument/2006/relationships/oleObject" Target="../embeddings/oleObject9.bin"/></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8" Type="http://schemas.openxmlformats.org/officeDocument/2006/relationships/hyperlink" Target="http://www.honda.co.jp/safety/technology/active/lkas/" TargetMode="External"/><Relationship Id="rId13" Type="http://schemas.openxmlformats.org/officeDocument/2006/relationships/hyperlink" Target="http://www.honda.co.jp/safety/technology/scene/long/ldw/" TargetMode="External"/><Relationship Id="rId18" Type="http://schemas.openxmlformats.org/officeDocument/2006/relationships/hyperlink" Target="http://www.honda.co.jp/safety/technology/active/furatsuki/" TargetMode="External"/><Relationship Id="rId3" Type="http://schemas.openxmlformats.org/officeDocument/2006/relationships/image" Target="../media/image5.png"/><Relationship Id="rId7" Type="http://schemas.openxmlformats.org/officeDocument/2006/relationships/hyperlink" Target="http://www.honda.co.jp/safety/technology/active/nightvision/" TargetMode="External"/><Relationship Id="rId12" Type="http://schemas.openxmlformats.org/officeDocument/2006/relationships/hyperlink" Target="http://www.honda.co.jp/safety/technology/active/vsa/" TargetMode="External"/><Relationship Id="rId17" Type="http://schemas.openxmlformats.org/officeDocument/2006/relationships/hyperlink" Target="http://www.honda.co.jp/safety/technology/scene/park/reverse-mirror/" TargetMode="External"/><Relationship Id="rId2" Type="http://schemas.openxmlformats.org/officeDocument/2006/relationships/notesSlide" Target="../notesSlides/notesSlide5.xml"/><Relationship Id="rId16" Type="http://schemas.openxmlformats.org/officeDocument/2006/relationships/hyperlink" Target="http://www.honda.co.jp/safety/technology/scene/weather/auto-wiper/" TargetMode="External"/><Relationship Id="rId20" Type="http://schemas.openxmlformats.org/officeDocument/2006/relationships/hyperlink" Target="http://www.honda.co.jp/safety/technology/scene/long/approach-alert/" TargetMode="External"/><Relationship Id="rId1" Type="http://schemas.openxmlformats.org/officeDocument/2006/relationships/slideLayout" Target="../slideLayouts/slideLayout1.xml"/><Relationship Id="rId6" Type="http://schemas.openxmlformats.org/officeDocument/2006/relationships/hyperlink" Target="http://www.honda.co.jp/safety/technology/passive/driver-seat-airbag/" TargetMode="External"/><Relationship Id="rId11" Type="http://schemas.openxmlformats.org/officeDocument/2006/relationships/hyperlink" Target="http://www.honda.co.jp/safety/technology/scene/park/smart-parking/" TargetMode="External"/><Relationship Id="rId5" Type="http://schemas.openxmlformats.org/officeDocument/2006/relationships/hyperlink" Target="http://www.honda.co.jp/safety/technology/scene/long/fcw/" TargetMode="External"/><Relationship Id="rId15" Type="http://schemas.openxmlformats.org/officeDocument/2006/relationships/hyperlink" Target="http://www.honda.co.jp/safety/technology/active/cmbs/" TargetMode="External"/><Relationship Id="rId10" Type="http://schemas.openxmlformats.org/officeDocument/2006/relationships/hyperlink" Target="http://www.honda.co.jp/safety/technology/scene/long/tpms/" TargetMode="External"/><Relationship Id="rId19" Type="http://schemas.openxmlformats.org/officeDocument/2006/relationships/hyperlink" Target="http://www.honda.co.jp/safety/technology/scene/long/bsi/" TargetMode="External"/><Relationship Id="rId4" Type="http://schemas.openxmlformats.org/officeDocument/2006/relationships/hyperlink" Target="http://www.honda.co.jp/safety/technology/active/acc/" TargetMode="External"/><Relationship Id="rId9" Type="http://schemas.openxmlformats.org/officeDocument/2006/relationships/hyperlink" Target="http://www.honda.co.jp/safety/technology/scene/city/hillstart/" TargetMode="External"/><Relationship Id="rId14" Type="http://schemas.openxmlformats.org/officeDocument/2006/relationships/hyperlink" Target="http://www.honda.co.jp/safety/technology/scene/long/lane-watch/"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12.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Users\iwasaki\Desktop\ss\2014-05-14_20h52_49.bmp"/>
          <p:cNvPicPr>
            <a:picLocks noChangeAspect="1" noChangeArrowheads="1"/>
          </p:cNvPicPr>
          <p:nvPr/>
        </p:nvPicPr>
        <p:blipFill>
          <a:blip r:embed="rId3" cstate="screen"/>
          <a:srcRect/>
          <a:stretch>
            <a:fillRect/>
          </a:stretch>
        </p:blipFill>
        <p:spPr bwMode="auto">
          <a:xfrm>
            <a:off x="6228184" y="836711"/>
            <a:ext cx="2520280" cy="3559281"/>
          </a:xfrm>
          <a:prstGeom prst="rect">
            <a:avLst/>
          </a:prstGeom>
          <a:noFill/>
          <a:ln w="3175">
            <a:solidFill>
              <a:schemeClr val="bg1">
                <a:lumMod val="50000"/>
              </a:schemeClr>
            </a:solidFill>
          </a:ln>
        </p:spPr>
      </p:pic>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541784" y="521097"/>
            <a:ext cx="7772400" cy="2478137"/>
          </a:xfrm>
        </p:spPr>
        <p:txBody>
          <a:bodyPr>
            <a:normAutofit/>
          </a:bodyPr>
          <a:lstStyle/>
          <a:p>
            <a:pPr algn="l"/>
            <a:r>
              <a:rPr kumimoji="1" lang="en-US" altLang="ja-JP" dirty="0" smtClean="0">
                <a:latin typeface="HGPｺﾞｼｯｸM" pitchFamily="50" charset="-128"/>
                <a:ea typeface="HGPｺﾞｼｯｸM" pitchFamily="50" charset="-128"/>
              </a:rPr>
              <a:t>『</a:t>
            </a:r>
            <a:r>
              <a:rPr kumimoji="1" lang="ja-JP" altLang="en-US" dirty="0" smtClean="0">
                <a:latin typeface="HGPｺﾞｼｯｸM" pitchFamily="50" charset="-128"/>
                <a:ea typeface="HGPｺﾞｼｯｸM" pitchFamily="50" charset="-128"/>
              </a:rPr>
              <a:t>情報科＋</a:t>
            </a:r>
            <a:r>
              <a:rPr kumimoji="1" lang="en-US" altLang="ja-JP" dirty="0" smtClean="0">
                <a:latin typeface="HGPｺﾞｼｯｸM" pitchFamily="50" charset="-128"/>
                <a:ea typeface="HGPｺﾞｼｯｸM" pitchFamily="50" charset="-128"/>
              </a:rPr>
              <a:t>』</a:t>
            </a:r>
            <a:r>
              <a:rPr kumimoji="1" lang="en-US" altLang="ja-JP" sz="1100" dirty="0" smtClean="0">
                <a:latin typeface="HGPｺﾞｼｯｸM" pitchFamily="50" charset="-128"/>
                <a:ea typeface="HGPｺﾞｼｯｸM" pitchFamily="50" charset="-128"/>
              </a:rPr>
              <a:t/>
            </a:r>
            <a:br>
              <a:rPr kumimoji="1" lang="en-US" altLang="ja-JP" sz="1100" dirty="0" smtClean="0">
                <a:latin typeface="HGPｺﾞｼｯｸM" pitchFamily="50" charset="-128"/>
                <a:ea typeface="HGPｺﾞｼｯｸM" pitchFamily="50" charset="-128"/>
              </a:rPr>
            </a:br>
            <a:r>
              <a:rPr kumimoji="1" lang="en-US" altLang="ja-JP" sz="1100" dirty="0" smtClean="0">
                <a:latin typeface="HGPｺﾞｼｯｸE" pitchFamily="50" charset="-128"/>
                <a:ea typeface="HGPｺﾞｼｯｸE" pitchFamily="50" charset="-128"/>
              </a:rPr>
              <a:t/>
            </a:r>
            <a:br>
              <a:rPr kumimoji="1" lang="en-US" altLang="ja-JP" sz="1100" dirty="0" smtClean="0">
                <a:latin typeface="HGPｺﾞｼｯｸE" pitchFamily="50" charset="-128"/>
                <a:ea typeface="HGPｺﾞｼｯｸE" pitchFamily="50" charset="-128"/>
              </a:rPr>
            </a:br>
            <a:r>
              <a:rPr kumimoji="1" lang="en-US" altLang="ja-JP" sz="2000" dirty="0" smtClean="0">
                <a:latin typeface="HGPｺﾞｼｯｸM" pitchFamily="50" charset="-128"/>
                <a:ea typeface="HGPｺﾞｼｯｸM" pitchFamily="50" charset="-128"/>
              </a:rPr>
              <a:t>No.002</a:t>
            </a:r>
            <a:r>
              <a:rPr kumimoji="1" lang="ja-JP" altLang="en-US" sz="2000" dirty="0" smtClean="0">
                <a:latin typeface="HGPｺﾞｼｯｸM" pitchFamily="50" charset="-128"/>
                <a:ea typeface="HGPｺﾞｼｯｸM" pitchFamily="50" charset="-128"/>
              </a:rPr>
              <a:t>連動 </a:t>
            </a:r>
            <a:r>
              <a:rPr kumimoji="1" lang="en-US" altLang="ja-JP" dirty="0" smtClean="0">
                <a:latin typeface="HGPｺﾞｼｯｸE" pitchFamily="50" charset="-128"/>
                <a:ea typeface="HGPｺﾞｼｯｸE" pitchFamily="50" charset="-128"/>
              </a:rPr>
              <a:t/>
            </a:r>
            <a:br>
              <a:rPr kumimoji="1" lang="en-US" altLang="ja-JP" dirty="0" smtClean="0">
                <a:latin typeface="HGPｺﾞｼｯｸE" pitchFamily="50" charset="-128"/>
                <a:ea typeface="HGPｺﾞｼｯｸE" pitchFamily="50" charset="-128"/>
              </a:rPr>
            </a:br>
            <a:r>
              <a:rPr lang="ja-JP" altLang="en-US" sz="3600" dirty="0" smtClean="0">
                <a:latin typeface="HGPｺﾞｼｯｸE" pitchFamily="50" charset="-128"/>
                <a:ea typeface="HGPｺﾞｼｯｸE" pitchFamily="50" charset="-128"/>
              </a:rPr>
              <a:t>授業スライド 作成用素材</a:t>
            </a:r>
            <a:endParaRPr kumimoji="1" lang="ja-JP" altLang="en-US" sz="3600" dirty="0">
              <a:latin typeface="HGPｺﾞｼｯｸE" pitchFamily="50" charset="-128"/>
              <a:ea typeface="HGPｺﾞｼｯｸE" pitchFamily="50" charset="-128"/>
            </a:endParaRPr>
          </a:p>
        </p:txBody>
      </p:sp>
      <p:sp>
        <p:nvSpPr>
          <p:cNvPr id="6" name="サブタイトル 5"/>
          <p:cNvSpPr>
            <a:spLocks noGrp="1"/>
          </p:cNvSpPr>
          <p:nvPr>
            <p:ph type="subTitle" idx="1"/>
          </p:nvPr>
        </p:nvSpPr>
        <p:spPr>
          <a:xfrm>
            <a:off x="539552" y="2852936"/>
            <a:ext cx="6400800" cy="1752600"/>
          </a:xfrm>
        </p:spPr>
        <p:txBody>
          <a:bodyPr>
            <a:normAutofit fontScale="92500" lnSpcReduction="20000"/>
          </a:bodyPr>
          <a:lstStyle/>
          <a:p>
            <a:pPr algn="l"/>
            <a:r>
              <a:rPr lang="ja-JP" altLang="en-US" sz="2400" dirty="0" smtClean="0">
                <a:solidFill>
                  <a:schemeClr val="bg1">
                    <a:lumMod val="50000"/>
                  </a:schemeClr>
                </a:solidFill>
                <a:latin typeface="HGPｺﾞｼｯｸE" pitchFamily="50" charset="-128"/>
                <a:ea typeface="HGPｺﾞｼｯｸE" pitchFamily="50" charset="-128"/>
              </a:rPr>
              <a:t>＜</a:t>
            </a:r>
            <a:r>
              <a:rPr lang="en-US" altLang="ja-JP" sz="2400" dirty="0" smtClean="0">
                <a:solidFill>
                  <a:schemeClr val="bg1">
                    <a:lumMod val="50000"/>
                  </a:schemeClr>
                </a:solidFill>
                <a:latin typeface="HGPｺﾞｼｯｸE" pitchFamily="50" charset="-128"/>
                <a:ea typeface="HGPｺﾞｼｯｸE" pitchFamily="50" charset="-128"/>
              </a:rPr>
              <a:t>contents</a:t>
            </a:r>
            <a:r>
              <a:rPr lang="ja-JP" altLang="en-US" sz="2400" dirty="0" smtClean="0">
                <a:solidFill>
                  <a:schemeClr val="bg1">
                    <a:lumMod val="50000"/>
                  </a:schemeClr>
                </a:solidFill>
                <a:latin typeface="HGPｺﾞｼｯｸE" pitchFamily="50" charset="-128"/>
                <a:ea typeface="HGPｺﾞｼｯｸE" pitchFamily="50" charset="-128"/>
              </a:rPr>
              <a:t>＞</a:t>
            </a:r>
            <a:endParaRPr lang="en-US" altLang="ja-JP" sz="2400" dirty="0" smtClean="0">
              <a:solidFill>
                <a:schemeClr val="bg1">
                  <a:lumMod val="50000"/>
                </a:schemeClr>
              </a:solidFill>
              <a:latin typeface="HGPｺﾞｼｯｸE" pitchFamily="50" charset="-128"/>
              <a:ea typeface="HGPｺﾞｼｯｸE" pitchFamily="50" charset="-128"/>
            </a:endParaRPr>
          </a:p>
          <a:p>
            <a:pPr algn="l"/>
            <a:r>
              <a:rPr lang="ja-JP" altLang="en-US" sz="2400" dirty="0" smtClean="0">
                <a:solidFill>
                  <a:schemeClr val="tx1"/>
                </a:solidFill>
                <a:latin typeface="HGPｺﾞｼｯｸE" pitchFamily="50" charset="-128"/>
                <a:ea typeface="HGPｺﾞｼｯｸE" pitchFamily="50" charset="-128"/>
              </a:rPr>
              <a:t>○１５分スライド展開案</a:t>
            </a:r>
            <a:endParaRPr lang="en-US" altLang="ja-JP" sz="2400" dirty="0" smtClean="0">
              <a:solidFill>
                <a:schemeClr val="tx1"/>
              </a:solidFill>
              <a:latin typeface="HGPｺﾞｼｯｸE" pitchFamily="50" charset="-128"/>
              <a:ea typeface="HGPｺﾞｼｯｸE" pitchFamily="50" charset="-128"/>
            </a:endParaRPr>
          </a:p>
          <a:p>
            <a:pPr algn="l"/>
            <a:r>
              <a:rPr lang="ja-JP" altLang="en-US" sz="2400" dirty="0" smtClean="0">
                <a:solidFill>
                  <a:schemeClr val="tx1"/>
                </a:solidFill>
                <a:latin typeface="HGPｺﾞｼｯｸE" pitchFamily="50" charset="-128"/>
                <a:ea typeface="HGPｺﾞｼｯｸE" pitchFamily="50" charset="-128"/>
              </a:rPr>
              <a:t>○自動車</a:t>
            </a:r>
            <a:r>
              <a:rPr lang="en-US" altLang="ja-JP" sz="2400" dirty="0" smtClean="0">
                <a:solidFill>
                  <a:schemeClr val="tx1"/>
                </a:solidFill>
                <a:latin typeface="HGPｺﾞｼｯｸE" pitchFamily="50" charset="-128"/>
                <a:ea typeface="HGPｺﾞｼｯｸE" pitchFamily="50" charset="-128"/>
              </a:rPr>
              <a:t>×ICT</a:t>
            </a:r>
            <a:r>
              <a:rPr lang="ja-JP" altLang="en-US" sz="2400" dirty="0" smtClean="0">
                <a:solidFill>
                  <a:schemeClr val="tx1"/>
                </a:solidFill>
                <a:latin typeface="HGPｺﾞｼｯｸE" pitchFamily="50" charset="-128"/>
                <a:ea typeface="HGPｺﾞｼｯｸE" pitchFamily="50" charset="-128"/>
              </a:rPr>
              <a:t>の最前線</a:t>
            </a:r>
            <a:endParaRPr lang="en-US" altLang="ja-JP" sz="2400" dirty="0" smtClean="0">
              <a:solidFill>
                <a:schemeClr val="tx1"/>
              </a:solidFill>
              <a:latin typeface="HGPｺﾞｼｯｸE" pitchFamily="50" charset="-128"/>
              <a:ea typeface="HGPｺﾞｼｯｸE" pitchFamily="50" charset="-128"/>
            </a:endParaRPr>
          </a:p>
          <a:p>
            <a:pPr lvl="0" algn="l"/>
            <a:r>
              <a:rPr lang="ja-JP" altLang="en-US" sz="2000" dirty="0" smtClean="0">
                <a:solidFill>
                  <a:srgbClr val="00B0F0"/>
                </a:solidFill>
                <a:latin typeface="HGPｺﾞｼｯｸM" pitchFamily="50" charset="-128"/>
                <a:ea typeface="HGPｺﾞｼｯｸM" pitchFamily="50" charset="-128"/>
              </a:rPr>
              <a:t>　</a:t>
            </a:r>
            <a:r>
              <a:rPr lang="ja-JP" altLang="en-US" sz="2000" dirty="0" smtClean="0">
                <a:solidFill>
                  <a:srgbClr val="00B050"/>
                </a:solidFill>
                <a:latin typeface="HGPｺﾞｼｯｸM" pitchFamily="50" charset="-128"/>
                <a:ea typeface="HGPｺﾞｼｯｸM" pitchFamily="50" charset="-128"/>
              </a:rPr>
              <a:t>　第１部　自動車と情報通信技術</a:t>
            </a:r>
            <a:r>
              <a:rPr lang="en-US" altLang="ja-JP" sz="2000" dirty="0" smtClean="0">
                <a:solidFill>
                  <a:srgbClr val="00B050"/>
                </a:solidFill>
                <a:latin typeface="HGPｺﾞｼｯｸM" pitchFamily="50" charset="-128"/>
                <a:ea typeface="HGPｺﾞｼｯｸM" pitchFamily="50" charset="-128"/>
              </a:rPr>
              <a:t>(ICT)</a:t>
            </a:r>
          </a:p>
          <a:p>
            <a:pPr lvl="0" algn="l"/>
            <a:r>
              <a:rPr lang="ja-JP" altLang="en-US" sz="2000" dirty="0" smtClean="0">
                <a:solidFill>
                  <a:srgbClr val="002060"/>
                </a:solidFill>
                <a:latin typeface="HGPｺﾞｼｯｸM" pitchFamily="50" charset="-128"/>
                <a:ea typeface="HGPｺﾞｼｯｸM" pitchFamily="50" charset="-128"/>
              </a:rPr>
              <a:t>　　第２部　道路交通システムと情報通信技術</a:t>
            </a:r>
            <a:r>
              <a:rPr lang="en-US" altLang="ja-JP" sz="2000" dirty="0" smtClean="0">
                <a:solidFill>
                  <a:srgbClr val="002060"/>
                </a:solidFill>
                <a:latin typeface="HGPｺﾞｼｯｸM" pitchFamily="50" charset="-128"/>
                <a:ea typeface="HGPｺﾞｼｯｸM" pitchFamily="50" charset="-128"/>
              </a:rPr>
              <a:t>(ICT)</a:t>
            </a:r>
          </a:p>
          <a:p>
            <a:pPr lvl="0" algn="l"/>
            <a:endParaRPr lang="en-US" altLang="ja-JP" sz="2000" dirty="0" smtClean="0">
              <a:solidFill>
                <a:srgbClr val="002060"/>
              </a:solidFill>
              <a:latin typeface="HGPｺﾞｼｯｸE" pitchFamily="50" charset="-128"/>
              <a:ea typeface="HGPｺﾞｼｯｸE" pitchFamily="50" charset="-128"/>
            </a:endParaRPr>
          </a:p>
          <a:p>
            <a:pPr algn="l"/>
            <a:endParaRPr kumimoji="1" lang="en-US" altLang="ja-JP" sz="2400" dirty="0" smtClean="0">
              <a:solidFill>
                <a:srgbClr val="002060"/>
              </a:solidFill>
              <a:latin typeface="HGPｺﾞｼｯｸE" pitchFamily="50" charset="-128"/>
              <a:ea typeface="HGPｺﾞｼｯｸE" pitchFamily="50" charset="-128"/>
            </a:endParaRPr>
          </a:p>
        </p:txBody>
      </p:sp>
      <p:sp>
        <p:nvSpPr>
          <p:cNvPr id="9" name="サブタイトル 5"/>
          <p:cNvSpPr txBox="1">
            <a:spLocks/>
          </p:cNvSpPr>
          <p:nvPr/>
        </p:nvSpPr>
        <p:spPr>
          <a:xfrm>
            <a:off x="609328" y="6165304"/>
            <a:ext cx="7635080" cy="864096"/>
          </a:xfrm>
          <a:prstGeom prst="rect">
            <a:avLst/>
          </a:prstGeom>
        </p:spPr>
        <p:txBody>
          <a:bodyPr vert="horz" lIns="91440" tIns="45720" rIns="91440" bIns="45720" rtlCol="0">
            <a:normAutofit/>
          </a:bodyPr>
          <a:lstStyle/>
          <a:p>
            <a:pPr lvl="0">
              <a:spcBef>
                <a:spcPct val="20000"/>
              </a:spcBef>
            </a:pPr>
            <a:r>
              <a:rPr lang="ja-JP" altLang="en-US" sz="1700" dirty="0" smtClean="0">
                <a:solidFill>
                  <a:srgbClr val="FF0000"/>
                </a:solidFill>
                <a:latin typeface="HGPｺﾞｼｯｸM" pitchFamily="50" charset="-128"/>
                <a:ea typeface="HGPｺﾞｼｯｸM" pitchFamily="50" charset="-128"/>
              </a:rPr>
              <a:t>▶</a:t>
            </a:r>
            <a:r>
              <a:rPr lang="ja-JP" altLang="en-US" sz="1700" dirty="0" smtClean="0">
                <a:latin typeface="HGPｺﾞｼｯｸM" pitchFamily="50" charset="-128"/>
                <a:ea typeface="HGPｺﾞｼｯｸM" pitchFamily="50" charset="-128"/>
              </a:rPr>
              <a:t>スライドの一部には，ノート欄にも記述がございます。合わせてご参照ください。</a:t>
            </a:r>
            <a:endParaRPr lang="ja-JP" altLang="en-US" sz="1700" dirty="0">
              <a:latin typeface="HGPｺﾞｼｯｸM" pitchFamily="50" charset="-128"/>
              <a:ea typeface="HGPｺﾞｼｯｸM" pitchFamily="50" charset="-128"/>
            </a:endParaRPr>
          </a:p>
        </p:txBody>
      </p:sp>
      <p:sp>
        <p:nvSpPr>
          <p:cNvPr id="10" name="テキスト ボックス 9"/>
          <p:cNvSpPr txBox="1"/>
          <p:nvPr/>
        </p:nvSpPr>
        <p:spPr>
          <a:xfrm>
            <a:off x="611560" y="4824536"/>
            <a:ext cx="7200800" cy="984885"/>
          </a:xfrm>
          <a:prstGeom prst="rect">
            <a:avLst/>
          </a:prstGeom>
          <a:noFill/>
        </p:spPr>
        <p:txBody>
          <a:bodyPr wrap="square" rtlCol="0">
            <a:spAutoFit/>
          </a:bodyPr>
          <a:lstStyle/>
          <a:p>
            <a:r>
              <a:rPr lang="ja-JP" altLang="en-US" sz="1600" dirty="0" smtClean="0">
                <a:solidFill>
                  <a:srgbClr val="FF0000"/>
                </a:solidFill>
                <a:latin typeface="HGPｺﾞｼｯｸM" pitchFamily="50" charset="-128"/>
                <a:ea typeface="HGPｺﾞｼｯｸM" pitchFamily="50" charset="-128"/>
              </a:rPr>
              <a:t>▶</a:t>
            </a:r>
            <a:r>
              <a:rPr lang="ja-JP" altLang="en-US" sz="1600" dirty="0" smtClean="0">
                <a:latin typeface="HGPｺﾞｼｯｸM" pitchFamily="50" charset="-128"/>
                <a:ea typeface="HGPｺﾞｼｯｸM" pitchFamily="50" charset="-128"/>
              </a:rPr>
              <a:t>写真・図版提供：本田技研工業（株）</a:t>
            </a:r>
            <a:endParaRPr lang="en-US" altLang="ja-JP" sz="1600" dirty="0" smtClean="0">
              <a:latin typeface="HGPｺﾞｼｯｸM" pitchFamily="50" charset="-128"/>
              <a:ea typeface="HGPｺﾞｼｯｸM" pitchFamily="50" charset="-128"/>
            </a:endParaRPr>
          </a:p>
          <a:p>
            <a:endParaRPr lang="en-US" altLang="ja-JP" sz="800" dirty="0" smtClean="0">
              <a:latin typeface="HGPｺﾞｼｯｸM" pitchFamily="50" charset="-128"/>
              <a:ea typeface="HGPｺﾞｼｯｸM" pitchFamily="50" charset="-128"/>
            </a:endParaRPr>
          </a:p>
          <a:p>
            <a:r>
              <a:rPr lang="ja-JP" altLang="en-US" sz="1700" dirty="0" smtClean="0">
                <a:latin typeface="HGPｺﾞｼｯｸM" pitchFamily="50" charset="-128"/>
                <a:ea typeface="HGPｺﾞｼｯｸM" pitchFamily="50" charset="-128"/>
              </a:rPr>
              <a:t>　ご指導で活用いただくことを前提にご好意により提供していただいております。　　</a:t>
            </a:r>
            <a:endParaRPr lang="en-US" altLang="ja-JP" sz="1700" dirty="0" smtClean="0">
              <a:latin typeface="HGPｺﾞｼｯｸM" pitchFamily="50" charset="-128"/>
              <a:ea typeface="HGPｺﾞｼｯｸM" pitchFamily="50" charset="-128"/>
            </a:endParaRPr>
          </a:p>
          <a:p>
            <a:r>
              <a:rPr lang="ja-JP" altLang="en-US" sz="1700" dirty="0" smtClean="0">
                <a:latin typeface="HGPｺﾞｼｯｸM" pitchFamily="50" charset="-128"/>
                <a:ea typeface="HGPｺﾞｼｯｸM" pitchFamily="50" charset="-128"/>
              </a:rPr>
              <a:t>　転載・転用などされないよう，お取り扱いには十分にご注意ください。　</a:t>
            </a:r>
            <a:endParaRPr kumimoji="1" lang="ja-JP" altLang="en-US" sz="1700" dirty="0">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541784" y="521097"/>
            <a:ext cx="8134672" cy="2115815"/>
          </a:xfrm>
        </p:spPr>
        <p:txBody>
          <a:bodyPr>
            <a:normAutofit fontScale="90000"/>
          </a:bodyPr>
          <a:lstStyle/>
          <a:p>
            <a:r>
              <a:rPr kumimoji="1" lang="ja-JP" altLang="en-US" sz="6000" dirty="0" smtClean="0">
                <a:solidFill>
                  <a:srgbClr val="00B050"/>
                </a:solidFill>
                <a:latin typeface="HGPｺﾞｼｯｸE" pitchFamily="50" charset="-128"/>
                <a:ea typeface="HGPｺﾞｼｯｸE" pitchFamily="50" charset="-128"/>
              </a:rPr>
              <a:t>たとえば</a:t>
            </a:r>
            <a:r>
              <a:rPr kumimoji="1" lang="en-US" altLang="ja-JP" sz="6000" dirty="0" smtClean="0">
                <a:solidFill>
                  <a:srgbClr val="00B050"/>
                </a:solidFill>
                <a:latin typeface="HGPｺﾞｼｯｸE" pitchFamily="50" charset="-128"/>
                <a:ea typeface="HGPｺﾞｼｯｸE" pitchFamily="50" charset="-128"/>
              </a:rPr>
              <a:t/>
            </a:r>
            <a:br>
              <a:rPr kumimoji="1" lang="en-US" altLang="ja-JP" sz="6000" dirty="0" smtClean="0">
                <a:solidFill>
                  <a:srgbClr val="00B050"/>
                </a:solidFill>
                <a:latin typeface="HGPｺﾞｼｯｸE" pitchFamily="50" charset="-128"/>
                <a:ea typeface="HGPｺﾞｼｯｸE" pitchFamily="50" charset="-128"/>
              </a:rPr>
            </a:br>
            <a:r>
              <a:rPr kumimoji="1" lang="ja-JP" altLang="en-US" sz="7200" dirty="0" smtClean="0">
                <a:latin typeface="HGPｺﾞｼｯｸE" pitchFamily="50" charset="-128"/>
                <a:ea typeface="HGPｺﾞｼｯｸE" pitchFamily="50" charset="-128"/>
              </a:rPr>
              <a:t>ぶつかりにくいクルマ</a:t>
            </a:r>
            <a:endParaRPr kumimoji="1" lang="ja-JP" altLang="en-US" sz="7200" dirty="0">
              <a:latin typeface="HGPｺﾞｼｯｸE" pitchFamily="50" charset="-128"/>
              <a:ea typeface="HGPｺﾞｼｯｸE" pitchFamily="50" charset="-128"/>
            </a:endParaRPr>
          </a:p>
        </p:txBody>
      </p:sp>
      <p:pic>
        <p:nvPicPr>
          <p:cNvPr id="77826" name="Picture 2" descr="C:\Users\iwasaki\Desktop\5スライド\スライド作成用画像 ホンダ\2014-05-02_11h14_28.bmp"/>
          <p:cNvPicPr>
            <a:picLocks noChangeAspect="1" noChangeArrowheads="1"/>
          </p:cNvPicPr>
          <p:nvPr/>
        </p:nvPicPr>
        <p:blipFill>
          <a:blip r:embed="rId3" cstate="screen"/>
          <a:srcRect l="2435" t="3897" r="1393" b="22063"/>
          <a:stretch>
            <a:fillRect/>
          </a:stretch>
        </p:blipFill>
        <p:spPr bwMode="auto">
          <a:xfrm>
            <a:off x="1475656" y="2708920"/>
            <a:ext cx="6437136" cy="3096344"/>
          </a:xfrm>
          <a:prstGeom prst="rect">
            <a:avLst/>
          </a:prstGeom>
          <a:noFill/>
        </p:spPr>
      </p:pic>
      <p:sp>
        <p:nvSpPr>
          <p:cNvPr id="9" name="タイトル 1"/>
          <p:cNvSpPr txBox="1">
            <a:spLocks/>
          </p:cNvSpPr>
          <p:nvPr/>
        </p:nvSpPr>
        <p:spPr>
          <a:xfrm>
            <a:off x="1403648" y="5909210"/>
            <a:ext cx="5184576" cy="400110"/>
          </a:xfrm>
          <a:prstGeom prst="rect">
            <a:avLst/>
          </a:prstGeom>
        </p:spPr>
        <p:txBody>
          <a:bodyPr vert="horz" wrap="square" lIns="91440" tIns="45720" rIns="91440" bIns="45720" rtlCol="0" anchor="t" anchorCtr="0">
            <a:spAutoFit/>
          </a:bodyPr>
          <a:lstStyle/>
          <a:p>
            <a:pPr>
              <a:spcBef>
                <a:spcPct val="0"/>
              </a:spcBef>
            </a:pP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ホンダの自動ブレーキ制御システム「</a:t>
            </a:r>
            <a:r>
              <a:rPr lang="ja-JP" altLang="ja-JP" sz="2000" dirty="0" smtClean="0">
                <a:latin typeface="HGPｺﾞｼｯｸM" pitchFamily="50" charset="-128"/>
                <a:ea typeface="HGPｺﾞｼｯｸM" pitchFamily="50" charset="-128"/>
              </a:rPr>
              <a:t>CMBS</a:t>
            </a:r>
            <a:r>
              <a:rPr lang="ja-JP" altLang="en-US" sz="2000" dirty="0" smtClean="0">
                <a:latin typeface="HGPｺﾞｼｯｸM" pitchFamily="50" charset="-128"/>
                <a:ea typeface="HGPｺﾞｼｯｸM" pitchFamily="50" charset="-128"/>
              </a:rPr>
              <a:t>」</a:t>
            </a:r>
            <a:endParaRPr kumimoji="1" lang="ja-JP" altLang="en-US" sz="2000" b="0" i="0" u="none" strike="noStrike" kern="1200" cap="none" spc="0" normalizeH="0" baseline="0" noProof="0" dirty="0">
              <a:ln>
                <a:noFill/>
              </a:ln>
              <a:solidFill>
                <a:schemeClr val="tx1"/>
              </a:solidFill>
              <a:effectLst/>
              <a:uLnTx/>
              <a:uFillTx/>
              <a:latin typeface="HGPｺﾞｼｯｸM" pitchFamily="50" charset="-128"/>
              <a:ea typeface="HGPｺﾞｼｯｸM" pitchFamily="50" charset="-128"/>
              <a:cs typeface="+mj-cs"/>
            </a:endParaRPr>
          </a:p>
        </p:txBody>
      </p:sp>
      <p:sp>
        <p:nvSpPr>
          <p:cNvPr id="11" name="円/楕円 10"/>
          <p:cNvSpPr/>
          <p:nvPr/>
        </p:nvSpPr>
        <p:spPr>
          <a:xfrm>
            <a:off x="6156176" y="692696"/>
            <a:ext cx="792088" cy="792088"/>
          </a:xfrm>
          <a:prstGeom prst="ellipse">
            <a:avLst/>
          </a:prstGeom>
          <a:solidFill>
            <a:srgbClr val="00B050"/>
          </a:solidFill>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2" name="タイトル 1"/>
          <p:cNvSpPr txBox="1">
            <a:spLocks/>
          </p:cNvSpPr>
          <p:nvPr/>
        </p:nvSpPr>
        <p:spPr>
          <a:xfrm>
            <a:off x="6300192" y="653787"/>
            <a:ext cx="1584176" cy="830997"/>
          </a:xfrm>
          <a:prstGeom prst="rect">
            <a:avLst/>
          </a:prstGeom>
        </p:spPr>
        <p:txBody>
          <a:bodyPr vert="horz" wrap="square" lIns="91440" tIns="45720" rIns="91440" bIns="45720" rtlCol="0" anchor="t" anchorCtr="0">
            <a:spAutoFit/>
          </a:bodyPr>
          <a:lstStyle/>
          <a:p>
            <a:pPr>
              <a:spcBef>
                <a:spcPct val="0"/>
              </a:spcBef>
            </a:pPr>
            <a:r>
              <a:rPr kumimoji="1" lang="ja-JP" altLang="en-US" sz="48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１</a:t>
            </a:r>
            <a:endParaRPr kumimoji="1" lang="ja-JP" altLang="en-US" sz="48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14" name="タイトル 1"/>
          <p:cNvSpPr txBox="1">
            <a:spLocks/>
          </p:cNvSpPr>
          <p:nvPr/>
        </p:nvSpPr>
        <p:spPr>
          <a:xfrm>
            <a:off x="6084168" y="960983"/>
            <a:ext cx="1584176" cy="307777"/>
          </a:xfrm>
          <a:prstGeom prst="rect">
            <a:avLst/>
          </a:prstGeom>
        </p:spPr>
        <p:txBody>
          <a:bodyPr vert="horz" wrap="square" lIns="91440" tIns="45720" rIns="91440" bIns="45720" rtlCol="0" anchor="t" anchorCtr="0">
            <a:spAutoFit/>
          </a:bodyPr>
          <a:lstStyle/>
          <a:p>
            <a:pP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その</a:t>
            </a:r>
            <a:endParaRPr kumimoji="1" lang="ja-JP" altLang="en-US" sz="14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15" name="円/楕円 14"/>
          <p:cNvSpPr/>
          <p:nvPr/>
        </p:nvSpPr>
        <p:spPr>
          <a:xfrm>
            <a:off x="539552" y="2924944"/>
            <a:ext cx="936104" cy="936104"/>
          </a:xfrm>
          <a:prstGeom prst="ellipse">
            <a:avLst/>
          </a:prstGeom>
          <a:solidFill>
            <a:srgbClr val="FA0CCD"/>
          </a:solidFill>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タイトル 1"/>
          <p:cNvSpPr txBox="1">
            <a:spLocks/>
          </p:cNvSpPr>
          <p:nvPr/>
        </p:nvSpPr>
        <p:spPr>
          <a:xfrm>
            <a:off x="539552" y="2996952"/>
            <a:ext cx="936104" cy="830997"/>
          </a:xfrm>
          <a:prstGeom prst="rect">
            <a:avLst/>
          </a:prstGeom>
        </p:spPr>
        <p:txBody>
          <a:bodyPr vert="horz" wrap="square" lIns="91440" tIns="45720" rIns="91440" bIns="45720" rtlCol="0" anchor="t" anchorCtr="0">
            <a:spAutoFit/>
          </a:bodyPr>
          <a:lstStyle/>
          <a:p>
            <a:pPr algn="ctr">
              <a:spcBef>
                <a:spcPct val="0"/>
              </a:spcBef>
            </a:pPr>
            <a:r>
              <a:rPr lang="ja-JP" altLang="en-US" sz="1600" dirty="0" smtClean="0">
                <a:solidFill>
                  <a:schemeClr val="bg1"/>
                </a:solidFill>
                <a:latin typeface="HGPｺﾞｼｯｸE" pitchFamily="50" charset="-128"/>
                <a:ea typeface="HGPｺﾞｼｯｸE" pitchFamily="50" charset="-128"/>
                <a:cs typeface="+mj-cs"/>
              </a:rPr>
              <a:t>クルマ</a:t>
            </a:r>
            <a:endParaRPr lang="en-US" altLang="ja-JP" sz="1600" dirty="0" smtClean="0">
              <a:solidFill>
                <a:schemeClr val="bg1"/>
              </a:solidFill>
              <a:latin typeface="HGPｺﾞｼｯｸE" pitchFamily="50" charset="-128"/>
              <a:ea typeface="HGPｺﾞｼｯｸE" pitchFamily="50" charset="-128"/>
              <a:cs typeface="+mj-cs"/>
            </a:endParaRPr>
          </a:p>
          <a:p>
            <a:pPr algn="ct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と</a:t>
            </a:r>
            <a:endParaRPr kumimoji="1" lang="en-US" altLang="ja-JP"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endParaRPr>
          </a:p>
          <a:p>
            <a:pPr algn="ctr">
              <a:spcBef>
                <a:spcPct val="0"/>
              </a:spcBef>
            </a:pPr>
            <a:r>
              <a:rPr lang="ja-JP" altLang="en-US" sz="1600" dirty="0" smtClean="0">
                <a:solidFill>
                  <a:schemeClr val="bg1"/>
                </a:solidFill>
                <a:latin typeface="HGPｺﾞｼｯｸE" pitchFamily="50" charset="-128"/>
                <a:ea typeface="HGPｺﾞｼｯｸE" pitchFamily="50" charset="-128"/>
                <a:cs typeface="+mj-cs"/>
              </a:rPr>
              <a:t>クルマ</a:t>
            </a:r>
            <a:endParaRPr kumimoji="1" lang="ja-JP" altLang="en-US" sz="16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iwasaki\Desktop\2014-04-28_11h50_15.bmp"/>
          <p:cNvPicPr>
            <a:picLocks noChangeAspect="1" noChangeArrowheads="1"/>
          </p:cNvPicPr>
          <p:nvPr/>
        </p:nvPicPr>
        <p:blipFill>
          <a:blip r:embed="rId3" cstate="screen"/>
          <a:srcRect l="4901" t="7924" r="5654" b="17586"/>
          <a:stretch>
            <a:fillRect/>
          </a:stretch>
        </p:blipFill>
        <p:spPr bwMode="auto">
          <a:xfrm>
            <a:off x="755576" y="3861048"/>
            <a:ext cx="3877707" cy="2496606"/>
          </a:xfrm>
          <a:prstGeom prst="rect">
            <a:avLst/>
          </a:prstGeom>
          <a:noFill/>
        </p:spPr>
      </p:pic>
      <p:pic>
        <p:nvPicPr>
          <p:cNvPr id="11" name="Picture 3" descr="C:\Users\iwasaki\Desktop\ss\2014-04-25_21h45_24.bmp"/>
          <p:cNvPicPr>
            <a:picLocks noChangeAspect="1" noChangeArrowheads="1"/>
          </p:cNvPicPr>
          <p:nvPr/>
        </p:nvPicPr>
        <p:blipFill>
          <a:blip r:embed="rId4" cstate="screen"/>
          <a:srcRect/>
          <a:stretch>
            <a:fillRect/>
          </a:stretch>
        </p:blipFill>
        <p:spPr bwMode="auto">
          <a:xfrm rot="2223039">
            <a:off x="4402867" y="3610952"/>
            <a:ext cx="829340" cy="672575"/>
          </a:xfrm>
          <a:prstGeom prst="rect">
            <a:avLst/>
          </a:prstGeom>
          <a:noFill/>
        </p:spPr>
      </p:pic>
      <p:sp>
        <p:nvSpPr>
          <p:cNvPr id="14" name="タイトル 1"/>
          <p:cNvSpPr txBox="1">
            <a:spLocks/>
          </p:cNvSpPr>
          <p:nvPr/>
        </p:nvSpPr>
        <p:spPr>
          <a:xfrm>
            <a:off x="4788024" y="4581128"/>
            <a:ext cx="4355976" cy="936104"/>
          </a:xfrm>
          <a:prstGeom prst="rect">
            <a:avLst/>
          </a:prstGeom>
        </p:spPr>
        <p:txBody>
          <a:bodyPr vert="horz" lIns="91440" tIns="45720" rIns="91440" bIns="45720" rtlCol="0" anchor="ctr">
            <a:noAutofit/>
          </a:bodyPr>
          <a:lstStyle/>
          <a:p>
            <a:pPr lvl="0">
              <a:spcBef>
                <a:spcPct val="0"/>
              </a:spcBef>
            </a:pPr>
            <a:r>
              <a:rPr kumimoji="1" lang="ja-JP" altLang="en-US" sz="2800" b="0" i="0" u="none" strike="noStrike" kern="1200" cap="none" spc="0" normalizeH="0" baseline="0" noProof="0" dirty="0" smtClean="0">
                <a:ln>
                  <a:noFill/>
                </a:ln>
                <a:effectLst/>
                <a:uLnTx/>
                <a:uFillTx/>
                <a:latin typeface="HGPｺﾞｼｯｸM" pitchFamily="50" charset="-128"/>
                <a:ea typeface="HGPｺﾞｼｯｸM" pitchFamily="50" charset="-128"/>
                <a:cs typeface="+mj-cs"/>
              </a:rPr>
              <a:t>いつ，どこを走っているか</a:t>
            </a:r>
            <a:r>
              <a:rPr lang="ja-JP" altLang="en-US" sz="2800" dirty="0" smtClean="0">
                <a:latin typeface="HGPｺﾞｼｯｸM" pitchFamily="50" charset="-128"/>
                <a:ea typeface="HGPｺﾞｼｯｸM" pitchFamily="50" charset="-128"/>
              </a:rPr>
              <a:t>を</a:t>
            </a:r>
            <a:endParaRPr kumimoji="1" lang="en-US" altLang="ja-JP" sz="2800" b="0" i="0" u="none" strike="noStrike" kern="1200" cap="none" spc="0" normalizeH="0" baseline="0" noProof="0" dirty="0" smtClean="0">
              <a:ln>
                <a:noFill/>
              </a:ln>
              <a:effectLst/>
              <a:uLnTx/>
              <a:uFillTx/>
              <a:latin typeface="HGPｺﾞｼｯｸM" pitchFamily="50" charset="-128"/>
              <a:ea typeface="HGPｺﾞｼｯｸM" pitchFamily="50" charset="-128"/>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effectLst/>
                <a:uLnTx/>
                <a:uFillTx/>
                <a:latin typeface="HGPｺﾞｼｯｸM" pitchFamily="50" charset="-128"/>
                <a:ea typeface="HGPｺﾞｼｯｸM" pitchFamily="50" charset="-128"/>
                <a:cs typeface="+mj-cs"/>
              </a:rPr>
              <a:t>ネットワークを通じて発信</a:t>
            </a:r>
            <a:endParaRPr kumimoji="1" lang="ja-JP" altLang="en-US" sz="2800" b="0" i="0" u="none" strike="noStrike" kern="1200" cap="none" spc="0" normalizeH="0" baseline="0" noProof="0" dirty="0">
              <a:ln>
                <a:noFill/>
              </a:ln>
              <a:effectLst/>
              <a:uLnTx/>
              <a:uFillTx/>
              <a:latin typeface="HGPｺﾞｼｯｸM" pitchFamily="50" charset="-128"/>
              <a:ea typeface="HGPｺﾞｼｯｸM" pitchFamily="50" charset="-128"/>
              <a:cs typeface="+mj-cs"/>
            </a:endParaRPr>
          </a:p>
        </p:txBody>
      </p:sp>
      <p:sp>
        <p:nvSpPr>
          <p:cNvPr id="15" name="タイトル 1"/>
          <p:cNvSpPr txBox="1">
            <a:spLocks/>
          </p:cNvSpPr>
          <p:nvPr/>
        </p:nvSpPr>
        <p:spPr>
          <a:xfrm>
            <a:off x="5364088" y="2852936"/>
            <a:ext cx="2448272" cy="144016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3600" b="0" i="0" u="none" strike="noStrike" kern="1200" cap="none" spc="0" normalizeH="0" baseline="0" noProof="0" dirty="0" smtClean="0">
                <a:ln>
                  <a:noFill/>
                </a:ln>
                <a:solidFill>
                  <a:srgbClr val="FF0000"/>
                </a:solidFill>
                <a:effectLst/>
                <a:uLnTx/>
                <a:uFillTx/>
                <a:latin typeface="HGPｺﾞｼｯｸE" pitchFamily="50" charset="-128"/>
                <a:ea typeface="HGPｺﾞｼｯｸE" pitchFamily="50" charset="-128"/>
                <a:cs typeface="+mj-cs"/>
              </a:rPr>
              <a:t>走行情報</a:t>
            </a:r>
            <a:endParaRPr kumimoji="1" lang="ja-JP" altLang="en-US" sz="3600" b="0" i="0" u="none" strike="noStrike" kern="1200" cap="none" spc="0" normalizeH="0" baseline="0" noProof="0" dirty="0">
              <a:ln>
                <a:noFill/>
              </a:ln>
              <a:solidFill>
                <a:srgbClr val="FF0000"/>
              </a:solidFill>
              <a:effectLst/>
              <a:uLnTx/>
              <a:uFillTx/>
              <a:latin typeface="HGPｺﾞｼｯｸE" pitchFamily="50" charset="-128"/>
              <a:ea typeface="HGPｺﾞｼｯｸE" pitchFamily="50" charset="-128"/>
              <a:cs typeface="+mj-cs"/>
            </a:endParaRPr>
          </a:p>
        </p:txBody>
      </p:sp>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521097"/>
            <a:ext cx="9144000" cy="2115815"/>
          </a:xfrm>
        </p:spPr>
        <p:txBody>
          <a:bodyPr>
            <a:normAutofit/>
          </a:bodyPr>
          <a:lstStyle/>
          <a:p>
            <a:r>
              <a:rPr kumimoji="1" lang="ja-JP" altLang="en-US" sz="6000" dirty="0" smtClean="0">
                <a:solidFill>
                  <a:srgbClr val="00B050"/>
                </a:solidFill>
                <a:latin typeface="HGPｺﾞｼｯｸE" pitchFamily="50" charset="-128"/>
                <a:ea typeface="HGPｺﾞｼｯｸE" pitchFamily="50" charset="-128"/>
              </a:rPr>
              <a:t>たとえば</a:t>
            </a:r>
            <a:r>
              <a:rPr kumimoji="1" lang="en-US" altLang="ja-JP" sz="6000" dirty="0" smtClean="0">
                <a:solidFill>
                  <a:srgbClr val="00B050"/>
                </a:solidFill>
                <a:latin typeface="HGPｺﾞｼｯｸE" pitchFamily="50" charset="-128"/>
                <a:ea typeface="HGPｺﾞｼｯｸE" pitchFamily="50" charset="-128"/>
              </a:rPr>
              <a:t/>
            </a:r>
            <a:br>
              <a:rPr kumimoji="1" lang="en-US" altLang="ja-JP" sz="6000" dirty="0" smtClean="0">
                <a:solidFill>
                  <a:srgbClr val="00B050"/>
                </a:solidFill>
                <a:latin typeface="HGPｺﾞｼｯｸE" pitchFamily="50" charset="-128"/>
                <a:ea typeface="HGPｺﾞｼｯｸE" pitchFamily="50" charset="-128"/>
              </a:rPr>
            </a:br>
            <a:r>
              <a:rPr kumimoji="1" lang="ja-JP" altLang="en-US" sz="7200" dirty="0" smtClean="0">
                <a:latin typeface="HGPｺﾞｼｯｸE" pitchFamily="50" charset="-128"/>
                <a:ea typeface="HGPｺﾞｼｯｸE" pitchFamily="50" charset="-128"/>
              </a:rPr>
              <a:t>正確な道路交通状況</a:t>
            </a:r>
            <a:endParaRPr kumimoji="1" lang="ja-JP" altLang="en-US" sz="7200" dirty="0">
              <a:latin typeface="HGPｺﾞｼｯｸE" pitchFamily="50" charset="-128"/>
              <a:ea typeface="HGPｺﾞｼｯｸE" pitchFamily="50" charset="-128"/>
            </a:endParaRPr>
          </a:p>
        </p:txBody>
      </p:sp>
      <p:sp>
        <p:nvSpPr>
          <p:cNvPr id="16" name="タイトル 1"/>
          <p:cNvSpPr txBox="1">
            <a:spLocks/>
          </p:cNvSpPr>
          <p:nvPr/>
        </p:nvSpPr>
        <p:spPr>
          <a:xfrm>
            <a:off x="0" y="2249289"/>
            <a:ext cx="9144000" cy="132372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j-cs"/>
              </a:rPr>
              <a:t>がわかる</a:t>
            </a:r>
            <a:endParaRPr kumimoji="1" lang="ja-JP" altLang="en-US" sz="2800" b="0" i="0" u="none" strike="noStrike" kern="1200" cap="none" spc="0" normalizeH="0" baseline="0" noProof="0" dirty="0">
              <a:ln>
                <a:noFill/>
              </a:ln>
              <a:solidFill>
                <a:schemeClr val="tx1"/>
              </a:solidFill>
              <a:effectLst/>
              <a:uLnTx/>
              <a:uFillTx/>
              <a:latin typeface="HGPｺﾞｼｯｸE" pitchFamily="50" charset="-128"/>
              <a:ea typeface="HGPｺﾞｼｯｸE" pitchFamily="50" charset="-128"/>
              <a:cs typeface="+mj-cs"/>
            </a:endParaRPr>
          </a:p>
        </p:txBody>
      </p:sp>
      <p:sp>
        <p:nvSpPr>
          <p:cNvPr id="17" name="円/楕円 16"/>
          <p:cNvSpPr/>
          <p:nvPr/>
        </p:nvSpPr>
        <p:spPr>
          <a:xfrm>
            <a:off x="6156176" y="692696"/>
            <a:ext cx="792088" cy="792088"/>
          </a:xfrm>
          <a:prstGeom prst="ellipse">
            <a:avLst/>
          </a:prstGeom>
          <a:solidFill>
            <a:srgbClr val="00B050"/>
          </a:solidFill>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8" name="タイトル 1"/>
          <p:cNvSpPr txBox="1">
            <a:spLocks/>
          </p:cNvSpPr>
          <p:nvPr/>
        </p:nvSpPr>
        <p:spPr>
          <a:xfrm>
            <a:off x="6300192" y="653787"/>
            <a:ext cx="1584176" cy="830997"/>
          </a:xfrm>
          <a:prstGeom prst="rect">
            <a:avLst/>
          </a:prstGeom>
        </p:spPr>
        <p:txBody>
          <a:bodyPr vert="horz" wrap="square" lIns="91440" tIns="45720" rIns="91440" bIns="45720" rtlCol="0" anchor="t" anchorCtr="0">
            <a:spAutoFit/>
          </a:bodyPr>
          <a:lstStyle/>
          <a:p>
            <a:pPr>
              <a:spcBef>
                <a:spcPct val="0"/>
              </a:spcBef>
            </a:pPr>
            <a:r>
              <a:rPr kumimoji="1" lang="ja-JP" altLang="en-US" sz="48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２</a:t>
            </a:r>
            <a:endParaRPr kumimoji="1" lang="ja-JP" altLang="en-US" sz="48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19" name="タイトル 1"/>
          <p:cNvSpPr txBox="1">
            <a:spLocks/>
          </p:cNvSpPr>
          <p:nvPr/>
        </p:nvSpPr>
        <p:spPr>
          <a:xfrm>
            <a:off x="6084168" y="960983"/>
            <a:ext cx="1584176" cy="307777"/>
          </a:xfrm>
          <a:prstGeom prst="rect">
            <a:avLst/>
          </a:prstGeom>
        </p:spPr>
        <p:txBody>
          <a:bodyPr vert="horz" wrap="square" lIns="91440" tIns="45720" rIns="91440" bIns="45720" rtlCol="0" anchor="t" anchorCtr="0">
            <a:spAutoFit/>
          </a:bodyPr>
          <a:lstStyle/>
          <a:p>
            <a:pP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その</a:t>
            </a:r>
            <a:endParaRPr kumimoji="1" lang="ja-JP" altLang="en-US" sz="14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22" name="円/楕円 21"/>
          <p:cNvSpPr/>
          <p:nvPr/>
        </p:nvSpPr>
        <p:spPr>
          <a:xfrm>
            <a:off x="539552" y="2924944"/>
            <a:ext cx="1008112" cy="1008112"/>
          </a:xfrm>
          <a:prstGeom prst="ellipse">
            <a:avLst/>
          </a:prstGeom>
          <a:solidFill>
            <a:srgbClr val="FA0CCD"/>
          </a:solidFill>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タイトル 1"/>
          <p:cNvSpPr txBox="1">
            <a:spLocks/>
          </p:cNvSpPr>
          <p:nvPr/>
        </p:nvSpPr>
        <p:spPr>
          <a:xfrm>
            <a:off x="467544" y="2996952"/>
            <a:ext cx="1152128" cy="769441"/>
          </a:xfrm>
          <a:prstGeom prst="rect">
            <a:avLst/>
          </a:prstGeom>
        </p:spPr>
        <p:txBody>
          <a:bodyPr vert="horz" wrap="square" lIns="91440" tIns="45720" rIns="91440" bIns="45720" rtlCol="0" anchor="t" anchorCtr="0">
            <a:spAutoFit/>
          </a:bodyPr>
          <a:lstStyle/>
          <a:p>
            <a:pPr algn="ctr">
              <a:spcBef>
                <a:spcPct val="0"/>
              </a:spcBef>
            </a:pPr>
            <a:r>
              <a:rPr lang="ja-JP" altLang="en-US" sz="1600" dirty="0" smtClean="0">
                <a:solidFill>
                  <a:schemeClr val="bg1"/>
                </a:solidFill>
                <a:latin typeface="HGPｺﾞｼｯｸE" pitchFamily="50" charset="-128"/>
                <a:ea typeface="HGPｺﾞｼｯｸE" pitchFamily="50" charset="-128"/>
                <a:cs typeface="+mj-cs"/>
              </a:rPr>
              <a:t>クルマ</a:t>
            </a:r>
            <a:endParaRPr lang="en-US" altLang="ja-JP" sz="1600" dirty="0" smtClean="0">
              <a:solidFill>
                <a:schemeClr val="bg1"/>
              </a:solidFill>
              <a:latin typeface="HGPｺﾞｼｯｸE" pitchFamily="50" charset="-128"/>
              <a:ea typeface="HGPｺﾞｼｯｸE" pitchFamily="50" charset="-128"/>
              <a:cs typeface="+mj-cs"/>
            </a:endParaRPr>
          </a:p>
          <a:p>
            <a:pPr algn="ct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と</a:t>
            </a:r>
            <a:endParaRPr kumimoji="1" lang="en-US" altLang="ja-JP"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endParaRPr>
          </a:p>
          <a:p>
            <a:pPr algn="ct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ネットワーク</a:t>
            </a:r>
            <a:endParaRPr kumimoji="1" lang="ja-JP" altLang="en-US" sz="14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txBox="1">
            <a:spLocks/>
          </p:cNvSpPr>
          <p:nvPr/>
        </p:nvSpPr>
        <p:spPr>
          <a:xfrm>
            <a:off x="323528" y="476672"/>
            <a:ext cx="8460432" cy="93610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effectLst/>
                <a:uLnTx/>
                <a:uFillTx/>
                <a:latin typeface="HGPｺﾞｼｯｸM" pitchFamily="50" charset="-128"/>
                <a:ea typeface="HGPｺﾞｼｯｸM" pitchFamily="50" charset="-128"/>
                <a:cs typeface="+mj-cs"/>
              </a:rPr>
              <a:t>クルマ一台一台の走行状況がわかれば</a:t>
            </a:r>
            <a:endParaRPr kumimoji="1" lang="ja-JP" altLang="en-US" sz="2800" b="0" i="0" u="none" strike="noStrike" kern="1200" cap="none" spc="0" normalizeH="0" baseline="0" noProof="0" dirty="0">
              <a:ln>
                <a:noFill/>
              </a:ln>
              <a:effectLst/>
              <a:uLnTx/>
              <a:uFillTx/>
              <a:latin typeface="HGPｺﾞｼｯｸM" pitchFamily="50" charset="-128"/>
              <a:ea typeface="HGPｺﾞｼｯｸM" pitchFamily="50" charset="-128"/>
              <a:cs typeface="+mj-cs"/>
            </a:endParaRPr>
          </a:p>
        </p:txBody>
      </p:sp>
      <p:pic>
        <p:nvPicPr>
          <p:cNvPr id="79874" name="Picture 2" descr="C:\Users\iwasaki\Desktop\5スライド\スライド作成用画像 ホンダ\東日本大震災でのインターナビによる取り組み「通行実績情報マップ」（イメージ）.jpg"/>
          <p:cNvPicPr>
            <a:picLocks noChangeAspect="1" noChangeArrowheads="1"/>
          </p:cNvPicPr>
          <p:nvPr/>
        </p:nvPicPr>
        <p:blipFill>
          <a:blip r:embed="rId3" cstate="screen"/>
          <a:srcRect/>
          <a:stretch>
            <a:fillRect/>
          </a:stretch>
        </p:blipFill>
        <p:spPr bwMode="auto">
          <a:xfrm>
            <a:off x="539552" y="1988840"/>
            <a:ext cx="5328592" cy="3844009"/>
          </a:xfrm>
          <a:prstGeom prst="rect">
            <a:avLst/>
          </a:prstGeom>
          <a:noFill/>
        </p:spPr>
      </p:pic>
      <p:sp>
        <p:nvSpPr>
          <p:cNvPr id="13" name="タイトル 1"/>
          <p:cNvSpPr txBox="1">
            <a:spLocks/>
          </p:cNvSpPr>
          <p:nvPr/>
        </p:nvSpPr>
        <p:spPr>
          <a:xfrm>
            <a:off x="323528" y="1052736"/>
            <a:ext cx="4824536" cy="93610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smtClean="0">
                <a:ln>
                  <a:noFill/>
                </a:ln>
                <a:effectLst/>
                <a:uLnTx/>
                <a:uFillTx/>
                <a:latin typeface="HGPｺﾞｼｯｸM" pitchFamily="50" charset="-128"/>
                <a:ea typeface="HGPｺﾞｼｯｸM" pitchFamily="50" charset="-128"/>
                <a:cs typeface="+mj-cs"/>
              </a:rPr>
              <a:t>たとえば</a:t>
            </a:r>
            <a:r>
              <a:rPr kumimoji="1" lang="ja-JP" altLang="en-US" sz="4400" b="0" i="0" u="none" strike="noStrike" kern="1200" cap="none" spc="0" normalizeH="0" baseline="0" noProof="0" dirty="0" smtClean="0">
                <a:ln>
                  <a:noFill/>
                </a:ln>
                <a:effectLst/>
                <a:uLnTx/>
                <a:uFillTx/>
                <a:latin typeface="HGPｺﾞｼｯｸM" pitchFamily="50" charset="-128"/>
                <a:ea typeface="HGPｺﾞｼｯｸM" pitchFamily="50" charset="-128"/>
                <a:cs typeface="+mj-cs"/>
              </a:rPr>
              <a:t>災害のとき</a:t>
            </a:r>
            <a:endParaRPr kumimoji="1" lang="ja-JP" altLang="en-US" sz="4400" b="0" i="0" u="none" strike="noStrike" kern="1200" cap="none" spc="0" normalizeH="0" baseline="0" noProof="0" dirty="0">
              <a:ln>
                <a:noFill/>
              </a:ln>
              <a:effectLst/>
              <a:uLnTx/>
              <a:uFillTx/>
              <a:latin typeface="HGPｺﾞｼｯｸM" pitchFamily="50" charset="-128"/>
              <a:ea typeface="HGPｺﾞｼｯｸM" pitchFamily="50" charset="-128"/>
              <a:cs typeface="+mj-cs"/>
            </a:endParaRPr>
          </a:p>
        </p:txBody>
      </p:sp>
      <p:pic>
        <p:nvPicPr>
          <p:cNvPr id="79877" name="Picture 5" descr="C:\Users\iwasaki\Desktop\ss\00265_1.png"/>
          <p:cNvPicPr>
            <a:picLocks noChangeAspect="1" noChangeArrowheads="1"/>
          </p:cNvPicPr>
          <p:nvPr/>
        </p:nvPicPr>
        <p:blipFill>
          <a:blip r:embed="rId4" cstate="screen"/>
          <a:srcRect/>
          <a:stretch>
            <a:fillRect/>
          </a:stretch>
        </p:blipFill>
        <p:spPr bwMode="auto">
          <a:xfrm>
            <a:off x="5508103" y="1484784"/>
            <a:ext cx="3464713" cy="2520280"/>
          </a:xfrm>
          <a:prstGeom prst="rect">
            <a:avLst/>
          </a:prstGeom>
          <a:noFill/>
        </p:spPr>
      </p:pic>
      <p:sp>
        <p:nvSpPr>
          <p:cNvPr id="17" name="タイトル 1"/>
          <p:cNvSpPr txBox="1">
            <a:spLocks/>
          </p:cNvSpPr>
          <p:nvPr/>
        </p:nvSpPr>
        <p:spPr>
          <a:xfrm>
            <a:off x="5940152" y="1484784"/>
            <a:ext cx="3312368" cy="223224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3000" b="0" i="0" u="none" strike="noStrike" kern="1200" cap="none" spc="0" normalizeH="0" baseline="0" noProof="0" dirty="0" smtClean="0">
                <a:ln>
                  <a:noFill/>
                </a:ln>
                <a:solidFill>
                  <a:schemeClr val="accent6">
                    <a:lumMod val="75000"/>
                  </a:schemeClr>
                </a:solidFill>
                <a:effectLst/>
                <a:uLnTx/>
                <a:uFillTx/>
                <a:latin typeface="HGPｺﾞｼｯｸE" pitchFamily="50" charset="-128"/>
                <a:ea typeface="HGPｺﾞｼｯｸE" pitchFamily="50" charset="-128"/>
                <a:cs typeface="+mj-cs"/>
              </a:rPr>
              <a:t>通行可能な道が</a:t>
            </a:r>
            <a:endParaRPr kumimoji="1" lang="en-US" altLang="ja-JP" sz="3000" b="0" i="0" u="none" strike="noStrike" kern="1200" cap="none" spc="0" normalizeH="0" baseline="0" noProof="0" dirty="0" smtClean="0">
              <a:ln>
                <a:noFill/>
              </a:ln>
              <a:solidFill>
                <a:schemeClr val="accent6">
                  <a:lumMod val="75000"/>
                </a:schemeClr>
              </a:solidFill>
              <a:effectLst/>
              <a:uLnTx/>
              <a:uFillTx/>
              <a:latin typeface="HGPｺﾞｼｯｸE" pitchFamily="50" charset="-128"/>
              <a:ea typeface="HGPｺﾞｼｯｸE" pitchFamily="50" charset="-128"/>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3000" b="0" i="0" u="none" strike="noStrike" kern="1200" cap="none" spc="0" normalizeH="0" baseline="0" noProof="0" dirty="0" smtClean="0">
                <a:ln>
                  <a:noFill/>
                </a:ln>
                <a:solidFill>
                  <a:schemeClr val="accent6">
                    <a:lumMod val="75000"/>
                  </a:schemeClr>
                </a:solidFill>
                <a:effectLst/>
                <a:uLnTx/>
                <a:uFillTx/>
                <a:latin typeface="HGPｺﾞｼｯｸE" pitchFamily="50" charset="-128"/>
                <a:ea typeface="HGPｺﾞｼｯｸE" pitchFamily="50" charset="-128"/>
                <a:cs typeface="+mj-cs"/>
              </a:rPr>
              <a:t>わかったりする</a:t>
            </a:r>
            <a:endParaRPr kumimoji="1" lang="ja-JP" altLang="en-US" sz="3000" b="0" i="0" u="none" strike="noStrike" kern="1200" cap="none" spc="0" normalizeH="0" baseline="0" noProof="0" dirty="0">
              <a:ln>
                <a:noFill/>
              </a:ln>
              <a:solidFill>
                <a:schemeClr val="accent6">
                  <a:lumMod val="75000"/>
                </a:schemeClr>
              </a:solidFill>
              <a:effectLst/>
              <a:uLnTx/>
              <a:uFillTx/>
              <a:latin typeface="HGPｺﾞｼｯｸE" pitchFamily="50" charset="-128"/>
              <a:ea typeface="HGPｺﾞｼｯｸE" pitchFamily="50" charset="-128"/>
              <a:cs typeface="+mj-cs"/>
            </a:endParaRPr>
          </a:p>
        </p:txBody>
      </p:sp>
      <p:sp>
        <p:nvSpPr>
          <p:cNvPr id="18" name="タイトル 1"/>
          <p:cNvSpPr txBox="1">
            <a:spLocks/>
          </p:cNvSpPr>
          <p:nvPr/>
        </p:nvSpPr>
        <p:spPr>
          <a:xfrm>
            <a:off x="539552" y="5817458"/>
            <a:ext cx="8280920" cy="707886"/>
          </a:xfrm>
          <a:prstGeom prst="rect">
            <a:avLst/>
          </a:prstGeom>
        </p:spPr>
        <p:txBody>
          <a:bodyPr vert="horz" wrap="square" lIns="91440" tIns="45720" rIns="91440" bIns="45720" rtlCol="0" anchor="t" anchorCtr="0">
            <a:spAutoFit/>
          </a:bodyPr>
          <a:lstStyle/>
          <a:p>
            <a:pPr>
              <a:spcBef>
                <a:spcPct val="0"/>
              </a:spcBef>
            </a:pPr>
            <a:r>
              <a:rPr lang="ja-JP" altLang="en-US" sz="2000" dirty="0" smtClean="0">
                <a:latin typeface="HGPｺﾞｼｯｸM" pitchFamily="50" charset="-128"/>
                <a:ea typeface="HGPｺﾞｼｯｸM" pitchFamily="50" charset="-128"/>
              </a:rPr>
              <a:t>東日本大震災時，</a:t>
            </a:r>
            <a:r>
              <a:rPr lang="ja-JP" altLang="en-US" sz="2000" dirty="0" smtClean="0">
                <a:latin typeface="HGPｺﾞｼｯｸM" pitchFamily="50" charset="-128"/>
                <a:ea typeface="HGPｺﾞｼｯｸM" pitchFamily="50" charset="-128"/>
                <a:cs typeface="+mj-cs"/>
              </a:rPr>
              <a:t>ホンダのカーナビ「インターナビ」で得られた走行情報を</a:t>
            </a:r>
            <a:endParaRPr lang="en-US" altLang="ja-JP" sz="2000" dirty="0" smtClean="0">
              <a:latin typeface="HGPｺﾞｼｯｸM" pitchFamily="50" charset="-128"/>
              <a:ea typeface="HGPｺﾞｼｯｸM" pitchFamily="50" charset="-128"/>
              <a:cs typeface="+mj-cs"/>
            </a:endParaRPr>
          </a:p>
          <a:p>
            <a:pPr>
              <a:spcBef>
                <a:spcPct val="0"/>
              </a:spcBef>
            </a:pPr>
            <a:r>
              <a:rPr lang="ja-JP" altLang="en-US" sz="2000" dirty="0" smtClean="0">
                <a:latin typeface="HGPｺﾞｼｯｸM" pitchFamily="50" charset="-128"/>
                <a:ea typeface="HGPｺﾞｼｯｸM" pitchFamily="50" charset="-128"/>
                <a:cs typeface="+mj-cs"/>
              </a:rPr>
              <a:t>地図にまとめた「通行実績情報マップ」（イメージ）</a:t>
            </a:r>
            <a:endParaRPr kumimoji="1" lang="ja-JP" altLang="en-US" sz="2000" b="0" i="0" u="none" strike="noStrike" kern="1200" cap="none" spc="0" normalizeH="0" baseline="0" noProof="0" dirty="0">
              <a:ln>
                <a:noFill/>
              </a:ln>
              <a:solidFill>
                <a:schemeClr val="tx1"/>
              </a:solidFill>
              <a:effectLst/>
              <a:uLnTx/>
              <a:uFillTx/>
              <a:latin typeface="HGPｺﾞｼｯｸM" pitchFamily="50" charset="-128"/>
              <a:ea typeface="HGPｺﾞｼｯｸM" pitchFamily="50" charset="-128"/>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8850" name="Picture 2" descr="C:\Users\iwasaki\Desktop\5スライド\スライド作成用画像 ホンダ\2014-05-15_10h50_48.bmp"/>
          <p:cNvPicPr>
            <a:picLocks noChangeAspect="1" noChangeArrowheads="1"/>
          </p:cNvPicPr>
          <p:nvPr/>
        </p:nvPicPr>
        <p:blipFill>
          <a:blip r:embed="rId3" cstate="screen"/>
          <a:srcRect b="17758"/>
          <a:stretch>
            <a:fillRect/>
          </a:stretch>
        </p:blipFill>
        <p:spPr bwMode="auto">
          <a:xfrm>
            <a:off x="323527" y="1988839"/>
            <a:ext cx="6145425" cy="4032449"/>
          </a:xfrm>
          <a:prstGeom prst="rect">
            <a:avLst/>
          </a:prstGeom>
          <a:noFill/>
        </p:spPr>
      </p:pic>
      <p:sp>
        <p:nvSpPr>
          <p:cNvPr id="14" name="タイトル 1"/>
          <p:cNvSpPr txBox="1">
            <a:spLocks/>
          </p:cNvSpPr>
          <p:nvPr/>
        </p:nvSpPr>
        <p:spPr>
          <a:xfrm>
            <a:off x="323528" y="476672"/>
            <a:ext cx="8460432" cy="93610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effectLst/>
                <a:uLnTx/>
                <a:uFillTx/>
                <a:latin typeface="HGPｺﾞｼｯｸM" pitchFamily="50" charset="-128"/>
                <a:ea typeface="HGPｺﾞｼｯｸM" pitchFamily="50" charset="-128"/>
                <a:cs typeface="+mj-cs"/>
              </a:rPr>
              <a:t>クルマ一台一台の走行状況がわかれば</a:t>
            </a:r>
            <a:endParaRPr kumimoji="1" lang="ja-JP" altLang="en-US" sz="2800" b="0" i="0" u="none" strike="noStrike" kern="1200" cap="none" spc="0" normalizeH="0" baseline="0" noProof="0" dirty="0">
              <a:ln>
                <a:noFill/>
              </a:ln>
              <a:effectLst/>
              <a:uLnTx/>
              <a:uFillTx/>
              <a:latin typeface="HGPｺﾞｼｯｸM" pitchFamily="50" charset="-128"/>
              <a:ea typeface="HGPｺﾞｼｯｸM" pitchFamily="50" charset="-128"/>
              <a:cs typeface="+mj-cs"/>
            </a:endParaRPr>
          </a:p>
        </p:txBody>
      </p:sp>
      <p:sp>
        <p:nvSpPr>
          <p:cNvPr id="13" name="タイトル 1"/>
          <p:cNvSpPr txBox="1">
            <a:spLocks/>
          </p:cNvSpPr>
          <p:nvPr/>
        </p:nvSpPr>
        <p:spPr>
          <a:xfrm>
            <a:off x="323528" y="1052736"/>
            <a:ext cx="4824536" cy="93610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effectLst/>
                <a:uLnTx/>
                <a:uFillTx/>
                <a:latin typeface="HGPｺﾞｼｯｸM" pitchFamily="50" charset="-128"/>
                <a:ea typeface="HGPｺﾞｼｯｸM" pitchFamily="50" charset="-128"/>
                <a:cs typeface="+mj-cs"/>
              </a:rPr>
              <a:t>普段も</a:t>
            </a:r>
            <a:endParaRPr kumimoji="1" lang="ja-JP" altLang="en-US" sz="4400" b="0" i="0" u="none" strike="noStrike" kern="1200" cap="none" spc="0" normalizeH="0" baseline="0" noProof="0" dirty="0">
              <a:ln>
                <a:noFill/>
              </a:ln>
              <a:effectLst/>
              <a:uLnTx/>
              <a:uFillTx/>
              <a:latin typeface="HGPｺﾞｼｯｸM" pitchFamily="50" charset="-128"/>
              <a:ea typeface="HGPｺﾞｼｯｸM" pitchFamily="50" charset="-128"/>
              <a:cs typeface="+mj-cs"/>
            </a:endParaRPr>
          </a:p>
        </p:txBody>
      </p:sp>
      <p:pic>
        <p:nvPicPr>
          <p:cNvPr id="79877" name="Picture 5" descr="C:\Users\iwasaki\Desktop\ss\00265_1.png"/>
          <p:cNvPicPr>
            <a:picLocks noChangeAspect="1" noChangeArrowheads="1"/>
          </p:cNvPicPr>
          <p:nvPr/>
        </p:nvPicPr>
        <p:blipFill>
          <a:blip r:embed="rId4" cstate="screen"/>
          <a:srcRect/>
          <a:stretch>
            <a:fillRect/>
          </a:stretch>
        </p:blipFill>
        <p:spPr bwMode="auto">
          <a:xfrm>
            <a:off x="5508103" y="1484784"/>
            <a:ext cx="3464713" cy="3960440"/>
          </a:xfrm>
          <a:prstGeom prst="rect">
            <a:avLst/>
          </a:prstGeom>
          <a:noFill/>
        </p:spPr>
      </p:pic>
      <p:sp>
        <p:nvSpPr>
          <p:cNvPr id="17" name="タイトル 1"/>
          <p:cNvSpPr txBox="1">
            <a:spLocks/>
          </p:cNvSpPr>
          <p:nvPr/>
        </p:nvSpPr>
        <p:spPr>
          <a:xfrm>
            <a:off x="6156176" y="2060848"/>
            <a:ext cx="2520280" cy="237626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800" dirty="0" smtClean="0">
                <a:latin typeface="HGPｺﾞｼｯｸM" pitchFamily="50" charset="-128"/>
                <a:ea typeface="HGPｺﾞｼｯｸM" pitchFamily="50" charset="-128"/>
                <a:cs typeface="+mj-cs"/>
              </a:rPr>
              <a:t>細かい道路交通状況がわかるので，</a:t>
            </a:r>
            <a:r>
              <a:rPr lang="ja-JP" altLang="en-US" sz="2800" dirty="0" smtClean="0">
                <a:solidFill>
                  <a:schemeClr val="accent6">
                    <a:lumMod val="75000"/>
                  </a:schemeClr>
                </a:solidFill>
                <a:latin typeface="HGPｺﾞｼｯｸE" pitchFamily="50" charset="-128"/>
                <a:ea typeface="HGPｺﾞｼｯｸE" pitchFamily="50" charset="-128"/>
                <a:cs typeface="+mj-cs"/>
              </a:rPr>
              <a:t>より正確なルート案内</a:t>
            </a:r>
            <a:r>
              <a:rPr lang="ja-JP" altLang="en-US" sz="2800" dirty="0" smtClean="0">
                <a:latin typeface="HGPｺﾞｼｯｸM" pitchFamily="50" charset="-128"/>
                <a:ea typeface="HGPｺﾞｼｯｸM" pitchFamily="50" charset="-128"/>
                <a:cs typeface="+mj-cs"/>
              </a:rPr>
              <a:t>が可能になったりする</a:t>
            </a:r>
            <a:endParaRPr kumimoji="1" lang="ja-JP" altLang="en-US" sz="2800" b="0" i="0" u="none" strike="noStrike" kern="1200" cap="none" spc="0" normalizeH="0" baseline="0" noProof="0" dirty="0">
              <a:ln>
                <a:noFill/>
              </a:ln>
              <a:effectLst/>
              <a:uLnTx/>
              <a:uFillTx/>
              <a:latin typeface="HGPｺﾞｼｯｸM" pitchFamily="50" charset="-128"/>
              <a:ea typeface="HGPｺﾞｼｯｸM" pitchFamily="50" charset="-128"/>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521097"/>
            <a:ext cx="9144000" cy="2115815"/>
          </a:xfrm>
        </p:spPr>
        <p:txBody>
          <a:bodyPr>
            <a:normAutofit/>
          </a:bodyPr>
          <a:lstStyle/>
          <a:p>
            <a:r>
              <a:rPr kumimoji="1" lang="ja-JP" altLang="en-US" sz="6000" dirty="0" smtClean="0">
                <a:solidFill>
                  <a:srgbClr val="00B050"/>
                </a:solidFill>
                <a:latin typeface="HGPｺﾞｼｯｸE" pitchFamily="50" charset="-128"/>
                <a:ea typeface="HGPｺﾞｼｯｸE" pitchFamily="50" charset="-128"/>
              </a:rPr>
              <a:t>たとえば</a:t>
            </a:r>
            <a:r>
              <a:rPr kumimoji="1" lang="en-US" altLang="ja-JP" sz="6000" dirty="0" smtClean="0">
                <a:solidFill>
                  <a:srgbClr val="00B050"/>
                </a:solidFill>
                <a:latin typeface="HGPｺﾞｼｯｸE" pitchFamily="50" charset="-128"/>
                <a:ea typeface="HGPｺﾞｼｯｸE" pitchFamily="50" charset="-128"/>
              </a:rPr>
              <a:t/>
            </a:r>
            <a:br>
              <a:rPr kumimoji="1" lang="en-US" altLang="ja-JP" sz="6000" dirty="0" smtClean="0">
                <a:solidFill>
                  <a:srgbClr val="00B050"/>
                </a:solidFill>
                <a:latin typeface="HGPｺﾞｼｯｸE" pitchFamily="50" charset="-128"/>
                <a:ea typeface="HGPｺﾞｼｯｸE" pitchFamily="50" charset="-128"/>
              </a:rPr>
            </a:br>
            <a:r>
              <a:rPr kumimoji="1" lang="ja-JP" altLang="en-US" sz="5300" dirty="0" smtClean="0">
                <a:latin typeface="HGPｺﾞｼｯｸE" pitchFamily="50" charset="-128"/>
                <a:ea typeface="HGPｺﾞｼｯｸE" pitchFamily="50" charset="-128"/>
              </a:rPr>
              <a:t>見えないところも教えてくれる</a:t>
            </a:r>
            <a:endParaRPr kumimoji="1" lang="ja-JP" altLang="en-US" sz="5300" dirty="0">
              <a:latin typeface="HGPｺﾞｼｯｸE" pitchFamily="50" charset="-128"/>
              <a:ea typeface="HGPｺﾞｼｯｸE" pitchFamily="50" charset="-128"/>
            </a:endParaRPr>
          </a:p>
        </p:txBody>
      </p:sp>
      <p:sp>
        <p:nvSpPr>
          <p:cNvPr id="18" name="円/楕円 17"/>
          <p:cNvSpPr/>
          <p:nvPr/>
        </p:nvSpPr>
        <p:spPr>
          <a:xfrm>
            <a:off x="6156176" y="731605"/>
            <a:ext cx="792088" cy="792088"/>
          </a:xfrm>
          <a:prstGeom prst="ellipse">
            <a:avLst/>
          </a:prstGeom>
          <a:solidFill>
            <a:srgbClr val="00B050"/>
          </a:solidFill>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9" name="タイトル 1"/>
          <p:cNvSpPr txBox="1">
            <a:spLocks/>
          </p:cNvSpPr>
          <p:nvPr/>
        </p:nvSpPr>
        <p:spPr>
          <a:xfrm>
            <a:off x="6300192" y="692696"/>
            <a:ext cx="1584176" cy="830997"/>
          </a:xfrm>
          <a:prstGeom prst="rect">
            <a:avLst/>
          </a:prstGeom>
        </p:spPr>
        <p:txBody>
          <a:bodyPr vert="horz" wrap="square" lIns="91440" tIns="45720" rIns="91440" bIns="45720" rtlCol="0" anchor="t" anchorCtr="0">
            <a:spAutoFit/>
          </a:bodyPr>
          <a:lstStyle/>
          <a:p>
            <a:pPr>
              <a:spcBef>
                <a:spcPct val="0"/>
              </a:spcBef>
            </a:pPr>
            <a:r>
              <a:rPr lang="ja-JP" altLang="en-US" sz="4800" dirty="0" smtClean="0">
                <a:solidFill>
                  <a:schemeClr val="bg1"/>
                </a:solidFill>
                <a:latin typeface="HGPｺﾞｼｯｸE" pitchFamily="50" charset="-128"/>
                <a:ea typeface="HGPｺﾞｼｯｸE" pitchFamily="50" charset="-128"/>
                <a:cs typeface="+mj-cs"/>
              </a:rPr>
              <a:t>３</a:t>
            </a:r>
            <a:endParaRPr kumimoji="1" lang="ja-JP" altLang="en-US" sz="48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20" name="タイトル 1"/>
          <p:cNvSpPr txBox="1">
            <a:spLocks/>
          </p:cNvSpPr>
          <p:nvPr/>
        </p:nvSpPr>
        <p:spPr>
          <a:xfrm>
            <a:off x="6084168" y="999892"/>
            <a:ext cx="1584176" cy="307777"/>
          </a:xfrm>
          <a:prstGeom prst="rect">
            <a:avLst/>
          </a:prstGeom>
        </p:spPr>
        <p:txBody>
          <a:bodyPr vert="horz" wrap="square" lIns="91440" tIns="45720" rIns="91440" bIns="45720" rtlCol="0" anchor="t" anchorCtr="0">
            <a:spAutoFit/>
          </a:bodyPr>
          <a:lstStyle/>
          <a:p>
            <a:pP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その</a:t>
            </a:r>
            <a:endParaRPr kumimoji="1" lang="ja-JP" altLang="en-US" sz="14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p:cNvSpPr txBox="1">
            <a:spLocks/>
          </p:cNvSpPr>
          <p:nvPr/>
        </p:nvSpPr>
        <p:spPr>
          <a:xfrm>
            <a:off x="4283968" y="4437112"/>
            <a:ext cx="4464496" cy="1631216"/>
          </a:xfrm>
          <a:prstGeom prst="rect">
            <a:avLst/>
          </a:prstGeom>
        </p:spPr>
        <p:txBody>
          <a:bodyPr vert="horz" wrap="square" lIns="91440" tIns="45720" rIns="91440" bIns="45720" rtlCol="0" anchor="t" anchorCtr="0">
            <a:spAutoFit/>
          </a:bodyPr>
          <a:lstStyle/>
          <a:p>
            <a:pPr>
              <a:spcBef>
                <a:spcPct val="0"/>
              </a:spcBef>
            </a:pPr>
            <a:r>
              <a:rPr lang="ja-JP" altLang="en-US" sz="2000" dirty="0" smtClean="0">
                <a:latin typeface="HGPｺﾞｼｯｸM" pitchFamily="50" charset="-128"/>
                <a:ea typeface="HGPｺﾞｼｯｸM" pitchFamily="50" charset="-128"/>
              </a:rPr>
              <a:t>クルマと路側にある感知器とがつながる</a:t>
            </a:r>
            <a:r>
              <a:rPr lang="ja-JP" altLang="en-US" sz="2000" dirty="0" smtClean="0">
                <a:latin typeface="HGPｺﾞｼｯｸM" pitchFamily="50" charset="-128"/>
                <a:ea typeface="HGPｺﾞｼｯｸM" pitchFamily="50" charset="-128"/>
              </a:rPr>
              <a:t>こと</a:t>
            </a:r>
            <a:r>
              <a:rPr lang="ja-JP" altLang="en-US" sz="2000" dirty="0" smtClean="0">
                <a:latin typeface="HGPｺﾞｼｯｸM" pitchFamily="50" charset="-128"/>
                <a:ea typeface="HGPｺﾞｼｯｸM" pitchFamily="50" charset="-128"/>
              </a:rPr>
              <a:t>で</a:t>
            </a:r>
            <a:r>
              <a:rPr lang="ja-JP" altLang="en-US" sz="2000" dirty="0" smtClean="0">
                <a:latin typeface="HGPｺﾞｼｯｸM" pitchFamily="50" charset="-128"/>
                <a:ea typeface="HGPｺﾞｼｯｸM" pitchFamily="50" charset="-128"/>
              </a:rPr>
              <a:t>，</a:t>
            </a:r>
            <a:r>
              <a:rPr lang="ja-JP" altLang="en-US" sz="2000" dirty="0" smtClean="0">
                <a:latin typeface="HGPｺﾞｼｯｸM" pitchFamily="50" charset="-128"/>
                <a:ea typeface="HGPｺﾞｼｯｸM" pitchFamily="50" charset="-128"/>
              </a:rPr>
              <a:t>クルマが見えない部分も</a:t>
            </a:r>
            <a:r>
              <a:rPr lang="ja-JP" altLang="en-US" sz="2000" dirty="0" smtClean="0">
                <a:latin typeface="HGPｺﾞｼｯｸM" pitchFamily="50" charset="-128"/>
                <a:ea typeface="HGPｺﾞｼｯｸM" pitchFamily="50" charset="-128"/>
              </a:rPr>
              <a:t>サポートしてくれる。</a:t>
            </a:r>
            <a:r>
              <a:rPr lang="ja-JP" altLang="en-US" sz="2000" noProof="0" dirty="0" smtClean="0">
                <a:latin typeface="HGPｺﾞｼｯｸM" pitchFamily="50" charset="-128"/>
                <a:ea typeface="HGPｺﾞｼｯｸM" pitchFamily="50" charset="-128"/>
                <a:cs typeface="+mj-cs"/>
              </a:rPr>
              <a:t>出会い頭</a:t>
            </a:r>
            <a:r>
              <a:rPr lang="ja-JP" altLang="en-US" sz="2000" noProof="0" dirty="0" smtClean="0">
                <a:latin typeface="HGPｺﾞｼｯｸM" pitchFamily="50" charset="-128"/>
                <a:ea typeface="HGPｺﾞｼｯｸM" pitchFamily="50" charset="-128"/>
                <a:cs typeface="+mj-cs"/>
              </a:rPr>
              <a:t>の衝突や赤信号の見落としを防止</a:t>
            </a:r>
            <a:r>
              <a:rPr lang="ja-JP" altLang="en-US" sz="2000" noProof="0" dirty="0" smtClean="0">
                <a:latin typeface="HGPｺﾞｼｯｸM" pitchFamily="50" charset="-128"/>
                <a:ea typeface="HGPｺﾞｼｯｸM" pitchFamily="50" charset="-128"/>
                <a:cs typeface="+mj-cs"/>
              </a:rPr>
              <a:t>するためのシステムはすでに実現している（</a:t>
            </a:r>
            <a:r>
              <a:rPr lang="en-US" altLang="ja-JP" sz="2000" noProof="0" dirty="0" smtClean="0">
                <a:latin typeface="HGPｺﾞｼｯｸM" pitchFamily="50" charset="-128"/>
                <a:ea typeface="HGPｺﾞｼｯｸM" pitchFamily="50" charset="-128"/>
                <a:cs typeface="+mj-cs"/>
              </a:rPr>
              <a:t>DSSS)</a:t>
            </a:r>
            <a:r>
              <a:rPr lang="ja-JP" altLang="en-US" sz="2000" noProof="0" dirty="0" err="1" smtClean="0">
                <a:latin typeface="HGPｺﾞｼｯｸM" pitchFamily="50" charset="-128"/>
                <a:ea typeface="HGPｺﾞｼｯｸM" pitchFamily="50" charset="-128"/>
                <a:cs typeface="+mj-cs"/>
              </a:rPr>
              <a:t>。</a:t>
            </a:r>
            <a:endParaRPr kumimoji="1" lang="ja-JP" altLang="en-US" sz="2000" b="0" i="0" u="none" strike="noStrike" kern="1200" cap="none" spc="0" normalizeH="0" baseline="0" noProof="0" dirty="0">
              <a:ln>
                <a:noFill/>
              </a:ln>
              <a:solidFill>
                <a:schemeClr val="tx1"/>
              </a:solidFill>
              <a:effectLst/>
              <a:uLnTx/>
              <a:uFillTx/>
              <a:latin typeface="HGPｺﾞｼｯｸM" pitchFamily="50" charset="-128"/>
              <a:ea typeface="HGPｺﾞｼｯｸM" pitchFamily="50" charset="-128"/>
              <a:cs typeface="+mj-cs"/>
            </a:endParaRPr>
          </a:p>
        </p:txBody>
      </p:sp>
      <p:pic>
        <p:nvPicPr>
          <p:cNvPr id="83972" name="Picture 4" descr="C:\Users\iwasaki\Desktop\情報科+NO2イラストSS\2014-05-15_13h12_49.bmp"/>
          <p:cNvPicPr>
            <a:picLocks noChangeAspect="1" noChangeArrowheads="1"/>
          </p:cNvPicPr>
          <p:nvPr/>
        </p:nvPicPr>
        <p:blipFill>
          <a:blip r:embed="rId3" cstate="screen"/>
          <a:srcRect/>
          <a:stretch>
            <a:fillRect/>
          </a:stretch>
        </p:blipFill>
        <p:spPr bwMode="auto">
          <a:xfrm>
            <a:off x="1259632" y="2604181"/>
            <a:ext cx="2520280" cy="3665862"/>
          </a:xfrm>
          <a:prstGeom prst="rect">
            <a:avLst/>
          </a:prstGeom>
          <a:noFill/>
        </p:spPr>
      </p:pic>
      <p:pic>
        <p:nvPicPr>
          <p:cNvPr id="15" name="Picture 4" descr="C:\Users\iwasaki\Desktop\情報科+NO2イラストSS\2014-05-15_13h12_49.bmp"/>
          <p:cNvPicPr>
            <a:picLocks noChangeAspect="1" noChangeArrowheads="1"/>
          </p:cNvPicPr>
          <p:nvPr/>
        </p:nvPicPr>
        <p:blipFill>
          <a:blip r:embed="rId4" cstate="screen"/>
          <a:srcRect/>
          <a:stretch>
            <a:fillRect/>
          </a:stretch>
        </p:blipFill>
        <p:spPr bwMode="auto">
          <a:xfrm>
            <a:off x="4355976" y="2708920"/>
            <a:ext cx="1512168" cy="1477406"/>
          </a:xfrm>
          <a:prstGeom prst="rect">
            <a:avLst/>
          </a:prstGeom>
          <a:noFill/>
          <a:ln>
            <a:solidFill>
              <a:srgbClr val="FA0CCD"/>
            </a:solidFill>
          </a:ln>
        </p:spPr>
      </p:pic>
      <p:pic>
        <p:nvPicPr>
          <p:cNvPr id="16" name="Picture 4" descr="C:\Users\iwasaki\Desktop\情報科+NO2イラストSS\2014-05-15_13h12_49.bmp"/>
          <p:cNvPicPr>
            <a:picLocks noChangeAspect="1" noChangeArrowheads="1"/>
          </p:cNvPicPr>
          <p:nvPr/>
        </p:nvPicPr>
        <p:blipFill>
          <a:blip r:embed="rId5" cstate="screen"/>
          <a:srcRect/>
          <a:stretch>
            <a:fillRect/>
          </a:stretch>
        </p:blipFill>
        <p:spPr bwMode="auto">
          <a:xfrm>
            <a:off x="6372200" y="2708920"/>
            <a:ext cx="1512168" cy="1441063"/>
          </a:xfrm>
          <a:prstGeom prst="rect">
            <a:avLst/>
          </a:prstGeom>
          <a:noFill/>
          <a:ln>
            <a:solidFill>
              <a:srgbClr val="FA0CCD"/>
            </a:solidFill>
          </a:ln>
        </p:spPr>
      </p:pic>
      <p:sp>
        <p:nvSpPr>
          <p:cNvPr id="17" name="円/楕円 16"/>
          <p:cNvSpPr/>
          <p:nvPr/>
        </p:nvSpPr>
        <p:spPr>
          <a:xfrm>
            <a:off x="1043608" y="2564904"/>
            <a:ext cx="1800200" cy="1440160"/>
          </a:xfrm>
          <a:prstGeom prst="ellipse">
            <a:avLst/>
          </a:prstGeom>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円/楕円 21"/>
          <p:cNvSpPr/>
          <p:nvPr/>
        </p:nvSpPr>
        <p:spPr>
          <a:xfrm>
            <a:off x="2267744" y="5013176"/>
            <a:ext cx="1800200" cy="1440160"/>
          </a:xfrm>
          <a:prstGeom prst="ellipse">
            <a:avLst/>
          </a:prstGeom>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円/楕円 25"/>
          <p:cNvSpPr/>
          <p:nvPr/>
        </p:nvSpPr>
        <p:spPr>
          <a:xfrm>
            <a:off x="251520" y="5157192"/>
            <a:ext cx="936104" cy="936104"/>
          </a:xfrm>
          <a:prstGeom prst="ellipse">
            <a:avLst/>
          </a:prstGeom>
          <a:solidFill>
            <a:srgbClr val="FA0CCD"/>
          </a:solidFill>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タイトル 1"/>
          <p:cNvSpPr txBox="1">
            <a:spLocks/>
          </p:cNvSpPr>
          <p:nvPr/>
        </p:nvSpPr>
        <p:spPr>
          <a:xfrm>
            <a:off x="251520" y="5229200"/>
            <a:ext cx="936104" cy="800219"/>
          </a:xfrm>
          <a:prstGeom prst="rect">
            <a:avLst/>
          </a:prstGeom>
        </p:spPr>
        <p:txBody>
          <a:bodyPr vert="horz" wrap="square" lIns="91440" tIns="45720" rIns="91440" bIns="45720" rtlCol="0" anchor="t" anchorCtr="0">
            <a:spAutoFit/>
          </a:bodyPr>
          <a:lstStyle/>
          <a:p>
            <a:pPr algn="ctr">
              <a:spcBef>
                <a:spcPct val="0"/>
              </a:spcBef>
            </a:pPr>
            <a:r>
              <a:rPr lang="ja-JP" altLang="en-US" sz="1600" dirty="0" smtClean="0">
                <a:solidFill>
                  <a:schemeClr val="bg1"/>
                </a:solidFill>
                <a:latin typeface="HGPｺﾞｼｯｸE" pitchFamily="50" charset="-128"/>
                <a:ea typeface="HGPｺﾞｼｯｸE" pitchFamily="50" charset="-128"/>
                <a:cs typeface="+mj-cs"/>
              </a:rPr>
              <a:t>クルマ</a:t>
            </a:r>
            <a:endParaRPr lang="en-US" altLang="ja-JP" sz="1600" dirty="0" smtClean="0">
              <a:solidFill>
                <a:schemeClr val="bg1"/>
              </a:solidFill>
              <a:latin typeface="HGPｺﾞｼｯｸE" pitchFamily="50" charset="-128"/>
              <a:ea typeface="HGPｺﾞｼｯｸE" pitchFamily="50" charset="-128"/>
              <a:cs typeface="+mj-cs"/>
            </a:endParaRPr>
          </a:p>
          <a:p>
            <a:pPr algn="ct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と</a:t>
            </a:r>
            <a:endParaRPr kumimoji="1" lang="en-US" altLang="ja-JP"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endParaRPr>
          </a:p>
          <a:p>
            <a:pPr algn="ctr">
              <a:spcBef>
                <a:spcPct val="0"/>
              </a:spcBef>
            </a:pPr>
            <a:r>
              <a:rPr lang="ja-JP" altLang="en-US" sz="1600" dirty="0" smtClean="0">
                <a:solidFill>
                  <a:schemeClr val="bg1"/>
                </a:solidFill>
                <a:latin typeface="HGPｺﾞｼｯｸE" pitchFamily="50" charset="-128"/>
                <a:ea typeface="HGPｺﾞｼｯｸE" pitchFamily="50" charset="-128"/>
                <a:cs typeface="+mj-cs"/>
              </a:rPr>
              <a:t>道路・人</a:t>
            </a:r>
            <a:endParaRPr kumimoji="1" lang="ja-JP" altLang="en-US" sz="16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28" name="二等辺三角形 27"/>
          <p:cNvSpPr/>
          <p:nvPr/>
        </p:nvSpPr>
        <p:spPr>
          <a:xfrm rot="5400000">
            <a:off x="5910356" y="3674820"/>
            <a:ext cx="432048" cy="228440"/>
          </a:xfrm>
          <a:prstGeom prst="triangle">
            <a:avLst/>
          </a:prstGeom>
          <a:solidFill>
            <a:srgbClr val="FA0CCD"/>
          </a:solidFill>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521097"/>
            <a:ext cx="9144000" cy="2115815"/>
          </a:xfrm>
        </p:spPr>
        <p:txBody>
          <a:bodyPr>
            <a:normAutofit/>
          </a:bodyPr>
          <a:lstStyle/>
          <a:p>
            <a:r>
              <a:rPr kumimoji="1" lang="ja-JP" altLang="en-US" sz="6000" dirty="0" smtClean="0">
                <a:solidFill>
                  <a:srgbClr val="00B050"/>
                </a:solidFill>
                <a:latin typeface="HGPｺﾞｼｯｸE" pitchFamily="50" charset="-128"/>
                <a:ea typeface="HGPｺﾞｼｯｸE" pitchFamily="50" charset="-128"/>
              </a:rPr>
              <a:t>将来的には</a:t>
            </a:r>
            <a:r>
              <a:rPr lang="ja-JP" altLang="en-US" sz="6000" dirty="0" smtClean="0">
                <a:solidFill>
                  <a:srgbClr val="00B050"/>
                </a:solidFill>
                <a:latin typeface="HGPｺﾞｼｯｸE" pitchFamily="50" charset="-128"/>
                <a:ea typeface="HGPｺﾞｼｯｸE" pitchFamily="50" charset="-128"/>
              </a:rPr>
              <a:t>こんなことも</a:t>
            </a:r>
            <a:r>
              <a:rPr kumimoji="1" lang="en-US" altLang="ja-JP" sz="6000" dirty="0" smtClean="0">
                <a:solidFill>
                  <a:srgbClr val="00B050"/>
                </a:solidFill>
                <a:latin typeface="HGPｺﾞｼｯｸE" pitchFamily="50" charset="-128"/>
                <a:ea typeface="HGPｺﾞｼｯｸE" pitchFamily="50" charset="-128"/>
              </a:rPr>
              <a:t/>
            </a:r>
            <a:br>
              <a:rPr kumimoji="1" lang="en-US" altLang="ja-JP" sz="6000" dirty="0" smtClean="0">
                <a:solidFill>
                  <a:srgbClr val="00B050"/>
                </a:solidFill>
                <a:latin typeface="HGPｺﾞｼｯｸE" pitchFamily="50" charset="-128"/>
                <a:ea typeface="HGPｺﾞｼｯｸE" pitchFamily="50" charset="-128"/>
              </a:rPr>
            </a:br>
            <a:r>
              <a:rPr kumimoji="1" lang="ja-JP" altLang="en-US" sz="7200" dirty="0" smtClean="0">
                <a:latin typeface="HGPｺﾞｼｯｸE" pitchFamily="50" charset="-128"/>
                <a:ea typeface="HGPｺﾞｼｯｸE" pitchFamily="50" charset="-128"/>
              </a:rPr>
              <a:t>自動運転</a:t>
            </a:r>
            <a:endParaRPr kumimoji="1" lang="ja-JP" altLang="en-US" sz="7200" dirty="0">
              <a:latin typeface="HGPｺﾞｼｯｸE" pitchFamily="50" charset="-128"/>
              <a:ea typeface="HGPｺﾞｼｯｸE" pitchFamily="50" charset="-128"/>
            </a:endParaRPr>
          </a:p>
        </p:txBody>
      </p:sp>
      <p:sp>
        <p:nvSpPr>
          <p:cNvPr id="18" name="円/楕円 17"/>
          <p:cNvSpPr/>
          <p:nvPr/>
        </p:nvSpPr>
        <p:spPr>
          <a:xfrm>
            <a:off x="899592" y="1739717"/>
            <a:ext cx="792088" cy="792088"/>
          </a:xfrm>
          <a:prstGeom prst="ellipse">
            <a:avLst/>
          </a:prstGeom>
          <a:solidFill>
            <a:srgbClr val="00B050"/>
          </a:solidFill>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9" name="タイトル 1"/>
          <p:cNvSpPr txBox="1">
            <a:spLocks/>
          </p:cNvSpPr>
          <p:nvPr/>
        </p:nvSpPr>
        <p:spPr>
          <a:xfrm>
            <a:off x="1043608" y="1700808"/>
            <a:ext cx="1584176" cy="830997"/>
          </a:xfrm>
          <a:prstGeom prst="rect">
            <a:avLst/>
          </a:prstGeom>
        </p:spPr>
        <p:txBody>
          <a:bodyPr vert="horz" wrap="square" lIns="91440" tIns="45720" rIns="91440" bIns="45720" rtlCol="0" anchor="t" anchorCtr="0">
            <a:spAutoFit/>
          </a:bodyPr>
          <a:lstStyle/>
          <a:p>
            <a:pPr>
              <a:spcBef>
                <a:spcPct val="0"/>
              </a:spcBef>
            </a:pPr>
            <a:r>
              <a:rPr kumimoji="1" lang="ja-JP" altLang="en-US" sz="48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１</a:t>
            </a:r>
            <a:endParaRPr kumimoji="1" lang="ja-JP" altLang="en-US" sz="48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20" name="タイトル 1"/>
          <p:cNvSpPr txBox="1">
            <a:spLocks/>
          </p:cNvSpPr>
          <p:nvPr/>
        </p:nvSpPr>
        <p:spPr>
          <a:xfrm>
            <a:off x="827584" y="2008004"/>
            <a:ext cx="1584176" cy="307777"/>
          </a:xfrm>
          <a:prstGeom prst="rect">
            <a:avLst/>
          </a:prstGeom>
        </p:spPr>
        <p:txBody>
          <a:bodyPr vert="horz" wrap="square" lIns="91440" tIns="45720" rIns="91440" bIns="45720" rtlCol="0" anchor="t" anchorCtr="0">
            <a:spAutoFit/>
          </a:bodyPr>
          <a:lstStyle/>
          <a:p>
            <a:pP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その</a:t>
            </a:r>
            <a:endParaRPr kumimoji="1" lang="ja-JP" altLang="en-US" sz="14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pic>
        <p:nvPicPr>
          <p:cNvPr id="81922" name="Picture 2" descr="C:\Users\iwasaki\Desktop\5スライド\スライド作成用画像 ホンダ\2014-04-24_21h14_46.bmp"/>
          <p:cNvPicPr>
            <a:picLocks noChangeAspect="1" noChangeArrowheads="1"/>
          </p:cNvPicPr>
          <p:nvPr/>
        </p:nvPicPr>
        <p:blipFill>
          <a:blip r:embed="rId3" cstate="screen"/>
          <a:srcRect l="1434" t="1844" r="2453" b="9650"/>
          <a:stretch>
            <a:fillRect/>
          </a:stretch>
        </p:blipFill>
        <p:spPr bwMode="auto">
          <a:xfrm>
            <a:off x="755576" y="2780928"/>
            <a:ext cx="4824536" cy="3456384"/>
          </a:xfrm>
          <a:prstGeom prst="rect">
            <a:avLst/>
          </a:prstGeom>
          <a:noFill/>
        </p:spPr>
      </p:pic>
      <p:sp>
        <p:nvSpPr>
          <p:cNvPr id="21" name="タイトル 1"/>
          <p:cNvSpPr txBox="1">
            <a:spLocks/>
          </p:cNvSpPr>
          <p:nvPr/>
        </p:nvSpPr>
        <p:spPr>
          <a:xfrm>
            <a:off x="5868144" y="4653136"/>
            <a:ext cx="3024336" cy="1631216"/>
          </a:xfrm>
          <a:prstGeom prst="rect">
            <a:avLst/>
          </a:prstGeom>
        </p:spPr>
        <p:txBody>
          <a:bodyPr vert="horz" wrap="square" lIns="91440" tIns="45720" rIns="91440" bIns="45720" rtlCol="0" anchor="t" anchorCtr="0">
            <a:spAutoFit/>
          </a:bodyPr>
          <a:lstStyle/>
          <a:p>
            <a:pPr>
              <a:spcBef>
                <a:spcPct val="0"/>
              </a:spcBef>
            </a:pP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a:t>
            </a:r>
            <a:r>
              <a:rPr lang="ja-JP" altLang="en-US" sz="2000" dirty="0" smtClean="0">
                <a:latin typeface="HGPｺﾞｼｯｸM" pitchFamily="50" charset="-128"/>
                <a:ea typeface="HGPｺﾞｼｯｸM" pitchFamily="50" charset="-128"/>
              </a:rPr>
              <a:t>未来イメージ</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a:t>
            </a:r>
            <a:endParaRPr kumimoji="1" lang="en-US"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endParaRPr>
          </a:p>
          <a:p>
            <a:pPr>
              <a:spcBef>
                <a:spcPct val="0"/>
              </a:spcBef>
            </a:pP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クルマや道路，人など道路の状況を判断し，人が操作することなくクルマが</a:t>
            </a:r>
            <a:r>
              <a:rPr lang="ja-JP" altLang="en-US" sz="2000" dirty="0" smtClean="0">
                <a:latin typeface="HGPｺﾞｼｯｸM" pitchFamily="50" charset="-128"/>
                <a:ea typeface="HGPｺﾞｼｯｸM" pitchFamily="50" charset="-128"/>
              </a:rPr>
              <a:t>目的地まで</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連れていってくれる。</a:t>
            </a:r>
            <a:endParaRPr kumimoji="1" lang="ja-JP" altLang="en-US" sz="2000" b="0" i="0" u="none" strike="noStrike" kern="1200" cap="none" spc="0" normalizeH="0" baseline="0" noProof="0" dirty="0">
              <a:ln>
                <a:noFill/>
              </a:ln>
              <a:solidFill>
                <a:schemeClr val="tx1"/>
              </a:solidFill>
              <a:effectLst/>
              <a:uLnTx/>
              <a:uFillTx/>
              <a:latin typeface="HGPｺﾞｼｯｸM" pitchFamily="50" charset="-128"/>
              <a:ea typeface="HGPｺﾞｼｯｸM" pitchFamily="50" charset="-128"/>
              <a:cs typeface="+mj-cs"/>
            </a:endParaRPr>
          </a:p>
        </p:txBody>
      </p:sp>
      <p:sp>
        <p:nvSpPr>
          <p:cNvPr id="22" name="タイトル 1"/>
          <p:cNvSpPr txBox="1">
            <a:spLocks/>
          </p:cNvSpPr>
          <p:nvPr/>
        </p:nvSpPr>
        <p:spPr>
          <a:xfrm>
            <a:off x="5580112" y="2780928"/>
            <a:ext cx="5184576" cy="400110"/>
          </a:xfrm>
          <a:prstGeom prst="rect">
            <a:avLst/>
          </a:prstGeom>
        </p:spPr>
        <p:txBody>
          <a:bodyPr vert="horz" wrap="square" lIns="91440" tIns="45720" rIns="91440" bIns="45720" rtlCol="0" anchor="t" anchorCtr="0">
            <a:spAutoFit/>
          </a:bodyPr>
          <a:lstStyle/>
          <a:p>
            <a:pPr>
              <a:spcBef>
                <a:spcPct val="0"/>
              </a:spcBef>
            </a:pP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自動運転イメージ図</a:t>
            </a:r>
            <a:endParaRPr kumimoji="1" lang="ja-JP" altLang="en-US" sz="2000" b="0" i="0" u="none" strike="noStrike" kern="1200" cap="none" spc="0" normalizeH="0" baseline="0" noProof="0" dirty="0">
              <a:ln>
                <a:noFill/>
              </a:ln>
              <a:solidFill>
                <a:schemeClr val="tx1"/>
              </a:solidFill>
              <a:effectLst/>
              <a:uLnTx/>
              <a:uFillTx/>
              <a:latin typeface="HGPｺﾞｼｯｸM" pitchFamily="50" charset="-128"/>
              <a:ea typeface="HGPｺﾞｼｯｸM" pitchFamily="50" charset="-128"/>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521097"/>
            <a:ext cx="9144000" cy="2115815"/>
          </a:xfrm>
        </p:spPr>
        <p:txBody>
          <a:bodyPr>
            <a:normAutofit/>
          </a:bodyPr>
          <a:lstStyle/>
          <a:p>
            <a:r>
              <a:rPr kumimoji="1" lang="ja-JP" altLang="en-US" sz="6000" dirty="0" smtClean="0">
                <a:solidFill>
                  <a:srgbClr val="00B050"/>
                </a:solidFill>
                <a:latin typeface="HGPｺﾞｼｯｸE" pitchFamily="50" charset="-128"/>
                <a:ea typeface="HGPｺﾞｼｯｸE" pitchFamily="50" charset="-128"/>
              </a:rPr>
              <a:t>将来的</a:t>
            </a:r>
            <a:r>
              <a:rPr lang="ja-JP" altLang="en-US" sz="6000" dirty="0" smtClean="0">
                <a:solidFill>
                  <a:srgbClr val="00B050"/>
                </a:solidFill>
                <a:latin typeface="HGPｺﾞｼｯｸE" pitchFamily="50" charset="-128"/>
                <a:ea typeface="HGPｺﾞｼｯｸE" pitchFamily="50" charset="-128"/>
              </a:rPr>
              <a:t>にはこんなことも</a:t>
            </a:r>
            <a:r>
              <a:rPr kumimoji="1" lang="en-US" altLang="ja-JP" sz="6000" dirty="0" smtClean="0">
                <a:solidFill>
                  <a:srgbClr val="00B050"/>
                </a:solidFill>
                <a:latin typeface="HGPｺﾞｼｯｸE" pitchFamily="50" charset="-128"/>
                <a:ea typeface="HGPｺﾞｼｯｸE" pitchFamily="50" charset="-128"/>
              </a:rPr>
              <a:t/>
            </a:r>
            <a:br>
              <a:rPr kumimoji="1" lang="en-US" altLang="ja-JP" sz="6000" dirty="0" smtClean="0">
                <a:solidFill>
                  <a:srgbClr val="00B050"/>
                </a:solidFill>
                <a:latin typeface="HGPｺﾞｼｯｸE" pitchFamily="50" charset="-128"/>
                <a:ea typeface="HGPｺﾞｼｯｸE" pitchFamily="50" charset="-128"/>
              </a:rPr>
            </a:br>
            <a:r>
              <a:rPr kumimoji="1" lang="ja-JP" altLang="en-US" sz="6000" dirty="0" smtClean="0">
                <a:solidFill>
                  <a:srgbClr val="00B050"/>
                </a:solidFill>
                <a:latin typeface="HGPｺﾞｼｯｸE" pitchFamily="50" charset="-128"/>
                <a:ea typeface="HGPｺﾞｼｯｸE" pitchFamily="50" charset="-128"/>
              </a:rPr>
              <a:t>　　　</a:t>
            </a:r>
            <a:r>
              <a:rPr kumimoji="1" lang="ja-JP" altLang="en-US" sz="7200" dirty="0" smtClean="0">
                <a:latin typeface="HGPｺﾞｼｯｸE" pitchFamily="50" charset="-128"/>
                <a:ea typeface="HGPｺﾞｼｯｸE" pitchFamily="50" charset="-128"/>
              </a:rPr>
              <a:t>クルマが秘書に？</a:t>
            </a:r>
            <a:endParaRPr kumimoji="1" lang="ja-JP" altLang="en-US" sz="7200" dirty="0">
              <a:latin typeface="HGPｺﾞｼｯｸE" pitchFamily="50" charset="-128"/>
              <a:ea typeface="HGPｺﾞｼｯｸE" pitchFamily="50" charset="-128"/>
            </a:endParaRPr>
          </a:p>
        </p:txBody>
      </p:sp>
      <p:sp>
        <p:nvSpPr>
          <p:cNvPr id="18" name="円/楕円 17"/>
          <p:cNvSpPr/>
          <p:nvPr/>
        </p:nvSpPr>
        <p:spPr>
          <a:xfrm>
            <a:off x="611560" y="1739717"/>
            <a:ext cx="792088" cy="792088"/>
          </a:xfrm>
          <a:prstGeom prst="ellipse">
            <a:avLst/>
          </a:prstGeom>
          <a:solidFill>
            <a:srgbClr val="00B050"/>
          </a:solidFill>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9" name="タイトル 1"/>
          <p:cNvSpPr txBox="1">
            <a:spLocks/>
          </p:cNvSpPr>
          <p:nvPr/>
        </p:nvSpPr>
        <p:spPr>
          <a:xfrm>
            <a:off x="755576" y="1700808"/>
            <a:ext cx="1584176" cy="830997"/>
          </a:xfrm>
          <a:prstGeom prst="rect">
            <a:avLst/>
          </a:prstGeom>
        </p:spPr>
        <p:txBody>
          <a:bodyPr vert="horz" wrap="square" lIns="91440" tIns="45720" rIns="91440" bIns="45720" rtlCol="0" anchor="t" anchorCtr="0">
            <a:spAutoFit/>
          </a:bodyPr>
          <a:lstStyle/>
          <a:p>
            <a:pPr>
              <a:spcBef>
                <a:spcPct val="0"/>
              </a:spcBef>
            </a:pPr>
            <a:r>
              <a:rPr kumimoji="1" lang="ja-JP" altLang="en-US" sz="48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２</a:t>
            </a:r>
            <a:endParaRPr kumimoji="1" lang="ja-JP" altLang="en-US" sz="48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20" name="タイトル 1"/>
          <p:cNvSpPr txBox="1">
            <a:spLocks/>
          </p:cNvSpPr>
          <p:nvPr/>
        </p:nvSpPr>
        <p:spPr>
          <a:xfrm>
            <a:off x="539552" y="2008004"/>
            <a:ext cx="1584176" cy="307777"/>
          </a:xfrm>
          <a:prstGeom prst="rect">
            <a:avLst/>
          </a:prstGeom>
        </p:spPr>
        <p:txBody>
          <a:bodyPr vert="horz" wrap="square" lIns="91440" tIns="45720" rIns="91440" bIns="45720" rtlCol="0" anchor="t" anchorCtr="0">
            <a:spAutoFit/>
          </a:bodyPr>
          <a:lstStyle/>
          <a:p>
            <a:pP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その</a:t>
            </a:r>
            <a:endParaRPr kumimoji="1" lang="ja-JP" altLang="en-US" sz="14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pic>
        <p:nvPicPr>
          <p:cNvPr id="82946" name="Picture 2" descr="C:\Users\iwasaki\Desktop\2014-05-15_11h53_22.bmp"/>
          <p:cNvPicPr>
            <a:picLocks noChangeAspect="1" noChangeArrowheads="1"/>
          </p:cNvPicPr>
          <p:nvPr/>
        </p:nvPicPr>
        <p:blipFill>
          <a:blip r:embed="rId3" cstate="screen"/>
          <a:srcRect/>
          <a:stretch>
            <a:fillRect/>
          </a:stretch>
        </p:blipFill>
        <p:spPr bwMode="auto">
          <a:xfrm>
            <a:off x="395536" y="2708920"/>
            <a:ext cx="3180824" cy="3744416"/>
          </a:xfrm>
          <a:prstGeom prst="rect">
            <a:avLst/>
          </a:prstGeom>
          <a:noFill/>
        </p:spPr>
      </p:pic>
      <p:sp>
        <p:nvSpPr>
          <p:cNvPr id="12" name="タイトル 1"/>
          <p:cNvSpPr txBox="1">
            <a:spLocks/>
          </p:cNvSpPr>
          <p:nvPr/>
        </p:nvSpPr>
        <p:spPr>
          <a:xfrm>
            <a:off x="3851920" y="4221088"/>
            <a:ext cx="4968552" cy="1938992"/>
          </a:xfrm>
          <a:prstGeom prst="rect">
            <a:avLst/>
          </a:prstGeom>
        </p:spPr>
        <p:txBody>
          <a:bodyPr vert="horz" wrap="square" lIns="91440" tIns="45720" rIns="91440" bIns="45720" rtlCol="0" anchor="t" anchorCtr="0">
            <a:spAutoFit/>
          </a:bodyPr>
          <a:lstStyle/>
          <a:p>
            <a:pPr>
              <a:spcBef>
                <a:spcPct val="0"/>
              </a:spcBef>
            </a:pP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a:t>
            </a:r>
            <a:r>
              <a:rPr lang="ja-JP" altLang="en-US" sz="2000" dirty="0" smtClean="0">
                <a:latin typeface="HGPｺﾞｼｯｸM" pitchFamily="50" charset="-128"/>
                <a:ea typeface="HGPｺﾞｼｯｸM" pitchFamily="50" charset="-128"/>
              </a:rPr>
              <a:t>未来イメージ</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a:t>
            </a:r>
            <a:endParaRPr kumimoji="1" lang="en-US"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endParaRPr>
          </a:p>
          <a:p>
            <a:pPr>
              <a:spcBef>
                <a:spcPct val="0"/>
              </a:spcBef>
            </a:pP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ドライバーのニーズに合わせて，一人ひとり異なる，最適な情報</a:t>
            </a:r>
            <a:r>
              <a:rPr lang="ja-JP" altLang="en-US" sz="2000" dirty="0" smtClean="0">
                <a:latin typeface="HGPｺﾞｼｯｸM" pitchFamily="50" charset="-128"/>
                <a:ea typeface="HGPｺﾞｼｯｸM" pitchFamily="50" charset="-128"/>
                <a:cs typeface="+mj-cs"/>
              </a:rPr>
              <a:t>を</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提供。センサや音声認識技術で，</a:t>
            </a:r>
            <a:r>
              <a:rPr lang="ja-JP" altLang="en-US" sz="2000" dirty="0" smtClean="0">
                <a:latin typeface="HGPｺﾞｼｯｸM" pitchFamily="50" charset="-128"/>
                <a:ea typeface="HGPｺﾞｼｯｸM" pitchFamily="50" charset="-128"/>
                <a:cs typeface="+mj-cs"/>
              </a:rPr>
              <a:t>ドライバーの空腹を感知して，近くにある，人気の高いレストランを紹介してくれるなど，まるで秘書の</a:t>
            </a:r>
            <a:r>
              <a:rPr lang="ja-JP" altLang="en-US" sz="2000" dirty="0" smtClean="0">
                <a:latin typeface="HGPｺﾞｼｯｸM" pitchFamily="50" charset="-128"/>
                <a:ea typeface="HGPｺﾞｼｯｸM" pitchFamily="50" charset="-128"/>
                <a:cs typeface="+mj-cs"/>
              </a:rPr>
              <a:t>ようなクルマが登場するかも。</a:t>
            </a:r>
            <a:endParaRPr kumimoji="1" lang="ja-JP" altLang="en-US" sz="2000" b="0" i="0" u="none" strike="noStrike" kern="1200" cap="none" spc="0" normalizeH="0" baseline="0" noProof="0" dirty="0">
              <a:ln>
                <a:noFill/>
              </a:ln>
              <a:solidFill>
                <a:schemeClr val="tx1"/>
              </a:solidFill>
              <a:effectLst/>
              <a:uLnTx/>
              <a:uFillTx/>
              <a:latin typeface="HGPｺﾞｼｯｸM" pitchFamily="50" charset="-128"/>
              <a:ea typeface="HGPｺﾞｼｯｸM" pitchFamily="50" charset="-128"/>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521097"/>
            <a:ext cx="9144000" cy="2115815"/>
          </a:xfrm>
        </p:spPr>
        <p:txBody>
          <a:bodyPr>
            <a:normAutofit/>
          </a:bodyPr>
          <a:lstStyle/>
          <a:p>
            <a:r>
              <a:rPr kumimoji="1" lang="ja-JP" altLang="en-US" sz="6000" dirty="0" smtClean="0">
                <a:solidFill>
                  <a:srgbClr val="00B050"/>
                </a:solidFill>
                <a:latin typeface="HGPｺﾞｼｯｸE" pitchFamily="50" charset="-128"/>
                <a:ea typeface="HGPｺﾞｼｯｸE" pitchFamily="50" charset="-128"/>
              </a:rPr>
              <a:t>将来的にはこんなことも</a:t>
            </a:r>
            <a:r>
              <a:rPr kumimoji="1" lang="en-US" altLang="ja-JP" sz="6000" dirty="0" smtClean="0">
                <a:solidFill>
                  <a:srgbClr val="00B050"/>
                </a:solidFill>
                <a:latin typeface="HGPｺﾞｼｯｸE" pitchFamily="50" charset="-128"/>
                <a:ea typeface="HGPｺﾞｼｯｸE" pitchFamily="50" charset="-128"/>
              </a:rPr>
              <a:t/>
            </a:r>
            <a:br>
              <a:rPr kumimoji="1" lang="en-US" altLang="ja-JP" sz="6000" dirty="0" smtClean="0">
                <a:solidFill>
                  <a:srgbClr val="00B050"/>
                </a:solidFill>
                <a:latin typeface="HGPｺﾞｼｯｸE" pitchFamily="50" charset="-128"/>
                <a:ea typeface="HGPｺﾞｼｯｸE" pitchFamily="50" charset="-128"/>
              </a:rPr>
            </a:br>
            <a:r>
              <a:rPr lang="ja-JP" altLang="en-US" sz="7200" dirty="0" smtClean="0">
                <a:latin typeface="HGPｺﾞｼｯｸE" pitchFamily="50" charset="-128"/>
                <a:ea typeface="HGPｺﾞｼｯｸE" pitchFamily="50" charset="-128"/>
              </a:rPr>
              <a:t>考える</a:t>
            </a:r>
            <a:r>
              <a:rPr kumimoji="1" lang="ja-JP" altLang="en-US" sz="7200" dirty="0" smtClean="0">
                <a:latin typeface="HGPｺﾞｼｯｸE" pitchFamily="50" charset="-128"/>
                <a:ea typeface="HGPｺﾞｼｯｸE" pitchFamily="50" charset="-128"/>
              </a:rPr>
              <a:t>クルマ？</a:t>
            </a:r>
            <a:endParaRPr kumimoji="1" lang="ja-JP" altLang="en-US" sz="7200" dirty="0">
              <a:latin typeface="HGPｺﾞｼｯｸE" pitchFamily="50" charset="-128"/>
              <a:ea typeface="HGPｺﾞｼｯｸE" pitchFamily="50" charset="-128"/>
            </a:endParaRPr>
          </a:p>
        </p:txBody>
      </p:sp>
      <p:sp>
        <p:nvSpPr>
          <p:cNvPr id="18" name="円/楕円 17"/>
          <p:cNvSpPr/>
          <p:nvPr/>
        </p:nvSpPr>
        <p:spPr>
          <a:xfrm>
            <a:off x="611560" y="1739717"/>
            <a:ext cx="792088" cy="792088"/>
          </a:xfrm>
          <a:prstGeom prst="ellipse">
            <a:avLst/>
          </a:prstGeom>
          <a:solidFill>
            <a:srgbClr val="00B050"/>
          </a:solidFill>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9" name="タイトル 1"/>
          <p:cNvSpPr txBox="1">
            <a:spLocks/>
          </p:cNvSpPr>
          <p:nvPr/>
        </p:nvSpPr>
        <p:spPr>
          <a:xfrm>
            <a:off x="755576" y="1700808"/>
            <a:ext cx="1584176" cy="830997"/>
          </a:xfrm>
          <a:prstGeom prst="rect">
            <a:avLst/>
          </a:prstGeom>
        </p:spPr>
        <p:txBody>
          <a:bodyPr vert="horz" wrap="square" lIns="91440" tIns="45720" rIns="91440" bIns="45720" rtlCol="0" anchor="t" anchorCtr="0">
            <a:spAutoFit/>
          </a:bodyPr>
          <a:lstStyle/>
          <a:p>
            <a:pPr>
              <a:spcBef>
                <a:spcPct val="0"/>
              </a:spcBef>
            </a:pPr>
            <a:r>
              <a:rPr lang="ja-JP" altLang="en-US" sz="4800" dirty="0" smtClean="0">
                <a:solidFill>
                  <a:schemeClr val="bg1"/>
                </a:solidFill>
                <a:latin typeface="HGPｺﾞｼｯｸE" pitchFamily="50" charset="-128"/>
                <a:ea typeface="HGPｺﾞｼｯｸE" pitchFamily="50" charset="-128"/>
                <a:cs typeface="+mj-cs"/>
              </a:rPr>
              <a:t>３</a:t>
            </a:r>
            <a:endParaRPr kumimoji="1" lang="ja-JP" altLang="en-US" sz="48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sp>
        <p:nvSpPr>
          <p:cNvPr id="20" name="タイトル 1"/>
          <p:cNvSpPr txBox="1">
            <a:spLocks/>
          </p:cNvSpPr>
          <p:nvPr/>
        </p:nvSpPr>
        <p:spPr>
          <a:xfrm>
            <a:off x="539552" y="2008004"/>
            <a:ext cx="1584176" cy="307777"/>
          </a:xfrm>
          <a:prstGeom prst="rect">
            <a:avLst/>
          </a:prstGeom>
        </p:spPr>
        <p:txBody>
          <a:bodyPr vert="horz" wrap="square" lIns="91440" tIns="45720" rIns="91440" bIns="45720" rtlCol="0" anchor="t" anchorCtr="0">
            <a:spAutoFit/>
          </a:bodyPr>
          <a:lstStyle/>
          <a:p>
            <a:pPr>
              <a:spcBef>
                <a:spcPct val="0"/>
              </a:spcBef>
            </a:pPr>
            <a:r>
              <a:rPr kumimoji="1" lang="ja-JP" altLang="en-US" sz="14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j-cs"/>
              </a:rPr>
              <a:t>その</a:t>
            </a:r>
            <a:endParaRPr kumimoji="1" lang="ja-JP" altLang="en-US" sz="1400" b="0" i="0" u="none" strike="noStrike" kern="1200" cap="none" spc="0" normalizeH="0" baseline="0" noProof="0" dirty="0">
              <a:ln>
                <a:noFill/>
              </a:ln>
              <a:solidFill>
                <a:schemeClr val="bg1"/>
              </a:solidFill>
              <a:effectLst/>
              <a:uLnTx/>
              <a:uFillTx/>
              <a:latin typeface="HGPｺﾞｼｯｸE" pitchFamily="50" charset="-128"/>
              <a:ea typeface="HGPｺﾞｼｯｸE" pitchFamily="50" charset="-128"/>
              <a:cs typeface="+mj-cs"/>
            </a:endParaRPr>
          </a:p>
        </p:txBody>
      </p:sp>
      <p:pic>
        <p:nvPicPr>
          <p:cNvPr id="83970" name="Picture 2" descr="C:\Users\iwasaki\Desktop\2014-05-15_11h59_03.bmp"/>
          <p:cNvPicPr>
            <a:picLocks noChangeAspect="1" noChangeArrowheads="1"/>
          </p:cNvPicPr>
          <p:nvPr/>
        </p:nvPicPr>
        <p:blipFill>
          <a:blip r:embed="rId3" cstate="screen"/>
          <a:srcRect/>
          <a:stretch>
            <a:fillRect/>
          </a:stretch>
        </p:blipFill>
        <p:spPr bwMode="auto">
          <a:xfrm>
            <a:off x="323528" y="2924944"/>
            <a:ext cx="5716306" cy="3234226"/>
          </a:xfrm>
          <a:prstGeom prst="rect">
            <a:avLst/>
          </a:prstGeom>
          <a:noFill/>
        </p:spPr>
      </p:pic>
      <p:sp>
        <p:nvSpPr>
          <p:cNvPr id="12" name="タイトル 1"/>
          <p:cNvSpPr txBox="1">
            <a:spLocks/>
          </p:cNvSpPr>
          <p:nvPr/>
        </p:nvSpPr>
        <p:spPr>
          <a:xfrm>
            <a:off x="6156176" y="4005064"/>
            <a:ext cx="2448272" cy="2554545"/>
          </a:xfrm>
          <a:prstGeom prst="rect">
            <a:avLst/>
          </a:prstGeom>
        </p:spPr>
        <p:txBody>
          <a:bodyPr vert="horz" wrap="square" lIns="91440" tIns="45720" rIns="91440" bIns="45720" rtlCol="0" anchor="t" anchorCtr="0">
            <a:spAutoFit/>
          </a:bodyPr>
          <a:lstStyle/>
          <a:p>
            <a:pPr>
              <a:spcBef>
                <a:spcPct val="0"/>
              </a:spcBef>
            </a:pP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a:t>
            </a:r>
            <a:r>
              <a:rPr lang="ja-JP" altLang="en-US" sz="2000" dirty="0" smtClean="0">
                <a:latin typeface="HGPｺﾞｼｯｸM" pitchFamily="50" charset="-128"/>
                <a:ea typeface="HGPｺﾞｼｯｸM" pitchFamily="50" charset="-128"/>
              </a:rPr>
              <a:t>未来イメージ</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a:t>
            </a:r>
            <a:endParaRPr kumimoji="1" lang="en-US"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endParaRPr>
          </a:p>
          <a:p>
            <a:pPr>
              <a:spcBef>
                <a:spcPct val="0"/>
              </a:spcBef>
            </a:pP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セキュリティの向上も研究開発分野のひとつ。</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センサや音声</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認識</a:t>
            </a:r>
            <a:r>
              <a:rPr lang="ja-JP" altLang="en-US" sz="2000" dirty="0" smtClean="0">
                <a:latin typeface="HGPｺﾞｼｯｸM" pitchFamily="50" charset="-128"/>
                <a:ea typeface="HGPｺﾞｼｯｸM" pitchFamily="50" charset="-128"/>
                <a:cs typeface="+mj-cs"/>
              </a:rPr>
              <a:t>で</a:t>
            </a:r>
            <a:r>
              <a:rPr kumimoji="1" lang="ja-JP" altLang="en-US" sz="2000" b="0" i="0" u="none" strike="noStrike" kern="1200" cap="none" spc="0" normalizeH="0" baseline="0" noProof="0" dirty="0" err="1" smtClean="0">
                <a:ln>
                  <a:noFill/>
                </a:ln>
                <a:solidFill>
                  <a:schemeClr val="tx1"/>
                </a:solidFill>
                <a:effectLst/>
                <a:uLnTx/>
                <a:uFillTx/>
                <a:latin typeface="HGPｺﾞｼｯｸM" pitchFamily="50" charset="-128"/>
                <a:ea typeface="HGPｺﾞｼｯｸM" pitchFamily="50" charset="-128"/>
                <a:cs typeface="+mj-cs"/>
              </a:rPr>
              <a:t>，</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クルマが周囲の状況を判断し，ピッキング犯</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をやっつける時代が来るかも。</a:t>
            </a:r>
            <a:endParaRPr kumimoji="1" lang="ja-JP" altLang="en-US" sz="2000" b="0" i="0" u="none" strike="noStrike" kern="1200" cap="none" spc="0" normalizeH="0" baseline="0" noProof="0" dirty="0">
              <a:ln>
                <a:noFill/>
              </a:ln>
              <a:solidFill>
                <a:schemeClr val="tx1"/>
              </a:solidFill>
              <a:effectLst/>
              <a:uLnTx/>
              <a:uFillTx/>
              <a:latin typeface="HGPｺﾞｼｯｸM" pitchFamily="50" charset="-128"/>
              <a:ea typeface="HGPｺﾞｼｯｸM" pitchFamily="50" charset="-128"/>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541784" y="521097"/>
            <a:ext cx="7772400" cy="5140151"/>
          </a:xfrm>
        </p:spPr>
        <p:txBody>
          <a:bodyPr>
            <a:normAutofit/>
          </a:bodyPr>
          <a:lstStyle/>
          <a:p>
            <a:r>
              <a:rPr kumimoji="1" lang="ja-JP" altLang="en-US" sz="8000" dirty="0" smtClean="0">
                <a:latin typeface="HGPｺﾞｼｯｸE" pitchFamily="50" charset="-128"/>
                <a:ea typeface="HGPｺﾞｼｯｸE" pitchFamily="50" charset="-128"/>
              </a:rPr>
              <a:t>ちなみに，</a:t>
            </a:r>
            <a:endParaRPr kumimoji="1" lang="ja-JP" altLang="en-US" sz="8000" dirty="0">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1124744"/>
            <a:ext cx="9144000" cy="3384376"/>
          </a:xfrm>
        </p:spPr>
        <p:txBody>
          <a:bodyPr anchor="t" anchorCtr="0">
            <a:normAutofit/>
          </a:bodyPr>
          <a:lstStyle/>
          <a:p>
            <a:r>
              <a:rPr lang="ja-JP" altLang="en-US" sz="4000" dirty="0" smtClean="0">
                <a:solidFill>
                  <a:prstClr val="black"/>
                </a:solidFill>
                <a:latin typeface="HGPｺﾞｼｯｸE" pitchFamily="50" charset="-128"/>
                <a:ea typeface="HGPｺﾞｼｯｸE" pitchFamily="50" charset="-128"/>
              </a:rPr>
              <a:t>カーナビは</a:t>
            </a: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ja-JP" altLang="en-US" sz="6600" dirty="0" smtClean="0">
                <a:latin typeface="HGPｺﾞｼｯｸE" pitchFamily="50" charset="-128"/>
                <a:ea typeface="HGPｺﾞｼｯｸE" pitchFamily="50" charset="-128"/>
              </a:rPr>
              <a:t>どうして位置がわかる？</a:t>
            </a:r>
            <a:endParaRPr kumimoji="1" lang="ja-JP" altLang="en-US" sz="6600" dirty="0">
              <a:latin typeface="HGPｺﾞｼｯｸE" pitchFamily="50" charset="-128"/>
              <a:ea typeface="HGPｺﾞｼｯｸE" pitchFamily="50" charset="-128"/>
            </a:endParaRPr>
          </a:p>
        </p:txBody>
      </p:sp>
      <p:pic>
        <p:nvPicPr>
          <p:cNvPr id="84995" name="Picture 3" descr="C:\Users\iwasaki\Desktop\5スライド\スライド作成用画像 ホンダ\2014-05-15_13h58_32.bmp"/>
          <p:cNvPicPr>
            <a:picLocks noChangeAspect="1" noChangeArrowheads="1"/>
          </p:cNvPicPr>
          <p:nvPr/>
        </p:nvPicPr>
        <p:blipFill>
          <a:blip r:embed="rId3" cstate="screen"/>
          <a:srcRect b="17369"/>
          <a:stretch>
            <a:fillRect/>
          </a:stretch>
        </p:blipFill>
        <p:spPr bwMode="auto">
          <a:xfrm>
            <a:off x="2195736" y="3429000"/>
            <a:ext cx="4608512" cy="274283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4"/>
          <p:cNvSpPr>
            <a:spLocks noGrp="1"/>
          </p:cNvSpPr>
          <p:nvPr>
            <p:ph type="subTitle" idx="1"/>
          </p:nvPr>
        </p:nvSpPr>
        <p:spPr>
          <a:xfrm>
            <a:off x="1691680" y="1124744"/>
            <a:ext cx="4320480" cy="5904656"/>
          </a:xfrm>
        </p:spPr>
        <p:txBody>
          <a:bodyPr wrap="square">
            <a:noAutofit/>
          </a:bodyPr>
          <a:lstStyle/>
          <a:p>
            <a:pPr algn="l"/>
            <a:endParaRPr lang="en-US" altLang="ja-JP" sz="2000" dirty="0" smtClean="0">
              <a:solidFill>
                <a:schemeClr val="tx1"/>
              </a:solidFill>
              <a:latin typeface="HGPｺﾞｼｯｸM" pitchFamily="50" charset="-128"/>
              <a:ea typeface="HGPｺﾞｼｯｸM" pitchFamily="50" charset="-128"/>
            </a:endParaRPr>
          </a:p>
          <a:p>
            <a:pPr algn="l"/>
            <a:endParaRPr kumimoji="1" lang="en-US" altLang="ja-JP" sz="2000" dirty="0" smtClean="0">
              <a:solidFill>
                <a:schemeClr val="tx1"/>
              </a:solidFill>
              <a:latin typeface="HGPｺﾞｼｯｸM" pitchFamily="50" charset="-128"/>
              <a:ea typeface="HGPｺﾞｼｯｸM" pitchFamily="50" charset="-128"/>
            </a:endParaRPr>
          </a:p>
          <a:p>
            <a:pPr algn="l"/>
            <a:r>
              <a:rPr kumimoji="1" lang="ja-JP" altLang="en-US" sz="2000" dirty="0" smtClean="0">
                <a:solidFill>
                  <a:schemeClr val="tx1"/>
                </a:solidFill>
                <a:latin typeface="HGPｺﾞｼｯｸM" pitchFamily="50" charset="-128"/>
                <a:ea typeface="HGPｺﾞｼｯｸM" pitchFamily="50" charset="-128"/>
              </a:rPr>
              <a:t>社会と情報</a:t>
            </a:r>
            <a:endParaRPr kumimoji="1" lang="en-US" altLang="ja-JP" sz="2000" dirty="0" smtClean="0">
              <a:solidFill>
                <a:schemeClr val="tx1"/>
              </a:solidFill>
              <a:latin typeface="HGPｺﾞｼｯｸM" pitchFamily="50" charset="-128"/>
              <a:ea typeface="HGPｺﾞｼｯｸM" pitchFamily="50" charset="-128"/>
            </a:endParaRPr>
          </a:p>
          <a:p>
            <a:pPr algn="l"/>
            <a:endParaRPr lang="en-US" altLang="ja-JP" sz="1400" dirty="0" smtClean="0">
              <a:solidFill>
                <a:schemeClr val="tx1"/>
              </a:solidFill>
              <a:latin typeface="HGPｺﾞｼｯｸM" pitchFamily="50" charset="-128"/>
              <a:ea typeface="HGPｺﾞｼｯｸM" pitchFamily="50" charset="-128"/>
            </a:endParaRPr>
          </a:p>
          <a:p>
            <a:pPr algn="l"/>
            <a:r>
              <a:rPr lang="en-US" altLang="ja-JP" sz="1400" dirty="0" smtClean="0">
                <a:solidFill>
                  <a:schemeClr val="tx1"/>
                </a:solidFill>
                <a:latin typeface="HGPｺﾞｼｯｸM" pitchFamily="50" charset="-128"/>
                <a:ea typeface="HGPｺﾞｼｯｸM" pitchFamily="50" charset="-128"/>
              </a:rPr>
              <a:t>P59</a:t>
            </a:r>
            <a:r>
              <a:rPr lang="ja-JP" altLang="en-US" sz="1400" dirty="0" smtClean="0">
                <a:solidFill>
                  <a:schemeClr val="tx1"/>
                </a:solidFill>
                <a:latin typeface="HGPｺﾞｼｯｸM" pitchFamily="50" charset="-128"/>
                <a:ea typeface="HGPｺﾞｼｯｸM" pitchFamily="50" charset="-128"/>
              </a:rPr>
              <a:t>「情報通信技術の発達」</a:t>
            </a:r>
            <a:endParaRPr lang="en-US" altLang="ja-JP" sz="1400" dirty="0" smtClean="0">
              <a:solidFill>
                <a:schemeClr val="tx1"/>
              </a:solidFill>
              <a:latin typeface="HGPｺﾞｼｯｸM" pitchFamily="50" charset="-128"/>
              <a:ea typeface="HGPｺﾞｼｯｸM" pitchFamily="50" charset="-128"/>
            </a:endParaRPr>
          </a:p>
          <a:p>
            <a:pPr algn="l"/>
            <a:r>
              <a:rPr kumimoji="1" lang="en-US" altLang="ja-JP" sz="1400" dirty="0" smtClean="0">
                <a:solidFill>
                  <a:schemeClr val="tx1"/>
                </a:solidFill>
                <a:latin typeface="HGPｺﾞｼｯｸM" pitchFamily="50" charset="-128"/>
                <a:ea typeface="HGPｺﾞｼｯｸM" pitchFamily="50" charset="-128"/>
              </a:rPr>
              <a:t>P8</a:t>
            </a:r>
            <a:r>
              <a:rPr lang="en-US" altLang="ja-JP" sz="1400" dirty="0" smtClean="0">
                <a:solidFill>
                  <a:schemeClr val="tx1"/>
                </a:solidFill>
                <a:latin typeface="HGPｺﾞｼｯｸM" pitchFamily="50" charset="-128"/>
                <a:ea typeface="HGPｺﾞｼｯｸM" pitchFamily="50" charset="-128"/>
              </a:rPr>
              <a:t>0</a:t>
            </a:r>
            <a:r>
              <a:rPr kumimoji="1" lang="ja-JP" altLang="en-US" sz="1400" dirty="0" smtClean="0">
                <a:solidFill>
                  <a:schemeClr val="tx1"/>
                </a:solidFill>
                <a:latin typeface="HGPｺﾞｼｯｸM" pitchFamily="50" charset="-128"/>
                <a:ea typeface="HGPｺﾞｼｯｸM" pitchFamily="50" charset="-128"/>
              </a:rPr>
              <a:t>「情報通信ネットワークのしくみ」</a:t>
            </a:r>
            <a:endParaRPr kumimoji="1" lang="en-US" altLang="ja-JP" sz="1400" dirty="0" smtClean="0">
              <a:solidFill>
                <a:schemeClr val="tx1"/>
              </a:solidFill>
              <a:latin typeface="HGPｺﾞｼｯｸM" pitchFamily="50" charset="-128"/>
              <a:ea typeface="HGPｺﾞｼｯｸM" pitchFamily="50" charset="-128"/>
            </a:endParaRPr>
          </a:p>
          <a:p>
            <a:pPr algn="l"/>
            <a:r>
              <a:rPr lang="en-US" altLang="ja-JP" sz="1400" dirty="0" smtClean="0">
                <a:solidFill>
                  <a:schemeClr val="tx1"/>
                </a:solidFill>
                <a:latin typeface="HGPｺﾞｼｯｸM" pitchFamily="50" charset="-128"/>
                <a:ea typeface="HGPｺﾞｼｯｸM" pitchFamily="50" charset="-128"/>
              </a:rPr>
              <a:t>P124</a:t>
            </a:r>
            <a:r>
              <a:rPr lang="ja-JP" altLang="en-US" sz="1400" dirty="0" smtClean="0">
                <a:solidFill>
                  <a:schemeClr val="tx1"/>
                </a:solidFill>
                <a:latin typeface="HGPｺﾞｼｯｸM" pitchFamily="50" charset="-128"/>
                <a:ea typeface="HGPｺﾞｼｯｸM" pitchFamily="50" charset="-128"/>
              </a:rPr>
              <a:t>「高度道路交通システム」</a:t>
            </a:r>
            <a:endParaRPr lang="en-US" altLang="ja-JP" sz="1400" dirty="0" smtClean="0">
              <a:solidFill>
                <a:schemeClr val="tx1"/>
              </a:solidFill>
              <a:latin typeface="HGPｺﾞｼｯｸM" pitchFamily="50" charset="-128"/>
              <a:ea typeface="HGPｺﾞｼｯｸM" pitchFamily="50" charset="-128"/>
            </a:endParaRPr>
          </a:p>
          <a:p>
            <a:pPr algn="l"/>
            <a:endParaRPr kumimoji="1" lang="en-US" altLang="ja-JP" sz="1400" dirty="0" smtClean="0">
              <a:solidFill>
                <a:schemeClr val="tx1"/>
              </a:solidFill>
              <a:latin typeface="HGPｺﾞｼｯｸM" pitchFamily="50" charset="-128"/>
              <a:ea typeface="HGPｺﾞｼｯｸM" pitchFamily="50" charset="-128"/>
            </a:endParaRPr>
          </a:p>
          <a:p>
            <a:pPr algn="l"/>
            <a:endParaRPr lang="en-US" altLang="ja-JP" sz="1400" dirty="0" smtClean="0">
              <a:solidFill>
                <a:schemeClr val="tx1"/>
              </a:solidFill>
              <a:latin typeface="HGPｺﾞｼｯｸM" pitchFamily="50" charset="-128"/>
              <a:ea typeface="HGPｺﾞｼｯｸM" pitchFamily="50" charset="-128"/>
            </a:endParaRPr>
          </a:p>
          <a:p>
            <a:pPr algn="l"/>
            <a:endParaRPr kumimoji="1" lang="en-US" altLang="ja-JP" sz="1000" dirty="0" smtClean="0">
              <a:solidFill>
                <a:schemeClr val="tx1"/>
              </a:solidFill>
              <a:latin typeface="HGPｺﾞｼｯｸM" pitchFamily="50" charset="-128"/>
              <a:ea typeface="HGPｺﾞｼｯｸM" pitchFamily="50" charset="-128"/>
            </a:endParaRPr>
          </a:p>
          <a:p>
            <a:pPr algn="l"/>
            <a:endParaRPr lang="en-US" altLang="ja-JP" sz="1000" dirty="0" smtClean="0">
              <a:solidFill>
                <a:schemeClr val="tx1"/>
              </a:solidFill>
              <a:latin typeface="HGPｺﾞｼｯｸM" pitchFamily="50" charset="-128"/>
              <a:ea typeface="HGPｺﾞｼｯｸM" pitchFamily="50" charset="-128"/>
            </a:endParaRPr>
          </a:p>
          <a:p>
            <a:pPr lvl="0" algn="l">
              <a:defRPr/>
            </a:pPr>
            <a:r>
              <a:rPr lang="ja-JP" altLang="en-US" sz="2000" dirty="0" smtClean="0">
                <a:solidFill>
                  <a:schemeClr val="tx1"/>
                </a:solidFill>
                <a:latin typeface="HGPｺﾞｼｯｸM" pitchFamily="50" charset="-128"/>
                <a:ea typeface="HGPｺﾞｼｯｸM" pitchFamily="50" charset="-128"/>
              </a:rPr>
              <a:t>見てわかる社会と情報</a:t>
            </a:r>
            <a:endParaRPr lang="en-US" altLang="ja-JP" sz="2000" dirty="0" smtClean="0">
              <a:solidFill>
                <a:schemeClr val="tx1"/>
              </a:solidFill>
              <a:latin typeface="HGPｺﾞｼｯｸM" pitchFamily="50" charset="-128"/>
              <a:ea typeface="HGPｺﾞｼｯｸM" pitchFamily="50" charset="-128"/>
            </a:endParaRPr>
          </a:p>
          <a:p>
            <a:pPr lvl="0" algn="l">
              <a:defRPr/>
            </a:pPr>
            <a:endParaRPr lang="en-US" altLang="ja-JP" sz="1400" dirty="0" smtClean="0">
              <a:solidFill>
                <a:schemeClr val="tx1"/>
              </a:solidFill>
              <a:latin typeface="HGPｺﾞｼｯｸM" pitchFamily="50" charset="-128"/>
              <a:ea typeface="HGPｺﾞｼｯｸM" pitchFamily="50" charset="-128"/>
            </a:endParaRPr>
          </a:p>
          <a:p>
            <a:pPr lvl="0" algn="l">
              <a:defRPr/>
            </a:pPr>
            <a:r>
              <a:rPr lang="en-US" altLang="ja-JP" sz="1400" dirty="0" smtClean="0">
                <a:solidFill>
                  <a:schemeClr val="tx1"/>
                </a:solidFill>
                <a:latin typeface="HGPｺﾞｼｯｸM" pitchFamily="50" charset="-128"/>
                <a:ea typeface="HGPｺﾞｼｯｸM" pitchFamily="50" charset="-128"/>
              </a:rPr>
              <a:t>P138</a:t>
            </a:r>
            <a:r>
              <a:rPr lang="ja-JP" altLang="en-US" sz="1400" dirty="0" smtClean="0">
                <a:solidFill>
                  <a:schemeClr val="tx1"/>
                </a:solidFill>
                <a:latin typeface="HGPｺﾞｼｯｸM" pitchFamily="50" charset="-128"/>
                <a:ea typeface="HGPｺﾞｼｯｸM" pitchFamily="50" charset="-128"/>
              </a:rPr>
              <a:t>「道路交通における情報システム」</a:t>
            </a:r>
            <a:endParaRPr kumimoji="1" lang="ja-JP" altLang="en-US" sz="1000" dirty="0">
              <a:solidFill>
                <a:schemeClr val="tx1"/>
              </a:solidFill>
              <a:latin typeface="HGPｺﾞｼｯｸM" pitchFamily="50" charset="-128"/>
              <a:ea typeface="HGPｺﾞｼｯｸM" pitchFamily="50" charset="-128"/>
            </a:endParaRPr>
          </a:p>
        </p:txBody>
      </p:sp>
      <p:sp>
        <p:nvSpPr>
          <p:cNvPr id="9" name="サブタイトル 4"/>
          <p:cNvSpPr txBox="1">
            <a:spLocks/>
          </p:cNvSpPr>
          <p:nvPr/>
        </p:nvSpPr>
        <p:spPr>
          <a:xfrm>
            <a:off x="5868144" y="1124744"/>
            <a:ext cx="3672408" cy="5904656"/>
          </a:xfrm>
          <a:prstGeom prst="rect">
            <a:avLst/>
          </a:prstGeom>
        </p:spPr>
        <p:txBody>
          <a:bodyPr vert="horz" wrap="square"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000" b="0" i="0" u="none" strike="noStrike" kern="1200" cap="none" spc="0" normalizeH="0" baseline="0" noProof="0" dirty="0" smtClean="0">
              <a:ln>
                <a:noFill/>
              </a:ln>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000" b="0" i="0" u="none" strike="noStrike" kern="1200" cap="none" spc="0" normalizeH="0" baseline="0" noProof="0" dirty="0" smtClean="0">
              <a:ln>
                <a:noFill/>
              </a:ln>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rPr>
              <a:t>情報の科学</a:t>
            </a:r>
            <a:endParaRPr kumimoji="1" lang="en-US" altLang="ja-JP" sz="2000" b="0" i="0" u="none" strike="noStrike" kern="1200" cap="none" spc="0" normalizeH="0" baseline="0" noProof="0" dirty="0" smtClean="0">
              <a:ln>
                <a:noFill/>
              </a:ln>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400" b="0" i="0" u="none" strike="noStrike" kern="1200" cap="none" spc="0" normalizeH="0" baseline="0" noProof="0" dirty="0" smtClean="0">
              <a:ln>
                <a:noFill/>
              </a:ln>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effectLst/>
                <a:uLnTx/>
                <a:uFillTx/>
                <a:latin typeface="HGPｺﾞｼｯｸM" pitchFamily="50" charset="-128"/>
                <a:ea typeface="HGPｺﾞｼｯｸM" pitchFamily="50" charset="-128"/>
              </a:rPr>
              <a:t>P48</a:t>
            </a:r>
            <a:r>
              <a:rPr kumimoji="1" lang="ja-JP" altLang="en-US" sz="1400" b="0" i="0" u="none" strike="noStrike" kern="1200" cap="none" spc="0" normalizeH="0" baseline="0" noProof="0" dirty="0" smtClean="0">
                <a:ln>
                  <a:noFill/>
                </a:ln>
                <a:effectLst/>
                <a:uLnTx/>
                <a:uFillTx/>
                <a:latin typeface="HGPｺﾞｼｯｸM" pitchFamily="50" charset="-128"/>
                <a:ea typeface="HGPｺﾞｼｯｸM" pitchFamily="50" charset="-128"/>
              </a:rPr>
              <a:t>「</a:t>
            </a:r>
            <a:r>
              <a:rPr lang="ja-JP" altLang="en-US" sz="1400" dirty="0" smtClean="0">
                <a:latin typeface="HGPｺﾞｼｯｸM" pitchFamily="50" charset="-128"/>
                <a:ea typeface="HGPｺﾞｼｯｸM" pitchFamily="50" charset="-128"/>
              </a:rPr>
              <a:t>ネットワークの動作としくみ</a:t>
            </a:r>
            <a:r>
              <a:rPr kumimoji="1" lang="ja-JP" altLang="en-US" sz="1400" b="0" i="0" u="none" strike="noStrike" kern="1200" cap="none" spc="0" normalizeH="0" baseline="0" noProof="0" dirty="0" smtClean="0">
                <a:ln>
                  <a:noFill/>
                </a:ln>
                <a:effectLst/>
                <a:uLnTx/>
                <a:uFillTx/>
                <a:latin typeface="HGPｺﾞｼｯｸM" pitchFamily="50" charset="-128"/>
                <a:ea typeface="HGPｺﾞｼｯｸM" pitchFamily="50" charset="-128"/>
              </a:rPr>
              <a:t>」</a:t>
            </a:r>
            <a:endParaRPr kumimoji="1" lang="en-US" altLang="ja-JP" sz="1400" b="0" i="0" u="none" strike="noStrike" kern="1200" cap="none" spc="0" normalizeH="0" baseline="0" noProof="0" dirty="0" smtClean="0">
              <a:ln>
                <a:noFill/>
              </a:ln>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effectLst/>
                <a:uLnTx/>
                <a:uFillTx/>
                <a:latin typeface="HGPｺﾞｼｯｸM" pitchFamily="50" charset="-128"/>
                <a:ea typeface="HGPｺﾞｼｯｸM" pitchFamily="50" charset="-128"/>
              </a:rPr>
              <a:t>P73</a:t>
            </a:r>
            <a:r>
              <a:rPr kumimoji="1" lang="ja-JP" altLang="en-US" sz="1400" b="0" i="0" u="none" strike="noStrike" kern="1200" cap="none" spc="0" normalizeH="0" baseline="0" noProof="0" dirty="0" smtClean="0">
                <a:ln>
                  <a:noFill/>
                </a:ln>
                <a:effectLst/>
                <a:uLnTx/>
                <a:uFillTx/>
                <a:latin typeface="HGPｺﾞｼｯｸM" pitchFamily="50" charset="-128"/>
                <a:ea typeface="HGPｺﾞｼｯｸM" pitchFamily="50" charset="-128"/>
              </a:rPr>
              <a:t>「</a:t>
            </a:r>
            <a:r>
              <a:rPr kumimoji="1" lang="en-US" altLang="ja-JP" sz="1400" b="0" i="0" u="none" strike="noStrike" kern="1200" cap="none" spc="0" normalizeH="0" baseline="0" noProof="0" dirty="0" smtClean="0">
                <a:ln>
                  <a:noFill/>
                </a:ln>
                <a:effectLst/>
                <a:uLnTx/>
                <a:uFillTx/>
                <a:latin typeface="HGPｺﾞｼｯｸM" pitchFamily="50" charset="-128"/>
                <a:ea typeface="HGPｺﾞｼｯｸM" pitchFamily="50" charset="-128"/>
              </a:rPr>
              <a:t>ITS</a:t>
            </a:r>
            <a:r>
              <a:rPr kumimoji="1" lang="ja-JP" altLang="en-US" sz="1400" b="0" i="0" u="none" strike="noStrike" kern="1200" cap="none" spc="0" normalizeH="0" baseline="0" noProof="0" dirty="0" smtClean="0">
                <a:ln>
                  <a:noFill/>
                </a:ln>
                <a:effectLst/>
                <a:uLnTx/>
                <a:uFillTx/>
                <a:latin typeface="HGPｺﾞｼｯｸM" pitchFamily="50" charset="-128"/>
                <a:ea typeface="HGPｺﾞｼｯｸM" pitchFamily="50" charset="-128"/>
              </a:rPr>
              <a:t>（高度道路交通システム）」</a:t>
            </a:r>
            <a:endParaRPr kumimoji="1" lang="ja-JP" altLang="en-US" sz="1400" b="0" i="0" u="none" strike="noStrike" kern="1200" cap="none" spc="0" normalizeH="0" baseline="0" noProof="0" dirty="0">
              <a:ln>
                <a:noFill/>
              </a:ln>
              <a:effectLst/>
              <a:uLnTx/>
              <a:uFillTx/>
              <a:latin typeface="HGPｺﾞｼｯｸM" pitchFamily="50" charset="-128"/>
              <a:ea typeface="HGPｺﾞｼｯｸM" pitchFamily="50" charset="-128"/>
            </a:endParaRPr>
          </a:p>
        </p:txBody>
      </p:sp>
      <p:sp>
        <p:nvSpPr>
          <p:cNvPr id="10" name="サブタイトル 4"/>
          <p:cNvSpPr txBox="1">
            <a:spLocks/>
          </p:cNvSpPr>
          <p:nvPr/>
        </p:nvSpPr>
        <p:spPr>
          <a:xfrm>
            <a:off x="467544" y="692696"/>
            <a:ext cx="5724128" cy="576064"/>
          </a:xfrm>
          <a:prstGeom prst="rect">
            <a:avLst/>
          </a:prstGeom>
        </p:spPr>
        <p:txBody>
          <a:bodyPr vert="horz" wrap="square" lIns="91440" tIns="45720" rIns="91440" bIns="45720" rtlCol="0">
            <a:noAutofit/>
          </a:bodyPr>
          <a:lstStyle/>
          <a:p>
            <a:pPr lvl="0">
              <a:spcBef>
                <a:spcPct val="20000"/>
              </a:spcBef>
              <a:defRPr/>
            </a:pP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cs typeface="+mn-cs"/>
              </a:rPr>
              <a:t>＜日本文教出版 教科書関連</a:t>
            </a:r>
            <a:r>
              <a:rPr lang="ja-JP" altLang="en-US" sz="2000" dirty="0" smtClean="0">
                <a:latin typeface="HGPｺﾞｼｯｸM" pitchFamily="50" charset="-128"/>
                <a:ea typeface="HGPｺﾞｼｯｸM" pitchFamily="50" charset="-128"/>
              </a:rPr>
              <a:t>ページ｜一覧</a:t>
            </a: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cs typeface="+mn-cs"/>
              </a:rPr>
              <a:t>＞</a:t>
            </a:r>
            <a:endParaRPr kumimoji="1" lang="ja-JP" altLang="en-US" sz="1000" b="0" i="0" u="none" strike="noStrike" kern="1200" cap="none" spc="0" normalizeH="0" baseline="0" noProof="0" dirty="0">
              <a:ln>
                <a:noFill/>
              </a:ln>
              <a:effectLst/>
              <a:uLnTx/>
              <a:uFillTx/>
              <a:latin typeface="HGPｺﾞｼｯｸM" pitchFamily="50" charset="-128"/>
              <a:ea typeface="HGPｺﾞｼｯｸM" pitchFamily="50" charset="-128"/>
              <a:cs typeface="+mn-cs"/>
            </a:endParaRPr>
          </a:p>
        </p:txBody>
      </p:sp>
      <p:sp>
        <p:nvSpPr>
          <p:cNvPr id="11" name="正方形/長方形 10"/>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6" name="Picture 2" descr="C:\Users\iwasaki\Desktop\omote-3.jpg"/>
          <p:cNvPicPr>
            <a:picLocks noChangeAspect="1" noChangeArrowheads="1"/>
          </p:cNvPicPr>
          <p:nvPr/>
        </p:nvPicPr>
        <p:blipFill>
          <a:blip r:embed="rId3" cstate="screen"/>
          <a:srcRect/>
          <a:stretch>
            <a:fillRect/>
          </a:stretch>
        </p:blipFill>
        <p:spPr bwMode="auto">
          <a:xfrm>
            <a:off x="4499992" y="1916832"/>
            <a:ext cx="1238250" cy="1743075"/>
          </a:xfrm>
          <a:prstGeom prst="rect">
            <a:avLst/>
          </a:prstGeom>
          <a:noFill/>
        </p:spPr>
      </p:pic>
      <p:pic>
        <p:nvPicPr>
          <p:cNvPr id="6147" name="Picture 3" descr="C:\Users\iwasaki\Desktop\omote-2.jpg"/>
          <p:cNvPicPr>
            <a:picLocks noChangeAspect="1" noChangeArrowheads="1"/>
          </p:cNvPicPr>
          <p:nvPr/>
        </p:nvPicPr>
        <p:blipFill>
          <a:blip r:embed="rId4" cstate="screen"/>
          <a:srcRect/>
          <a:stretch>
            <a:fillRect/>
          </a:stretch>
        </p:blipFill>
        <p:spPr bwMode="auto">
          <a:xfrm>
            <a:off x="395536" y="4221088"/>
            <a:ext cx="1238250" cy="1743075"/>
          </a:xfrm>
          <a:prstGeom prst="rect">
            <a:avLst/>
          </a:prstGeom>
          <a:noFill/>
        </p:spPr>
      </p:pic>
      <p:pic>
        <p:nvPicPr>
          <p:cNvPr id="6148" name="Picture 4" descr="C:\Users\iwasaki\Desktop\omote-1.jpg"/>
          <p:cNvPicPr>
            <a:picLocks noChangeAspect="1" noChangeArrowheads="1"/>
          </p:cNvPicPr>
          <p:nvPr/>
        </p:nvPicPr>
        <p:blipFill>
          <a:blip r:embed="rId5" cstate="screen"/>
          <a:srcRect/>
          <a:stretch>
            <a:fillRect/>
          </a:stretch>
        </p:blipFill>
        <p:spPr bwMode="auto">
          <a:xfrm>
            <a:off x="395536" y="1916832"/>
            <a:ext cx="1238250" cy="174307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1124744"/>
            <a:ext cx="9144000" cy="3384376"/>
          </a:xfrm>
        </p:spPr>
        <p:txBody>
          <a:bodyPr anchor="t" anchorCtr="0">
            <a:normAutofit/>
          </a:bodyPr>
          <a:lstStyle/>
          <a:p>
            <a:r>
              <a:rPr lang="ja-JP" altLang="en-US" sz="4000" dirty="0" smtClean="0">
                <a:solidFill>
                  <a:prstClr val="black"/>
                </a:solidFill>
                <a:latin typeface="HGPｺﾞｼｯｸE" pitchFamily="50" charset="-128"/>
                <a:ea typeface="HGPｺﾞｼｯｸE" pitchFamily="50" charset="-128"/>
              </a:rPr>
              <a:t>カーナビは</a:t>
            </a: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en-US" altLang="ja-JP" sz="6600" dirty="0" smtClean="0">
                <a:solidFill>
                  <a:srgbClr val="00B050"/>
                </a:solidFill>
                <a:latin typeface="HGPｺﾞｼｯｸE" pitchFamily="50" charset="-128"/>
                <a:ea typeface="HGPｺﾞｼｯｸE" pitchFamily="50" charset="-128"/>
              </a:rPr>
              <a:t>GPS</a:t>
            </a:r>
            <a:r>
              <a:rPr lang="en-US" altLang="ja-JP" sz="6600" dirty="0" smtClean="0">
                <a:latin typeface="HGPｺﾞｼｯｸE" pitchFamily="50" charset="-128"/>
                <a:ea typeface="HGPｺﾞｼｯｸE" pitchFamily="50" charset="-128"/>
              </a:rPr>
              <a:t>+</a:t>
            </a:r>
            <a:r>
              <a:rPr lang="ja-JP" altLang="en-US" sz="6600" dirty="0" smtClean="0">
                <a:solidFill>
                  <a:srgbClr val="00B050"/>
                </a:solidFill>
                <a:latin typeface="HGPｺﾞｼｯｸE" pitchFamily="50" charset="-128"/>
                <a:ea typeface="HGPｺﾞｼｯｸE" pitchFamily="50" charset="-128"/>
              </a:rPr>
              <a:t>車体データ</a:t>
            </a:r>
            <a:r>
              <a:rPr lang="ja-JP" altLang="en-US" sz="2400" dirty="0" smtClean="0">
                <a:latin typeface="HGPｺﾞｼｯｸE" pitchFamily="50" charset="-128"/>
                <a:ea typeface="HGPｺﾞｼｯｸE" pitchFamily="50" charset="-128"/>
              </a:rPr>
              <a:t>で</a:t>
            </a:r>
            <a:r>
              <a:rPr lang="en-US" altLang="ja-JP" sz="6600" dirty="0" smtClean="0">
                <a:latin typeface="HGPｺﾞｼｯｸE" pitchFamily="50" charset="-128"/>
                <a:ea typeface="HGPｺﾞｼｯｸE" pitchFamily="50" charset="-128"/>
              </a:rPr>
              <a:t/>
            </a:r>
            <a:br>
              <a:rPr lang="en-US" altLang="ja-JP" sz="6600" dirty="0" smtClean="0">
                <a:latin typeface="HGPｺﾞｼｯｸE" pitchFamily="50" charset="-128"/>
                <a:ea typeface="HGPｺﾞｼｯｸE" pitchFamily="50" charset="-128"/>
              </a:rPr>
            </a:br>
            <a:r>
              <a:rPr lang="ja-JP" altLang="en-US" sz="6600" dirty="0" smtClean="0">
                <a:latin typeface="HGPｺﾞｼｯｸE" pitchFamily="50" charset="-128"/>
                <a:ea typeface="HGPｺﾞｼｯｸE" pitchFamily="50" charset="-128"/>
              </a:rPr>
              <a:t>位置を測定</a:t>
            </a:r>
            <a:endParaRPr kumimoji="1" lang="ja-JP" altLang="en-US" sz="6600" dirty="0">
              <a:latin typeface="HGPｺﾞｼｯｸE" pitchFamily="50" charset="-128"/>
              <a:ea typeface="HGPｺﾞｼｯｸE" pitchFamily="50" charset="-128"/>
            </a:endParaRPr>
          </a:p>
        </p:txBody>
      </p:sp>
      <p:sp>
        <p:nvSpPr>
          <p:cNvPr id="9" name="テキスト ボックス 8"/>
          <p:cNvSpPr txBox="1"/>
          <p:nvPr/>
        </p:nvSpPr>
        <p:spPr>
          <a:xfrm>
            <a:off x="2627784" y="4293096"/>
            <a:ext cx="5976664" cy="461665"/>
          </a:xfrm>
          <a:prstGeom prst="rect">
            <a:avLst/>
          </a:prstGeom>
          <a:noFill/>
        </p:spPr>
        <p:txBody>
          <a:bodyPr wrap="square" rtlCol="0">
            <a:spAutoFit/>
          </a:bodyPr>
          <a:lstStyle/>
          <a:p>
            <a:r>
              <a:rPr lang="ja-JP" altLang="en-US" sz="2400" dirty="0" smtClean="0">
                <a:solidFill>
                  <a:srgbClr val="00B050"/>
                </a:solidFill>
                <a:latin typeface="HGPｺﾞｼｯｸE" pitchFamily="50" charset="-128"/>
                <a:ea typeface="HGPｺﾞｼｯｸE" pitchFamily="50" charset="-128"/>
              </a:rPr>
              <a:t>車体データ：</a:t>
            </a:r>
            <a:r>
              <a:rPr lang="ja-JP" altLang="en-US" sz="2400" dirty="0" smtClean="0">
                <a:solidFill>
                  <a:schemeClr val="accent6">
                    <a:lumMod val="75000"/>
                  </a:schemeClr>
                </a:solidFill>
                <a:latin typeface="HGPｺﾞｼｯｸE" pitchFamily="50" charset="-128"/>
                <a:ea typeface="HGPｺﾞｼｯｸE" pitchFamily="50" charset="-128"/>
              </a:rPr>
              <a:t>車載コンピュータの情報</a:t>
            </a:r>
            <a:endParaRPr lang="en-US" altLang="ja-JP" sz="2400" dirty="0" smtClean="0">
              <a:solidFill>
                <a:schemeClr val="accent6">
                  <a:lumMod val="75000"/>
                </a:schemeClr>
              </a:solidFill>
              <a:latin typeface="HGPｺﾞｼｯｸE" pitchFamily="50" charset="-128"/>
              <a:ea typeface="HGPｺﾞｼｯｸE" pitchFamily="50" charset="-128"/>
            </a:endParaRPr>
          </a:p>
        </p:txBody>
      </p:sp>
      <p:sp>
        <p:nvSpPr>
          <p:cNvPr id="10" name="テキスト ボックス 9"/>
          <p:cNvSpPr txBox="1"/>
          <p:nvPr/>
        </p:nvSpPr>
        <p:spPr>
          <a:xfrm>
            <a:off x="1115616" y="4725144"/>
            <a:ext cx="8028384" cy="369332"/>
          </a:xfrm>
          <a:prstGeom prst="rect">
            <a:avLst/>
          </a:prstGeom>
          <a:noFill/>
        </p:spPr>
        <p:txBody>
          <a:bodyPr wrap="square" rtlCol="0">
            <a:spAutoFit/>
          </a:bodyPr>
          <a:lstStyle/>
          <a:p>
            <a:r>
              <a:rPr lang="ja-JP" altLang="en-US" dirty="0" smtClean="0">
                <a:latin typeface="HGPｺﾞｼｯｸE" pitchFamily="50" charset="-128"/>
                <a:ea typeface="HGPｺﾞｼｯｸE" pitchFamily="50" charset="-128"/>
              </a:rPr>
              <a:t>（ジャイロセンサーで方向を，車速センサーで距離と時間を測定し，位置を算出）</a:t>
            </a:r>
            <a:endParaRPr lang="en-US" altLang="ja-JP" dirty="0" smtClean="0">
              <a:latin typeface="HGPｺﾞｼｯｸE" pitchFamily="50" charset="-128"/>
              <a:ea typeface="HGPｺﾞｼｯｸE" pitchFamily="50" charset="-128"/>
            </a:endParaRPr>
          </a:p>
        </p:txBody>
      </p:sp>
      <p:pic>
        <p:nvPicPr>
          <p:cNvPr id="11" name="Picture 2" descr="C:\Users\iwasaki\Desktop\l_058.jpg"/>
          <p:cNvPicPr>
            <a:picLocks noChangeAspect="1" noChangeArrowheads="1"/>
          </p:cNvPicPr>
          <p:nvPr/>
        </p:nvPicPr>
        <p:blipFill>
          <a:blip r:embed="rId3" cstate="screen"/>
          <a:srcRect/>
          <a:stretch>
            <a:fillRect/>
          </a:stretch>
        </p:blipFill>
        <p:spPr bwMode="auto">
          <a:xfrm rot="21289948">
            <a:off x="642613" y="1454716"/>
            <a:ext cx="964394" cy="73305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1124744"/>
            <a:ext cx="9144000" cy="3384376"/>
          </a:xfrm>
        </p:spPr>
        <p:txBody>
          <a:bodyPr anchor="t" anchorCtr="0">
            <a:normAutofit/>
          </a:bodyPr>
          <a:lstStyle/>
          <a:p>
            <a:r>
              <a:rPr lang="ja-JP" altLang="en-US" sz="4000" dirty="0" smtClean="0">
                <a:solidFill>
                  <a:prstClr val="black"/>
                </a:solidFill>
                <a:latin typeface="HGPｺﾞｼｯｸE" pitchFamily="50" charset="-128"/>
                <a:ea typeface="HGPｺﾞｼｯｸE" pitchFamily="50" charset="-128"/>
              </a:rPr>
              <a:t>位置測定</a:t>
            </a: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ja-JP" altLang="en-US" sz="6600" dirty="0" smtClean="0">
                <a:latin typeface="HGPｺﾞｼｯｸE" pitchFamily="50" charset="-128"/>
                <a:ea typeface="HGPｺﾞｼｯｸE" pitchFamily="50" charset="-128"/>
              </a:rPr>
              <a:t>スマホとの違いは？</a:t>
            </a:r>
            <a:endParaRPr kumimoji="1" lang="ja-JP" altLang="en-US" sz="6600" dirty="0">
              <a:latin typeface="HGPｺﾞｼｯｸE" pitchFamily="50" charset="-128"/>
              <a:ea typeface="HGPｺﾞｼｯｸE" pitchFamily="50" charset="-128"/>
            </a:endParaRPr>
          </a:p>
        </p:txBody>
      </p:sp>
      <p:pic>
        <p:nvPicPr>
          <p:cNvPr id="86018" name="Picture 2" descr="C:\Users\iwasaki\Desktop\lgi01a201309200100.jpg"/>
          <p:cNvPicPr>
            <a:picLocks noChangeAspect="1" noChangeArrowheads="1"/>
          </p:cNvPicPr>
          <p:nvPr/>
        </p:nvPicPr>
        <p:blipFill>
          <a:blip r:embed="rId3" cstate="screen"/>
          <a:srcRect/>
          <a:stretch>
            <a:fillRect/>
          </a:stretch>
        </p:blipFill>
        <p:spPr bwMode="auto">
          <a:xfrm>
            <a:off x="3923928" y="3501008"/>
            <a:ext cx="1233305" cy="238283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1124744"/>
            <a:ext cx="9144000" cy="3384376"/>
          </a:xfrm>
        </p:spPr>
        <p:txBody>
          <a:bodyPr anchor="t" anchorCtr="0">
            <a:normAutofit/>
          </a:bodyPr>
          <a:lstStyle/>
          <a:p>
            <a:r>
              <a:rPr lang="ja-JP" altLang="en-US" sz="4000" dirty="0" smtClean="0">
                <a:solidFill>
                  <a:prstClr val="black"/>
                </a:solidFill>
                <a:latin typeface="HGPｺﾞｼｯｸE" pitchFamily="50" charset="-128"/>
                <a:ea typeface="HGPｺﾞｼｯｸE" pitchFamily="50" charset="-128"/>
              </a:rPr>
              <a:t>スマホは</a:t>
            </a: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en-US" altLang="ja-JP" sz="6000" dirty="0" smtClean="0">
                <a:solidFill>
                  <a:srgbClr val="00B050"/>
                </a:solidFill>
                <a:latin typeface="HGPｺﾞｼｯｸE" pitchFamily="50" charset="-128"/>
                <a:ea typeface="HGPｺﾞｼｯｸE" pitchFamily="50" charset="-128"/>
              </a:rPr>
              <a:t>GPS</a:t>
            </a:r>
            <a:r>
              <a:rPr lang="en-US" altLang="ja-JP" sz="6000" dirty="0" smtClean="0">
                <a:latin typeface="HGPｺﾞｼｯｸE" pitchFamily="50" charset="-128"/>
                <a:ea typeface="HGPｺﾞｼｯｸE" pitchFamily="50" charset="-128"/>
              </a:rPr>
              <a:t>+</a:t>
            </a:r>
            <a:r>
              <a:rPr lang="ja-JP" altLang="en-US" sz="6000" dirty="0" smtClean="0">
                <a:solidFill>
                  <a:srgbClr val="00B050"/>
                </a:solidFill>
                <a:latin typeface="HGPｺﾞｼｯｸE" pitchFamily="50" charset="-128"/>
                <a:ea typeface="HGPｺﾞｼｯｸE" pitchFamily="50" charset="-128"/>
              </a:rPr>
              <a:t>通信基地局</a:t>
            </a:r>
            <a:r>
              <a:rPr lang="ja-JP" altLang="en-US" sz="2700" dirty="0" smtClean="0">
                <a:solidFill>
                  <a:srgbClr val="00B050"/>
                </a:solidFill>
                <a:latin typeface="HGPｺﾞｼｯｸE" pitchFamily="50" charset="-128"/>
                <a:ea typeface="HGPｺﾞｼｯｸE" pitchFamily="50" charset="-128"/>
              </a:rPr>
              <a:t>との</a:t>
            </a:r>
            <a:r>
              <a:rPr lang="ja-JP" altLang="en-US" sz="6000" dirty="0" smtClean="0">
                <a:solidFill>
                  <a:srgbClr val="00B050"/>
                </a:solidFill>
                <a:latin typeface="HGPｺﾞｼｯｸE" pitchFamily="50" charset="-128"/>
                <a:ea typeface="HGPｺﾞｼｯｸE" pitchFamily="50" charset="-128"/>
              </a:rPr>
              <a:t>距離</a:t>
            </a:r>
            <a:r>
              <a:rPr lang="ja-JP" altLang="en-US" sz="2700" dirty="0" smtClean="0">
                <a:latin typeface="HGPｺﾞｼｯｸE" pitchFamily="50" charset="-128"/>
                <a:ea typeface="HGPｺﾞｼｯｸE" pitchFamily="50" charset="-128"/>
              </a:rPr>
              <a:t>から</a:t>
            </a:r>
            <a:r>
              <a:rPr lang="en-US" altLang="ja-JP" sz="6600" dirty="0" smtClean="0">
                <a:latin typeface="HGPｺﾞｼｯｸE" pitchFamily="50" charset="-128"/>
                <a:ea typeface="HGPｺﾞｼｯｸE" pitchFamily="50" charset="-128"/>
              </a:rPr>
              <a:t/>
            </a:r>
            <a:br>
              <a:rPr lang="en-US" altLang="ja-JP" sz="6600" dirty="0" smtClean="0">
                <a:latin typeface="HGPｺﾞｼｯｸE" pitchFamily="50" charset="-128"/>
                <a:ea typeface="HGPｺﾞｼｯｸE" pitchFamily="50" charset="-128"/>
              </a:rPr>
            </a:br>
            <a:r>
              <a:rPr lang="ja-JP" altLang="en-US" sz="6600" dirty="0" smtClean="0">
                <a:latin typeface="HGPｺﾞｼｯｸE" pitchFamily="50" charset="-128"/>
                <a:ea typeface="HGPｺﾞｼｯｸE" pitchFamily="50" charset="-128"/>
              </a:rPr>
              <a:t>位置を測定</a:t>
            </a:r>
            <a:endParaRPr kumimoji="1" lang="ja-JP" altLang="en-US" sz="6600" dirty="0">
              <a:latin typeface="HGPｺﾞｼｯｸE" pitchFamily="50" charset="-128"/>
              <a:ea typeface="HGPｺﾞｼｯｸE" pitchFamily="50" charset="-128"/>
            </a:endParaRPr>
          </a:p>
        </p:txBody>
      </p:sp>
      <p:pic>
        <p:nvPicPr>
          <p:cNvPr id="11" name="Picture 2" descr="C:\Users\iwasaki\Desktop\l_058.jpg"/>
          <p:cNvPicPr>
            <a:picLocks noChangeAspect="1" noChangeArrowheads="1"/>
          </p:cNvPicPr>
          <p:nvPr/>
        </p:nvPicPr>
        <p:blipFill>
          <a:blip r:embed="rId3" cstate="screen"/>
          <a:srcRect/>
          <a:stretch>
            <a:fillRect/>
          </a:stretch>
        </p:blipFill>
        <p:spPr bwMode="auto">
          <a:xfrm rot="21289948">
            <a:off x="570605" y="2966885"/>
            <a:ext cx="964394" cy="733056"/>
          </a:xfrm>
          <a:prstGeom prst="rect">
            <a:avLst/>
          </a:prstGeom>
          <a:noFill/>
        </p:spPr>
      </p:pic>
      <p:pic>
        <p:nvPicPr>
          <p:cNvPr id="12" name="Picture 8" descr="C:\Users\iwasaki\Desktop\2014-05-01_11h15_51.bmp"/>
          <p:cNvPicPr>
            <a:picLocks noChangeAspect="1" noChangeArrowheads="1"/>
          </p:cNvPicPr>
          <p:nvPr/>
        </p:nvPicPr>
        <p:blipFill>
          <a:blip r:embed="rId4" cstate="screen"/>
          <a:srcRect/>
          <a:stretch>
            <a:fillRect/>
          </a:stretch>
        </p:blipFill>
        <p:spPr bwMode="auto">
          <a:xfrm>
            <a:off x="3275856" y="4293096"/>
            <a:ext cx="1358105" cy="1686438"/>
          </a:xfrm>
          <a:prstGeom prst="rect">
            <a:avLst/>
          </a:prstGeom>
          <a:noFill/>
        </p:spPr>
      </p:pic>
      <p:grpSp>
        <p:nvGrpSpPr>
          <p:cNvPr id="13" name="グループ化 12"/>
          <p:cNvGrpSpPr/>
          <p:nvPr/>
        </p:nvGrpSpPr>
        <p:grpSpPr>
          <a:xfrm>
            <a:off x="827584" y="5013176"/>
            <a:ext cx="504056" cy="1152128"/>
            <a:chOff x="5220072" y="4725144"/>
            <a:chExt cx="504056" cy="1152128"/>
          </a:xfrm>
        </p:grpSpPr>
        <p:sp>
          <p:nvSpPr>
            <p:cNvPr id="14" name="直方体 13"/>
            <p:cNvSpPr/>
            <p:nvPr/>
          </p:nvSpPr>
          <p:spPr>
            <a:xfrm>
              <a:off x="5220072" y="5013176"/>
              <a:ext cx="504056" cy="864096"/>
            </a:xfrm>
            <a:prstGeom prst="cube">
              <a:avLst>
                <a:gd name="adj" fmla="val 25000"/>
              </a:avLst>
            </a:prstGeom>
            <a:solidFill>
              <a:schemeClr val="accent6">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19"/>
            <p:cNvGrpSpPr/>
            <p:nvPr/>
          </p:nvGrpSpPr>
          <p:grpSpPr>
            <a:xfrm>
              <a:off x="5292080" y="4725144"/>
              <a:ext cx="360040" cy="360040"/>
              <a:chOff x="5436096" y="5949280"/>
              <a:chExt cx="360040" cy="504056"/>
            </a:xfrm>
          </p:grpSpPr>
          <p:sp>
            <p:nvSpPr>
              <p:cNvPr id="16" name="角丸四角形 15"/>
              <p:cNvSpPr/>
              <p:nvPr/>
            </p:nvSpPr>
            <p:spPr>
              <a:xfrm>
                <a:off x="5436096" y="6165304"/>
                <a:ext cx="360040" cy="72008"/>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5436096"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5580112" y="5949280"/>
                <a:ext cx="72008" cy="50405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5724128"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21" name="直線矢印コネクタ 20"/>
          <p:cNvCxnSpPr/>
          <p:nvPr/>
        </p:nvCxnSpPr>
        <p:spPr>
          <a:xfrm flipV="1">
            <a:off x="1691680" y="5157192"/>
            <a:ext cx="1512168" cy="288032"/>
          </a:xfrm>
          <a:prstGeom prst="straightConnector1">
            <a:avLst/>
          </a:prstGeom>
          <a:ln w="28575">
            <a:solidFill>
              <a:srgbClr val="00B050"/>
            </a:solidFill>
            <a:headEnd type="arrow"/>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1619672" y="3789040"/>
            <a:ext cx="1440160" cy="1152128"/>
          </a:xfrm>
          <a:prstGeom prst="straightConnector1">
            <a:avLst/>
          </a:prstGeom>
          <a:ln w="28575">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788024" y="5229200"/>
            <a:ext cx="4355976" cy="1200329"/>
          </a:xfrm>
          <a:prstGeom prst="rect">
            <a:avLst/>
          </a:prstGeom>
          <a:noFill/>
        </p:spPr>
        <p:txBody>
          <a:bodyPr wrap="square" rtlCol="0">
            <a:spAutoFit/>
          </a:bodyPr>
          <a:lstStyle/>
          <a:p>
            <a:r>
              <a:rPr lang="ja-JP" altLang="en-US" dirty="0" smtClean="0">
                <a:latin typeface="HGPｺﾞｼｯｸM" pitchFamily="50" charset="-128"/>
                <a:ea typeface="HGPｺﾞｼｯｸM" pitchFamily="50" charset="-128"/>
              </a:rPr>
              <a:t>＜</a:t>
            </a:r>
            <a:r>
              <a:rPr lang="ja-JP" altLang="en-US" dirty="0" smtClean="0">
                <a:latin typeface="HGPｺﾞｼｯｸM" pitchFamily="50" charset="-128"/>
                <a:ea typeface="HGPｺﾞｼｯｸM" pitchFamily="50" charset="-128"/>
              </a:rPr>
              <a:t>カーナビとスマホ</a:t>
            </a:r>
            <a:r>
              <a:rPr lang="ja-JP" altLang="en-US" dirty="0" smtClean="0">
                <a:latin typeface="HGPｺﾞｼｯｸM" pitchFamily="50" charset="-128"/>
                <a:ea typeface="HGPｺﾞｼｯｸM" pitchFamily="50" charset="-128"/>
              </a:rPr>
              <a:t>のカーナビアプリの違い＞</a:t>
            </a:r>
            <a:endParaRPr lang="en-US" altLang="ja-JP" dirty="0" smtClean="0">
              <a:latin typeface="HGPｺﾞｼｯｸM" pitchFamily="50" charset="-128"/>
              <a:ea typeface="HGPｺﾞｼｯｸM" pitchFamily="50" charset="-128"/>
            </a:endParaRPr>
          </a:p>
          <a:p>
            <a:r>
              <a:rPr lang="ja-JP" altLang="en-US" dirty="0" smtClean="0">
                <a:latin typeface="HGPｺﾞｼｯｸM" pitchFamily="50" charset="-128"/>
                <a:ea typeface="HGPｺﾞｼｯｸM" pitchFamily="50" charset="-128"/>
              </a:rPr>
              <a:t>スマートフォンには車体データがないため，</a:t>
            </a:r>
            <a:endParaRPr lang="en-US" altLang="ja-JP" dirty="0" smtClean="0">
              <a:latin typeface="HGPｺﾞｼｯｸM" pitchFamily="50" charset="-128"/>
              <a:ea typeface="HGPｺﾞｼｯｸM" pitchFamily="50" charset="-128"/>
            </a:endParaRPr>
          </a:p>
          <a:p>
            <a:r>
              <a:rPr lang="ja-JP" altLang="en-US" dirty="0" smtClean="0">
                <a:latin typeface="HGPｺﾞｼｯｸM" pitchFamily="50" charset="-128"/>
                <a:ea typeface="HGPｺﾞｼｯｸM" pitchFamily="50" charset="-128"/>
              </a:rPr>
              <a:t>カーナビよりも，測位の精度が低くなるという違いがある。</a:t>
            </a:r>
            <a:endParaRPr lang="en-US" altLang="ja-JP" dirty="0" smtClean="0">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323528" y="-270991"/>
            <a:ext cx="8352928" cy="4276055"/>
          </a:xfrm>
        </p:spPr>
        <p:txBody>
          <a:bodyPr>
            <a:normAutofit/>
          </a:bodyPr>
          <a:lstStyle/>
          <a:p>
            <a:r>
              <a:rPr lang="ja-JP" altLang="en-US" sz="4000" dirty="0" smtClean="0">
                <a:solidFill>
                  <a:prstClr val="black"/>
                </a:solidFill>
                <a:latin typeface="HGPｺﾞｼｯｸE" pitchFamily="50" charset="-128"/>
                <a:ea typeface="HGPｺﾞｼｯｸE" pitchFamily="50" charset="-128"/>
              </a:rPr>
              <a:t>社会</a:t>
            </a:r>
            <a:r>
              <a:rPr lang="ja-JP" altLang="en-US" sz="4000" dirty="0" smtClean="0">
                <a:solidFill>
                  <a:prstClr val="black"/>
                </a:solidFill>
                <a:latin typeface="HGPｺﾞｼｯｸE" pitchFamily="50" charset="-128"/>
                <a:ea typeface="HGPｺﾞｼｯｸE" pitchFamily="50" charset="-128"/>
              </a:rPr>
              <a:t>の期待を集める</a:t>
            </a: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ja-JP" altLang="en-US" sz="8000" dirty="0" smtClean="0">
                <a:latin typeface="HGPｺﾞｼｯｸE" pitchFamily="50" charset="-128"/>
                <a:ea typeface="HGPｺﾞｼｯｸE" pitchFamily="50" charset="-128"/>
              </a:rPr>
              <a:t>“</a:t>
            </a:r>
            <a:r>
              <a:rPr lang="ja-JP" altLang="en-US" sz="8000" dirty="0" smtClean="0">
                <a:solidFill>
                  <a:srgbClr val="00B050"/>
                </a:solidFill>
                <a:latin typeface="HGPｺﾞｼｯｸE" pitchFamily="50" charset="-128"/>
                <a:ea typeface="HGPｺﾞｼｯｸE" pitchFamily="50" charset="-128"/>
              </a:rPr>
              <a:t>クルマ</a:t>
            </a:r>
            <a:r>
              <a:rPr lang="en-US" altLang="ja-JP" sz="8000" dirty="0" smtClean="0">
                <a:solidFill>
                  <a:srgbClr val="00B050"/>
                </a:solidFill>
                <a:latin typeface="HGPｺﾞｼｯｸE" pitchFamily="50" charset="-128"/>
                <a:ea typeface="HGPｺﾞｼｯｸE" pitchFamily="50" charset="-128"/>
              </a:rPr>
              <a:t>×ICT</a:t>
            </a:r>
            <a:r>
              <a:rPr lang="ja-JP" altLang="en-US" sz="8000" dirty="0" smtClean="0">
                <a:latin typeface="HGPｺﾞｼｯｸE" pitchFamily="50" charset="-128"/>
                <a:ea typeface="HGPｺﾞｼｯｸE" pitchFamily="50" charset="-128"/>
              </a:rPr>
              <a:t>”</a:t>
            </a:r>
            <a:endParaRPr kumimoji="1" lang="ja-JP" altLang="en-US" sz="5400" dirty="0">
              <a:latin typeface="HGPｺﾞｼｯｸE" pitchFamily="50" charset="-128"/>
              <a:ea typeface="HGPｺﾞｼｯｸE" pitchFamily="50" charset="-128"/>
            </a:endParaRPr>
          </a:p>
        </p:txBody>
      </p:sp>
      <p:pic>
        <p:nvPicPr>
          <p:cNvPr id="10" name="Picture 3" descr="C:\Users\iwasaki\Desktop\000情報科＋NO2原稿フォルダ\スライド作成資料\honda_20140423\am_ac1312009H.jpg"/>
          <p:cNvPicPr>
            <a:picLocks noChangeAspect="1" noChangeArrowheads="1"/>
          </p:cNvPicPr>
          <p:nvPr/>
        </p:nvPicPr>
        <p:blipFill>
          <a:blip r:embed="rId3" cstate="screen"/>
          <a:srcRect t="5117" r="9276" b="10988"/>
          <a:stretch>
            <a:fillRect/>
          </a:stretch>
        </p:blipFill>
        <p:spPr bwMode="auto">
          <a:xfrm>
            <a:off x="1907704" y="3068960"/>
            <a:ext cx="4824536" cy="31852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 2"/>
          <p:cNvSpPr txBox="1">
            <a:spLocks/>
          </p:cNvSpPr>
          <p:nvPr/>
        </p:nvSpPr>
        <p:spPr>
          <a:xfrm>
            <a:off x="457200" y="1844824"/>
            <a:ext cx="8229600" cy="4237931"/>
          </a:xfrm>
          <a:prstGeom prst="rect">
            <a:avLst/>
          </a:prstGeom>
        </p:spPr>
        <p:txBody>
          <a:bodyPr vert="horz" lIns="91440" tIns="45720" rIns="91440" bIns="45720" rtlCol="0">
            <a:noAutofit/>
          </a:bodyPr>
          <a:lstStyle/>
          <a:p>
            <a:pPr lvl="0" algn="ctr">
              <a:spcBef>
                <a:spcPct val="20000"/>
              </a:spcBef>
              <a:defRPr/>
            </a:pPr>
            <a:r>
              <a:rPr lang="ja-JP" altLang="en-US" sz="3600" dirty="0" smtClean="0">
                <a:solidFill>
                  <a:srgbClr val="0070C0"/>
                </a:solidFill>
                <a:latin typeface="HGPｺﾞｼｯｸE" pitchFamily="50" charset="-128"/>
                <a:ea typeface="HGPｺﾞｼｯｸE" pitchFamily="50" charset="-128"/>
              </a:rPr>
              <a:t>●</a:t>
            </a:r>
            <a:r>
              <a:rPr lang="en-US" altLang="ja-JP" sz="3600" dirty="0" smtClean="0">
                <a:solidFill>
                  <a:srgbClr val="0070C0"/>
                </a:solidFill>
                <a:latin typeface="HGPｺﾞｼｯｸE" pitchFamily="50" charset="-128"/>
                <a:ea typeface="HGPｺﾞｼｯｸE" pitchFamily="50" charset="-128"/>
              </a:rPr>
              <a:t>Google</a:t>
            </a:r>
            <a:r>
              <a:rPr lang="ja-JP" altLang="en-US" sz="3600" dirty="0" smtClean="0">
                <a:solidFill>
                  <a:srgbClr val="0070C0"/>
                </a:solidFill>
                <a:latin typeface="HGPｺﾞｼｯｸE" pitchFamily="50" charset="-128"/>
                <a:ea typeface="HGPｺﾞｼｯｸE" pitchFamily="50" charset="-128"/>
              </a:rPr>
              <a:t>は</a:t>
            </a:r>
            <a:endParaRPr lang="en-US" altLang="ja-JP" sz="3600" dirty="0" smtClean="0">
              <a:solidFill>
                <a:srgbClr val="0070C0"/>
              </a:solidFill>
              <a:latin typeface="HGPｺﾞｼｯｸE" pitchFamily="50" charset="-128"/>
              <a:ea typeface="HGPｺﾞｼｯｸE" pitchFamily="50" charset="-128"/>
            </a:endParaRPr>
          </a:p>
          <a:p>
            <a:pPr marL="540000" algn="ctr">
              <a:spcBef>
                <a:spcPct val="20000"/>
              </a:spcBef>
            </a:pPr>
            <a:r>
              <a:rPr lang="en-US" altLang="ja-JP" sz="3200" dirty="0" smtClean="0">
                <a:latin typeface="HGPｺﾞｼｯｸM" pitchFamily="50" charset="-128"/>
                <a:ea typeface="HGPｺﾞｼｯｸM" pitchFamily="50" charset="-128"/>
              </a:rPr>
              <a:t>2010</a:t>
            </a:r>
            <a:r>
              <a:rPr lang="ja-JP" altLang="en-US" sz="3200" dirty="0" smtClean="0">
                <a:latin typeface="HGPｺﾞｼｯｸM" pitchFamily="50" charset="-128"/>
                <a:ea typeface="HGPｺﾞｼｯｸM" pitchFamily="50" charset="-128"/>
              </a:rPr>
              <a:t>年に自動運転の研究を開始。</a:t>
            </a:r>
            <a:endParaRPr lang="en-US" altLang="ja-JP" sz="3200" dirty="0" smtClean="0">
              <a:latin typeface="HGPｺﾞｼｯｸM" pitchFamily="50" charset="-128"/>
              <a:ea typeface="HGPｺﾞｼｯｸM" pitchFamily="50" charset="-128"/>
            </a:endParaRPr>
          </a:p>
          <a:p>
            <a:pPr algn="ctr"/>
            <a:endParaRPr lang="en-US" altLang="ja-JP" sz="1100" dirty="0" smtClean="0">
              <a:latin typeface="HGPｺﾞｼｯｸM" pitchFamily="50" charset="-128"/>
              <a:ea typeface="HGPｺﾞｼｯｸM" pitchFamily="50" charset="-128"/>
            </a:endParaRPr>
          </a:p>
          <a:p>
            <a:pPr algn="ctr"/>
            <a:r>
              <a:rPr lang="ja-JP" altLang="en-US" sz="2800" dirty="0" smtClean="0">
                <a:latin typeface="HGPｺﾞｼｯｸM" pitchFamily="50" charset="-128"/>
                <a:ea typeface="HGPｺﾞｼｯｸM" pitchFamily="50" charset="-128"/>
              </a:rPr>
              <a:t>プロモーションビデオ</a:t>
            </a:r>
            <a:endParaRPr lang="en-US" altLang="ja-JP" sz="2800" dirty="0" smtClean="0">
              <a:latin typeface="HGPｺﾞｼｯｸM" pitchFamily="50" charset="-128"/>
              <a:ea typeface="HGPｺﾞｼｯｸM" pitchFamily="50" charset="-128"/>
            </a:endParaRPr>
          </a:p>
          <a:p>
            <a:pPr algn="ctr"/>
            <a:r>
              <a:rPr lang="en-US" altLang="ja-JP" sz="2800" dirty="0" smtClean="0">
                <a:latin typeface="HGPｺﾞｼｯｸM" pitchFamily="50" charset="-128"/>
                <a:ea typeface="HGPｺﾞｼｯｸM" pitchFamily="50" charset="-128"/>
              </a:rPr>
              <a:t>http://www.youtube.com/watch?v=dk3oc1Hr62g</a:t>
            </a:r>
          </a:p>
          <a:p>
            <a:pPr marL="54000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100" b="0" i="0" u="none" strike="noStrike" kern="1200" cap="none" spc="0" normalizeH="0" baseline="0" noProof="0" dirty="0" smtClean="0">
              <a:ln>
                <a:noFill/>
              </a:ln>
              <a:solidFill>
                <a:schemeClr val="tx1">
                  <a:tint val="75000"/>
                </a:schemeClr>
              </a:solidFill>
              <a:effectLst/>
              <a:uLnTx/>
              <a:uFillTx/>
              <a:latin typeface="HGPｺﾞｼｯｸM" pitchFamily="50" charset="-128"/>
              <a:ea typeface="HGPｺﾞｼｯｸM" pitchFamily="50" charset="-128"/>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70C0"/>
                </a:solidFill>
                <a:effectLst/>
                <a:uLnTx/>
                <a:uFillTx/>
                <a:latin typeface="HGPｺﾞｼｯｸE" pitchFamily="50" charset="-128"/>
                <a:ea typeface="HGPｺﾞｼｯｸE" pitchFamily="50" charset="-128"/>
                <a:cs typeface="+mn-cs"/>
              </a:rPr>
              <a:t>●</a:t>
            </a:r>
            <a:r>
              <a:rPr kumimoji="1" lang="en-US" altLang="ja-JP" sz="3200" b="0" i="0" u="none" strike="noStrike" kern="1200" cap="none" spc="0" normalizeH="0" baseline="0" noProof="0" dirty="0" smtClean="0">
                <a:ln>
                  <a:noFill/>
                </a:ln>
                <a:solidFill>
                  <a:srgbClr val="0070C0"/>
                </a:solidFill>
                <a:effectLst/>
                <a:uLnTx/>
                <a:uFillTx/>
                <a:latin typeface="HGPｺﾞｼｯｸE" pitchFamily="50" charset="-128"/>
                <a:ea typeface="HGPｺﾞｼｯｸE" pitchFamily="50" charset="-128"/>
                <a:cs typeface="+mn-cs"/>
              </a:rPr>
              <a:t>Apple</a:t>
            </a:r>
            <a:r>
              <a:rPr kumimoji="1" lang="ja-JP" altLang="en-US" sz="3200" b="0" i="0" u="none" strike="noStrike" kern="1200" cap="none" spc="0" normalizeH="0" baseline="0" noProof="0" dirty="0" smtClean="0">
                <a:ln>
                  <a:noFill/>
                </a:ln>
                <a:solidFill>
                  <a:srgbClr val="0070C0"/>
                </a:solidFill>
                <a:effectLst/>
                <a:uLnTx/>
                <a:uFillTx/>
                <a:latin typeface="HGPｺﾞｼｯｸE" pitchFamily="50" charset="-128"/>
                <a:ea typeface="HGPｺﾞｼｯｸE" pitchFamily="50" charset="-128"/>
                <a:cs typeface="+mn-cs"/>
              </a:rPr>
              <a:t>は</a:t>
            </a:r>
            <a:endParaRPr kumimoji="1" lang="en-US" altLang="ja-JP" sz="3200" b="0" i="0" u="none" strike="noStrike" kern="1200" cap="none" spc="0" normalizeH="0" baseline="0" noProof="0" dirty="0" smtClean="0">
              <a:ln>
                <a:noFill/>
              </a:ln>
              <a:solidFill>
                <a:srgbClr val="0070C0"/>
              </a:solidFill>
              <a:effectLst/>
              <a:uLnTx/>
              <a:uFillTx/>
              <a:latin typeface="HGPｺﾞｼｯｸE" pitchFamily="50" charset="-128"/>
              <a:ea typeface="HGPｺﾞｼｯｸE" pitchFamily="50" charset="-128"/>
              <a:cs typeface="+mn-cs"/>
            </a:endParaRPr>
          </a:p>
          <a:p>
            <a:pPr marL="540000" lvl="0" algn="ctr">
              <a:spcBef>
                <a:spcPct val="20000"/>
              </a:spcBef>
            </a:pPr>
            <a:r>
              <a:rPr lang="ja-JP" altLang="en-US" sz="3200" dirty="0" smtClean="0">
                <a:latin typeface="HGPｺﾞｼｯｸM" pitchFamily="50" charset="-128"/>
                <a:ea typeface="HGPｺﾞｼｯｸM" pitchFamily="50" charset="-128"/>
              </a:rPr>
              <a:t>車載システム「</a:t>
            </a:r>
            <a:r>
              <a:rPr lang="en-US" altLang="ja-JP" sz="3200" dirty="0" err="1" smtClean="0">
                <a:latin typeface="HGPｺﾞｼｯｸM" pitchFamily="50" charset="-128"/>
                <a:ea typeface="HGPｺﾞｼｯｸM" pitchFamily="50" charset="-128"/>
              </a:rPr>
              <a:t>CarPlay</a:t>
            </a:r>
            <a:r>
              <a:rPr lang="ja-JP" altLang="en-US" sz="3200" dirty="0" smtClean="0">
                <a:latin typeface="HGPｺﾞｼｯｸM" pitchFamily="50" charset="-128"/>
                <a:ea typeface="HGPｺﾞｼｯｸM" pitchFamily="50" charset="-128"/>
              </a:rPr>
              <a:t>」を発表。</a:t>
            </a:r>
            <a:r>
              <a:rPr lang="ja-JP" altLang="en-US" sz="1600" dirty="0" smtClean="0">
                <a:solidFill>
                  <a:prstClr val="black"/>
                </a:solidFill>
                <a:latin typeface="HGPｺﾞｼｯｸM" pitchFamily="50" charset="-128"/>
                <a:ea typeface="HGPｺﾞｼｯｸM" pitchFamily="50" charset="-128"/>
              </a:rPr>
              <a:t>（</a:t>
            </a:r>
            <a:r>
              <a:rPr lang="en-US" altLang="ja-JP" sz="1600" dirty="0" smtClean="0">
                <a:solidFill>
                  <a:prstClr val="black"/>
                </a:solidFill>
                <a:latin typeface="HGPｺﾞｼｯｸM" pitchFamily="50" charset="-128"/>
                <a:ea typeface="HGPｺﾞｼｯｸM" pitchFamily="50" charset="-128"/>
              </a:rPr>
              <a:t>2014</a:t>
            </a:r>
            <a:r>
              <a:rPr lang="ja-JP" altLang="en-US" sz="1600" dirty="0" smtClean="0">
                <a:solidFill>
                  <a:prstClr val="black"/>
                </a:solidFill>
                <a:latin typeface="HGPｺﾞｼｯｸM" pitchFamily="50" charset="-128"/>
                <a:ea typeface="HGPｺﾞｼｯｸM" pitchFamily="50" charset="-128"/>
              </a:rPr>
              <a:t>年</a:t>
            </a:r>
            <a:r>
              <a:rPr lang="en-US" altLang="ja-JP" sz="1600" dirty="0" smtClean="0">
                <a:solidFill>
                  <a:prstClr val="black"/>
                </a:solidFill>
                <a:latin typeface="HGPｺﾞｼｯｸM" pitchFamily="50" charset="-128"/>
                <a:ea typeface="HGPｺﾞｼｯｸM" pitchFamily="50" charset="-128"/>
              </a:rPr>
              <a:t>3</a:t>
            </a:r>
            <a:r>
              <a:rPr lang="ja-JP" altLang="en-US" sz="1600" dirty="0" smtClean="0">
                <a:solidFill>
                  <a:prstClr val="black"/>
                </a:solidFill>
                <a:latin typeface="HGPｺﾞｼｯｸM" pitchFamily="50" charset="-128"/>
                <a:ea typeface="HGPｺﾞｼｯｸM" pitchFamily="50" charset="-128"/>
              </a:rPr>
              <a:t>月）</a:t>
            </a:r>
            <a:endParaRPr kumimoji="1" lang="ja-JP" altLang="ja-JP" sz="1400" b="0" i="0" u="none" strike="noStrike" kern="100" cap="none" spc="0" normalizeH="0" baseline="0" noProof="0" dirty="0" smtClean="0">
              <a:ln>
                <a:noFill/>
              </a:ln>
              <a:solidFill>
                <a:schemeClr val="tx1">
                  <a:tint val="75000"/>
                </a:schemeClr>
              </a:solidFill>
              <a:effectLst/>
              <a:uLnTx/>
              <a:uFillTx/>
              <a:latin typeface="Century"/>
              <a:ea typeface="HGSｺﾞｼｯｸM"/>
              <a:cs typeface="Times New Roman"/>
            </a:endParaRPr>
          </a:p>
          <a:p>
            <a:pPr marL="54000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400" b="0" i="0" u="none" strike="noStrike" kern="1200" cap="none" spc="0" normalizeH="0" baseline="0" noProof="0" dirty="0" smtClean="0">
              <a:ln>
                <a:noFill/>
              </a:ln>
              <a:solidFill>
                <a:schemeClr val="tx1">
                  <a:tint val="75000"/>
                </a:schemeClr>
              </a:solidFill>
              <a:effectLst/>
              <a:uLnTx/>
              <a:uFillTx/>
              <a:latin typeface="HGPｺﾞｼｯｸM" pitchFamily="50" charset="-128"/>
              <a:ea typeface="HGPｺﾞｼｯｸM" pitchFamily="50" charset="-128"/>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3200" b="0" i="0" u="none" strike="noStrike" kern="1200" cap="none" spc="0" normalizeH="0" baseline="0" noProof="0" dirty="0">
              <a:ln>
                <a:noFill/>
              </a:ln>
              <a:solidFill>
                <a:schemeClr val="tx1">
                  <a:tint val="75000"/>
                </a:schemeClr>
              </a:solidFill>
              <a:effectLst/>
              <a:uLnTx/>
              <a:uFillTx/>
              <a:latin typeface="HGPｺﾞｼｯｸM" pitchFamily="50" charset="-128"/>
              <a:ea typeface="HGPｺﾞｼｯｸM" pitchFamily="50" charset="-128"/>
              <a:cs typeface="+mn-cs"/>
            </a:endParaRPr>
          </a:p>
        </p:txBody>
      </p:sp>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323528" y="620688"/>
            <a:ext cx="8352928" cy="792088"/>
          </a:xfrm>
        </p:spPr>
        <p:txBody>
          <a:bodyPr anchor="t" anchorCtr="0">
            <a:noAutofit/>
          </a:bodyPr>
          <a:lstStyle/>
          <a:p>
            <a:r>
              <a:rPr lang="ja-JP" altLang="en-US" sz="6000" dirty="0" smtClean="0">
                <a:solidFill>
                  <a:prstClr val="black"/>
                </a:solidFill>
                <a:latin typeface="HGPｺﾞｼｯｸE" pitchFamily="50" charset="-128"/>
                <a:ea typeface="HGPｺﾞｼｯｸE" pitchFamily="50" charset="-128"/>
              </a:rPr>
              <a:t>あの巨大</a:t>
            </a:r>
            <a:r>
              <a:rPr lang="en-US" altLang="ja-JP" sz="6000" dirty="0" smtClean="0">
                <a:solidFill>
                  <a:prstClr val="black"/>
                </a:solidFill>
                <a:latin typeface="HGPｺﾞｼｯｸE" pitchFamily="50" charset="-128"/>
                <a:ea typeface="HGPｺﾞｼｯｸE" pitchFamily="50" charset="-128"/>
              </a:rPr>
              <a:t>IT</a:t>
            </a:r>
            <a:r>
              <a:rPr lang="ja-JP" altLang="en-US" sz="6000" dirty="0" smtClean="0">
                <a:solidFill>
                  <a:prstClr val="black"/>
                </a:solidFill>
                <a:latin typeface="HGPｺﾞｼｯｸE" pitchFamily="50" charset="-128"/>
                <a:ea typeface="HGPｺﾞｼｯｸE" pitchFamily="50" charset="-128"/>
              </a:rPr>
              <a:t>企業も</a:t>
            </a:r>
            <a:endParaRPr kumimoji="1" lang="ja-JP" altLang="en-US" sz="6000" dirty="0">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 2"/>
          <p:cNvSpPr txBox="1">
            <a:spLocks/>
          </p:cNvSpPr>
          <p:nvPr/>
        </p:nvSpPr>
        <p:spPr>
          <a:xfrm>
            <a:off x="457200" y="1844824"/>
            <a:ext cx="8229600" cy="4237931"/>
          </a:xfrm>
          <a:prstGeom prst="rect">
            <a:avLst/>
          </a:prstGeom>
        </p:spPr>
        <p:txBody>
          <a:bodyPr vert="horz" lIns="91440" tIns="45720" rIns="91440" bIns="45720" rtlCol="0">
            <a:noAutofit/>
          </a:bodyPr>
          <a:lstStyle/>
          <a:p>
            <a:pPr algn="ctr">
              <a:spcBef>
                <a:spcPct val="20000"/>
              </a:spcBef>
            </a:pPr>
            <a:r>
              <a:rPr kumimoji="1" lang="ja-JP" altLang="en-US" sz="3200" b="0" i="0" u="none" strike="noStrike" kern="1200" cap="none" spc="0" normalizeH="0" baseline="0" noProof="0" dirty="0" smtClean="0">
                <a:ln>
                  <a:noFill/>
                </a:ln>
                <a:solidFill>
                  <a:srgbClr val="0070C0"/>
                </a:solidFill>
                <a:effectLst/>
                <a:uLnTx/>
                <a:uFillTx/>
                <a:latin typeface="HGPｺﾞｼｯｸE" pitchFamily="50" charset="-128"/>
                <a:ea typeface="HGPｺﾞｼｯｸE" pitchFamily="50" charset="-128"/>
                <a:cs typeface="+mn-cs"/>
              </a:rPr>
              <a:t>●</a:t>
            </a:r>
            <a:r>
              <a:rPr lang="ja-JP" altLang="en-US" sz="3200" dirty="0" smtClean="0">
                <a:solidFill>
                  <a:srgbClr val="0070C0"/>
                </a:solidFill>
                <a:latin typeface="HGPｺﾞｼｯｸE" pitchFamily="50" charset="-128"/>
                <a:ea typeface="HGPｺﾞｼｯｸE" pitchFamily="50" charset="-128"/>
              </a:rPr>
              <a:t>トヨタ，ホンダ，日産自動車</a:t>
            </a:r>
            <a:endParaRPr lang="en-US" altLang="ja-JP" sz="800" dirty="0" smtClean="0">
              <a:solidFill>
                <a:srgbClr val="0070C0"/>
              </a:solidFill>
              <a:latin typeface="HGPｺﾞｼｯｸE" pitchFamily="50" charset="-128"/>
              <a:ea typeface="HGPｺﾞｼｯｸE" pitchFamily="50" charset="-128"/>
            </a:endParaRPr>
          </a:p>
          <a:p>
            <a:pPr algn="ctr">
              <a:spcBef>
                <a:spcPct val="20000"/>
              </a:spcBef>
            </a:pPr>
            <a:endParaRPr kumimoji="1" lang="en-US" altLang="ja-JP" sz="800" b="0" i="0" u="none" strike="noStrike" kern="1200" cap="none" spc="0" normalizeH="0" baseline="0" noProof="0" dirty="0" smtClean="0">
              <a:ln>
                <a:noFill/>
              </a:ln>
              <a:solidFill>
                <a:srgbClr val="0070C0"/>
              </a:solidFill>
              <a:effectLst/>
              <a:uLnTx/>
              <a:uFillTx/>
              <a:latin typeface="HGPｺﾞｼｯｸE" pitchFamily="50" charset="-128"/>
              <a:ea typeface="HGPｺﾞｼｯｸE" pitchFamily="50" charset="-128"/>
              <a:cs typeface="+mn-cs"/>
            </a:endParaRPr>
          </a:p>
          <a:p>
            <a:pPr algn="ctr"/>
            <a:r>
              <a:rPr lang="ja-JP" altLang="en-US" sz="2800" dirty="0" smtClean="0">
                <a:latin typeface="HGPｺﾞｼｯｸM" pitchFamily="50" charset="-128"/>
                <a:ea typeface="HGPｺﾞｼｯｸM" pitchFamily="50" charset="-128"/>
              </a:rPr>
              <a:t>シリコンバレー（ＩＴ企業の一大集積地）に</a:t>
            </a:r>
            <a:endParaRPr lang="en-US" altLang="ja-JP" sz="2800" dirty="0" smtClean="0">
              <a:latin typeface="HGPｺﾞｼｯｸM" pitchFamily="50" charset="-128"/>
              <a:ea typeface="HGPｺﾞｼｯｸM" pitchFamily="50" charset="-128"/>
            </a:endParaRPr>
          </a:p>
          <a:p>
            <a:pPr algn="ctr"/>
            <a:r>
              <a:rPr lang="ja-JP" altLang="en-US" sz="2800" dirty="0" smtClean="0">
                <a:latin typeface="HGPｺﾞｼｯｸM" pitchFamily="50" charset="-128"/>
                <a:ea typeface="HGPｺﾞｼｯｸM" pitchFamily="50" charset="-128"/>
              </a:rPr>
              <a:t>研究所を開設し，開発に力を入れる。</a:t>
            </a:r>
          </a:p>
          <a:p>
            <a:pPr marL="54000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100" b="0" i="0" u="none" strike="noStrike" kern="1200" cap="none" spc="0" normalizeH="0" baseline="0" noProof="0" dirty="0" smtClean="0">
              <a:ln>
                <a:noFill/>
              </a:ln>
              <a:solidFill>
                <a:schemeClr val="tx1">
                  <a:tint val="75000"/>
                </a:schemeClr>
              </a:solidFill>
              <a:effectLst/>
              <a:uLnTx/>
              <a:uFillTx/>
              <a:latin typeface="HGPｺﾞｼｯｸM" pitchFamily="50" charset="-128"/>
              <a:ea typeface="HGPｺﾞｼｯｸM" pitchFamily="50" charset="-128"/>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FA0CCD"/>
                </a:solidFill>
                <a:effectLst/>
                <a:uLnTx/>
                <a:uFillTx/>
                <a:latin typeface="HGPｺﾞｼｯｸE" pitchFamily="50" charset="-128"/>
                <a:ea typeface="HGPｺﾞｼｯｸE" pitchFamily="50" charset="-128"/>
                <a:cs typeface="+mn-cs"/>
              </a:rPr>
              <a:t>自動車産業の中心地</a:t>
            </a:r>
            <a:r>
              <a:rPr kumimoji="1" lang="ja-JP" altLang="en-US" sz="3200" b="0" i="0" u="none" strike="noStrike" kern="1200" cap="none" spc="0" normalizeH="0" baseline="0" noProof="0" dirty="0" smtClean="0">
                <a:ln>
                  <a:noFill/>
                </a:ln>
                <a:solidFill>
                  <a:srgbClr val="FA0CCD"/>
                </a:solidFill>
                <a:effectLst/>
                <a:uLnTx/>
                <a:uFillTx/>
                <a:latin typeface="HGPｺﾞｼｯｸE" pitchFamily="50" charset="-128"/>
                <a:ea typeface="HGPｺﾞｼｯｸE" pitchFamily="50" charset="-128"/>
                <a:cs typeface="+mn-cs"/>
              </a:rPr>
              <a:t>は</a:t>
            </a:r>
            <a:endParaRPr kumimoji="1" lang="en-US" altLang="ja-JP" sz="3200" b="0" i="0" u="none" strike="noStrike" kern="1200" cap="none" spc="0" normalizeH="0" baseline="0" noProof="0" dirty="0" smtClean="0">
              <a:ln>
                <a:noFill/>
              </a:ln>
              <a:solidFill>
                <a:srgbClr val="FA0CCD"/>
              </a:solidFill>
              <a:effectLst/>
              <a:uLnTx/>
              <a:uFillTx/>
              <a:latin typeface="HGPｺﾞｼｯｸE" pitchFamily="50" charset="-128"/>
              <a:ea typeface="HGPｺﾞｼｯｸE" pitchFamily="50" charset="-128"/>
              <a:cs typeface="+mn-cs"/>
            </a:endParaRPr>
          </a:p>
          <a:p>
            <a:pPr lvl="0" algn="ctr">
              <a:spcBef>
                <a:spcPct val="20000"/>
              </a:spcBef>
              <a:defRPr/>
            </a:pPr>
            <a:r>
              <a:rPr lang="ja-JP" altLang="en-US" sz="3200" dirty="0" smtClean="0">
                <a:solidFill>
                  <a:srgbClr val="FA0CCD"/>
                </a:solidFill>
                <a:latin typeface="HGPｺﾞｼｯｸE" pitchFamily="50" charset="-128"/>
                <a:ea typeface="HGPｺﾞｼｯｸE" pitchFamily="50" charset="-128"/>
              </a:rPr>
              <a:t>デトロイトではなく</a:t>
            </a:r>
            <a:r>
              <a:rPr lang="ja-JP" altLang="en-US" sz="3200" dirty="0" smtClean="0">
                <a:solidFill>
                  <a:srgbClr val="FA0CCD"/>
                </a:solidFill>
                <a:latin typeface="HGPｺﾞｼｯｸE" pitchFamily="50" charset="-128"/>
                <a:ea typeface="HGPｺﾞｼｯｸE" pitchFamily="50" charset="-128"/>
              </a:rPr>
              <a:t>，</a:t>
            </a:r>
            <a:r>
              <a:rPr lang="ja-JP" altLang="en-US" sz="3200" dirty="0" smtClean="0">
                <a:solidFill>
                  <a:srgbClr val="FA0CCD"/>
                </a:solidFill>
                <a:latin typeface="HGPｺﾞｼｯｸE" pitchFamily="50" charset="-128"/>
                <a:ea typeface="HGPｺﾞｼｯｸE" pitchFamily="50" charset="-128"/>
              </a:rPr>
              <a:t>いまや</a:t>
            </a:r>
            <a:r>
              <a:rPr lang="ja-JP" altLang="en-US" sz="3200" dirty="0" smtClean="0">
                <a:solidFill>
                  <a:srgbClr val="FA0CCD"/>
                </a:solidFill>
                <a:latin typeface="HGPｺﾞｼｯｸE" pitchFamily="50" charset="-128"/>
                <a:ea typeface="HGPｺﾞｼｯｸE" pitchFamily="50" charset="-128"/>
              </a:rPr>
              <a:t>シリコンバレー？</a:t>
            </a:r>
            <a:endParaRPr kumimoji="1" lang="ja-JP" altLang="ja-JP" sz="1400" b="0" i="0" u="none" strike="noStrike" kern="100" cap="none" spc="0" normalizeH="0" baseline="0" noProof="0" dirty="0" smtClean="0">
              <a:ln>
                <a:noFill/>
              </a:ln>
              <a:solidFill>
                <a:srgbClr val="FA0CCD"/>
              </a:solidFill>
              <a:effectLst/>
              <a:uLnTx/>
              <a:uFillTx/>
              <a:latin typeface="Century"/>
              <a:ea typeface="HGSｺﾞｼｯｸM"/>
              <a:cs typeface="Times New Roman"/>
            </a:endParaRPr>
          </a:p>
          <a:p>
            <a:pPr marL="54000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400" b="0" i="0" u="none" strike="noStrike" kern="1200" cap="none" spc="0" normalizeH="0" baseline="0" noProof="0" dirty="0" smtClean="0">
              <a:ln>
                <a:noFill/>
              </a:ln>
              <a:solidFill>
                <a:schemeClr val="tx1">
                  <a:tint val="75000"/>
                </a:schemeClr>
              </a:solidFill>
              <a:effectLst/>
              <a:uLnTx/>
              <a:uFillTx/>
              <a:latin typeface="HGPｺﾞｼｯｸM" pitchFamily="50" charset="-128"/>
              <a:ea typeface="HGPｺﾞｼｯｸM" pitchFamily="50" charset="-128"/>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3200" b="0" i="0" u="none" strike="noStrike" kern="1200" cap="none" spc="0" normalizeH="0" baseline="0" noProof="0" dirty="0">
              <a:ln>
                <a:noFill/>
              </a:ln>
              <a:solidFill>
                <a:schemeClr val="tx1">
                  <a:tint val="75000"/>
                </a:schemeClr>
              </a:solidFill>
              <a:effectLst/>
              <a:uLnTx/>
              <a:uFillTx/>
              <a:latin typeface="HGPｺﾞｼｯｸM" pitchFamily="50" charset="-128"/>
              <a:ea typeface="HGPｺﾞｼｯｸM" pitchFamily="50" charset="-128"/>
              <a:cs typeface="+mn-cs"/>
            </a:endParaRPr>
          </a:p>
        </p:txBody>
      </p:sp>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323528" y="620688"/>
            <a:ext cx="8352928" cy="792088"/>
          </a:xfrm>
        </p:spPr>
        <p:txBody>
          <a:bodyPr anchor="t" anchorCtr="0">
            <a:noAutofit/>
          </a:bodyPr>
          <a:lstStyle/>
          <a:p>
            <a:r>
              <a:rPr lang="ja-JP" altLang="en-US" sz="6000" dirty="0" smtClean="0">
                <a:solidFill>
                  <a:prstClr val="black"/>
                </a:solidFill>
                <a:latin typeface="HGPｺﾞｼｯｸE" pitchFamily="50" charset="-128"/>
                <a:ea typeface="HGPｺﾞｼｯｸE" pitchFamily="50" charset="-128"/>
              </a:rPr>
              <a:t>クルマメーカーも</a:t>
            </a:r>
            <a:endParaRPr kumimoji="1" lang="ja-JP" altLang="en-US" sz="6000" dirty="0">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iwasaki\Desktop\ss\00248_2.png"/>
          <p:cNvPicPr>
            <a:picLocks noChangeAspect="1" noChangeArrowheads="1"/>
          </p:cNvPicPr>
          <p:nvPr/>
        </p:nvPicPr>
        <p:blipFill>
          <a:blip r:embed="rId3" cstate="screen"/>
          <a:srcRect/>
          <a:stretch>
            <a:fillRect/>
          </a:stretch>
        </p:blipFill>
        <p:spPr bwMode="auto">
          <a:xfrm>
            <a:off x="251520" y="620688"/>
            <a:ext cx="2471315" cy="1296144"/>
          </a:xfrm>
          <a:prstGeom prst="rect">
            <a:avLst/>
          </a:prstGeom>
          <a:noFill/>
        </p:spPr>
      </p:pic>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323528" y="1844824"/>
            <a:ext cx="8352928" cy="4276055"/>
          </a:xfrm>
        </p:spPr>
        <p:txBody>
          <a:bodyPr>
            <a:normAutofit fontScale="90000"/>
          </a:bodyPr>
          <a:lstStyle/>
          <a:p>
            <a:r>
              <a:rPr lang="ja-JP" altLang="en-US" sz="8000" dirty="0" smtClean="0">
                <a:latin typeface="HGPｺﾞｼｯｸE" pitchFamily="50" charset="-128"/>
                <a:ea typeface="HGPｺﾞｼｯｸE" pitchFamily="50" charset="-128"/>
              </a:rPr>
              <a:t>“</a:t>
            </a:r>
            <a:r>
              <a:rPr lang="ja-JP" altLang="en-US" sz="8000" dirty="0" smtClean="0">
                <a:solidFill>
                  <a:srgbClr val="00B050"/>
                </a:solidFill>
                <a:latin typeface="HGPｺﾞｼｯｸE" pitchFamily="50" charset="-128"/>
                <a:ea typeface="HGPｺﾞｼｯｸE" pitchFamily="50" charset="-128"/>
              </a:rPr>
              <a:t>クルマ</a:t>
            </a:r>
            <a:r>
              <a:rPr lang="en-US" altLang="ja-JP" sz="8000" dirty="0" smtClean="0">
                <a:solidFill>
                  <a:srgbClr val="00B050"/>
                </a:solidFill>
                <a:latin typeface="HGPｺﾞｼｯｸE" pitchFamily="50" charset="-128"/>
                <a:ea typeface="HGPｺﾞｼｯｸE" pitchFamily="50" charset="-128"/>
              </a:rPr>
              <a:t>×ICT</a:t>
            </a:r>
            <a:r>
              <a:rPr lang="ja-JP" altLang="en-US" sz="8000" dirty="0" smtClean="0">
                <a:latin typeface="HGPｺﾞｼｯｸE" pitchFamily="50" charset="-128"/>
                <a:ea typeface="HGPｺﾞｼｯｸE" pitchFamily="50" charset="-128"/>
              </a:rPr>
              <a:t>”</a:t>
            </a:r>
            <a:r>
              <a:rPr lang="en-US" altLang="ja-JP" sz="8000" dirty="0" smtClean="0">
                <a:latin typeface="HGPｺﾞｼｯｸE" pitchFamily="50" charset="-128"/>
                <a:ea typeface="HGPｺﾞｼｯｸE" pitchFamily="50" charset="-128"/>
              </a:rPr>
              <a:t/>
            </a:r>
            <a:br>
              <a:rPr lang="en-US" altLang="ja-JP" sz="8000" dirty="0" smtClean="0">
                <a:latin typeface="HGPｺﾞｼｯｸE" pitchFamily="50" charset="-128"/>
                <a:ea typeface="HGPｺﾞｼｯｸE" pitchFamily="50" charset="-128"/>
              </a:rPr>
            </a:br>
            <a:r>
              <a:rPr lang="ja-JP" altLang="en-US" sz="5400" dirty="0" smtClean="0">
                <a:solidFill>
                  <a:prstClr val="black"/>
                </a:solidFill>
                <a:latin typeface="HGPｺﾞｼｯｸE" pitchFamily="50" charset="-128"/>
                <a:ea typeface="HGPｺﾞｼｯｸE" pitchFamily="50" charset="-128"/>
              </a:rPr>
              <a:t>によって，</a:t>
            </a:r>
            <a:r>
              <a:rPr lang="en-US" altLang="ja-JP" sz="5400" dirty="0" smtClean="0">
                <a:solidFill>
                  <a:prstClr val="black"/>
                </a:solidFill>
                <a:latin typeface="HGPｺﾞｼｯｸE" pitchFamily="50" charset="-128"/>
                <a:ea typeface="HGPｺﾞｼｯｸE" pitchFamily="50" charset="-128"/>
              </a:rPr>
              <a:t/>
            </a:r>
            <a:br>
              <a:rPr lang="en-US" altLang="ja-JP" sz="5400" dirty="0" smtClean="0">
                <a:solidFill>
                  <a:prstClr val="black"/>
                </a:solidFill>
                <a:latin typeface="HGPｺﾞｼｯｸE" pitchFamily="50" charset="-128"/>
                <a:ea typeface="HGPｺﾞｼｯｸE" pitchFamily="50" charset="-128"/>
              </a:rPr>
            </a:br>
            <a:r>
              <a:rPr lang="ja-JP" altLang="en-US" sz="5400" dirty="0" smtClean="0">
                <a:solidFill>
                  <a:prstClr val="black"/>
                </a:solidFill>
                <a:latin typeface="HGPｺﾞｼｯｸE" pitchFamily="50" charset="-128"/>
                <a:ea typeface="HGPｺﾞｼｯｸE" pitchFamily="50" charset="-128"/>
              </a:rPr>
              <a:t>いま，</a:t>
            </a:r>
            <a:r>
              <a:rPr lang="ja-JP" altLang="en-US" sz="5400" dirty="0" smtClean="0">
                <a:solidFill>
                  <a:srgbClr val="FA0CCD"/>
                </a:solidFill>
                <a:latin typeface="HGPｺﾞｼｯｸE" pitchFamily="50" charset="-128"/>
                <a:ea typeface="HGPｺﾞｼｯｸE" pitchFamily="50" charset="-128"/>
              </a:rPr>
              <a:t>新しいクルマ社会</a:t>
            </a:r>
            <a:r>
              <a:rPr lang="ja-JP" altLang="en-US" sz="5400" dirty="0" smtClean="0">
                <a:solidFill>
                  <a:prstClr val="black"/>
                </a:solidFill>
                <a:latin typeface="HGPｺﾞｼｯｸE" pitchFamily="50" charset="-128"/>
                <a:ea typeface="HGPｺﾞｼｯｸE" pitchFamily="50" charset="-128"/>
              </a:rPr>
              <a:t>が</a:t>
            </a:r>
            <a:r>
              <a:rPr lang="en-US" altLang="ja-JP" sz="5400" dirty="0" smtClean="0">
                <a:solidFill>
                  <a:prstClr val="black"/>
                </a:solidFill>
                <a:latin typeface="HGPｺﾞｼｯｸE" pitchFamily="50" charset="-128"/>
                <a:ea typeface="HGPｺﾞｼｯｸE" pitchFamily="50" charset="-128"/>
              </a:rPr>
              <a:t/>
            </a:r>
            <a:br>
              <a:rPr lang="en-US" altLang="ja-JP" sz="5400" dirty="0" smtClean="0">
                <a:solidFill>
                  <a:prstClr val="black"/>
                </a:solidFill>
                <a:latin typeface="HGPｺﾞｼｯｸE" pitchFamily="50" charset="-128"/>
                <a:ea typeface="HGPｺﾞｼｯｸE" pitchFamily="50" charset="-128"/>
              </a:rPr>
            </a:br>
            <a:r>
              <a:rPr lang="ja-JP" altLang="en-US" sz="5400" dirty="0" smtClean="0">
                <a:solidFill>
                  <a:prstClr val="black"/>
                </a:solidFill>
                <a:latin typeface="HGPｺﾞｼｯｸE" pitchFamily="50" charset="-128"/>
                <a:ea typeface="HGPｺﾞｼｯｸE" pitchFamily="50" charset="-128"/>
              </a:rPr>
              <a:t>描かれようとしている。</a:t>
            </a:r>
            <a:r>
              <a:rPr lang="en-US" altLang="ja-JP" sz="2000" dirty="0" smtClean="0">
                <a:solidFill>
                  <a:prstClr val="black"/>
                </a:solidFill>
                <a:latin typeface="HGPｺﾞｼｯｸE" pitchFamily="50" charset="-128"/>
                <a:ea typeface="HGPｺﾞｼｯｸE" pitchFamily="50" charset="-128"/>
              </a:rPr>
              <a:t/>
            </a:r>
            <a:br>
              <a:rPr lang="en-US" altLang="ja-JP" sz="2000" dirty="0" smtClean="0">
                <a:solidFill>
                  <a:prstClr val="black"/>
                </a:solidFill>
                <a:latin typeface="HGPｺﾞｼｯｸE" pitchFamily="50" charset="-128"/>
                <a:ea typeface="HGPｺﾞｼｯｸE" pitchFamily="50" charset="-128"/>
              </a:rPr>
            </a:br>
            <a:r>
              <a:rPr lang="en-US" altLang="ja-JP" sz="2000" dirty="0" smtClean="0">
                <a:solidFill>
                  <a:prstClr val="black"/>
                </a:solidFill>
                <a:latin typeface="HGPｺﾞｼｯｸE" pitchFamily="50" charset="-128"/>
                <a:ea typeface="HGPｺﾞｼｯｸE" pitchFamily="50" charset="-128"/>
              </a:rPr>
              <a:t/>
            </a:r>
            <a:br>
              <a:rPr lang="en-US" altLang="ja-JP" sz="2000" dirty="0" smtClean="0">
                <a:solidFill>
                  <a:prstClr val="black"/>
                </a:solidFill>
                <a:latin typeface="HGPｺﾞｼｯｸE" pitchFamily="50" charset="-128"/>
                <a:ea typeface="HGPｺﾞｼｯｸE" pitchFamily="50" charset="-128"/>
              </a:rPr>
            </a:br>
            <a:endParaRPr kumimoji="1" lang="ja-JP" altLang="en-US" sz="5400" dirty="0">
              <a:latin typeface="HGPｺﾞｼｯｸE" pitchFamily="50" charset="-128"/>
              <a:ea typeface="HGPｺﾞｼｯｸE" pitchFamily="50" charset="-128"/>
            </a:endParaRPr>
          </a:p>
        </p:txBody>
      </p:sp>
      <p:sp>
        <p:nvSpPr>
          <p:cNvPr id="9" name="コンテンツ プレースホルダ 2"/>
          <p:cNvSpPr txBox="1">
            <a:spLocks/>
          </p:cNvSpPr>
          <p:nvPr/>
        </p:nvSpPr>
        <p:spPr>
          <a:xfrm>
            <a:off x="467544" y="836712"/>
            <a:ext cx="2170584" cy="648072"/>
          </a:xfrm>
          <a:prstGeom prst="rect">
            <a:avLst/>
          </a:prstGeom>
        </p:spPr>
        <p:txBody>
          <a:bodyPr vert="horz" lIns="91440" tIns="45720" rIns="91440" bIns="45720" rtlCol="0">
            <a:noAutofit/>
          </a:bodyPr>
          <a:lstStyle/>
          <a:p>
            <a:pPr algn="ctr">
              <a:spcBef>
                <a:spcPct val="20000"/>
              </a:spcBef>
            </a:pPr>
            <a:r>
              <a:rPr kumimoji="1" lang="ja-JP" altLang="en-US" sz="3200" b="0" i="0" u="none" strike="noStrike" kern="1200" cap="none" spc="0" normalizeH="0" baseline="0" noProof="0" dirty="0" smtClean="0">
                <a:ln>
                  <a:noFill/>
                </a:ln>
                <a:solidFill>
                  <a:srgbClr val="00B050"/>
                </a:solidFill>
                <a:effectLst/>
                <a:uLnTx/>
                <a:uFillTx/>
                <a:latin typeface="HGPｺﾞｼｯｸE" pitchFamily="50" charset="-128"/>
                <a:ea typeface="HGPｺﾞｼｯｸE" pitchFamily="50" charset="-128"/>
                <a:cs typeface="+mn-cs"/>
              </a:rPr>
              <a:t>要注目！</a:t>
            </a:r>
            <a:endParaRPr kumimoji="1" lang="en-US" altLang="ja-JP" sz="14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3200" b="0" i="0" u="none" strike="noStrike" kern="1200" cap="none" spc="0" normalizeH="0" baseline="0" noProof="0" dirty="0">
              <a:ln>
                <a:noFill/>
              </a:ln>
              <a:solidFill>
                <a:srgbClr val="00B050"/>
              </a:solidFill>
              <a:effectLst/>
              <a:uLnTx/>
              <a:uFillTx/>
              <a:latin typeface="HGPｺﾞｼｯｸM" pitchFamily="50" charset="-128"/>
              <a:ea typeface="HGPｺﾞｼｯｸM" pitchFamily="50" charset="-128"/>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541784" y="521097"/>
            <a:ext cx="7772400" cy="5140151"/>
          </a:xfrm>
        </p:spPr>
        <p:txBody>
          <a:bodyPr>
            <a:normAutofit/>
          </a:bodyPr>
          <a:lstStyle/>
          <a:p>
            <a:r>
              <a:rPr lang="ja-JP" altLang="en-US" sz="8000" dirty="0" smtClean="0">
                <a:latin typeface="HGPｺﾞｼｯｸE" pitchFamily="50" charset="-128"/>
                <a:ea typeface="HGPｺﾞｼｯｸE" pitchFamily="50" charset="-128"/>
              </a:rPr>
              <a:t>作成用資料編</a:t>
            </a:r>
            <a:endParaRPr kumimoji="1" lang="ja-JP" altLang="en-US" sz="8000" dirty="0">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332656"/>
            <a:ext cx="8568952" cy="1470025"/>
          </a:xfrm>
        </p:spPr>
        <p:txBody>
          <a:bodyPr/>
          <a:lstStyle/>
          <a:p>
            <a:pPr algn="l"/>
            <a:r>
              <a:rPr kumimoji="1" lang="ja-JP" altLang="en-US" dirty="0" smtClean="0">
                <a:latin typeface="HGPｺﾞｼｯｸM" pitchFamily="50" charset="-128"/>
                <a:ea typeface="HGPｺﾞｼｯｸM" pitchFamily="50" charset="-128"/>
              </a:rPr>
              <a:t>第１部　</a:t>
            </a:r>
            <a:r>
              <a:rPr lang="ja-JP" altLang="en-US" dirty="0" smtClean="0">
                <a:latin typeface="HGPｺﾞｼｯｸM" pitchFamily="50" charset="-128"/>
                <a:ea typeface="HGPｺﾞｼｯｸM" pitchFamily="50" charset="-128"/>
              </a:rPr>
              <a:t>自動車と情報通信技術</a:t>
            </a:r>
            <a:r>
              <a:rPr lang="en-US" altLang="ja-JP" sz="3600" dirty="0" smtClean="0">
                <a:latin typeface="HGPｺﾞｼｯｸM" pitchFamily="50" charset="-128"/>
                <a:ea typeface="HGPｺﾞｼｯｸM" pitchFamily="50" charset="-128"/>
              </a:rPr>
              <a:t>(ICT)</a:t>
            </a:r>
            <a:endParaRPr kumimoji="1" lang="ja-JP" altLang="en-US" sz="3600" dirty="0">
              <a:latin typeface="HGPｺﾞｼｯｸM" pitchFamily="50" charset="-128"/>
              <a:ea typeface="HGPｺﾞｼｯｸM" pitchFamily="50" charset="-128"/>
            </a:endParaRPr>
          </a:p>
        </p:txBody>
      </p:sp>
      <p:sp>
        <p:nvSpPr>
          <p:cNvPr id="5" name="サブタイトル 4"/>
          <p:cNvSpPr>
            <a:spLocks noGrp="1"/>
          </p:cNvSpPr>
          <p:nvPr>
            <p:ph type="subTitle" idx="1"/>
          </p:nvPr>
        </p:nvSpPr>
        <p:spPr>
          <a:xfrm>
            <a:off x="3131840" y="1772816"/>
            <a:ext cx="5896744" cy="4320480"/>
          </a:xfrm>
        </p:spPr>
        <p:txBody>
          <a:bodyPr>
            <a:noAutofit/>
          </a:bodyPr>
          <a:lstStyle/>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クルマの</a:t>
            </a:r>
            <a:r>
              <a:rPr lang="en-US" altLang="ja-JP" sz="2400" dirty="0" smtClean="0">
                <a:solidFill>
                  <a:schemeClr val="tx1">
                    <a:lumMod val="50000"/>
                    <a:lumOff val="50000"/>
                  </a:schemeClr>
                </a:solidFill>
                <a:latin typeface="HGPｺﾞｼｯｸM" pitchFamily="50" charset="-128"/>
                <a:ea typeface="HGPｺﾞｼｯｸM" pitchFamily="50" charset="-128"/>
              </a:rPr>
              <a:t>ICT</a:t>
            </a:r>
            <a:r>
              <a:rPr lang="ja-JP" altLang="en-US" sz="2400" dirty="0" smtClean="0">
                <a:solidFill>
                  <a:schemeClr val="tx1">
                    <a:lumMod val="50000"/>
                    <a:lumOff val="50000"/>
                  </a:schemeClr>
                </a:solidFill>
                <a:latin typeface="HGPｺﾞｼｯｸM" pitchFamily="50" charset="-128"/>
                <a:ea typeface="HGPｺﾞｼｯｸM" pitchFamily="50" charset="-128"/>
              </a:rPr>
              <a:t>化</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en-US" altLang="ja-JP" sz="2400" dirty="0" smtClean="0">
                <a:solidFill>
                  <a:schemeClr val="tx1">
                    <a:lumMod val="50000"/>
                    <a:lumOff val="50000"/>
                  </a:schemeClr>
                </a:solidFill>
                <a:latin typeface="HGPｺﾞｼｯｸM" pitchFamily="50" charset="-128"/>
                <a:ea typeface="HGPｺﾞｼｯｸM" pitchFamily="50" charset="-128"/>
              </a:rPr>
              <a:t>ICT</a:t>
            </a:r>
            <a:r>
              <a:rPr lang="ja-JP" altLang="en-US" sz="2400" dirty="0" smtClean="0">
                <a:solidFill>
                  <a:schemeClr val="tx1">
                    <a:lumMod val="50000"/>
                    <a:lumOff val="50000"/>
                  </a:schemeClr>
                </a:solidFill>
                <a:latin typeface="HGPｺﾞｼｯｸM" pitchFamily="50" charset="-128"/>
                <a:ea typeface="HGPｺﾞｼｯｸM" pitchFamily="50" charset="-128"/>
              </a:rPr>
              <a:t>化されたクルマの機能</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クルマの未来がわかる３つのキーワード</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000" dirty="0" smtClean="0">
                <a:solidFill>
                  <a:schemeClr val="tx1">
                    <a:lumMod val="50000"/>
                    <a:lumOff val="50000"/>
                  </a:schemeClr>
                </a:solidFill>
                <a:latin typeface="HGPｺﾞｼｯｸM" pitchFamily="50" charset="-128"/>
                <a:ea typeface="HGPｺﾞｼｯｸM" pitchFamily="50" charset="-128"/>
              </a:rPr>
              <a:t>３</a:t>
            </a:r>
            <a:r>
              <a:rPr lang="en-US" altLang="ja-JP" sz="2000" dirty="0" smtClean="0">
                <a:solidFill>
                  <a:schemeClr val="tx1">
                    <a:lumMod val="50000"/>
                    <a:lumOff val="50000"/>
                  </a:schemeClr>
                </a:solidFill>
                <a:latin typeface="HGPｺﾞｼｯｸM" pitchFamily="50" charset="-128"/>
                <a:ea typeface="HGPｺﾞｼｯｸM" pitchFamily="50" charset="-128"/>
              </a:rPr>
              <a:t>-</a:t>
            </a:r>
            <a:r>
              <a:rPr lang="ja-JP" altLang="en-US" sz="2000" dirty="0" smtClean="0">
                <a:solidFill>
                  <a:schemeClr val="tx1">
                    <a:lumMod val="50000"/>
                    <a:lumOff val="50000"/>
                  </a:schemeClr>
                </a:solidFill>
                <a:latin typeface="HGPｺﾞｼｯｸM" pitchFamily="50" charset="-128"/>
                <a:ea typeface="HGPｺﾞｼｯｸM" pitchFamily="50" charset="-128"/>
              </a:rPr>
              <a:t>１　クルマの未来～次世代自動車</a:t>
            </a:r>
            <a:endParaRPr lang="en-US" altLang="ja-JP" sz="20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000" dirty="0" smtClean="0">
                <a:solidFill>
                  <a:schemeClr val="tx1">
                    <a:lumMod val="50000"/>
                    <a:lumOff val="50000"/>
                  </a:schemeClr>
                </a:solidFill>
                <a:latin typeface="HGPｺﾞｼｯｸM" pitchFamily="50" charset="-128"/>
                <a:ea typeface="HGPｺﾞｼｯｸM" pitchFamily="50" charset="-128"/>
              </a:rPr>
              <a:t>３</a:t>
            </a:r>
            <a:r>
              <a:rPr lang="en-US" altLang="ja-JP" sz="2000" dirty="0" smtClean="0">
                <a:solidFill>
                  <a:schemeClr val="tx1">
                    <a:lumMod val="50000"/>
                    <a:lumOff val="50000"/>
                  </a:schemeClr>
                </a:solidFill>
                <a:latin typeface="HGPｺﾞｼｯｸM" pitchFamily="50" charset="-128"/>
                <a:ea typeface="HGPｺﾞｼｯｸM" pitchFamily="50" charset="-128"/>
              </a:rPr>
              <a:t>-</a:t>
            </a:r>
            <a:r>
              <a:rPr lang="ja-JP" altLang="en-US" sz="2000" dirty="0" smtClean="0">
                <a:solidFill>
                  <a:schemeClr val="tx1">
                    <a:lumMod val="50000"/>
                    <a:lumOff val="50000"/>
                  </a:schemeClr>
                </a:solidFill>
                <a:latin typeface="HGPｺﾞｼｯｸM" pitchFamily="50" charset="-128"/>
                <a:ea typeface="HGPｺﾞｼｯｸM" pitchFamily="50" charset="-128"/>
              </a:rPr>
              <a:t>２　クルマの未来～自動運転</a:t>
            </a:r>
            <a:endParaRPr lang="en-US" altLang="ja-JP" sz="20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000" dirty="0" smtClean="0">
                <a:solidFill>
                  <a:schemeClr val="tx1">
                    <a:lumMod val="50000"/>
                    <a:lumOff val="50000"/>
                  </a:schemeClr>
                </a:solidFill>
                <a:latin typeface="HGPｺﾞｼｯｸM" pitchFamily="50" charset="-128"/>
                <a:ea typeface="HGPｺﾞｼｯｸM" pitchFamily="50" charset="-128"/>
              </a:rPr>
              <a:t>３</a:t>
            </a:r>
            <a:r>
              <a:rPr lang="en-US" altLang="ja-JP" sz="2000" dirty="0" smtClean="0">
                <a:solidFill>
                  <a:schemeClr val="tx1">
                    <a:lumMod val="50000"/>
                    <a:lumOff val="50000"/>
                  </a:schemeClr>
                </a:solidFill>
                <a:latin typeface="HGPｺﾞｼｯｸM" pitchFamily="50" charset="-128"/>
                <a:ea typeface="HGPｺﾞｼｯｸM" pitchFamily="50" charset="-128"/>
              </a:rPr>
              <a:t>-</a:t>
            </a:r>
            <a:r>
              <a:rPr lang="ja-JP" altLang="en-US" sz="2000" dirty="0" smtClean="0">
                <a:solidFill>
                  <a:schemeClr val="tx1">
                    <a:lumMod val="50000"/>
                    <a:lumOff val="50000"/>
                  </a:schemeClr>
                </a:solidFill>
                <a:latin typeface="HGPｺﾞｼｯｸM" pitchFamily="50" charset="-128"/>
                <a:ea typeface="HGPｺﾞｼｯｸM" pitchFamily="50" charset="-128"/>
              </a:rPr>
              <a:t>３　クルマの未来～テレマティクス</a:t>
            </a:r>
            <a:endParaRPr lang="en-US" altLang="ja-JP" sz="20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自動車</a:t>
            </a:r>
            <a:r>
              <a:rPr lang="en-US" altLang="ja-JP" sz="2400" dirty="0" smtClean="0">
                <a:solidFill>
                  <a:schemeClr val="tx1">
                    <a:lumMod val="50000"/>
                    <a:lumOff val="50000"/>
                  </a:schemeClr>
                </a:solidFill>
                <a:latin typeface="HGPｺﾞｼｯｸM" pitchFamily="50" charset="-128"/>
                <a:ea typeface="HGPｺﾞｼｯｸM" pitchFamily="50" charset="-128"/>
              </a:rPr>
              <a:t>×</a:t>
            </a:r>
            <a:r>
              <a:rPr lang="ja-JP" altLang="en-US" sz="2400" dirty="0" smtClean="0">
                <a:solidFill>
                  <a:schemeClr val="tx1">
                    <a:lumMod val="50000"/>
                    <a:lumOff val="50000"/>
                  </a:schemeClr>
                </a:solidFill>
                <a:latin typeface="HGPｺﾞｼｯｸM" pitchFamily="50" charset="-128"/>
                <a:ea typeface="HGPｺﾞｼｯｸM" pitchFamily="50" charset="-128"/>
              </a:rPr>
              <a:t>ＩＣＴの最前線「カーナビ」</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000" dirty="0" smtClean="0">
                <a:solidFill>
                  <a:schemeClr val="tx1">
                    <a:lumMod val="50000"/>
                    <a:lumOff val="50000"/>
                  </a:schemeClr>
                </a:solidFill>
                <a:latin typeface="HGPｺﾞｼｯｸM" pitchFamily="50" charset="-128"/>
                <a:ea typeface="HGPｺﾞｼｯｸM" pitchFamily="50" charset="-128"/>
              </a:rPr>
              <a:t>４</a:t>
            </a:r>
            <a:r>
              <a:rPr lang="en-US" altLang="ja-JP" sz="2000" dirty="0" smtClean="0">
                <a:solidFill>
                  <a:schemeClr val="tx1">
                    <a:lumMod val="50000"/>
                    <a:lumOff val="50000"/>
                  </a:schemeClr>
                </a:solidFill>
                <a:latin typeface="HGPｺﾞｼｯｸM" pitchFamily="50" charset="-128"/>
                <a:ea typeface="HGPｺﾞｼｯｸM" pitchFamily="50" charset="-128"/>
              </a:rPr>
              <a:t>-</a:t>
            </a:r>
            <a:r>
              <a:rPr lang="ja-JP" altLang="en-US" sz="2000" dirty="0" smtClean="0">
                <a:solidFill>
                  <a:schemeClr val="tx1">
                    <a:lumMod val="50000"/>
                    <a:lumOff val="50000"/>
                  </a:schemeClr>
                </a:solidFill>
                <a:latin typeface="HGPｺﾞｼｯｸM" pitchFamily="50" charset="-128"/>
                <a:ea typeface="HGPｺﾞｼｯｸM" pitchFamily="50" charset="-128"/>
              </a:rPr>
              <a:t>１　「カーナビ」の今がわかるキーワード</a:t>
            </a:r>
            <a:endParaRPr lang="en-US" altLang="ja-JP" sz="20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000" dirty="0" smtClean="0">
                <a:solidFill>
                  <a:schemeClr val="tx1">
                    <a:lumMod val="50000"/>
                    <a:lumOff val="50000"/>
                  </a:schemeClr>
                </a:solidFill>
                <a:latin typeface="HGPｺﾞｼｯｸM" pitchFamily="50" charset="-128"/>
                <a:ea typeface="HGPｺﾞｼｯｸM" pitchFamily="50" charset="-128"/>
              </a:rPr>
              <a:t>４</a:t>
            </a:r>
            <a:r>
              <a:rPr lang="en-US" altLang="ja-JP" sz="2000" dirty="0" smtClean="0">
                <a:solidFill>
                  <a:schemeClr val="tx1">
                    <a:lumMod val="50000"/>
                    <a:lumOff val="50000"/>
                  </a:schemeClr>
                </a:solidFill>
                <a:latin typeface="HGPｺﾞｼｯｸM" pitchFamily="50" charset="-128"/>
                <a:ea typeface="HGPｺﾞｼｯｸM" pitchFamily="50" charset="-128"/>
              </a:rPr>
              <a:t>-</a:t>
            </a:r>
            <a:r>
              <a:rPr lang="ja-JP" altLang="en-US" sz="2000" dirty="0" smtClean="0">
                <a:solidFill>
                  <a:schemeClr val="tx1">
                    <a:lumMod val="50000"/>
                    <a:lumOff val="50000"/>
                  </a:schemeClr>
                </a:solidFill>
                <a:latin typeface="HGPｺﾞｼｯｸM" pitchFamily="50" charset="-128"/>
                <a:ea typeface="HGPｺﾞｼｯｸM" pitchFamily="50" charset="-128"/>
              </a:rPr>
              <a:t>２　プローブデータってなに？</a:t>
            </a:r>
            <a:endParaRPr lang="en-US" altLang="ja-JP" sz="20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000" dirty="0" smtClean="0">
                <a:solidFill>
                  <a:schemeClr val="tx1">
                    <a:lumMod val="50000"/>
                    <a:lumOff val="50000"/>
                  </a:schemeClr>
                </a:solidFill>
                <a:latin typeface="HGPｺﾞｼｯｸM" pitchFamily="50" charset="-128"/>
                <a:ea typeface="HGPｺﾞｼｯｸM" pitchFamily="50" charset="-128"/>
              </a:rPr>
              <a:t>４</a:t>
            </a:r>
            <a:r>
              <a:rPr lang="en-US" altLang="ja-JP" sz="2000" dirty="0" smtClean="0">
                <a:solidFill>
                  <a:schemeClr val="tx1">
                    <a:lumMod val="50000"/>
                    <a:lumOff val="50000"/>
                  </a:schemeClr>
                </a:solidFill>
                <a:latin typeface="HGPｺﾞｼｯｸM" pitchFamily="50" charset="-128"/>
                <a:ea typeface="HGPｺﾞｼｯｸM" pitchFamily="50" charset="-128"/>
              </a:rPr>
              <a:t>-</a:t>
            </a:r>
            <a:r>
              <a:rPr lang="ja-JP" altLang="en-US" sz="2000" dirty="0" smtClean="0">
                <a:solidFill>
                  <a:schemeClr val="tx1">
                    <a:lumMod val="50000"/>
                    <a:lumOff val="50000"/>
                  </a:schemeClr>
                </a:solidFill>
                <a:latin typeface="HGPｺﾞｼｯｸM" pitchFamily="50" charset="-128"/>
                <a:ea typeface="HGPｺﾞｼｯｸM" pitchFamily="50" charset="-128"/>
              </a:rPr>
              <a:t>３　プローブデータでなにがわかる？</a:t>
            </a:r>
          </a:p>
          <a:p>
            <a:pPr algn="l">
              <a:lnSpc>
                <a:spcPct val="90000"/>
              </a:lnSpc>
            </a:pPr>
            <a:r>
              <a:rPr lang="ja-JP" altLang="en-US" sz="2000" dirty="0" smtClean="0">
                <a:solidFill>
                  <a:schemeClr val="tx1">
                    <a:lumMod val="50000"/>
                    <a:lumOff val="50000"/>
                  </a:schemeClr>
                </a:solidFill>
                <a:latin typeface="HGPｺﾞｼｯｸM" pitchFamily="50" charset="-128"/>
                <a:ea typeface="HGPｺﾞｼｯｸM" pitchFamily="50" charset="-128"/>
              </a:rPr>
              <a:t>４</a:t>
            </a:r>
            <a:r>
              <a:rPr lang="en-US" altLang="ja-JP" sz="2000" dirty="0" smtClean="0">
                <a:solidFill>
                  <a:schemeClr val="tx1">
                    <a:lumMod val="50000"/>
                    <a:lumOff val="50000"/>
                  </a:schemeClr>
                </a:solidFill>
                <a:latin typeface="HGPｺﾞｼｯｸM" pitchFamily="50" charset="-128"/>
                <a:ea typeface="HGPｺﾞｼｯｸM" pitchFamily="50" charset="-128"/>
              </a:rPr>
              <a:t>-</a:t>
            </a:r>
            <a:r>
              <a:rPr lang="ja-JP" altLang="en-US" sz="2000" dirty="0" smtClean="0">
                <a:solidFill>
                  <a:schemeClr val="tx1">
                    <a:lumMod val="50000"/>
                    <a:lumOff val="50000"/>
                  </a:schemeClr>
                </a:solidFill>
                <a:latin typeface="HGPｺﾞｼｯｸM" pitchFamily="50" charset="-128"/>
                <a:ea typeface="HGPｺﾞｼｯｸM" pitchFamily="50" charset="-128"/>
              </a:rPr>
              <a:t>４　どうして位置がわかる？</a:t>
            </a:r>
            <a:endParaRPr lang="en-US" altLang="ja-JP" sz="20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000" dirty="0" smtClean="0">
                <a:solidFill>
                  <a:schemeClr val="tx1">
                    <a:lumMod val="50000"/>
                    <a:lumOff val="50000"/>
                  </a:schemeClr>
                </a:solidFill>
                <a:latin typeface="HGPｺﾞｼｯｸM" pitchFamily="50" charset="-128"/>
                <a:ea typeface="HGPｺﾞｼｯｸM" pitchFamily="50" charset="-128"/>
              </a:rPr>
              <a:t>４</a:t>
            </a:r>
            <a:r>
              <a:rPr lang="en-US" altLang="ja-JP" sz="2000" dirty="0" smtClean="0">
                <a:solidFill>
                  <a:schemeClr val="tx1">
                    <a:lumMod val="50000"/>
                    <a:lumOff val="50000"/>
                  </a:schemeClr>
                </a:solidFill>
                <a:latin typeface="HGPｺﾞｼｯｸM" pitchFamily="50" charset="-128"/>
                <a:ea typeface="HGPｺﾞｼｯｸM" pitchFamily="50" charset="-128"/>
              </a:rPr>
              <a:t>-</a:t>
            </a:r>
            <a:r>
              <a:rPr lang="ja-JP" altLang="en-US" sz="2000" dirty="0" smtClean="0">
                <a:solidFill>
                  <a:schemeClr val="tx1">
                    <a:lumMod val="50000"/>
                    <a:lumOff val="50000"/>
                  </a:schemeClr>
                </a:solidFill>
                <a:latin typeface="HGPｺﾞｼｯｸM" pitchFamily="50" charset="-128"/>
                <a:ea typeface="HGPｺﾞｼｯｸM" pitchFamily="50" charset="-128"/>
              </a:rPr>
              <a:t>４　スマホ編　どうして位置がわかる？</a:t>
            </a:r>
            <a:endParaRPr lang="en-US" altLang="ja-JP" sz="20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endParaRPr lang="ja-JP" altLang="en-US"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endParaRPr lang="ja-JP" altLang="en-US"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endParaRPr lang="ja-JP" altLang="en-US"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endParaRPr lang="ja-JP" altLang="en-US"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endParaRPr lang="ja-JP" altLang="en-US"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endParaRPr lang="ja-JP" altLang="en-US"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endParaRPr kumimoji="1" lang="ja-JP" altLang="en-US" sz="2400" dirty="0">
              <a:solidFill>
                <a:schemeClr val="tx1">
                  <a:lumMod val="50000"/>
                  <a:lumOff val="50000"/>
                </a:schemeClr>
              </a:solidFill>
              <a:latin typeface="HGPｺﾞｼｯｸM" pitchFamily="50" charset="-128"/>
              <a:ea typeface="HGPｺﾞｼｯｸM" pitchFamily="50" charset="-128"/>
            </a:endParaRPr>
          </a:p>
        </p:txBody>
      </p:sp>
      <p:cxnSp>
        <p:nvCxnSpPr>
          <p:cNvPr id="7" name="直線コネクタ 6"/>
          <p:cNvCxnSpPr/>
          <p:nvPr/>
        </p:nvCxnSpPr>
        <p:spPr>
          <a:xfrm>
            <a:off x="2339752" y="1844824"/>
            <a:ext cx="0" cy="43204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サブタイトル 4"/>
          <p:cNvSpPr txBox="1">
            <a:spLocks/>
          </p:cNvSpPr>
          <p:nvPr/>
        </p:nvSpPr>
        <p:spPr>
          <a:xfrm>
            <a:off x="827584" y="1772816"/>
            <a:ext cx="1368152" cy="432048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contents</a:t>
            </a:r>
            <a:endParaRPr kumimoji="1" lang="ja-JP" altLang="en-US" sz="2400" b="0" i="0" u="none" strike="noStrike" kern="1200" cap="none" spc="0" normalizeH="0" baseline="0" noProof="0" dirty="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
        <p:nvSpPr>
          <p:cNvPr id="9" name="サブタイトル 4"/>
          <p:cNvSpPr txBox="1">
            <a:spLocks/>
          </p:cNvSpPr>
          <p:nvPr/>
        </p:nvSpPr>
        <p:spPr>
          <a:xfrm>
            <a:off x="2339752" y="1772816"/>
            <a:ext cx="864096" cy="4680520"/>
          </a:xfrm>
          <a:prstGeom prst="rect">
            <a:avLst/>
          </a:prstGeom>
          <a:noFill/>
        </p:spPr>
        <p:txBody>
          <a:bodyPr vert="horz" lIns="91440" tIns="45720" rIns="91440" bIns="45720" rtlCol="0">
            <a:noAutofit/>
          </a:bodyPr>
          <a:lstStyle/>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１．</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２</a:t>
            </a:r>
            <a:r>
              <a:rPr lang="ja-JP" altLang="en-US" sz="2400" noProof="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３</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0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endParaRPr lang="en-US" altLang="ja-JP" sz="2000" dirty="0" smtClean="0">
              <a:solidFill>
                <a:schemeClr val="tx1">
                  <a:lumMod val="50000"/>
                  <a:lumOff val="50000"/>
                </a:schemeClr>
              </a:solidFill>
              <a:latin typeface="HGPｺﾞｼｯｸM" pitchFamily="50" charset="-128"/>
              <a:ea typeface="HGPｺﾞｼｯｸM" pitchFamily="50" charset="-128"/>
            </a:endParaRPr>
          </a:p>
          <a:p>
            <a:pPr marL="342900" indent="-342900" algn="r">
              <a:lnSpc>
                <a:spcPct val="90000"/>
              </a:lnSpc>
              <a:spcBef>
                <a:spcPct val="20000"/>
              </a:spcBef>
              <a:defRPr/>
            </a:pPr>
            <a:endParaRPr lang="en-US" altLang="ja-JP" sz="2000" dirty="0" smtClean="0">
              <a:solidFill>
                <a:schemeClr val="tx1">
                  <a:lumMod val="50000"/>
                  <a:lumOff val="50000"/>
                </a:schemeClr>
              </a:solidFill>
              <a:latin typeface="HGPｺﾞｼｯｸM" pitchFamily="50" charset="-128"/>
              <a:ea typeface="HGPｺﾞｼｯｸM" pitchFamily="50" charset="-128"/>
            </a:endParaRPr>
          </a:p>
          <a:p>
            <a:pPr marL="342900" indent="-342900" algn="r">
              <a:lnSpc>
                <a:spcPct val="90000"/>
              </a:lnSpc>
              <a:spcBef>
                <a:spcPct val="20000"/>
              </a:spcBef>
              <a:defRPr/>
            </a:pPr>
            <a:endParaRPr kumimoji="1" lang="en-US" altLang="ja-JP" sz="20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４</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marL="342900" indent="-342900" algn="r">
              <a:lnSpc>
                <a:spcPct val="90000"/>
              </a:lnSpc>
              <a:spcBef>
                <a:spcPct val="20000"/>
              </a:spcBef>
              <a:defRPr/>
            </a:pP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
        <p:nvSpPr>
          <p:cNvPr id="10" name="正方形/長方形 9"/>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3" descr="C:\Users\iwasaki\Desktop\000情報科＋NO2原稿フォルダ\スライド作成資料\honda_20140423\am_ac1312009H.jpg"/>
          <p:cNvPicPr>
            <a:picLocks noChangeAspect="1" noChangeArrowheads="1"/>
          </p:cNvPicPr>
          <p:nvPr/>
        </p:nvPicPr>
        <p:blipFill>
          <a:blip r:embed="rId3" cstate="screen"/>
          <a:srcRect t="5117" r="9276" b="10988"/>
          <a:stretch>
            <a:fillRect/>
          </a:stretch>
        </p:blipFill>
        <p:spPr bwMode="auto">
          <a:xfrm>
            <a:off x="3347864" y="2996952"/>
            <a:ext cx="5364088" cy="3541445"/>
          </a:xfrm>
          <a:prstGeom prst="rect">
            <a:avLst/>
          </a:prstGeom>
          <a:noFill/>
        </p:spPr>
      </p:pic>
      <p:sp>
        <p:nvSpPr>
          <p:cNvPr id="94" name="コンテンツ プレースホルダ 2"/>
          <p:cNvSpPr txBox="1">
            <a:spLocks/>
          </p:cNvSpPr>
          <p:nvPr/>
        </p:nvSpPr>
        <p:spPr>
          <a:xfrm>
            <a:off x="251520" y="1412776"/>
            <a:ext cx="8686800" cy="5112568"/>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1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effectLst/>
                <a:uLnTx/>
                <a:uFillTx/>
                <a:latin typeface="HGPｺﾞｼｯｸM" pitchFamily="50" charset="-128"/>
                <a:ea typeface="HGPｺﾞｼｯｸM" pitchFamily="50" charset="-128"/>
              </a:rPr>
              <a:t>　現代のクルマは，</a:t>
            </a:r>
            <a:endParaRPr kumimoji="1" lang="en-US" altLang="ja-JP" sz="3200" b="0" i="0" u="none" strike="noStrike" kern="1200" cap="none" spc="0" normalizeH="0" baseline="0" noProof="0" dirty="0" smtClean="0">
              <a:ln>
                <a:noFill/>
              </a:ln>
              <a:effectLst/>
              <a:uLnTx/>
              <a:uFillTx/>
              <a:latin typeface="HGPｺﾞｼｯｸM" pitchFamily="50" charset="-128"/>
              <a:ea typeface="HGPｺﾞｼｯｸM"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effectLst/>
                <a:uLnTx/>
                <a:uFillTx/>
                <a:latin typeface="HGPｺﾞｼｯｸM" pitchFamily="50" charset="-128"/>
                <a:ea typeface="HGPｺﾞｼｯｸM" pitchFamily="50" charset="-128"/>
              </a:rPr>
              <a:t>　アクセル，ブレーキも</a:t>
            </a:r>
            <a:r>
              <a:rPr lang="ja-JP" altLang="en-US" sz="3200" dirty="0" smtClean="0">
                <a:solidFill>
                  <a:srgbClr val="00B050"/>
                </a:solidFill>
                <a:latin typeface="HGPｺﾞｼｯｸE" pitchFamily="50" charset="-128"/>
                <a:ea typeface="HGPｺﾞｼｯｸE" pitchFamily="50" charset="-128"/>
              </a:rPr>
              <a:t>電子制御</a:t>
            </a:r>
            <a:r>
              <a:rPr lang="ja-JP" altLang="en-US" sz="3200" dirty="0" smtClean="0">
                <a:latin typeface="HGPｺﾞｼｯｸM" pitchFamily="50" charset="-128"/>
                <a:ea typeface="HGPｺﾞｼｯｸM" pitchFamily="50" charset="-128"/>
              </a:rPr>
              <a:t>されている。</a:t>
            </a:r>
            <a:endParaRPr lang="en-US" altLang="ja-JP" sz="1200" dirty="0" smtClean="0">
              <a:latin typeface="HGPｺﾞｼｯｸM" pitchFamily="50" charset="-128"/>
              <a:ea typeface="HGPｺﾞｼｯｸM"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1200" dirty="0" smtClean="0">
                <a:solidFill>
                  <a:srgbClr val="0070C0"/>
                </a:solidFill>
                <a:latin typeface="HGPｺﾞｼｯｸE" pitchFamily="50" charset="-128"/>
                <a:ea typeface="HGPｺﾞｼｯｸE" pitchFamily="50" charset="-128"/>
              </a:rPr>
              <a:t>　</a:t>
            </a:r>
            <a:endParaRPr lang="en-US" altLang="ja-JP" sz="1200" dirty="0" smtClean="0">
              <a:solidFill>
                <a:srgbClr val="0070C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1200" dirty="0" smtClean="0">
              <a:solidFill>
                <a:srgbClr val="0070C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3200" dirty="0" smtClean="0">
                <a:solidFill>
                  <a:srgbClr val="0070C0"/>
                </a:solidFill>
                <a:latin typeface="HGPｺﾞｼｯｸE" pitchFamily="50" charset="-128"/>
                <a:ea typeface="HGPｺﾞｼｯｸE" pitchFamily="50" charset="-128"/>
              </a:rPr>
              <a:t>　</a:t>
            </a:r>
            <a:r>
              <a:rPr lang="ja-JP" altLang="en-US" sz="2600" dirty="0" smtClean="0">
                <a:latin typeface="HGPｺﾞｼｯｸE" pitchFamily="50" charset="-128"/>
                <a:ea typeface="HGPｺﾞｼｯｸE" pitchFamily="50" charset="-128"/>
              </a:rPr>
              <a:t>クルマが故障したら</a:t>
            </a:r>
            <a:r>
              <a:rPr lang="en-US" altLang="ja-JP" sz="2600" dirty="0" smtClean="0">
                <a:latin typeface="HGPｺﾞｼｯｸE" pitchFamily="50" charset="-128"/>
                <a:ea typeface="HGPｺﾞｼｯｸE" pitchFamily="50" charset="-128"/>
              </a:rPr>
              <a:t>……</a:t>
            </a:r>
          </a:p>
          <a:p>
            <a:pPr marL="342900" indent="-342900">
              <a:spcBef>
                <a:spcPct val="20000"/>
              </a:spcBef>
              <a:defRPr/>
            </a:pPr>
            <a:r>
              <a:rPr lang="ja-JP" altLang="en-US" sz="1000" dirty="0" smtClean="0">
                <a:solidFill>
                  <a:srgbClr val="002060"/>
                </a:solidFill>
                <a:latin typeface="HGPｺﾞｼｯｸM" pitchFamily="50" charset="-128"/>
                <a:ea typeface="HGPｺﾞｼｯｸM" pitchFamily="50" charset="-128"/>
              </a:rPr>
              <a:t>　</a:t>
            </a:r>
            <a:endParaRPr lang="en-US" altLang="ja-JP" sz="1000" dirty="0" smtClean="0">
              <a:solidFill>
                <a:srgbClr val="002060"/>
              </a:solidFill>
              <a:latin typeface="HGPｺﾞｼｯｸM" pitchFamily="50" charset="-128"/>
              <a:ea typeface="HGPｺﾞｼｯｸM" pitchFamily="50" charset="-128"/>
            </a:endParaRPr>
          </a:p>
          <a:p>
            <a:pPr marL="342900" indent="-342900">
              <a:spcBef>
                <a:spcPct val="20000"/>
              </a:spcBef>
              <a:defRPr/>
            </a:pPr>
            <a:r>
              <a:rPr lang="ja-JP" altLang="en-US" sz="3000" dirty="0" smtClean="0">
                <a:latin typeface="HGPｺﾞｼｯｸM" pitchFamily="50" charset="-128"/>
                <a:ea typeface="HGPｺﾞｼｯｸM" pitchFamily="50" charset="-128"/>
              </a:rPr>
              <a:t>　ボンネットを開けて故障箇所を</a:t>
            </a:r>
          </a:p>
          <a:p>
            <a:pPr marL="342900" indent="-342900">
              <a:spcBef>
                <a:spcPct val="20000"/>
              </a:spcBef>
              <a:defRPr/>
            </a:pPr>
            <a:r>
              <a:rPr lang="ja-JP" altLang="en-US" sz="3000" dirty="0" smtClean="0">
                <a:latin typeface="HGPｺﾞｼｯｸM" pitchFamily="50" charset="-128"/>
                <a:ea typeface="HGPｺﾞｼｯｸM" pitchFamily="50" charset="-128"/>
              </a:rPr>
              <a:t>　確認するのは過去の話。</a:t>
            </a:r>
          </a:p>
          <a:p>
            <a:pPr marL="342900" indent="-342900">
              <a:spcBef>
                <a:spcPct val="20000"/>
              </a:spcBef>
              <a:defRPr/>
            </a:pPr>
            <a:r>
              <a:rPr lang="ja-JP" altLang="en-US" sz="3000" dirty="0" smtClean="0">
                <a:latin typeface="HGPｺﾞｼｯｸM" pitchFamily="50" charset="-128"/>
                <a:ea typeface="HGPｺﾞｼｯｸM" pitchFamily="50" charset="-128"/>
              </a:rPr>
              <a:t>　車載ネットワークに</a:t>
            </a:r>
          </a:p>
          <a:p>
            <a:pPr marL="342900" indent="-342900">
              <a:spcBef>
                <a:spcPct val="20000"/>
              </a:spcBef>
              <a:defRPr/>
            </a:pPr>
            <a:r>
              <a:rPr lang="ja-JP" altLang="en-US" sz="3000" dirty="0" smtClean="0">
                <a:latin typeface="HGPｺﾞｼｯｸM" pitchFamily="50" charset="-128"/>
                <a:ea typeface="HGPｺﾞｼｯｸM" pitchFamily="50" charset="-128"/>
              </a:rPr>
              <a:t>　コンピュータを接続し，</a:t>
            </a:r>
          </a:p>
          <a:p>
            <a:pPr marL="342900" indent="-342900">
              <a:spcBef>
                <a:spcPct val="20000"/>
              </a:spcBef>
              <a:defRPr/>
            </a:pPr>
            <a:r>
              <a:rPr lang="ja-JP" altLang="en-US" sz="3000" dirty="0" smtClean="0">
                <a:latin typeface="HGPｺﾞｼｯｸM" pitchFamily="50" charset="-128"/>
                <a:ea typeface="HGPｺﾞｼｯｸM" pitchFamily="50" charset="-128"/>
              </a:rPr>
              <a:t>　クルマの状態を</a:t>
            </a:r>
          </a:p>
          <a:p>
            <a:pPr marL="342900" indent="-342900">
              <a:spcBef>
                <a:spcPct val="20000"/>
              </a:spcBef>
              <a:defRPr/>
            </a:pPr>
            <a:r>
              <a:rPr lang="ja-JP" altLang="en-US" sz="3000" dirty="0" smtClean="0">
                <a:latin typeface="HGPｺﾞｼｯｸM" pitchFamily="50" charset="-128"/>
                <a:ea typeface="HGPｺﾞｼｯｸM" pitchFamily="50" charset="-128"/>
              </a:rPr>
              <a:t>　診断する時代に。</a:t>
            </a:r>
            <a:endParaRPr kumimoji="1" lang="en-US" altLang="ja-JP" sz="3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endParaRPr>
          </a:p>
        </p:txBody>
      </p:sp>
      <p:sp>
        <p:nvSpPr>
          <p:cNvPr id="4" name="正方形/長方形 3"/>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lvl="0">
              <a:spcBef>
                <a:spcPct val="0"/>
              </a:spcBef>
            </a:pPr>
            <a:r>
              <a:rPr lang="ja-JP" altLang="en-US" sz="4400" dirty="0" smtClean="0">
                <a:solidFill>
                  <a:srgbClr val="00B050"/>
                </a:solidFill>
                <a:latin typeface="HGPｺﾞｼｯｸM" pitchFamily="50" charset="-128"/>
                <a:ea typeface="HGPｺﾞｼｯｸM" pitchFamily="50" charset="-128"/>
              </a:rPr>
              <a:t>１．クルマの</a:t>
            </a:r>
            <a:r>
              <a:rPr lang="en-US" altLang="ja-JP" sz="4400" dirty="0" smtClean="0">
                <a:solidFill>
                  <a:srgbClr val="00B050"/>
                </a:solidFill>
                <a:latin typeface="HGPｺﾞｼｯｸM" pitchFamily="50" charset="-128"/>
                <a:ea typeface="HGPｺﾞｼｯｸM" pitchFamily="50" charset="-128"/>
              </a:rPr>
              <a:t>ICT</a:t>
            </a:r>
            <a:r>
              <a:rPr lang="ja-JP" altLang="en-US" sz="4400" dirty="0" smtClean="0">
                <a:solidFill>
                  <a:srgbClr val="00B050"/>
                </a:solidFill>
                <a:latin typeface="HGPｺﾞｼｯｸM" pitchFamily="50" charset="-128"/>
                <a:ea typeface="HGPｺﾞｼｯｸM" pitchFamily="50" charset="-128"/>
              </a:rPr>
              <a:t>化</a:t>
            </a:r>
          </a:p>
        </p:txBody>
      </p:sp>
      <p:sp>
        <p:nvSpPr>
          <p:cNvPr id="7" name="テキスト ボックス 6"/>
          <p:cNvSpPr txBox="1"/>
          <p:nvPr/>
        </p:nvSpPr>
        <p:spPr>
          <a:xfrm>
            <a:off x="4931024" y="5733256"/>
            <a:ext cx="3529408" cy="738664"/>
          </a:xfrm>
          <a:prstGeom prst="rect">
            <a:avLst/>
          </a:prstGeom>
          <a:noFill/>
        </p:spPr>
        <p:txBody>
          <a:bodyPr wrap="square" rtlCol="0">
            <a:spAutoFit/>
          </a:bodyPr>
          <a:lstStyle/>
          <a:p>
            <a:pPr algn="r"/>
            <a:r>
              <a:rPr lang="ja-JP" altLang="en-US" sz="1400" dirty="0" smtClean="0">
                <a:latin typeface="HGPｺﾞｼｯｸM" pitchFamily="50" charset="-128"/>
                <a:ea typeface="HGPｺﾞｼｯｸM" pitchFamily="50" charset="-128"/>
              </a:rPr>
              <a:t>本田技研工業（株） </a:t>
            </a:r>
            <a:endParaRPr lang="en-US" altLang="ja-JP" sz="1400" dirty="0" smtClean="0">
              <a:latin typeface="HGPｺﾞｼｯｸM" pitchFamily="50" charset="-128"/>
              <a:ea typeface="HGPｺﾞｼｯｸM" pitchFamily="50" charset="-128"/>
            </a:endParaRPr>
          </a:p>
          <a:p>
            <a:pPr algn="r"/>
            <a:r>
              <a:rPr lang="ja-JP" altLang="en-US" sz="1400" dirty="0" smtClean="0">
                <a:latin typeface="HGPｺﾞｼｯｸM" pitchFamily="50" charset="-128"/>
                <a:ea typeface="HGPｺﾞｼｯｸM" pitchFamily="50" charset="-128"/>
              </a:rPr>
              <a:t>アコード プラグイン ハイブリッド</a:t>
            </a:r>
            <a:r>
              <a:rPr lang="en-US" altLang="ja-JP" sz="1400" dirty="0" smtClean="0">
                <a:latin typeface="HGPｺﾞｼｯｸM" pitchFamily="50" charset="-128"/>
                <a:ea typeface="HGPｺﾞｼｯｸM" pitchFamily="50" charset="-128"/>
              </a:rPr>
              <a:t> </a:t>
            </a:r>
          </a:p>
          <a:p>
            <a:pPr algn="r"/>
            <a:r>
              <a:rPr lang="ja-JP" altLang="en-US" sz="1400" dirty="0" smtClean="0">
                <a:latin typeface="HGPｺﾞｼｯｸM" pitchFamily="50" charset="-128"/>
                <a:ea typeface="HGPｺﾞｼｯｸM" pitchFamily="50" charset="-128"/>
              </a:rPr>
              <a:t>ハイブリッドシステムイメージ</a:t>
            </a:r>
            <a:endParaRPr kumimoji="1" lang="ja-JP" altLang="en-US" sz="1400" dirty="0">
              <a:latin typeface="HGPｺﾞｼｯｸM" pitchFamily="50" charset="-128"/>
              <a:ea typeface="HGPｺﾞｼｯｸM" pitchFamily="50" charset="-128"/>
            </a:endParaRPr>
          </a:p>
        </p:txBody>
      </p:sp>
      <p:cxnSp>
        <p:nvCxnSpPr>
          <p:cNvPr id="21" name="直線コネクタ 20"/>
          <p:cNvCxnSpPr/>
          <p:nvPr/>
        </p:nvCxnSpPr>
        <p:spPr>
          <a:xfrm>
            <a:off x="395536" y="2996952"/>
            <a:ext cx="8352928"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395536" y="6525344"/>
            <a:ext cx="828092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521097"/>
            <a:ext cx="9144000" cy="5140151"/>
          </a:xfrm>
        </p:spPr>
        <p:txBody>
          <a:bodyPr>
            <a:normAutofit/>
          </a:bodyPr>
          <a:lstStyle/>
          <a:p>
            <a:r>
              <a:rPr lang="en-US" altLang="ja-JP" sz="7200" dirty="0" smtClean="0">
                <a:latin typeface="HGPｺﾞｼｯｸE" pitchFamily="50" charset="-128"/>
                <a:ea typeface="HGPｺﾞｼｯｸE" pitchFamily="50" charset="-128"/>
              </a:rPr>
              <a:t>15</a:t>
            </a:r>
            <a:r>
              <a:rPr lang="ja-JP" altLang="en-US" sz="7200" dirty="0" smtClean="0">
                <a:latin typeface="HGPｺﾞｼｯｸE" pitchFamily="50" charset="-128"/>
                <a:ea typeface="HGPｺﾞｼｯｸE" pitchFamily="50" charset="-128"/>
              </a:rPr>
              <a:t>分スライド展開案</a:t>
            </a:r>
            <a:endParaRPr kumimoji="1" lang="ja-JP" altLang="en-US" sz="7200" dirty="0">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2267744" y="2537520"/>
            <a:ext cx="4388219" cy="2592288"/>
            <a:chOff x="1619672" y="2852936"/>
            <a:chExt cx="5668516" cy="3348608"/>
          </a:xfrm>
        </p:grpSpPr>
        <p:pic>
          <p:nvPicPr>
            <p:cNvPr id="2050" name="Picture 2" descr="C:\Users\iwasaki\Desktop\civichybrid-body00.jpg"/>
            <p:cNvPicPr>
              <a:picLocks noChangeAspect="1" noChangeArrowheads="1"/>
            </p:cNvPicPr>
            <p:nvPr/>
          </p:nvPicPr>
          <p:blipFill>
            <a:blip r:embed="rId3" cstate="screen"/>
            <a:srcRect/>
            <a:stretch>
              <a:fillRect/>
            </a:stretch>
          </p:blipFill>
          <p:spPr bwMode="auto">
            <a:xfrm>
              <a:off x="1763688" y="2924944"/>
              <a:ext cx="5524500" cy="3276600"/>
            </a:xfrm>
            <a:prstGeom prst="rect">
              <a:avLst/>
            </a:prstGeom>
            <a:noFill/>
          </p:spPr>
        </p:pic>
        <p:sp>
          <p:nvSpPr>
            <p:cNvPr id="10" name="正方形/長方形 9"/>
            <p:cNvSpPr/>
            <p:nvPr/>
          </p:nvSpPr>
          <p:spPr>
            <a:xfrm>
              <a:off x="1619672" y="2852936"/>
              <a:ext cx="2304256"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3">
                    <a:lumMod val="50000"/>
                  </a:schemeClr>
                </a:solidFill>
                <a:latin typeface="HGPｺﾞｼｯｸM" pitchFamily="50" charset="-128"/>
                <a:ea typeface="HGPｺﾞｼｯｸM" pitchFamily="50" charset="-128"/>
              </a:endParaRPr>
            </a:p>
          </p:txBody>
        </p:sp>
      </p:grpSp>
      <p:pic>
        <p:nvPicPr>
          <p:cNvPr id="87" name="Picture 2" descr="C:\Users\iwasaki\Desktop\000情報科＋NO2原稿フォルダ\スライド作成資料\honda_20140423\am_ac1306036H.jpg"/>
          <p:cNvPicPr>
            <a:picLocks noChangeAspect="1" noChangeArrowheads="1"/>
          </p:cNvPicPr>
          <p:nvPr/>
        </p:nvPicPr>
        <p:blipFill>
          <a:blip r:embed="rId4" cstate="screen"/>
          <a:srcRect/>
          <a:stretch>
            <a:fillRect/>
          </a:stretch>
        </p:blipFill>
        <p:spPr bwMode="auto">
          <a:xfrm>
            <a:off x="1907704" y="2969568"/>
            <a:ext cx="5112568" cy="2244542"/>
          </a:xfrm>
          <a:prstGeom prst="rect">
            <a:avLst/>
          </a:prstGeom>
          <a:noFill/>
        </p:spPr>
      </p:pic>
      <p:sp>
        <p:nvSpPr>
          <p:cNvPr id="4" name="正方形/長方形 3"/>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テキスト ボックス 11"/>
          <p:cNvSpPr txBox="1"/>
          <p:nvPr/>
        </p:nvSpPr>
        <p:spPr>
          <a:xfrm>
            <a:off x="395536" y="4049688"/>
            <a:ext cx="504056"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5"/>
              </a:rPr>
              <a:t>ACC</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13" name="テキスト ボックス 12"/>
          <p:cNvSpPr txBox="1"/>
          <p:nvPr/>
        </p:nvSpPr>
        <p:spPr>
          <a:xfrm>
            <a:off x="323528" y="3656057"/>
            <a:ext cx="648072"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6"/>
              </a:rPr>
              <a:t>FCW</a:t>
            </a:r>
            <a:endParaRPr lang="en-US" altLang="ja-JP" sz="1200" dirty="0" smtClean="0">
              <a:solidFill>
                <a:schemeClr val="accent3">
                  <a:lumMod val="50000"/>
                </a:schemeClr>
              </a:solidFill>
              <a:latin typeface="HGPｺﾞｼｯｸM" pitchFamily="50" charset="-128"/>
              <a:ea typeface="HGPｺﾞｼｯｸM" pitchFamily="50" charset="-128"/>
            </a:endParaRPr>
          </a:p>
        </p:txBody>
      </p:sp>
      <p:sp>
        <p:nvSpPr>
          <p:cNvPr id="14" name="テキスト ボックス 13"/>
          <p:cNvSpPr txBox="1"/>
          <p:nvPr/>
        </p:nvSpPr>
        <p:spPr>
          <a:xfrm>
            <a:off x="251520" y="3296017"/>
            <a:ext cx="864096"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hlinkClick r:id="rId7"/>
              </a:rPr>
              <a:t>エアバッグ</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15" name="テキスト ボックス 14"/>
          <p:cNvSpPr txBox="1"/>
          <p:nvPr/>
        </p:nvSpPr>
        <p:spPr>
          <a:xfrm>
            <a:off x="611560" y="4941168"/>
            <a:ext cx="1080120" cy="288032"/>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エンジン制御</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16" name="テキスト ボックス 15"/>
          <p:cNvSpPr txBox="1"/>
          <p:nvPr/>
        </p:nvSpPr>
        <p:spPr>
          <a:xfrm>
            <a:off x="5220072" y="5373216"/>
            <a:ext cx="1512168"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自動緊急ブレーキ</a:t>
            </a:r>
            <a:endParaRPr lang="ja-JP" altLang="ja-JP" sz="1200" dirty="0" smtClean="0">
              <a:solidFill>
                <a:schemeClr val="accent3">
                  <a:lumMod val="50000"/>
                </a:schemeClr>
              </a:solidFill>
              <a:latin typeface="HGPｺﾞｼｯｸM" pitchFamily="50" charset="-128"/>
              <a:ea typeface="HGPｺﾞｼｯｸM" pitchFamily="50" charset="-128"/>
            </a:endParaRPr>
          </a:p>
        </p:txBody>
      </p:sp>
      <p:sp>
        <p:nvSpPr>
          <p:cNvPr id="17" name="テキスト ボックス 16"/>
          <p:cNvSpPr txBox="1"/>
          <p:nvPr/>
        </p:nvSpPr>
        <p:spPr>
          <a:xfrm>
            <a:off x="2195736" y="5733256"/>
            <a:ext cx="2304256"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ライトコントロールシステム</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18" name="テキスト ボックス 17"/>
          <p:cNvSpPr txBox="1"/>
          <p:nvPr/>
        </p:nvSpPr>
        <p:spPr>
          <a:xfrm>
            <a:off x="251520" y="2204864"/>
            <a:ext cx="1512168"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8"/>
              </a:rPr>
              <a:t>ナイトビジョンシステム</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19" name="テキスト ボックス 18"/>
          <p:cNvSpPr txBox="1"/>
          <p:nvPr/>
        </p:nvSpPr>
        <p:spPr>
          <a:xfrm>
            <a:off x="251520" y="2863969"/>
            <a:ext cx="1656184"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8"/>
              </a:rPr>
              <a:t>ヘッドアップディスプレイ</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20" name="テキスト ボックス 19"/>
          <p:cNvSpPr txBox="1"/>
          <p:nvPr/>
        </p:nvSpPr>
        <p:spPr>
          <a:xfrm>
            <a:off x="1907704" y="2132856"/>
            <a:ext cx="576064" cy="288032"/>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計器</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22" name="テキスト ボックス 21"/>
          <p:cNvSpPr txBox="1"/>
          <p:nvPr/>
        </p:nvSpPr>
        <p:spPr>
          <a:xfrm>
            <a:off x="3347864" y="2348880"/>
            <a:ext cx="1584176"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ドライブレコーダー</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23" name="テキスト ボックス 22"/>
          <p:cNvSpPr txBox="1"/>
          <p:nvPr/>
        </p:nvSpPr>
        <p:spPr>
          <a:xfrm>
            <a:off x="5220072" y="2708920"/>
            <a:ext cx="936104"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カーナビ</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26" name="テキスト ボックス 25"/>
          <p:cNvSpPr txBox="1"/>
          <p:nvPr/>
        </p:nvSpPr>
        <p:spPr>
          <a:xfrm>
            <a:off x="5544616" y="4941168"/>
            <a:ext cx="827584"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9"/>
              </a:rPr>
              <a:t>LKAS</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27" name="テキスト ボックス 26"/>
          <p:cNvSpPr txBox="1"/>
          <p:nvPr/>
        </p:nvSpPr>
        <p:spPr>
          <a:xfrm>
            <a:off x="7164288" y="2420888"/>
            <a:ext cx="2267744" cy="288032"/>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アクティブサスペンション</a:t>
            </a:r>
          </a:p>
        </p:txBody>
      </p:sp>
      <p:sp>
        <p:nvSpPr>
          <p:cNvPr id="28" name="テキスト ボックス 27"/>
          <p:cNvSpPr txBox="1"/>
          <p:nvPr/>
        </p:nvSpPr>
        <p:spPr>
          <a:xfrm>
            <a:off x="7164288" y="2780928"/>
            <a:ext cx="1475656" cy="276999"/>
          </a:xfrm>
          <a:prstGeom prst="rect">
            <a:avLst/>
          </a:prstGeom>
          <a:noFill/>
        </p:spPr>
        <p:txBody>
          <a:bodyPr wrap="square" rtlCol="0">
            <a:spAutoFit/>
          </a:bodyPr>
          <a:lstStyle/>
          <a:p>
            <a:r>
              <a:rPr lang="ja-JP" altLang="ja-JP" sz="1200" dirty="0" smtClean="0">
                <a:solidFill>
                  <a:schemeClr val="accent3">
                    <a:lumMod val="50000"/>
                  </a:schemeClr>
                </a:solidFill>
                <a:latin typeface="HGPｺﾞｼｯｸM" pitchFamily="50" charset="-128"/>
                <a:ea typeface="HGPｺﾞｼｯｸM" pitchFamily="50" charset="-128"/>
                <a:hlinkClick r:id="rId10"/>
              </a:rPr>
              <a:t>坂道発進補助装置</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29" name="テキスト ボックス 28"/>
          <p:cNvSpPr txBox="1"/>
          <p:nvPr/>
        </p:nvSpPr>
        <p:spPr>
          <a:xfrm>
            <a:off x="7200800" y="4409728"/>
            <a:ext cx="1800200"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ブレーキシステム</a:t>
            </a:r>
          </a:p>
        </p:txBody>
      </p:sp>
      <p:sp>
        <p:nvSpPr>
          <p:cNvPr id="30" name="テキスト ボックス 29"/>
          <p:cNvSpPr txBox="1"/>
          <p:nvPr/>
        </p:nvSpPr>
        <p:spPr>
          <a:xfrm>
            <a:off x="7128792" y="3257600"/>
            <a:ext cx="1872208" cy="461665"/>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1"/>
              </a:rPr>
              <a:t>タイヤ・プレッシャー・　　　　　モニタリング・システム</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31" name="テキスト ボックス 30"/>
          <p:cNvSpPr txBox="1"/>
          <p:nvPr/>
        </p:nvSpPr>
        <p:spPr>
          <a:xfrm>
            <a:off x="7200800" y="3905672"/>
            <a:ext cx="1944216"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2"/>
              </a:rPr>
              <a:t>駐車アシストシステム</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32" name="テキスト ボックス 31"/>
          <p:cNvSpPr txBox="1"/>
          <p:nvPr/>
        </p:nvSpPr>
        <p:spPr>
          <a:xfrm>
            <a:off x="4499992" y="4941168"/>
            <a:ext cx="720080"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13"/>
              </a:rPr>
              <a:t>VSA</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34" name="テキスト ボックス 33"/>
          <p:cNvSpPr txBox="1"/>
          <p:nvPr/>
        </p:nvSpPr>
        <p:spPr>
          <a:xfrm>
            <a:off x="7200800" y="5345832"/>
            <a:ext cx="3347864" cy="276999"/>
          </a:xfrm>
          <a:prstGeom prst="rect">
            <a:avLst/>
          </a:prstGeom>
          <a:noFill/>
        </p:spPr>
        <p:txBody>
          <a:bodyPr wrap="square" rtlCol="0">
            <a:spAutoFit/>
          </a:bodyPr>
          <a:lstStyle/>
          <a:p>
            <a:r>
              <a:rPr lang="ja-JP" altLang="ja-JP" sz="1200" dirty="0" smtClean="0">
                <a:solidFill>
                  <a:schemeClr val="accent3">
                    <a:lumMod val="50000"/>
                  </a:schemeClr>
                </a:solidFill>
                <a:latin typeface="HGPｺﾞｼｯｸM" pitchFamily="50" charset="-128"/>
                <a:ea typeface="HGPｺﾞｼｯｸM" pitchFamily="50" charset="-128"/>
              </a:rPr>
              <a:t>トランスミッション</a:t>
            </a:r>
            <a:r>
              <a:rPr lang="ja-JP" altLang="en-US" sz="1200" dirty="0" smtClean="0">
                <a:solidFill>
                  <a:schemeClr val="accent3">
                    <a:lumMod val="50000"/>
                  </a:schemeClr>
                </a:solidFill>
                <a:latin typeface="HGPｺﾞｼｯｸM" pitchFamily="50" charset="-128"/>
                <a:ea typeface="HGPｺﾞｼｯｸM" pitchFamily="50" charset="-128"/>
              </a:rPr>
              <a:t>制御</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35" name="テキスト ボックス 34"/>
          <p:cNvSpPr txBox="1"/>
          <p:nvPr/>
        </p:nvSpPr>
        <p:spPr>
          <a:xfrm>
            <a:off x="3491880" y="4941168"/>
            <a:ext cx="792088"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14"/>
              </a:rPr>
              <a:t>LDW</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36" name="テキスト ボックス 35"/>
          <p:cNvSpPr txBox="1"/>
          <p:nvPr/>
        </p:nvSpPr>
        <p:spPr>
          <a:xfrm>
            <a:off x="539552" y="5775647"/>
            <a:ext cx="1368152" cy="276999"/>
          </a:xfrm>
          <a:prstGeom prst="rect">
            <a:avLst/>
          </a:prstGeom>
          <a:noFill/>
        </p:spPr>
        <p:txBody>
          <a:bodyPr wrap="square" rtlCol="0">
            <a:spAutoFit/>
          </a:bodyPr>
          <a:lstStyle/>
          <a:p>
            <a:r>
              <a:rPr lang="en-US" altLang="ja-JP" sz="1200" dirty="0" smtClean="0">
                <a:latin typeface="HGPｺﾞｼｯｸM" pitchFamily="50" charset="-128"/>
                <a:ea typeface="HGPｺﾞｼｯｸM" pitchFamily="50" charset="-128"/>
                <a:hlinkClick r:id="rId15"/>
              </a:rPr>
              <a:t>BSD</a:t>
            </a:r>
            <a:r>
              <a:rPr lang="ja-JP" altLang="en-US" sz="1200" dirty="0" smtClean="0">
                <a:latin typeface="HGPｺﾞｼｯｸM" pitchFamily="50" charset="-128"/>
                <a:ea typeface="HGPｺﾞｼｯｸM" pitchFamily="50" charset="-128"/>
                <a:hlinkClick r:id="rId15"/>
              </a:rPr>
              <a:t>（</a:t>
            </a:r>
            <a:r>
              <a:rPr lang="en-US" altLang="ja-JP" sz="1200" dirty="0" smtClean="0">
                <a:latin typeface="HGPｺﾞｼｯｸM" pitchFamily="50" charset="-128"/>
                <a:ea typeface="HGPｺﾞｼｯｸM" pitchFamily="50" charset="-128"/>
                <a:hlinkClick r:id="rId15"/>
              </a:rPr>
              <a:t>Lane Watch</a:t>
            </a:r>
            <a:r>
              <a:rPr lang="ja-JP" altLang="en-US" sz="1200" dirty="0" smtClean="0">
                <a:latin typeface="HGPｺﾞｼｯｸM" pitchFamily="50" charset="-128"/>
                <a:ea typeface="HGPｺﾞｼｯｸM" pitchFamily="50" charset="-128"/>
                <a:hlinkClick r:id="rId15"/>
              </a:rPr>
              <a:t>）</a:t>
            </a:r>
            <a:endParaRPr lang="ja-JP" altLang="ja-JP" sz="1200" dirty="0">
              <a:latin typeface="HGPｺﾞｼｯｸM" pitchFamily="50" charset="-128"/>
              <a:ea typeface="HGPｺﾞｼｯｸM" pitchFamily="50" charset="-128"/>
            </a:endParaRPr>
          </a:p>
        </p:txBody>
      </p:sp>
      <p:sp>
        <p:nvSpPr>
          <p:cNvPr id="37" name="テキスト ボックス 36"/>
          <p:cNvSpPr txBox="1"/>
          <p:nvPr/>
        </p:nvSpPr>
        <p:spPr>
          <a:xfrm>
            <a:off x="251520" y="4509120"/>
            <a:ext cx="1656184"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自己診断機能（</a:t>
            </a:r>
            <a:r>
              <a:rPr lang="en-US" altLang="ja-JP" sz="1200" dirty="0" smtClean="0">
                <a:solidFill>
                  <a:schemeClr val="accent3">
                    <a:lumMod val="50000"/>
                  </a:schemeClr>
                </a:solidFill>
                <a:latin typeface="HGPｺﾞｼｯｸM" pitchFamily="50" charset="-128"/>
                <a:ea typeface="HGPｺﾞｼｯｸM" pitchFamily="50" charset="-128"/>
              </a:rPr>
              <a:t>ODB</a:t>
            </a:r>
            <a:r>
              <a:rPr lang="ja-JP" altLang="en-US" sz="1200" dirty="0" smtClean="0">
                <a:solidFill>
                  <a:schemeClr val="accent3">
                    <a:lumMod val="50000"/>
                  </a:schemeClr>
                </a:solidFill>
                <a:latin typeface="HGPｺﾞｼｯｸM" pitchFamily="50" charset="-128"/>
                <a:ea typeface="HGPｺﾞｼｯｸM" pitchFamily="50" charset="-128"/>
              </a:rPr>
              <a:t>）</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38" name="テキスト ボックス 37"/>
          <p:cNvSpPr txBox="1"/>
          <p:nvPr/>
        </p:nvSpPr>
        <p:spPr>
          <a:xfrm>
            <a:off x="7200800" y="4924817"/>
            <a:ext cx="2160240"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アイドリングストップシステム</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39" name="テキスト ボックス 38"/>
          <p:cNvSpPr txBox="1"/>
          <p:nvPr/>
        </p:nvSpPr>
        <p:spPr>
          <a:xfrm>
            <a:off x="251520" y="5384249"/>
            <a:ext cx="1440160"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電子制御スロットル</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40" name="テキスト ボックス 39"/>
          <p:cNvSpPr txBox="1"/>
          <p:nvPr/>
        </p:nvSpPr>
        <p:spPr>
          <a:xfrm>
            <a:off x="4716016" y="2348880"/>
            <a:ext cx="2160240"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電動パワーステアリング</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41" name="テキスト ボックス 40"/>
          <p:cNvSpPr txBox="1"/>
          <p:nvPr/>
        </p:nvSpPr>
        <p:spPr>
          <a:xfrm>
            <a:off x="2987824" y="5373216"/>
            <a:ext cx="1368152"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キーシステム</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42" name="テキスト ボックス 41"/>
          <p:cNvSpPr txBox="1"/>
          <p:nvPr/>
        </p:nvSpPr>
        <p:spPr>
          <a:xfrm>
            <a:off x="6732240" y="1948190"/>
            <a:ext cx="2952328"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6"/>
              </a:rPr>
              <a:t>プリクラッシュセーフティシステム </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44" name="テキスト ボックス 43"/>
          <p:cNvSpPr txBox="1"/>
          <p:nvPr/>
        </p:nvSpPr>
        <p:spPr>
          <a:xfrm>
            <a:off x="4211960" y="5733256"/>
            <a:ext cx="2304256"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hlinkClick r:id="rId17"/>
              </a:rPr>
              <a:t>ワイパーコントロールシステム</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cxnSp>
        <p:nvCxnSpPr>
          <p:cNvPr id="48" name="直線コネクタ 47"/>
          <p:cNvCxnSpPr>
            <a:stCxn id="18" idx="3"/>
          </p:cNvCxnSpPr>
          <p:nvPr/>
        </p:nvCxnSpPr>
        <p:spPr>
          <a:xfrm>
            <a:off x="1763688" y="2343364"/>
            <a:ext cx="792088" cy="101362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20" idx="2"/>
          </p:cNvCxnSpPr>
          <p:nvPr/>
        </p:nvCxnSpPr>
        <p:spPr>
          <a:xfrm>
            <a:off x="2195736" y="2420888"/>
            <a:ext cx="648072" cy="93610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19" idx="3"/>
          </p:cNvCxnSpPr>
          <p:nvPr/>
        </p:nvCxnSpPr>
        <p:spPr>
          <a:xfrm>
            <a:off x="1907704" y="3002469"/>
            <a:ext cx="504056" cy="49853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14" idx="3"/>
          </p:cNvCxnSpPr>
          <p:nvPr/>
        </p:nvCxnSpPr>
        <p:spPr>
          <a:xfrm>
            <a:off x="1115616" y="3434517"/>
            <a:ext cx="1008112" cy="21050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13" idx="3"/>
          </p:cNvCxnSpPr>
          <p:nvPr/>
        </p:nvCxnSpPr>
        <p:spPr>
          <a:xfrm>
            <a:off x="971600" y="3794557"/>
            <a:ext cx="936104" cy="13849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a:stCxn id="12" idx="3"/>
          </p:cNvCxnSpPr>
          <p:nvPr/>
        </p:nvCxnSpPr>
        <p:spPr>
          <a:xfrm>
            <a:off x="899592" y="4188188"/>
            <a:ext cx="1008112" cy="329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a:stCxn id="37" idx="3"/>
          </p:cNvCxnSpPr>
          <p:nvPr/>
        </p:nvCxnSpPr>
        <p:spPr>
          <a:xfrm flipV="1">
            <a:off x="1907704" y="4581128"/>
            <a:ext cx="288032" cy="6649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a:stCxn id="15" idx="3"/>
          </p:cNvCxnSpPr>
          <p:nvPr/>
        </p:nvCxnSpPr>
        <p:spPr>
          <a:xfrm flipV="1">
            <a:off x="1691680" y="4797152"/>
            <a:ext cx="576064" cy="28803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a:stCxn id="39" idx="3"/>
          </p:cNvCxnSpPr>
          <p:nvPr/>
        </p:nvCxnSpPr>
        <p:spPr>
          <a:xfrm flipV="1">
            <a:off x="1691680" y="4941168"/>
            <a:ext cx="792088" cy="58158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stCxn id="36" idx="3"/>
          </p:cNvCxnSpPr>
          <p:nvPr/>
        </p:nvCxnSpPr>
        <p:spPr>
          <a:xfrm flipV="1">
            <a:off x="1907704" y="5013178"/>
            <a:ext cx="792088" cy="90096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stCxn id="41" idx="1"/>
          </p:cNvCxnSpPr>
          <p:nvPr/>
        </p:nvCxnSpPr>
        <p:spPr>
          <a:xfrm flipV="1">
            <a:off x="2987824" y="5013176"/>
            <a:ext cx="144016" cy="49854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stCxn id="122" idx="3"/>
          </p:cNvCxnSpPr>
          <p:nvPr/>
        </p:nvCxnSpPr>
        <p:spPr>
          <a:xfrm>
            <a:off x="2483768" y="1844824"/>
            <a:ext cx="576064" cy="144016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stCxn id="123" idx="1"/>
          </p:cNvCxnSpPr>
          <p:nvPr/>
        </p:nvCxnSpPr>
        <p:spPr>
          <a:xfrm>
            <a:off x="3059832" y="1850341"/>
            <a:ext cx="288032" cy="143464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a:stCxn id="35" idx="1"/>
          </p:cNvCxnSpPr>
          <p:nvPr/>
        </p:nvCxnSpPr>
        <p:spPr>
          <a:xfrm flipV="1">
            <a:off x="3491880" y="4869160"/>
            <a:ext cx="0" cy="21050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stCxn id="32" idx="1"/>
          </p:cNvCxnSpPr>
          <p:nvPr/>
        </p:nvCxnSpPr>
        <p:spPr>
          <a:xfrm flipH="1" flipV="1">
            <a:off x="4427984" y="4869160"/>
            <a:ext cx="72008" cy="21050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a:stCxn id="44" idx="1"/>
          </p:cNvCxnSpPr>
          <p:nvPr/>
        </p:nvCxnSpPr>
        <p:spPr>
          <a:xfrm flipH="1" flipV="1">
            <a:off x="4139952" y="4941169"/>
            <a:ext cx="72008" cy="93058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stCxn id="16" idx="1"/>
          </p:cNvCxnSpPr>
          <p:nvPr/>
        </p:nvCxnSpPr>
        <p:spPr>
          <a:xfrm flipH="1" flipV="1">
            <a:off x="5076056" y="4797153"/>
            <a:ext cx="144016" cy="71456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124" idx="1"/>
          </p:cNvCxnSpPr>
          <p:nvPr/>
        </p:nvCxnSpPr>
        <p:spPr>
          <a:xfrm flipH="1" flipV="1">
            <a:off x="6084168" y="4797152"/>
            <a:ext cx="611560" cy="107460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a:stCxn id="34" idx="1"/>
          </p:cNvCxnSpPr>
          <p:nvPr/>
        </p:nvCxnSpPr>
        <p:spPr>
          <a:xfrm flipH="1" flipV="1">
            <a:off x="6372200" y="4725144"/>
            <a:ext cx="828600" cy="75918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a:stCxn id="38" idx="1"/>
          </p:cNvCxnSpPr>
          <p:nvPr/>
        </p:nvCxnSpPr>
        <p:spPr>
          <a:xfrm flipH="1" flipV="1">
            <a:off x="6588224" y="4653136"/>
            <a:ext cx="612576" cy="41018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29" idx="1"/>
          </p:cNvCxnSpPr>
          <p:nvPr/>
        </p:nvCxnSpPr>
        <p:spPr>
          <a:xfrm flipH="1" flipV="1">
            <a:off x="6804248" y="4509120"/>
            <a:ext cx="396552" cy="3910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a:stCxn id="31" idx="1"/>
          </p:cNvCxnSpPr>
          <p:nvPr/>
        </p:nvCxnSpPr>
        <p:spPr>
          <a:xfrm flipH="1">
            <a:off x="6876256" y="4044172"/>
            <a:ext cx="324544" cy="329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a:stCxn id="30" idx="1"/>
          </p:cNvCxnSpPr>
          <p:nvPr/>
        </p:nvCxnSpPr>
        <p:spPr>
          <a:xfrm flipH="1">
            <a:off x="6804248" y="3488433"/>
            <a:ext cx="324544" cy="15659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a:stCxn id="28" idx="1"/>
          </p:cNvCxnSpPr>
          <p:nvPr/>
        </p:nvCxnSpPr>
        <p:spPr>
          <a:xfrm flipH="1">
            <a:off x="6516216" y="2919428"/>
            <a:ext cx="648072" cy="43756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a:stCxn id="27" idx="1"/>
          </p:cNvCxnSpPr>
          <p:nvPr/>
        </p:nvCxnSpPr>
        <p:spPr>
          <a:xfrm flipH="1">
            <a:off x="6372200" y="2564904"/>
            <a:ext cx="792088" cy="72008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6228184" y="2199348"/>
            <a:ext cx="504056" cy="101362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a:endCxn id="23" idx="1"/>
          </p:cNvCxnSpPr>
          <p:nvPr/>
        </p:nvCxnSpPr>
        <p:spPr>
          <a:xfrm flipV="1">
            <a:off x="5076056" y="2847420"/>
            <a:ext cx="144016" cy="14953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a:stCxn id="87" idx="0"/>
            <a:endCxn id="128" idx="1"/>
          </p:cNvCxnSpPr>
          <p:nvPr/>
        </p:nvCxnSpPr>
        <p:spPr>
          <a:xfrm flipV="1">
            <a:off x="4463988" y="1850341"/>
            <a:ext cx="396044" cy="111922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テキスト ボックス 121"/>
          <p:cNvSpPr txBox="1"/>
          <p:nvPr/>
        </p:nvSpPr>
        <p:spPr>
          <a:xfrm>
            <a:off x="323528" y="1700808"/>
            <a:ext cx="2160240" cy="288032"/>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8"/>
              </a:rPr>
              <a:t>サイドミラーコントロールシステム</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123" name="テキスト ボックス 122"/>
          <p:cNvSpPr txBox="1"/>
          <p:nvPr/>
        </p:nvSpPr>
        <p:spPr>
          <a:xfrm>
            <a:off x="3059832" y="1711841"/>
            <a:ext cx="1944216"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9"/>
              </a:rPr>
              <a:t>ふらつき運転検知機能</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124" name="テキスト ボックス 123"/>
          <p:cNvSpPr txBox="1"/>
          <p:nvPr/>
        </p:nvSpPr>
        <p:spPr>
          <a:xfrm>
            <a:off x="6695728" y="5733256"/>
            <a:ext cx="2448272"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20"/>
              </a:rPr>
              <a:t>ブラインドスポットインフォメーション</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128" name="テキスト ボックス 127"/>
          <p:cNvSpPr txBox="1"/>
          <p:nvPr/>
        </p:nvSpPr>
        <p:spPr>
          <a:xfrm>
            <a:off x="4860032" y="1711841"/>
            <a:ext cx="1800200" cy="276999"/>
          </a:xfrm>
          <a:prstGeom prst="rect">
            <a:avLst/>
          </a:prstGeom>
          <a:noFill/>
        </p:spPr>
        <p:txBody>
          <a:bodyPr wrap="square" rtlCol="0">
            <a:spAutoFit/>
          </a:bodyPr>
          <a:lstStyle/>
          <a:p>
            <a:r>
              <a:rPr lang="zh-TW" altLang="en-US" sz="1200" dirty="0" smtClean="0">
                <a:solidFill>
                  <a:schemeClr val="accent3">
                    <a:lumMod val="50000"/>
                  </a:schemeClr>
                </a:solidFill>
                <a:latin typeface="HGPｺﾞｼｯｸM" pitchFamily="50" charset="-128"/>
                <a:ea typeface="HGPｺﾞｼｯｸM" pitchFamily="50" charset="-128"/>
                <a:hlinkClick r:id="rId21"/>
              </a:rPr>
              <a:t>車両接近通報装置</a:t>
            </a:r>
            <a:endParaRPr lang="zh-TW" altLang="en-US" sz="1200" dirty="0" smtClean="0">
              <a:solidFill>
                <a:schemeClr val="accent3">
                  <a:lumMod val="50000"/>
                </a:schemeClr>
              </a:solidFill>
              <a:latin typeface="HGPｺﾞｼｯｸM" pitchFamily="50" charset="-128"/>
              <a:ea typeface="HGPｺﾞｼｯｸM" pitchFamily="50" charset="-128"/>
            </a:endParaRPr>
          </a:p>
        </p:txBody>
      </p:sp>
      <p:cxnSp>
        <p:nvCxnSpPr>
          <p:cNvPr id="129" name="直線コネクタ 128"/>
          <p:cNvCxnSpPr>
            <a:stCxn id="121" idx="1"/>
          </p:cNvCxnSpPr>
          <p:nvPr/>
        </p:nvCxnSpPr>
        <p:spPr>
          <a:xfrm flipH="1">
            <a:off x="6084168" y="1839308"/>
            <a:ext cx="467544" cy="130166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flipH="1">
            <a:off x="3923928" y="2636912"/>
            <a:ext cx="72008" cy="50405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p:cNvSpPr txBox="1"/>
          <p:nvPr/>
        </p:nvSpPr>
        <p:spPr>
          <a:xfrm>
            <a:off x="6551712" y="1700808"/>
            <a:ext cx="2592288"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20"/>
              </a:rPr>
              <a:t>ブラインドスポットインフォメーション</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cxnSp>
        <p:nvCxnSpPr>
          <p:cNvPr id="138" name="直線コネクタ 137"/>
          <p:cNvCxnSpPr>
            <a:endCxn id="26" idx="1"/>
          </p:cNvCxnSpPr>
          <p:nvPr/>
        </p:nvCxnSpPr>
        <p:spPr>
          <a:xfrm>
            <a:off x="5472608" y="4869160"/>
            <a:ext cx="72008" cy="21050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89"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lvl="0">
              <a:spcBef>
                <a:spcPct val="0"/>
              </a:spcBef>
            </a:pPr>
            <a:r>
              <a:rPr lang="ja-JP" altLang="en-US" sz="4400" dirty="0" smtClean="0">
                <a:solidFill>
                  <a:srgbClr val="00B050"/>
                </a:solidFill>
                <a:latin typeface="HGPｺﾞｼｯｸM" pitchFamily="50" charset="-128"/>
                <a:ea typeface="HGPｺﾞｼｯｸM" pitchFamily="50" charset="-128"/>
              </a:rPr>
              <a:t>２．</a:t>
            </a:r>
            <a:r>
              <a:rPr lang="en-US" altLang="ja-JP" sz="4400" dirty="0" smtClean="0">
                <a:solidFill>
                  <a:srgbClr val="00B050"/>
                </a:solidFill>
                <a:latin typeface="HGPｺﾞｼｯｸM" pitchFamily="50" charset="-128"/>
                <a:ea typeface="HGPｺﾞｼｯｸM" pitchFamily="50" charset="-128"/>
              </a:rPr>
              <a:t>ICT</a:t>
            </a:r>
            <a:r>
              <a:rPr lang="ja-JP" altLang="en-US" sz="4400" dirty="0" smtClean="0">
                <a:solidFill>
                  <a:srgbClr val="00B050"/>
                </a:solidFill>
                <a:latin typeface="HGPｺﾞｼｯｸM" pitchFamily="50" charset="-128"/>
                <a:ea typeface="HGPｺﾞｼｯｸM" pitchFamily="50" charset="-128"/>
              </a:rPr>
              <a:t>化されたクルマの機能</a:t>
            </a:r>
          </a:p>
        </p:txBody>
      </p:sp>
      <p:cxnSp>
        <p:nvCxnSpPr>
          <p:cNvPr id="166" name="直線コネクタ 165"/>
          <p:cNvCxnSpPr/>
          <p:nvPr/>
        </p:nvCxnSpPr>
        <p:spPr>
          <a:xfrm flipV="1">
            <a:off x="2483768" y="5013176"/>
            <a:ext cx="432048" cy="64807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V="1">
            <a:off x="4788024" y="2636912"/>
            <a:ext cx="288032" cy="36004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Users\iwasaki\Desktop\2014-04-24_11h57_04.bmp"/>
          <p:cNvPicPr>
            <a:picLocks noChangeAspect="1" noChangeArrowheads="1"/>
          </p:cNvPicPr>
          <p:nvPr/>
        </p:nvPicPr>
        <p:blipFill>
          <a:blip r:embed="rId3" cstate="screen"/>
          <a:srcRect/>
          <a:stretch>
            <a:fillRect/>
          </a:stretch>
        </p:blipFill>
        <p:spPr bwMode="auto">
          <a:xfrm>
            <a:off x="755575" y="3356992"/>
            <a:ext cx="6858367" cy="2808312"/>
          </a:xfrm>
          <a:prstGeom prst="rect">
            <a:avLst/>
          </a:prstGeom>
          <a:noFill/>
        </p:spPr>
      </p:pic>
      <p:sp>
        <p:nvSpPr>
          <p:cNvPr id="7" name="テキスト ボックス 6"/>
          <p:cNvSpPr txBox="1"/>
          <p:nvPr/>
        </p:nvSpPr>
        <p:spPr>
          <a:xfrm>
            <a:off x="4823520" y="5877272"/>
            <a:ext cx="4320480" cy="307777"/>
          </a:xfrm>
          <a:prstGeom prst="rect">
            <a:avLst/>
          </a:prstGeom>
          <a:noFill/>
        </p:spPr>
        <p:txBody>
          <a:bodyPr wrap="square" rtlCol="0">
            <a:spAutoFit/>
          </a:bodyPr>
          <a:lstStyle/>
          <a:p>
            <a:r>
              <a:rPr lang="zh-TW" altLang="en-US" sz="1400" dirty="0" smtClean="0">
                <a:latin typeface="HGPｺﾞｼｯｸM" pitchFamily="50" charset="-128"/>
                <a:ea typeface="HGPｺﾞｼｯｸM" pitchFamily="50" charset="-128"/>
              </a:rPr>
              <a:t>燃料電池電気自動車</a:t>
            </a:r>
            <a:r>
              <a:rPr lang="ja-JP" altLang="en-US" sz="1400" dirty="0" smtClean="0">
                <a:latin typeface="HGPｺﾞｼｯｸM" pitchFamily="50" charset="-128"/>
                <a:ea typeface="HGPｺﾞｼｯｸM" pitchFamily="50" charset="-128"/>
              </a:rPr>
              <a:t>（本田技研工業「</a:t>
            </a:r>
            <a:r>
              <a:rPr lang="en-US" altLang="ja-JP" sz="1400" dirty="0" smtClean="0">
                <a:latin typeface="HGPｺﾞｼｯｸM" pitchFamily="50" charset="-128"/>
                <a:ea typeface="HGPｺﾞｼｯｸM" pitchFamily="50" charset="-128"/>
              </a:rPr>
              <a:t>FCX</a:t>
            </a:r>
            <a:r>
              <a:rPr lang="ja-JP" altLang="en-US" sz="1400" dirty="0" smtClean="0">
                <a:latin typeface="HGPｺﾞｼｯｸM" pitchFamily="50" charset="-128"/>
                <a:ea typeface="HGPｺﾞｼｯｸM" pitchFamily="50" charset="-128"/>
              </a:rPr>
              <a:t>クラリティ」）</a:t>
            </a:r>
            <a:endParaRPr kumimoji="1" lang="ja-JP" altLang="en-US" sz="1400" dirty="0">
              <a:latin typeface="HGPｺﾞｼｯｸM" pitchFamily="50" charset="-128"/>
              <a:ea typeface="HGPｺﾞｼｯｸM" pitchFamily="50" charset="-128"/>
            </a:endParaRPr>
          </a:p>
        </p:txBody>
      </p:sp>
      <p:sp>
        <p:nvSpPr>
          <p:cNvPr id="10" name="円/楕円 9"/>
          <p:cNvSpPr/>
          <p:nvPr/>
        </p:nvSpPr>
        <p:spPr>
          <a:xfrm>
            <a:off x="5652120" y="2060848"/>
            <a:ext cx="1872208" cy="1872208"/>
          </a:xfrm>
          <a:prstGeom prst="ellipse">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6804248" y="2276872"/>
            <a:ext cx="216024" cy="216024"/>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40152" y="2780928"/>
            <a:ext cx="1440160" cy="400110"/>
          </a:xfrm>
          <a:prstGeom prst="rect">
            <a:avLst/>
          </a:prstGeom>
          <a:noFill/>
        </p:spPr>
        <p:txBody>
          <a:bodyPr wrap="square" rtlCol="0">
            <a:spAutoFit/>
          </a:bodyPr>
          <a:lstStyle/>
          <a:p>
            <a:r>
              <a:rPr kumimoji="1" lang="ja-JP" altLang="en-US" sz="2000" dirty="0" smtClean="0">
                <a:solidFill>
                  <a:srgbClr val="00B050"/>
                </a:solidFill>
                <a:latin typeface="HGPｺﾞｼｯｸE" pitchFamily="50" charset="-128"/>
                <a:ea typeface="HGPｺﾞｼｯｸE" pitchFamily="50" charset="-128"/>
              </a:rPr>
              <a:t>自動運転</a:t>
            </a:r>
            <a:endParaRPr kumimoji="1" lang="ja-JP" altLang="en-US" sz="2000" dirty="0">
              <a:solidFill>
                <a:srgbClr val="00B050"/>
              </a:solidFill>
              <a:latin typeface="HGPｺﾞｼｯｸE" pitchFamily="50" charset="-128"/>
              <a:ea typeface="HGPｺﾞｼｯｸE" pitchFamily="50" charset="-128"/>
            </a:endParaRPr>
          </a:p>
        </p:txBody>
      </p:sp>
      <p:sp>
        <p:nvSpPr>
          <p:cNvPr id="13" name="円/楕円 12"/>
          <p:cNvSpPr/>
          <p:nvPr/>
        </p:nvSpPr>
        <p:spPr>
          <a:xfrm>
            <a:off x="1187624" y="2060848"/>
            <a:ext cx="1872208" cy="1872208"/>
          </a:xfrm>
          <a:prstGeom prst="ellipse">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2339752" y="2276872"/>
            <a:ext cx="216024" cy="216024"/>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3419872" y="1628800"/>
            <a:ext cx="1872208" cy="1872208"/>
          </a:xfrm>
          <a:prstGeom prst="ellipse">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572000" y="1844824"/>
            <a:ext cx="216024" cy="216024"/>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419872" y="2348880"/>
            <a:ext cx="1872208" cy="400110"/>
          </a:xfrm>
          <a:prstGeom prst="rect">
            <a:avLst/>
          </a:prstGeom>
          <a:noFill/>
        </p:spPr>
        <p:txBody>
          <a:bodyPr wrap="square" rtlCol="0">
            <a:spAutoFit/>
          </a:bodyPr>
          <a:lstStyle/>
          <a:p>
            <a:pPr algn="ctr"/>
            <a:r>
              <a:rPr lang="ja-JP" altLang="en-US" sz="2000" dirty="0" smtClean="0">
                <a:solidFill>
                  <a:srgbClr val="00B050"/>
                </a:solidFill>
                <a:latin typeface="HGPｺﾞｼｯｸE" pitchFamily="50" charset="-128"/>
                <a:ea typeface="HGPｺﾞｼｯｸE" pitchFamily="50" charset="-128"/>
              </a:rPr>
              <a:t>テレマティクス</a:t>
            </a:r>
            <a:endParaRPr lang="en-US" altLang="ja-JP" sz="2000" dirty="0" smtClean="0">
              <a:solidFill>
                <a:srgbClr val="00B050"/>
              </a:solidFill>
              <a:latin typeface="HGPｺﾞｼｯｸE" pitchFamily="50" charset="-128"/>
              <a:ea typeface="HGPｺﾞｼｯｸE" pitchFamily="50" charset="-128"/>
            </a:endParaRPr>
          </a:p>
        </p:txBody>
      </p:sp>
      <p:sp>
        <p:nvSpPr>
          <p:cNvPr id="27" name="正方形/長方形 26"/>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187624" y="2780928"/>
            <a:ext cx="1872208" cy="707886"/>
          </a:xfrm>
          <a:prstGeom prst="rect">
            <a:avLst/>
          </a:prstGeom>
          <a:noFill/>
        </p:spPr>
        <p:txBody>
          <a:bodyPr wrap="square" rtlCol="0">
            <a:spAutoFit/>
          </a:bodyPr>
          <a:lstStyle/>
          <a:p>
            <a:pPr algn="ctr"/>
            <a:r>
              <a:rPr lang="ja-JP" altLang="en-US" sz="2000" dirty="0" smtClean="0">
                <a:solidFill>
                  <a:srgbClr val="00B050"/>
                </a:solidFill>
                <a:latin typeface="HGPｺﾞｼｯｸE" pitchFamily="50" charset="-128"/>
                <a:ea typeface="HGPｺﾞｼｯｸE" pitchFamily="50" charset="-128"/>
              </a:rPr>
              <a:t>次世代自動車</a:t>
            </a:r>
            <a:endParaRPr lang="en-US" altLang="ja-JP" sz="2000" dirty="0" smtClean="0">
              <a:solidFill>
                <a:srgbClr val="00B050"/>
              </a:solidFill>
              <a:latin typeface="HGPｺﾞｼｯｸE" pitchFamily="50" charset="-128"/>
              <a:ea typeface="HGPｺﾞｼｯｸE" pitchFamily="50" charset="-128"/>
            </a:endParaRPr>
          </a:p>
          <a:p>
            <a:pPr algn="ctr"/>
            <a:r>
              <a:rPr lang="ja-JP" altLang="en-US" sz="2000" dirty="0" smtClean="0">
                <a:solidFill>
                  <a:srgbClr val="00B050"/>
                </a:solidFill>
                <a:latin typeface="HGPｺﾞｼｯｸE" pitchFamily="50" charset="-128"/>
                <a:ea typeface="HGPｺﾞｼｯｸE" pitchFamily="50" charset="-128"/>
              </a:rPr>
              <a:t>（エコカー）</a:t>
            </a:r>
            <a:endParaRPr lang="en-US" altLang="ja-JP" sz="2000" dirty="0" smtClean="0">
              <a:solidFill>
                <a:srgbClr val="00B050"/>
              </a:solidFill>
              <a:latin typeface="HGPｺﾞｼｯｸE" pitchFamily="50" charset="-128"/>
              <a:ea typeface="HGPｺﾞｼｯｸE" pitchFamily="50" charset="-128"/>
            </a:endParaRPr>
          </a:p>
        </p:txBody>
      </p:sp>
      <p:sp>
        <p:nvSpPr>
          <p:cNvPr id="22"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lvl="0">
              <a:spcBef>
                <a:spcPct val="0"/>
              </a:spcBef>
            </a:pPr>
            <a:r>
              <a:rPr lang="ja-JP" altLang="en-US" sz="4400" dirty="0" smtClean="0">
                <a:solidFill>
                  <a:srgbClr val="00B050"/>
                </a:solidFill>
                <a:latin typeface="HGPｺﾞｼｯｸM" pitchFamily="50" charset="-128"/>
                <a:ea typeface="HGPｺﾞｼｯｸM" pitchFamily="50" charset="-128"/>
              </a:rPr>
              <a:t>３．</a:t>
            </a:r>
            <a:r>
              <a:rPr lang="ja-JP" altLang="en-US" sz="3800" dirty="0" smtClean="0">
                <a:solidFill>
                  <a:srgbClr val="00B050"/>
                </a:solidFill>
                <a:latin typeface="HGPｺﾞｼｯｸM" pitchFamily="50" charset="-128"/>
                <a:ea typeface="HGPｺﾞｼｯｸM" pitchFamily="50" charset="-128"/>
              </a:rPr>
              <a:t>クルマの未来がわかる３つのキーワード</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755576" y="2492896"/>
            <a:ext cx="1872208" cy="1872208"/>
          </a:xfrm>
          <a:prstGeom prst="ellipse">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907704" y="2708920"/>
            <a:ext cx="216024" cy="216024"/>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55576" y="3212976"/>
            <a:ext cx="1872208" cy="707886"/>
          </a:xfrm>
          <a:prstGeom prst="rect">
            <a:avLst/>
          </a:prstGeom>
          <a:noFill/>
        </p:spPr>
        <p:txBody>
          <a:bodyPr wrap="square" rtlCol="0">
            <a:spAutoFit/>
          </a:bodyPr>
          <a:lstStyle/>
          <a:p>
            <a:pPr algn="ctr"/>
            <a:r>
              <a:rPr lang="ja-JP" altLang="en-US" sz="2000" dirty="0" smtClean="0">
                <a:solidFill>
                  <a:srgbClr val="00B050"/>
                </a:solidFill>
                <a:latin typeface="HGPｺﾞｼｯｸE" pitchFamily="50" charset="-128"/>
                <a:ea typeface="HGPｺﾞｼｯｸE" pitchFamily="50" charset="-128"/>
              </a:rPr>
              <a:t>次世代自動車</a:t>
            </a:r>
            <a:endParaRPr lang="en-US" altLang="ja-JP" sz="2000" dirty="0" smtClean="0">
              <a:solidFill>
                <a:srgbClr val="00B050"/>
              </a:solidFill>
              <a:latin typeface="HGPｺﾞｼｯｸE" pitchFamily="50" charset="-128"/>
              <a:ea typeface="HGPｺﾞｼｯｸE" pitchFamily="50" charset="-128"/>
            </a:endParaRPr>
          </a:p>
          <a:p>
            <a:pPr algn="ctr"/>
            <a:r>
              <a:rPr lang="ja-JP" altLang="en-US" sz="2000" dirty="0" smtClean="0">
                <a:solidFill>
                  <a:srgbClr val="00B050"/>
                </a:solidFill>
                <a:latin typeface="HGPｺﾞｼｯｸE" pitchFamily="50" charset="-128"/>
                <a:ea typeface="HGPｺﾞｼｯｸE" pitchFamily="50" charset="-128"/>
              </a:rPr>
              <a:t>（エコカー）</a:t>
            </a:r>
            <a:endParaRPr lang="en-US" altLang="ja-JP" sz="2000" dirty="0" smtClean="0">
              <a:solidFill>
                <a:srgbClr val="00B050"/>
              </a:solidFill>
              <a:latin typeface="HGPｺﾞｼｯｸE" pitchFamily="50" charset="-128"/>
              <a:ea typeface="HGPｺﾞｼｯｸE" pitchFamily="50" charset="-128"/>
            </a:endParaRPr>
          </a:p>
        </p:txBody>
      </p:sp>
      <p:sp>
        <p:nvSpPr>
          <p:cNvPr id="3" name="コンテンツ プレースホルダ 2"/>
          <p:cNvSpPr>
            <a:spLocks noGrp="1"/>
          </p:cNvSpPr>
          <p:nvPr>
            <p:ph idx="1"/>
          </p:nvPr>
        </p:nvSpPr>
        <p:spPr>
          <a:xfrm>
            <a:off x="467544" y="1340768"/>
            <a:ext cx="8291264" cy="604664"/>
          </a:xfrm>
        </p:spPr>
        <p:txBody>
          <a:bodyPr>
            <a:normAutofit/>
          </a:bodyPr>
          <a:lstStyle/>
          <a:p>
            <a:pPr>
              <a:buNone/>
            </a:pPr>
            <a:r>
              <a:rPr lang="ja-JP" altLang="en-US" dirty="0" smtClean="0">
                <a:latin typeface="HGPｺﾞｼｯｸE" pitchFamily="50" charset="-128"/>
                <a:ea typeface="HGPｺﾞｼｯｸE" pitchFamily="50" charset="-128"/>
              </a:rPr>
              <a:t>●次世代自動車（エコカー）</a:t>
            </a:r>
            <a:endParaRPr lang="zh-TW" altLang="en-US" dirty="0" smtClean="0">
              <a:latin typeface="HGPｺﾞｼｯｸE" pitchFamily="50" charset="-128"/>
              <a:ea typeface="HGPｺﾞｼｯｸE" pitchFamily="50" charset="-128"/>
            </a:endParaRPr>
          </a:p>
        </p:txBody>
      </p:sp>
      <p:sp>
        <p:nvSpPr>
          <p:cNvPr id="9" name="テキスト ボックス 8"/>
          <p:cNvSpPr txBox="1"/>
          <p:nvPr/>
        </p:nvSpPr>
        <p:spPr>
          <a:xfrm>
            <a:off x="2915816" y="4221088"/>
            <a:ext cx="6228184" cy="1569660"/>
          </a:xfrm>
          <a:prstGeom prst="rect">
            <a:avLst/>
          </a:prstGeom>
          <a:noFill/>
        </p:spPr>
        <p:txBody>
          <a:bodyPr wrap="square" rtlCol="0">
            <a:spAutoFit/>
          </a:bodyPr>
          <a:lstStyle/>
          <a:p>
            <a:r>
              <a:rPr lang="ja-JP" altLang="en-US" sz="2400" dirty="0" smtClean="0">
                <a:latin typeface="HGPｺﾞｼｯｸE" pitchFamily="50" charset="-128"/>
                <a:ea typeface="HGPｺﾞｼｯｸE" pitchFamily="50" charset="-128"/>
              </a:rPr>
              <a:t>ＨＶ（ハイブリッド自動車）</a:t>
            </a:r>
            <a:endParaRPr lang="en-US" altLang="ja-JP" sz="2400" dirty="0" smtClean="0">
              <a:latin typeface="HGPｺﾞｼｯｸE" pitchFamily="50" charset="-128"/>
              <a:ea typeface="HGPｺﾞｼｯｸE" pitchFamily="50" charset="-128"/>
            </a:endParaRPr>
          </a:p>
          <a:p>
            <a:r>
              <a:rPr lang="ja-JP" altLang="en-US" sz="2400" dirty="0" smtClean="0">
                <a:latin typeface="HGPｺﾞｼｯｸE" pitchFamily="50" charset="-128"/>
                <a:ea typeface="HGPｺﾞｼｯｸE" pitchFamily="50" charset="-128"/>
              </a:rPr>
              <a:t>ＰＨＶ・ＰＨＥＶ（プラグインハイブリッド自動車）</a:t>
            </a:r>
            <a:endParaRPr lang="en-US" altLang="ja-JP" sz="2400" dirty="0" smtClean="0">
              <a:latin typeface="HGPｺﾞｼｯｸE" pitchFamily="50" charset="-128"/>
              <a:ea typeface="HGPｺﾞｼｯｸE" pitchFamily="50" charset="-128"/>
            </a:endParaRPr>
          </a:p>
          <a:p>
            <a:r>
              <a:rPr lang="ja-JP" altLang="en-US" sz="2400" dirty="0" smtClean="0">
                <a:latin typeface="HGPｺﾞｼｯｸE" pitchFamily="50" charset="-128"/>
                <a:ea typeface="HGPｺﾞｼｯｸE" pitchFamily="50" charset="-128"/>
              </a:rPr>
              <a:t>ＥＶ（電気自動車） </a:t>
            </a:r>
            <a:endParaRPr lang="en-US" altLang="ja-JP" sz="2400" dirty="0" smtClean="0">
              <a:latin typeface="HGPｺﾞｼｯｸE" pitchFamily="50" charset="-128"/>
              <a:ea typeface="HGPｺﾞｼｯｸE" pitchFamily="50" charset="-128"/>
            </a:endParaRPr>
          </a:p>
          <a:p>
            <a:r>
              <a:rPr kumimoji="1" lang="ja-JP" altLang="en-US" sz="2400" dirty="0" smtClean="0">
                <a:latin typeface="HGPｺﾞｼｯｸE" pitchFamily="50" charset="-128"/>
                <a:ea typeface="HGPｺﾞｼｯｸE" pitchFamily="50" charset="-128"/>
              </a:rPr>
              <a:t>ＦＣＶ（</a:t>
            </a:r>
            <a:r>
              <a:rPr lang="zh-TW" altLang="en-US" sz="2400" dirty="0" smtClean="0">
                <a:latin typeface="HGPｺﾞｼｯｸE" pitchFamily="50" charset="-128"/>
                <a:ea typeface="HGPｺﾞｼｯｸE" pitchFamily="50" charset="-128"/>
              </a:rPr>
              <a:t>燃料電池自動車</a:t>
            </a:r>
            <a:r>
              <a:rPr lang="ja-JP" altLang="en-US" sz="2400" dirty="0" smtClean="0">
                <a:latin typeface="HGPｺﾞｼｯｸE" pitchFamily="50" charset="-128"/>
                <a:ea typeface="HGPｺﾞｼｯｸE" pitchFamily="50" charset="-128"/>
              </a:rPr>
              <a:t>）</a:t>
            </a:r>
            <a:endParaRPr kumimoji="1" lang="ja-JP" altLang="en-US" sz="2400" dirty="0">
              <a:latin typeface="HGPｺﾞｼｯｸE" pitchFamily="50" charset="-128"/>
              <a:ea typeface="HGPｺﾞｼｯｸE" pitchFamily="50" charset="-128"/>
            </a:endParaRPr>
          </a:p>
        </p:txBody>
      </p:sp>
      <p:sp>
        <p:nvSpPr>
          <p:cNvPr id="27" name="正方形/長方形 26"/>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コンテンツ プレースホルダ 2"/>
          <p:cNvSpPr txBox="1">
            <a:spLocks/>
          </p:cNvSpPr>
          <p:nvPr/>
        </p:nvSpPr>
        <p:spPr>
          <a:xfrm>
            <a:off x="2843808" y="2492896"/>
            <a:ext cx="6048672" cy="165618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次世代自動車として，</a:t>
            </a:r>
            <a:endParaRPr kumimoji="1" lang="en-US" altLang="ja-JP"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800" b="0" i="0" u="none" strike="noStrike" kern="1200" cap="none" spc="0" normalizeH="0" baseline="0" noProof="0" dirty="0" smtClean="0">
                <a:ln>
                  <a:noFill/>
                </a:ln>
                <a:solidFill>
                  <a:srgbClr val="00B050"/>
                </a:solidFill>
                <a:effectLst/>
                <a:uLnTx/>
                <a:uFillTx/>
                <a:latin typeface="HGPｺﾞｼｯｸE" pitchFamily="50" charset="-128"/>
                <a:ea typeface="HGPｺﾞｼｯｸE" pitchFamily="50" charset="-128"/>
              </a:rPr>
              <a:t>環境に配慮した自動車</a:t>
            </a:r>
            <a:r>
              <a:rPr kumimoji="1" lang="ja-JP" altLang="en-US"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の</a:t>
            </a:r>
            <a:endParaRPr kumimoji="1" lang="en-US" altLang="ja-JP"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a:p>
            <a:pPr marL="342900" lvl="0" indent="-342900">
              <a:spcBef>
                <a:spcPct val="20000"/>
              </a:spcBef>
              <a:defRPr/>
            </a:pPr>
            <a:r>
              <a:rPr lang="ja-JP" altLang="en-US" sz="2800" dirty="0" smtClean="0">
                <a:latin typeface="HGPｺﾞｼｯｸM" pitchFamily="50" charset="-128"/>
                <a:ea typeface="HGPｺﾞｼｯｸM" pitchFamily="50" charset="-128"/>
              </a:rPr>
              <a:t>技術開発が進められて</a:t>
            </a:r>
            <a:r>
              <a:rPr kumimoji="1" lang="ja-JP" altLang="en-US"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います。</a:t>
            </a:r>
            <a:endParaRPr kumimoji="1" lang="en-US" altLang="ja-JP"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p:txBody>
      </p:sp>
      <p:pic>
        <p:nvPicPr>
          <p:cNvPr id="4" name="Picture 2" descr="C:\Users\iwasaki\Desktop\2014-04-28_11h24_48.bmp"/>
          <p:cNvPicPr>
            <a:picLocks noChangeAspect="1" noChangeArrowheads="1"/>
          </p:cNvPicPr>
          <p:nvPr/>
        </p:nvPicPr>
        <p:blipFill>
          <a:blip r:embed="rId3" cstate="screen"/>
          <a:srcRect/>
          <a:stretch>
            <a:fillRect/>
          </a:stretch>
        </p:blipFill>
        <p:spPr bwMode="auto">
          <a:xfrm>
            <a:off x="819728" y="4581128"/>
            <a:ext cx="1736047" cy="1224136"/>
          </a:xfrm>
          <a:prstGeom prst="rect">
            <a:avLst/>
          </a:prstGeom>
          <a:noFill/>
        </p:spPr>
      </p:pic>
      <p:sp>
        <p:nvSpPr>
          <p:cNvPr id="16" name="タイトル 1"/>
          <p:cNvSpPr txBox="1">
            <a:spLocks/>
          </p:cNvSpPr>
          <p:nvPr/>
        </p:nvSpPr>
        <p:spPr>
          <a:xfrm>
            <a:off x="457200" y="274638"/>
            <a:ext cx="8363272" cy="1143000"/>
          </a:xfrm>
          <a:prstGeom prst="rect">
            <a:avLst/>
          </a:prstGeom>
        </p:spPr>
        <p:txBody>
          <a:bodyPr vert="horz" lIns="91440" tIns="45720" rIns="91440" bIns="45720" rtlCol="0" anchor="ctr">
            <a:normAutofit fontScale="92500"/>
          </a:bodyPr>
          <a:lstStyle/>
          <a:p>
            <a:pPr lvl="0">
              <a:spcBef>
                <a:spcPct val="0"/>
              </a:spcBef>
            </a:pPr>
            <a:r>
              <a:rPr lang="en-US" altLang="ja-JP" sz="4400" dirty="0" smtClean="0">
                <a:solidFill>
                  <a:srgbClr val="00B050"/>
                </a:solidFill>
                <a:latin typeface="HGPｺﾞｼｯｸM" pitchFamily="50" charset="-128"/>
                <a:ea typeface="HGPｺﾞｼｯｸM" pitchFamily="50" charset="-128"/>
              </a:rPr>
              <a:t>3-1</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クルマの未来～次世代自動車</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線コネクタ 39"/>
          <p:cNvCxnSpPr/>
          <p:nvPr/>
        </p:nvCxnSpPr>
        <p:spPr>
          <a:xfrm>
            <a:off x="6516216" y="2780929"/>
            <a:ext cx="0" cy="4032447"/>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4860032" y="3068961"/>
            <a:ext cx="3312368" cy="1152128"/>
          </a:xfrm>
          <a:prstGeom prst="ellipse">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p:cNvCxnSpPr/>
          <p:nvPr/>
        </p:nvCxnSpPr>
        <p:spPr>
          <a:xfrm>
            <a:off x="2699792" y="2780929"/>
            <a:ext cx="0" cy="3992377"/>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57" name="円/楕円 56"/>
          <p:cNvSpPr/>
          <p:nvPr/>
        </p:nvSpPr>
        <p:spPr>
          <a:xfrm>
            <a:off x="539552" y="3068961"/>
            <a:ext cx="4248472" cy="1152128"/>
          </a:xfrm>
          <a:prstGeom prst="ellipse">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5" name="Picture 3" descr="C:\Users\iwasaki\Desktop\2014-04-25_17h32_12.bmp"/>
          <p:cNvPicPr>
            <a:picLocks noChangeAspect="1" noChangeArrowheads="1"/>
          </p:cNvPicPr>
          <p:nvPr/>
        </p:nvPicPr>
        <p:blipFill>
          <a:blip r:embed="rId3" cstate="screen"/>
          <a:srcRect l="5341" t="11734" r="6153" b="16597"/>
          <a:stretch>
            <a:fillRect/>
          </a:stretch>
        </p:blipFill>
        <p:spPr bwMode="auto">
          <a:xfrm>
            <a:off x="2987824" y="4469923"/>
            <a:ext cx="3240360" cy="1911406"/>
          </a:xfrm>
          <a:prstGeom prst="rect">
            <a:avLst/>
          </a:prstGeom>
          <a:noFill/>
        </p:spPr>
      </p:pic>
      <p:sp>
        <p:nvSpPr>
          <p:cNvPr id="21" name="テキスト ボックス 20"/>
          <p:cNvSpPr txBox="1"/>
          <p:nvPr/>
        </p:nvSpPr>
        <p:spPr>
          <a:xfrm>
            <a:off x="1259632" y="3212977"/>
            <a:ext cx="2880320" cy="400110"/>
          </a:xfrm>
          <a:prstGeom prst="rect">
            <a:avLst/>
          </a:prstGeom>
          <a:noFill/>
        </p:spPr>
        <p:txBody>
          <a:bodyPr wrap="square" rtlCol="0">
            <a:spAutoFit/>
          </a:bodyPr>
          <a:lstStyle/>
          <a:p>
            <a:pPr algn="ctr"/>
            <a:r>
              <a:rPr lang="ja-JP" altLang="en-US" sz="2000" dirty="0" smtClean="0">
                <a:solidFill>
                  <a:srgbClr val="00B050"/>
                </a:solidFill>
                <a:latin typeface="HGPｺﾞｼｯｸE" pitchFamily="50" charset="-128"/>
                <a:ea typeface="HGPｺﾞｼｯｸE" pitchFamily="50" charset="-128"/>
              </a:rPr>
              <a:t>ハイブリッド自動車</a:t>
            </a:r>
            <a:r>
              <a:rPr lang="en-US" altLang="ja-JP" sz="1400" dirty="0" smtClean="0">
                <a:solidFill>
                  <a:srgbClr val="00B050"/>
                </a:solidFill>
                <a:latin typeface="HGPｺﾞｼｯｸE" pitchFamily="50" charset="-128"/>
                <a:ea typeface="HGPｺﾞｼｯｸE" pitchFamily="50" charset="-128"/>
              </a:rPr>
              <a:t>(HV)</a:t>
            </a:r>
          </a:p>
        </p:txBody>
      </p:sp>
      <p:sp>
        <p:nvSpPr>
          <p:cNvPr id="3" name="コンテンツ プレースホルダ 2"/>
          <p:cNvSpPr>
            <a:spLocks noGrp="1"/>
          </p:cNvSpPr>
          <p:nvPr>
            <p:ph idx="1"/>
          </p:nvPr>
        </p:nvSpPr>
        <p:spPr>
          <a:xfrm>
            <a:off x="457200" y="1412776"/>
            <a:ext cx="8291264" cy="604664"/>
          </a:xfrm>
        </p:spPr>
        <p:txBody>
          <a:bodyPr>
            <a:normAutofit/>
          </a:bodyPr>
          <a:lstStyle/>
          <a:p>
            <a:pPr>
              <a:buNone/>
            </a:pPr>
            <a:r>
              <a:rPr kumimoji="1" lang="ja-JP" altLang="en-US" dirty="0" smtClean="0">
                <a:latin typeface="HGPｺﾞｼｯｸE" pitchFamily="50" charset="-128"/>
                <a:ea typeface="HGPｺﾞｼｯｸE" pitchFamily="50" charset="-128"/>
              </a:rPr>
              <a:t>●次世代自動車</a:t>
            </a:r>
            <a:r>
              <a:rPr lang="ja-JP" altLang="en-US" dirty="0" smtClean="0">
                <a:latin typeface="HGPｺﾞｼｯｸE" pitchFamily="50" charset="-128"/>
                <a:ea typeface="HGPｺﾞｼｯｸE" pitchFamily="50" charset="-128"/>
              </a:rPr>
              <a:t>の分類</a:t>
            </a:r>
            <a:endParaRPr lang="en-US" altLang="ja-JP" sz="2800" dirty="0" smtClean="0">
              <a:latin typeface="HGPｺﾞｼｯｸM" pitchFamily="50" charset="-128"/>
              <a:ea typeface="HGPｺﾞｼｯｸM" pitchFamily="50" charset="-128"/>
            </a:endParaRPr>
          </a:p>
        </p:txBody>
      </p:sp>
      <p:sp>
        <p:nvSpPr>
          <p:cNvPr id="26" name="テキスト ボックス 25"/>
          <p:cNvSpPr txBox="1"/>
          <p:nvPr/>
        </p:nvSpPr>
        <p:spPr>
          <a:xfrm>
            <a:off x="611560" y="3573017"/>
            <a:ext cx="4104456" cy="400110"/>
          </a:xfrm>
          <a:prstGeom prst="rect">
            <a:avLst/>
          </a:prstGeom>
          <a:noFill/>
        </p:spPr>
        <p:txBody>
          <a:bodyPr wrap="square" rtlCol="0">
            <a:spAutoFit/>
          </a:bodyPr>
          <a:lstStyle/>
          <a:p>
            <a:pPr algn="ctr"/>
            <a:r>
              <a:rPr lang="ja-JP" altLang="en-US" sz="2000" dirty="0" smtClean="0">
                <a:solidFill>
                  <a:srgbClr val="00B050"/>
                </a:solidFill>
                <a:latin typeface="HGPｺﾞｼｯｸE" pitchFamily="50" charset="-128"/>
                <a:ea typeface="HGPｺﾞｼｯｸE" pitchFamily="50" charset="-128"/>
              </a:rPr>
              <a:t>プラグインハイブリッド自動車</a:t>
            </a:r>
            <a:r>
              <a:rPr lang="en-US" altLang="ja-JP" sz="1400" dirty="0" smtClean="0">
                <a:solidFill>
                  <a:srgbClr val="00B050"/>
                </a:solidFill>
                <a:latin typeface="HGPｺﾞｼｯｸE" pitchFamily="50" charset="-128"/>
                <a:ea typeface="HGPｺﾞｼｯｸE" pitchFamily="50" charset="-128"/>
              </a:rPr>
              <a:t>(PHV)</a:t>
            </a:r>
          </a:p>
        </p:txBody>
      </p:sp>
      <p:sp>
        <p:nvSpPr>
          <p:cNvPr id="29" name="テキスト ボックス 28"/>
          <p:cNvSpPr txBox="1"/>
          <p:nvPr/>
        </p:nvSpPr>
        <p:spPr>
          <a:xfrm>
            <a:off x="3779912" y="6033483"/>
            <a:ext cx="1512168" cy="615553"/>
          </a:xfrm>
          <a:prstGeom prst="rect">
            <a:avLst/>
          </a:prstGeom>
          <a:noFill/>
        </p:spPr>
        <p:txBody>
          <a:bodyPr wrap="square" rtlCol="0">
            <a:spAutoFit/>
          </a:bodyPr>
          <a:lstStyle/>
          <a:p>
            <a:pPr algn="ctr"/>
            <a:r>
              <a:rPr lang="ja-JP" altLang="en-US" sz="2000" dirty="0" smtClean="0">
                <a:solidFill>
                  <a:srgbClr val="00B050"/>
                </a:solidFill>
                <a:latin typeface="HGPｺﾞｼｯｸE" pitchFamily="50" charset="-128"/>
                <a:ea typeface="HGPｺﾞｼｯｸE" pitchFamily="50" charset="-128"/>
              </a:rPr>
              <a:t>電気自動車</a:t>
            </a:r>
            <a:endParaRPr lang="en-US" altLang="ja-JP" sz="2000" dirty="0" smtClean="0">
              <a:solidFill>
                <a:srgbClr val="00B050"/>
              </a:solidFill>
              <a:latin typeface="HGPｺﾞｼｯｸE" pitchFamily="50" charset="-128"/>
              <a:ea typeface="HGPｺﾞｼｯｸE" pitchFamily="50" charset="-128"/>
            </a:endParaRPr>
          </a:p>
          <a:p>
            <a:pPr algn="ctr"/>
            <a:r>
              <a:rPr lang="ja-JP" altLang="en-US" sz="1400" dirty="0" smtClean="0">
                <a:solidFill>
                  <a:srgbClr val="00B050"/>
                </a:solidFill>
                <a:latin typeface="HGPｺﾞｼｯｸE" pitchFamily="50" charset="-128"/>
                <a:ea typeface="HGPｺﾞｼｯｸE" pitchFamily="50" charset="-128"/>
              </a:rPr>
              <a:t>（ＥＶ）</a:t>
            </a:r>
            <a:endParaRPr lang="en-US" altLang="ja-JP" sz="1400" dirty="0" smtClean="0">
              <a:solidFill>
                <a:srgbClr val="00B050"/>
              </a:solidFill>
              <a:latin typeface="HGPｺﾞｼｯｸE" pitchFamily="50" charset="-128"/>
              <a:ea typeface="HGPｺﾞｼｯｸE" pitchFamily="50" charset="-128"/>
            </a:endParaRPr>
          </a:p>
        </p:txBody>
      </p:sp>
      <p:sp>
        <p:nvSpPr>
          <p:cNvPr id="32" name="テキスト ボックス 31"/>
          <p:cNvSpPr txBox="1"/>
          <p:nvPr/>
        </p:nvSpPr>
        <p:spPr>
          <a:xfrm>
            <a:off x="6732240" y="6033483"/>
            <a:ext cx="2160240" cy="615553"/>
          </a:xfrm>
          <a:prstGeom prst="rect">
            <a:avLst/>
          </a:prstGeom>
          <a:noFill/>
        </p:spPr>
        <p:txBody>
          <a:bodyPr wrap="square" rtlCol="0">
            <a:spAutoFit/>
          </a:bodyPr>
          <a:lstStyle/>
          <a:p>
            <a:pPr algn="ctr"/>
            <a:r>
              <a:rPr lang="zh-TW" altLang="en-US" sz="2000" dirty="0" smtClean="0">
                <a:solidFill>
                  <a:srgbClr val="00B050"/>
                </a:solidFill>
                <a:latin typeface="HGPｺﾞｼｯｸE" pitchFamily="50" charset="-128"/>
                <a:ea typeface="HGPｺﾞｼｯｸE" pitchFamily="50" charset="-128"/>
              </a:rPr>
              <a:t>燃料電池自動車</a:t>
            </a:r>
            <a:endParaRPr lang="en-US" altLang="zh-TW" sz="2000" dirty="0" smtClean="0">
              <a:solidFill>
                <a:srgbClr val="00B050"/>
              </a:solidFill>
              <a:latin typeface="HGPｺﾞｼｯｸE" pitchFamily="50" charset="-128"/>
              <a:ea typeface="HGPｺﾞｼｯｸE" pitchFamily="50" charset="-128"/>
            </a:endParaRPr>
          </a:p>
          <a:p>
            <a:pPr algn="ctr"/>
            <a:r>
              <a:rPr lang="ja-JP" altLang="en-US" sz="1400" dirty="0" smtClean="0">
                <a:solidFill>
                  <a:srgbClr val="00B050"/>
                </a:solidFill>
                <a:latin typeface="HGPｺﾞｼｯｸE" pitchFamily="50" charset="-128"/>
                <a:ea typeface="HGPｺﾞｼｯｸE" pitchFamily="50" charset="-128"/>
              </a:rPr>
              <a:t>（ＦＣＶ）</a:t>
            </a:r>
            <a:endParaRPr lang="en-US" altLang="ja-JP" sz="1400" dirty="0" smtClean="0">
              <a:solidFill>
                <a:srgbClr val="00B050"/>
              </a:solidFill>
              <a:latin typeface="HGPｺﾞｼｯｸE" pitchFamily="50" charset="-128"/>
              <a:ea typeface="HGPｺﾞｼｯｸE" pitchFamily="50" charset="-128"/>
            </a:endParaRPr>
          </a:p>
        </p:txBody>
      </p:sp>
      <p:pic>
        <p:nvPicPr>
          <p:cNvPr id="3074" name="Picture 2" descr="C:\Users\iwasaki\Desktop\2014-04-25_17h12_00.bmp"/>
          <p:cNvPicPr>
            <a:picLocks noChangeAspect="1" noChangeArrowheads="1"/>
          </p:cNvPicPr>
          <p:nvPr/>
        </p:nvPicPr>
        <p:blipFill>
          <a:blip r:embed="rId4" cstate="screen"/>
          <a:srcRect/>
          <a:stretch>
            <a:fillRect/>
          </a:stretch>
        </p:blipFill>
        <p:spPr bwMode="auto">
          <a:xfrm>
            <a:off x="6689974" y="4410110"/>
            <a:ext cx="2202505" cy="1512168"/>
          </a:xfrm>
          <a:prstGeom prst="rect">
            <a:avLst/>
          </a:prstGeom>
          <a:noFill/>
        </p:spPr>
      </p:pic>
      <p:grpSp>
        <p:nvGrpSpPr>
          <p:cNvPr id="2" name="グループ化 42"/>
          <p:cNvGrpSpPr/>
          <p:nvPr/>
        </p:nvGrpSpPr>
        <p:grpSpPr>
          <a:xfrm>
            <a:off x="0" y="2204865"/>
            <a:ext cx="9144000" cy="720080"/>
            <a:chOff x="0" y="5877272"/>
            <a:chExt cx="9144000" cy="720080"/>
          </a:xfrm>
        </p:grpSpPr>
        <p:sp>
          <p:nvSpPr>
            <p:cNvPr id="33" name="ホームベース 32"/>
            <p:cNvSpPr/>
            <p:nvPr/>
          </p:nvSpPr>
          <p:spPr>
            <a:xfrm>
              <a:off x="0" y="6021287"/>
              <a:ext cx="9144000" cy="504056"/>
            </a:xfrm>
            <a:prstGeom prst="homePlate">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971600" y="6021287"/>
              <a:ext cx="1656184" cy="461665"/>
            </a:xfrm>
            <a:prstGeom prst="rect">
              <a:avLst/>
            </a:prstGeom>
            <a:noFill/>
          </p:spPr>
          <p:txBody>
            <a:bodyPr wrap="square" rtlCol="0">
              <a:spAutoFit/>
            </a:bodyPr>
            <a:lstStyle/>
            <a:p>
              <a:r>
                <a:rPr lang="ja-JP" altLang="en-US" sz="2400" dirty="0" smtClean="0">
                  <a:solidFill>
                    <a:schemeClr val="bg1"/>
                  </a:solidFill>
                  <a:latin typeface="HGPｺﾞｼｯｸE" pitchFamily="50" charset="-128"/>
                  <a:ea typeface="HGPｺﾞｼｯｸE" pitchFamily="50" charset="-128"/>
                </a:rPr>
                <a:t>ガソリン</a:t>
              </a:r>
              <a:endParaRPr lang="en-US" altLang="ja-JP" sz="2400" dirty="0" smtClean="0">
                <a:solidFill>
                  <a:schemeClr val="bg1"/>
                </a:solidFill>
                <a:latin typeface="HGPｺﾞｼｯｸM" pitchFamily="50" charset="-128"/>
                <a:ea typeface="HGPｺﾞｼｯｸM" pitchFamily="50" charset="-128"/>
              </a:endParaRPr>
            </a:p>
          </p:txBody>
        </p:sp>
        <p:sp>
          <p:nvSpPr>
            <p:cNvPr id="22" name="テキスト ボックス 21"/>
            <p:cNvSpPr txBox="1"/>
            <p:nvPr/>
          </p:nvSpPr>
          <p:spPr>
            <a:xfrm>
              <a:off x="4139952" y="6021287"/>
              <a:ext cx="1980728" cy="461665"/>
            </a:xfrm>
            <a:prstGeom prst="rect">
              <a:avLst/>
            </a:prstGeom>
            <a:noFill/>
          </p:spPr>
          <p:txBody>
            <a:bodyPr wrap="square" rtlCol="0">
              <a:spAutoFit/>
            </a:bodyPr>
            <a:lstStyle/>
            <a:p>
              <a:r>
                <a:rPr lang="ja-JP" altLang="en-US" sz="2400" dirty="0" smtClean="0">
                  <a:solidFill>
                    <a:schemeClr val="bg1"/>
                  </a:solidFill>
                  <a:latin typeface="HGPｺﾞｼｯｸE" pitchFamily="50" charset="-128"/>
                  <a:ea typeface="HGPｺﾞｼｯｸE" pitchFamily="50" charset="-128"/>
                </a:rPr>
                <a:t>電気</a:t>
              </a:r>
              <a:endParaRPr lang="en-US" altLang="ja-JP" sz="2400" dirty="0" smtClean="0">
                <a:solidFill>
                  <a:schemeClr val="bg1"/>
                </a:solidFill>
                <a:latin typeface="HGPｺﾞｼｯｸM" pitchFamily="50" charset="-128"/>
                <a:ea typeface="HGPｺﾞｼｯｸM" pitchFamily="50" charset="-128"/>
              </a:endParaRPr>
            </a:p>
          </p:txBody>
        </p:sp>
        <p:sp>
          <p:nvSpPr>
            <p:cNvPr id="23" name="テキスト ボックス 22"/>
            <p:cNvSpPr txBox="1"/>
            <p:nvPr/>
          </p:nvSpPr>
          <p:spPr>
            <a:xfrm>
              <a:off x="7452320" y="6021287"/>
              <a:ext cx="1152128" cy="461665"/>
            </a:xfrm>
            <a:prstGeom prst="rect">
              <a:avLst/>
            </a:prstGeom>
            <a:noFill/>
          </p:spPr>
          <p:txBody>
            <a:bodyPr wrap="square" rtlCol="0">
              <a:spAutoFit/>
            </a:bodyPr>
            <a:lstStyle/>
            <a:p>
              <a:r>
                <a:rPr lang="ja-JP" altLang="en-US" sz="2400" dirty="0" smtClean="0">
                  <a:solidFill>
                    <a:schemeClr val="bg1"/>
                  </a:solidFill>
                  <a:latin typeface="HGPｺﾞｼｯｸE" pitchFamily="50" charset="-128"/>
                  <a:ea typeface="HGPｺﾞｼｯｸE" pitchFamily="50" charset="-128"/>
                </a:rPr>
                <a:t>水素</a:t>
              </a:r>
              <a:endParaRPr lang="en-US" altLang="ja-JP" sz="2400" dirty="0" smtClean="0">
                <a:solidFill>
                  <a:schemeClr val="bg1"/>
                </a:solidFill>
                <a:latin typeface="HGPｺﾞｼｯｸM" pitchFamily="50" charset="-128"/>
                <a:ea typeface="HGPｺﾞｼｯｸM" pitchFamily="50" charset="-128"/>
              </a:endParaRPr>
            </a:p>
          </p:txBody>
        </p:sp>
        <p:cxnSp>
          <p:nvCxnSpPr>
            <p:cNvPr id="38" name="直線コネクタ 37"/>
            <p:cNvCxnSpPr/>
            <p:nvPr/>
          </p:nvCxnSpPr>
          <p:spPr>
            <a:xfrm>
              <a:off x="2699792" y="6021287"/>
              <a:ext cx="0" cy="504056"/>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516216" y="6021287"/>
              <a:ext cx="0" cy="504056"/>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179512" y="5877272"/>
              <a:ext cx="432048" cy="720080"/>
            </a:xfrm>
            <a:prstGeom prst="rect">
              <a:avLst/>
            </a:prstGeom>
            <a:solidFill>
              <a:schemeClr val="bg1"/>
            </a:solidFill>
          </p:spPr>
          <p:txBody>
            <a:bodyPr wrap="square" rtlCol="0">
              <a:spAutoFit/>
            </a:bodyPr>
            <a:lstStyle/>
            <a:p>
              <a:r>
                <a:rPr lang="ja-JP" altLang="en-US" sz="2000" dirty="0" smtClean="0">
                  <a:solidFill>
                    <a:srgbClr val="00B050"/>
                  </a:solidFill>
                  <a:latin typeface="HGPｺﾞｼｯｸE" pitchFamily="50" charset="-128"/>
                  <a:ea typeface="HGPｺﾞｼｯｸE" pitchFamily="50" charset="-128"/>
                </a:rPr>
                <a:t>燃料</a:t>
              </a:r>
              <a:endParaRPr lang="en-US" altLang="ja-JP" sz="2000" dirty="0" smtClean="0">
                <a:solidFill>
                  <a:srgbClr val="00B050"/>
                </a:solidFill>
                <a:latin typeface="HGPｺﾞｼｯｸE" pitchFamily="50" charset="-128"/>
                <a:ea typeface="HGPｺﾞｼｯｸE" pitchFamily="50" charset="-128"/>
              </a:endParaRPr>
            </a:p>
          </p:txBody>
        </p:sp>
      </p:grpSp>
      <p:sp>
        <p:nvSpPr>
          <p:cNvPr id="42" name="テキスト ボックス 41"/>
          <p:cNvSpPr txBox="1"/>
          <p:nvPr/>
        </p:nvSpPr>
        <p:spPr>
          <a:xfrm>
            <a:off x="5220072" y="3284985"/>
            <a:ext cx="2664296" cy="615553"/>
          </a:xfrm>
          <a:prstGeom prst="rect">
            <a:avLst/>
          </a:prstGeom>
          <a:noFill/>
        </p:spPr>
        <p:txBody>
          <a:bodyPr wrap="square" rtlCol="0">
            <a:spAutoFit/>
          </a:bodyPr>
          <a:lstStyle/>
          <a:p>
            <a:pPr algn="ctr"/>
            <a:r>
              <a:rPr lang="zh-TW" altLang="en-US" sz="2000" dirty="0" smtClean="0">
                <a:solidFill>
                  <a:srgbClr val="00B050"/>
                </a:solidFill>
                <a:latin typeface="HGPｺﾞｼｯｸE" pitchFamily="50" charset="-128"/>
                <a:ea typeface="HGPｺﾞｼｯｸE" pitchFamily="50" charset="-128"/>
              </a:rPr>
              <a:t>燃料電池</a:t>
            </a:r>
            <a:r>
              <a:rPr lang="ja-JP" altLang="en-US" sz="2000" dirty="0" smtClean="0">
                <a:solidFill>
                  <a:srgbClr val="00B050"/>
                </a:solidFill>
                <a:latin typeface="HGPｺﾞｼｯｸE" pitchFamily="50" charset="-128"/>
                <a:ea typeface="HGPｺﾞｼｯｸE" pitchFamily="50" charset="-128"/>
              </a:rPr>
              <a:t>電気</a:t>
            </a:r>
            <a:r>
              <a:rPr lang="zh-TW" altLang="en-US" sz="2000" dirty="0" smtClean="0">
                <a:solidFill>
                  <a:srgbClr val="00B050"/>
                </a:solidFill>
                <a:latin typeface="HGPｺﾞｼｯｸE" pitchFamily="50" charset="-128"/>
                <a:ea typeface="HGPｺﾞｼｯｸE" pitchFamily="50" charset="-128"/>
              </a:rPr>
              <a:t>自動車</a:t>
            </a:r>
            <a:endParaRPr lang="en-US" altLang="zh-TW" sz="2000" dirty="0" smtClean="0">
              <a:solidFill>
                <a:srgbClr val="00B050"/>
              </a:solidFill>
              <a:latin typeface="HGPｺﾞｼｯｸE" pitchFamily="50" charset="-128"/>
              <a:ea typeface="HGPｺﾞｼｯｸE" pitchFamily="50" charset="-128"/>
            </a:endParaRPr>
          </a:p>
          <a:p>
            <a:pPr algn="ctr"/>
            <a:r>
              <a:rPr lang="ja-JP" altLang="en-US" sz="1400" dirty="0" smtClean="0">
                <a:solidFill>
                  <a:srgbClr val="00B050"/>
                </a:solidFill>
                <a:latin typeface="HGPｺﾞｼｯｸE" pitchFamily="50" charset="-128"/>
                <a:ea typeface="HGPｺﾞｼｯｸE" pitchFamily="50" charset="-128"/>
              </a:rPr>
              <a:t>（ＦＣＥＶ）</a:t>
            </a:r>
            <a:endParaRPr lang="en-US" altLang="ja-JP" sz="1400" dirty="0" smtClean="0">
              <a:solidFill>
                <a:srgbClr val="00B050"/>
              </a:solidFill>
              <a:latin typeface="HGPｺﾞｼｯｸE" pitchFamily="50" charset="-128"/>
              <a:ea typeface="HGPｺﾞｼｯｸE" pitchFamily="50" charset="-128"/>
            </a:endParaRPr>
          </a:p>
        </p:txBody>
      </p:sp>
      <p:pic>
        <p:nvPicPr>
          <p:cNvPr id="4100" name="Picture 4" descr="C:\Users\iwasaki\Desktop\2014-04-28_11h49_49.bmp"/>
          <p:cNvPicPr>
            <a:picLocks noChangeAspect="1" noChangeArrowheads="1"/>
          </p:cNvPicPr>
          <p:nvPr/>
        </p:nvPicPr>
        <p:blipFill>
          <a:blip r:embed="rId5" cstate="screen"/>
          <a:srcRect/>
          <a:stretch>
            <a:fillRect/>
          </a:stretch>
        </p:blipFill>
        <p:spPr bwMode="auto">
          <a:xfrm>
            <a:off x="323528" y="4531998"/>
            <a:ext cx="2232248" cy="1385533"/>
          </a:xfrm>
          <a:prstGeom prst="rect">
            <a:avLst/>
          </a:prstGeom>
          <a:noFill/>
        </p:spPr>
      </p:pic>
      <p:sp>
        <p:nvSpPr>
          <p:cNvPr id="30" name="テキスト ボックス 29"/>
          <p:cNvSpPr txBox="1"/>
          <p:nvPr/>
        </p:nvSpPr>
        <p:spPr>
          <a:xfrm>
            <a:off x="611560" y="6033483"/>
            <a:ext cx="1512168" cy="400110"/>
          </a:xfrm>
          <a:prstGeom prst="rect">
            <a:avLst/>
          </a:prstGeom>
          <a:noFill/>
        </p:spPr>
        <p:txBody>
          <a:bodyPr wrap="square" rtlCol="0">
            <a:spAutoFit/>
          </a:bodyPr>
          <a:lstStyle/>
          <a:p>
            <a:pPr algn="ctr"/>
            <a:r>
              <a:rPr lang="ja-JP" altLang="en-US" sz="2000" dirty="0" smtClean="0">
                <a:solidFill>
                  <a:srgbClr val="00B050"/>
                </a:solidFill>
                <a:latin typeface="HGPｺﾞｼｯｸE" pitchFamily="50" charset="-128"/>
                <a:ea typeface="HGPｺﾞｼｯｸE" pitchFamily="50" charset="-128"/>
              </a:rPr>
              <a:t>ガソリン車</a:t>
            </a:r>
            <a:endParaRPr lang="en-US" altLang="ja-JP" sz="2000" dirty="0" smtClean="0">
              <a:solidFill>
                <a:srgbClr val="00B050"/>
              </a:solidFill>
              <a:latin typeface="HGPｺﾞｼｯｸE" pitchFamily="50" charset="-128"/>
              <a:ea typeface="HGPｺﾞｼｯｸE" pitchFamily="50" charset="-128"/>
            </a:endParaRPr>
          </a:p>
        </p:txBody>
      </p:sp>
      <p:sp>
        <p:nvSpPr>
          <p:cNvPr id="44" name="正方形/長方形 43"/>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タイトル 1"/>
          <p:cNvSpPr txBox="1">
            <a:spLocks/>
          </p:cNvSpPr>
          <p:nvPr/>
        </p:nvSpPr>
        <p:spPr>
          <a:xfrm>
            <a:off x="457200" y="274638"/>
            <a:ext cx="8363272" cy="1143000"/>
          </a:xfrm>
          <a:prstGeom prst="rect">
            <a:avLst/>
          </a:prstGeom>
        </p:spPr>
        <p:txBody>
          <a:bodyPr vert="horz" lIns="91440" tIns="45720" rIns="91440" bIns="45720" rtlCol="0" anchor="ctr">
            <a:normAutofit fontScale="92500"/>
          </a:bodyPr>
          <a:lstStyle/>
          <a:p>
            <a:pPr lvl="0">
              <a:spcBef>
                <a:spcPct val="0"/>
              </a:spcBef>
            </a:pPr>
            <a:r>
              <a:rPr lang="en-US" altLang="ja-JP" sz="4400" dirty="0" smtClean="0">
                <a:solidFill>
                  <a:srgbClr val="00B050"/>
                </a:solidFill>
                <a:latin typeface="HGPｺﾞｼｯｸM" pitchFamily="50" charset="-128"/>
                <a:ea typeface="HGPｺﾞｼｯｸM" pitchFamily="50" charset="-128"/>
              </a:rPr>
              <a:t>3-1</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クルマの未来～次世代自動車</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右矢印 51"/>
          <p:cNvSpPr/>
          <p:nvPr/>
        </p:nvSpPr>
        <p:spPr>
          <a:xfrm rot="19733687">
            <a:off x="1453204" y="5251270"/>
            <a:ext cx="2997233" cy="18970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p:cNvGrpSpPr/>
          <p:nvPr/>
        </p:nvGrpSpPr>
        <p:grpSpPr>
          <a:xfrm>
            <a:off x="3203848" y="4725144"/>
            <a:ext cx="792088" cy="648072"/>
            <a:chOff x="1835696" y="5517232"/>
            <a:chExt cx="792088" cy="648072"/>
          </a:xfrm>
        </p:grpSpPr>
        <p:grpSp>
          <p:nvGrpSpPr>
            <p:cNvPr id="41" name="グループ化 40"/>
            <p:cNvGrpSpPr/>
            <p:nvPr/>
          </p:nvGrpSpPr>
          <p:grpSpPr>
            <a:xfrm>
              <a:off x="1835696" y="5517232"/>
              <a:ext cx="720080" cy="648072"/>
              <a:chOff x="971600" y="4869160"/>
              <a:chExt cx="720080" cy="648072"/>
            </a:xfrm>
          </p:grpSpPr>
          <p:sp>
            <p:nvSpPr>
              <p:cNvPr id="43" name="円/楕円 42"/>
              <p:cNvSpPr/>
              <p:nvPr/>
            </p:nvSpPr>
            <p:spPr>
              <a:xfrm>
                <a:off x="1043608" y="4869160"/>
                <a:ext cx="648072" cy="64807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971600" y="5013176"/>
                <a:ext cx="720080" cy="461665"/>
              </a:xfrm>
              <a:prstGeom prst="rect">
                <a:avLst/>
              </a:prstGeom>
              <a:noFill/>
            </p:spPr>
            <p:txBody>
              <a:bodyPr wrap="square" rtlCol="0">
                <a:spAutoFit/>
              </a:bodyPr>
              <a:lstStyle/>
              <a:p>
                <a:pPr algn="ctr"/>
                <a:r>
                  <a:rPr lang="en-US" altLang="ja-JP" sz="2400" b="1" i="1" dirty="0" smtClean="0">
                    <a:solidFill>
                      <a:schemeClr val="bg1"/>
                    </a:solidFill>
                    <a:latin typeface="HGPｺﾞｼｯｸE" pitchFamily="50" charset="-128"/>
                    <a:ea typeface="HGPｺﾞｼｯｸE" pitchFamily="50" charset="-128"/>
                  </a:rPr>
                  <a:t>3</a:t>
                </a:r>
                <a:endParaRPr kumimoji="1" lang="ja-JP" altLang="en-US" sz="2400" b="1" i="1" dirty="0">
                  <a:solidFill>
                    <a:schemeClr val="bg1"/>
                  </a:solidFill>
                  <a:latin typeface="HGPｺﾞｼｯｸE" pitchFamily="50" charset="-128"/>
                  <a:ea typeface="HGPｺﾞｼｯｸE" pitchFamily="50" charset="-128"/>
                </a:endParaRPr>
              </a:p>
            </p:txBody>
          </p:sp>
        </p:grpSp>
        <p:sp>
          <p:nvSpPr>
            <p:cNvPr id="42" name="テキスト ボックス 41"/>
            <p:cNvSpPr txBox="1"/>
            <p:nvPr/>
          </p:nvSpPr>
          <p:spPr>
            <a:xfrm>
              <a:off x="1907704" y="5517232"/>
              <a:ext cx="720080" cy="276999"/>
            </a:xfrm>
            <a:prstGeom prst="rect">
              <a:avLst/>
            </a:prstGeom>
            <a:noFill/>
          </p:spPr>
          <p:txBody>
            <a:bodyPr wrap="square" rtlCol="0">
              <a:spAutoFit/>
            </a:bodyPr>
            <a:lstStyle/>
            <a:p>
              <a:r>
                <a:rPr lang="en-US" altLang="ja-JP" sz="1200" i="1" dirty="0" smtClean="0">
                  <a:solidFill>
                    <a:schemeClr val="bg1"/>
                  </a:solidFill>
                  <a:latin typeface="Ebrima" pitchFamily="2" charset="0"/>
                  <a:ea typeface="Ebrima" pitchFamily="2" charset="0"/>
                  <a:cs typeface="Ebrima" pitchFamily="2" charset="0"/>
                </a:rPr>
                <a:t>LEVEL</a:t>
              </a:r>
              <a:endParaRPr kumimoji="1" lang="ja-JP" altLang="en-US" sz="1200" i="1" dirty="0">
                <a:solidFill>
                  <a:schemeClr val="bg1"/>
                </a:solidFill>
                <a:latin typeface="Ebrima" pitchFamily="2" charset="0"/>
                <a:ea typeface="HGPｺﾞｼｯｸE" pitchFamily="50" charset="-128"/>
                <a:cs typeface="Ebrima" pitchFamily="2" charset="0"/>
              </a:endParaRPr>
            </a:p>
          </p:txBody>
        </p:sp>
      </p:grpSp>
      <p:sp>
        <p:nvSpPr>
          <p:cNvPr id="13" name="円/楕円 12"/>
          <p:cNvSpPr/>
          <p:nvPr/>
        </p:nvSpPr>
        <p:spPr>
          <a:xfrm>
            <a:off x="755576" y="2060848"/>
            <a:ext cx="1872208" cy="1872208"/>
          </a:xfrm>
          <a:prstGeom prst="ellipse">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907704" y="2276872"/>
            <a:ext cx="216024" cy="216024"/>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55576" y="2780928"/>
            <a:ext cx="1872208" cy="400110"/>
          </a:xfrm>
          <a:prstGeom prst="rect">
            <a:avLst/>
          </a:prstGeom>
          <a:noFill/>
        </p:spPr>
        <p:txBody>
          <a:bodyPr wrap="square" rtlCol="0">
            <a:spAutoFit/>
          </a:bodyPr>
          <a:lstStyle/>
          <a:p>
            <a:pPr algn="ctr"/>
            <a:r>
              <a:rPr lang="ja-JP" altLang="en-US" sz="2000" dirty="0" smtClean="0">
                <a:solidFill>
                  <a:srgbClr val="00B050"/>
                </a:solidFill>
                <a:latin typeface="HGPｺﾞｼｯｸE" pitchFamily="50" charset="-128"/>
                <a:ea typeface="HGPｺﾞｼｯｸE" pitchFamily="50" charset="-128"/>
              </a:rPr>
              <a:t>自動運転</a:t>
            </a:r>
          </a:p>
        </p:txBody>
      </p:sp>
      <p:sp>
        <p:nvSpPr>
          <p:cNvPr id="3" name="コンテンツ プレースホルダ 2"/>
          <p:cNvSpPr>
            <a:spLocks noGrp="1"/>
          </p:cNvSpPr>
          <p:nvPr>
            <p:ph idx="1"/>
          </p:nvPr>
        </p:nvSpPr>
        <p:spPr>
          <a:xfrm>
            <a:off x="467544" y="1340768"/>
            <a:ext cx="8291264" cy="604664"/>
          </a:xfrm>
        </p:spPr>
        <p:txBody>
          <a:bodyPr>
            <a:normAutofit/>
          </a:bodyPr>
          <a:lstStyle/>
          <a:p>
            <a:pPr>
              <a:buNone/>
            </a:pPr>
            <a:r>
              <a:rPr lang="ja-JP" altLang="en-US" dirty="0" smtClean="0">
                <a:latin typeface="HGPｺﾞｼｯｸE" pitchFamily="50" charset="-128"/>
                <a:ea typeface="HGPｺﾞｼｯｸE" pitchFamily="50" charset="-128"/>
              </a:rPr>
              <a:t>●自動運転</a:t>
            </a:r>
            <a:endParaRPr lang="en-US" altLang="ja-JP" dirty="0" smtClean="0">
              <a:latin typeface="HGPｺﾞｼｯｸM" pitchFamily="50" charset="-128"/>
              <a:ea typeface="HGPｺﾞｼｯｸM" pitchFamily="50" charset="-128"/>
            </a:endParaRPr>
          </a:p>
        </p:txBody>
      </p:sp>
      <p:sp>
        <p:nvSpPr>
          <p:cNvPr id="9" name="テキスト ボックス 8"/>
          <p:cNvSpPr txBox="1"/>
          <p:nvPr/>
        </p:nvSpPr>
        <p:spPr>
          <a:xfrm>
            <a:off x="611560" y="4149080"/>
            <a:ext cx="6228184" cy="461665"/>
          </a:xfrm>
          <a:prstGeom prst="rect">
            <a:avLst/>
          </a:prstGeom>
          <a:noFill/>
        </p:spPr>
        <p:txBody>
          <a:bodyPr wrap="square" rtlCol="0">
            <a:spAutoFit/>
          </a:bodyPr>
          <a:lstStyle/>
          <a:p>
            <a:r>
              <a:rPr lang="ja-JP" altLang="en-US" sz="2400" dirty="0" smtClean="0">
                <a:solidFill>
                  <a:srgbClr val="00B050"/>
                </a:solidFill>
                <a:latin typeface="HGPｺﾞｼｯｸE" pitchFamily="50" charset="-128"/>
                <a:ea typeface="HGPｺﾞｼｯｸE" pitchFamily="50" charset="-128"/>
              </a:rPr>
              <a:t>｜自動運転のレベル</a:t>
            </a:r>
            <a:endParaRPr kumimoji="1" lang="ja-JP" altLang="en-US" sz="2400" dirty="0">
              <a:latin typeface="HGPｺﾞｼｯｸE" pitchFamily="50" charset="-128"/>
              <a:ea typeface="HGPｺﾞｼｯｸE" pitchFamily="50" charset="-128"/>
            </a:endParaRPr>
          </a:p>
        </p:txBody>
      </p:sp>
      <p:sp>
        <p:nvSpPr>
          <p:cNvPr id="27" name="正方形/長方形 26"/>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コンテンツ プレースホルダ 2"/>
          <p:cNvSpPr txBox="1">
            <a:spLocks/>
          </p:cNvSpPr>
          <p:nvPr/>
        </p:nvSpPr>
        <p:spPr>
          <a:xfrm>
            <a:off x="2843808" y="2060848"/>
            <a:ext cx="4248472" cy="1872208"/>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800" dirty="0" smtClean="0">
                <a:latin typeface="HGPｺﾞｼｯｸM" pitchFamily="50" charset="-128"/>
                <a:ea typeface="HGPｺﾞｼｯｸM" pitchFamily="50" charset="-128"/>
              </a:rPr>
              <a:t>自動車の</a:t>
            </a:r>
            <a:r>
              <a:rPr kumimoji="1" lang="ja-JP" altLang="en-US"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状況を</a:t>
            </a:r>
            <a:endParaRPr kumimoji="1" lang="en-US" altLang="ja-JP"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判断し，</a:t>
            </a:r>
            <a:r>
              <a:rPr lang="ja-JP" altLang="en-US" sz="2800" noProof="0" dirty="0" smtClean="0">
                <a:latin typeface="HGPｺﾞｼｯｸM" pitchFamily="50" charset="-128"/>
                <a:ea typeface="HGPｺﾞｼｯｸM" pitchFamily="50" charset="-128"/>
              </a:rPr>
              <a:t>クルマの</a:t>
            </a:r>
            <a:endParaRPr lang="en-US" altLang="ja-JP" sz="2800" noProof="0" dirty="0" smtClean="0">
              <a:latin typeface="HGPｺﾞｼｯｸM" pitchFamily="50" charset="-128"/>
              <a:ea typeface="HGPｺﾞｼｯｸM"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800" noProof="0" dirty="0" smtClean="0">
                <a:latin typeface="HGPｺﾞｼｯｸM" pitchFamily="50" charset="-128"/>
                <a:ea typeface="HGPｺﾞｼｯｸM" pitchFamily="50" charset="-128"/>
              </a:rPr>
              <a:t>運転を支援して</a:t>
            </a:r>
            <a:endParaRPr lang="en-US" altLang="ja-JP" sz="2800" noProof="0" dirty="0" smtClean="0">
              <a:latin typeface="HGPｺﾞｼｯｸM" pitchFamily="50" charset="-128"/>
              <a:ea typeface="HGPｺﾞｼｯｸM"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800" noProof="0" dirty="0" smtClean="0">
                <a:latin typeface="HGPｺﾞｼｯｸM" pitchFamily="50" charset="-128"/>
                <a:ea typeface="HGPｺﾞｼｯｸM" pitchFamily="50" charset="-128"/>
              </a:rPr>
              <a:t>くれること。</a:t>
            </a:r>
            <a:endParaRPr kumimoji="1" lang="en-US" altLang="ja-JP"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p:txBody>
      </p:sp>
      <p:grpSp>
        <p:nvGrpSpPr>
          <p:cNvPr id="33" name="グループ化 32"/>
          <p:cNvGrpSpPr/>
          <p:nvPr/>
        </p:nvGrpSpPr>
        <p:grpSpPr>
          <a:xfrm>
            <a:off x="1259632" y="5877272"/>
            <a:ext cx="792088" cy="648072"/>
            <a:chOff x="1835696" y="5517232"/>
            <a:chExt cx="792088" cy="648072"/>
          </a:xfrm>
        </p:grpSpPr>
        <p:grpSp>
          <p:nvGrpSpPr>
            <p:cNvPr id="24" name="グループ化 23"/>
            <p:cNvGrpSpPr/>
            <p:nvPr/>
          </p:nvGrpSpPr>
          <p:grpSpPr>
            <a:xfrm>
              <a:off x="1835696" y="5517232"/>
              <a:ext cx="720080" cy="648072"/>
              <a:chOff x="971600" y="4869160"/>
              <a:chExt cx="720080" cy="648072"/>
            </a:xfrm>
          </p:grpSpPr>
          <p:sp>
            <p:nvSpPr>
              <p:cNvPr id="22" name="円/楕円 21"/>
              <p:cNvSpPr/>
              <p:nvPr/>
            </p:nvSpPr>
            <p:spPr>
              <a:xfrm>
                <a:off x="1043608" y="4869160"/>
                <a:ext cx="648072" cy="64807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971600" y="5013176"/>
                <a:ext cx="720080" cy="461665"/>
              </a:xfrm>
              <a:prstGeom prst="rect">
                <a:avLst/>
              </a:prstGeom>
              <a:noFill/>
            </p:spPr>
            <p:txBody>
              <a:bodyPr wrap="square" rtlCol="0">
                <a:spAutoFit/>
              </a:bodyPr>
              <a:lstStyle/>
              <a:p>
                <a:pPr algn="ctr"/>
                <a:r>
                  <a:rPr lang="ja-JP" altLang="en-US" sz="2400" b="1" i="1" dirty="0" smtClean="0">
                    <a:solidFill>
                      <a:schemeClr val="bg1"/>
                    </a:solidFill>
                    <a:latin typeface="HGPｺﾞｼｯｸE" pitchFamily="50" charset="-128"/>
                    <a:ea typeface="HGPｺﾞｼｯｸE" pitchFamily="50" charset="-128"/>
                  </a:rPr>
                  <a:t>１</a:t>
                </a:r>
                <a:endParaRPr kumimoji="1" lang="ja-JP" altLang="en-US" sz="2400" b="1" i="1" dirty="0">
                  <a:solidFill>
                    <a:schemeClr val="bg1"/>
                  </a:solidFill>
                  <a:latin typeface="HGPｺﾞｼｯｸE" pitchFamily="50" charset="-128"/>
                  <a:ea typeface="HGPｺﾞｼｯｸE" pitchFamily="50" charset="-128"/>
                </a:endParaRPr>
              </a:p>
            </p:txBody>
          </p:sp>
        </p:grpSp>
        <p:sp>
          <p:nvSpPr>
            <p:cNvPr id="26" name="テキスト ボックス 25"/>
            <p:cNvSpPr txBox="1"/>
            <p:nvPr/>
          </p:nvSpPr>
          <p:spPr>
            <a:xfrm>
              <a:off x="1907704" y="5517232"/>
              <a:ext cx="720080" cy="276999"/>
            </a:xfrm>
            <a:prstGeom prst="rect">
              <a:avLst/>
            </a:prstGeom>
            <a:noFill/>
          </p:spPr>
          <p:txBody>
            <a:bodyPr wrap="square" rtlCol="0">
              <a:spAutoFit/>
            </a:bodyPr>
            <a:lstStyle/>
            <a:p>
              <a:r>
                <a:rPr lang="en-US" altLang="ja-JP" sz="1200" i="1" dirty="0" smtClean="0">
                  <a:solidFill>
                    <a:schemeClr val="bg1"/>
                  </a:solidFill>
                  <a:latin typeface="Ebrima" pitchFamily="2" charset="0"/>
                  <a:ea typeface="Ebrima" pitchFamily="2" charset="0"/>
                  <a:cs typeface="Ebrima" pitchFamily="2" charset="0"/>
                </a:rPr>
                <a:t>LEVEL</a:t>
              </a:r>
              <a:endParaRPr kumimoji="1" lang="ja-JP" altLang="en-US" sz="1200" i="1" dirty="0">
                <a:solidFill>
                  <a:schemeClr val="bg1"/>
                </a:solidFill>
                <a:latin typeface="Ebrima" pitchFamily="2" charset="0"/>
                <a:ea typeface="HGPｺﾞｼｯｸE" pitchFamily="50" charset="-128"/>
                <a:cs typeface="Ebrima" pitchFamily="2" charset="0"/>
              </a:endParaRPr>
            </a:p>
          </p:txBody>
        </p:sp>
      </p:grpSp>
      <p:sp>
        <p:nvSpPr>
          <p:cNvPr id="28" name="テキスト ボックス 27"/>
          <p:cNvSpPr txBox="1"/>
          <p:nvPr/>
        </p:nvSpPr>
        <p:spPr>
          <a:xfrm>
            <a:off x="1979712" y="5991671"/>
            <a:ext cx="2880320" cy="461665"/>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特定機能の自動化</a:t>
            </a:r>
            <a:endParaRPr kumimoji="1" lang="ja-JP" altLang="en-US" sz="2400" dirty="0">
              <a:latin typeface="HGPｺﾞｼｯｸM" pitchFamily="50" charset="-128"/>
              <a:ea typeface="HGPｺﾞｼｯｸM" pitchFamily="50" charset="-128"/>
            </a:endParaRPr>
          </a:p>
        </p:txBody>
      </p:sp>
      <p:grpSp>
        <p:nvGrpSpPr>
          <p:cNvPr id="34" name="グループ化 33"/>
          <p:cNvGrpSpPr/>
          <p:nvPr/>
        </p:nvGrpSpPr>
        <p:grpSpPr>
          <a:xfrm>
            <a:off x="2267744" y="5301208"/>
            <a:ext cx="792088" cy="648072"/>
            <a:chOff x="1835696" y="5517232"/>
            <a:chExt cx="792088" cy="648072"/>
          </a:xfrm>
        </p:grpSpPr>
        <p:grpSp>
          <p:nvGrpSpPr>
            <p:cNvPr id="35" name="グループ化 34"/>
            <p:cNvGrpSpPr/>
            <p:nvPr/>
          </p:nvGrpSpPr>
          <p:grpSpPr>
            <a:xfrm>
              <a:off x="1835696" y="5517232"/>
              <a:ext cx="720080" cy="648072"/>
              <a:chOff x="971600" y="4869160"/>
              <a:chExt cx="720080" cy="648072"/>
            </a:xfrm>
          </p:grpSpPr>
          <p:sp>
            <p:nvSpPr>
              <p:cNvPr id="37" name="円/楕円 36"/>
              <p:cNvSpPr/>
              <p:nvPr/>
            </p:nvSpPr>
            <p:spPr>
              <a:xfrm>
                <a:off x="1043608" y="4869160"/>
                <a:ext cx="648072" cy="64807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971600" y="5013176"/>
                <a:ext cx="720080" cy="461665"/>
              </a:xfrm>
              <a:prstGeom prst="rect">
                <a:avLst/>
              </a:prstGeom>
              <a:noFill/>
            </p:spPr>
            <p:txBody>
              <a:bodyPr wrap="square" rtlCol="0">
                <a:spAutoFit/>
              </a:bodyPr>
              <a:lstStyle/>
              <a:p>
                <a:pPr algn="ctr"/>
                <a:r>
                  <a:rPr lang="en-US" altLang="ja-JP" sz="2400" b="1" i="1" dirty="0" smtClean="0">
                    <a:solidFill>
                      <a:schemeClr val="bg1"/>
                    </a:solidFill>
                    <a:latin typeface="HGPｺﾞｼｯｸE" pitchFamily="50" charset="-128"/>
                    <a:ea typeface="HGPｺﾞｼｯｸE" pitchFamily="50" charset="-128"/>
                  </a:rPr>
                  <a:t>2</a:t>
                </a:r>
                <a:endParaRPr kumimoji="1" lang="ja-JP" altLang="en-US" sz="2400" b="1" i="1" dirty="0">
                  <a:solidFill>
                    <a:schemeClr val="bg1"/>
                  </a:solidFill>
                  <a:latin typeface="HGPｺﾞｼｯｸE" pitchFamily="50" charset="-128"/>
                  <a:ea typeface="HGPｺﾞｼｯｸE" pitchFamily="50" charset="-128"/>
                </a:endParaRPr>
              </a:p>
            </p:txBody>
          </p:sp>
        </p:grpSp>
        <p:sp>
          <p:nvSpPr>
            <p:cNvPr id="36" name="テキスト ボックス 35"/>
            <p:cNvSpPr txBox="1"/>
            <p:nvPr/>
          </p:nvSpPr>
          <p:spPr>
            <a:xfrm>
              <a:off x="1907704" y="5517232"/>
              <a:ext cx="720080" cy="276999"/>
            </a:xfrm>
            <a:prstGeom prst="rect">
              <a:avLst/>
            </a:prstGeom>
            <a:noFill/>
          </p:spPr>
          <p:txBody>
            <a:bodyPr wrap="square" rtlCol="0">
              <a:spAutoFit/>
            </a:bodyPr>
            <a:lstStyle/>
            <a:p>
              <a:r>
                <a:rPr lang="en-US" altLang="ja-JP" sz="1200" i="1" dirty="0" smtClean="0">
                  <a:solidFill>
                    <a:schemeClr val="bg1"/>
                  </a:solidFill>
                  <a:latin typeface="Ebrima" pitchFamily="2" charset="0"/>
                  <a:ea typeface="Ebrima" pitchFamily="2" charset="0"/>
                  <a:cs typeface="Ebrima" pitchFamily="2" charset="0"/>
                </a:rPr>
                <a:t>LEVEL</a:t>
              </a:r>
              <a:endParaRPr kumimoji="1" lang="ja-JP" altLang="en-US" sz="1200" i="1" dirty="0">
                <a:solidFill>
                  <a:schemeClr val="bg1"/>
                </a:solidFill>
                <a:latin typeface="Ebrima" pitchFamily="2" charset="0"/>
                <a:ea typeface="HGPｺﾞｼｯｸE" pitchFamily="50" charset="-128"/>
                <a:cs typeface="Ebrima" pitchFamily="2" charset="0"/>
              </a:endParaRPr>
            </a:p>
          </p:txBody>
        </p:sp>
      </p:grpSp>
      <p:sp>
        <p:nvSpPr>
          <p:cNvPr id="39" name="テキスト ボックス 38"/>
          <p:cNvSpPr txBox="1"/>
          <p:nvPr/>
        </p:nvSpPr>
        <p:spPr>
          <a:xfrm>
            <a:off x="2987824" y="5415607"/>
            <a:ext cx="2880320" cy="461665"/>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複合機能の自動化</a:t>
            </a:r>
            <a:endParaRPr lang="ja-JP" altLang="en-US" sz="2400" dirty="0">
              <a:latin typeface="HGPｺﾞｼｯｸM" pitchFamily="50" charset="-128"/>
              <a:ea typeface="HGPｺﾞｼｯｸM" pitchFamily="50" charset="-128"/>
            </a:endParaRPr>
          </a:p>
        </p:txBody>
      </p:sp>
      <p:sp>
        <p:nvSpPr>
          <p:cNvPr id="45" name="テキスト ボックス 44"/>
          <p:cNvSpPr txBox="1"/>
          <p:nvPr/>
        </p:nvSpPr>
        <p:spPr>
          <a:xfrm>
            <a:off x="3923928" y="4839543"/>
            <a:ext cx="2880320" cy="461665"/>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半自動運転</a:t>
            </a:r>
            <a:endParaRPr kumimoji="1" lang="ja-JP" altLang="en-US" sz="2400" dirty="0">
              <a:latin typeface="HGPｺﾞｼｯｸM" pitchFamily="50" charset="-128"/>
              <a:ea typeface="HGPｺﾞｼｯｸM" pitchFamily="50" charset="-128"/>
            </a:endParaRPr>
          </a:p>
        </p:txBody>
      </p:sp>
      <p:grpSp>
        <p:nvGrpSpPr>
          <p:cNvPr id="46" name="グループ化 45"/>
          <p:cNvGrpSpPr/>
          <p:nvPr/>
        </p:nvGrpSpPr>
        <p:grpSpPr>
          <a:xfrm>
            <a:off x="4139952" y="4149080"/>
            <a:ext cx="792088" cy="648072"/>
            <a:chOff x="1835696" y="5517232"/>
            <a:chExt cx="792088" cy="648072"/>
          </a:xfrm>
        </p:grpSpPr>
        <p:grpSp>
          <p:nvGrpSpPr>
            <p:cNvPr id="47" name="グループ化 46"/>
            <p:cNvGrpSpPr/>
            <p:nvPr/>
          </p:nvGrpSpPr>
          <p:grpSpPr>
            <a:xfrm>
              <a:off x="1835696" y="5517232"/>
              <a:ext cx="720080" cy="648072"/>
              <a:chOff x="971600" y="4869160"/>
              <a:chExt cx="720080" cy="648072"/>
            </a:xfrm>
          </p:grpSpPr>
          <p:sp>
            <p:nvSpPr>
              <p:cNvPr id="49" name="円/楕円 48"/>
              <p:cNvSpPr/>
              <p:nvPr/>
            </p:nvSpPr>
            <p:spPr>
              <a:xfrm>
                <a:off x="1043608" y="4869160"/>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971600" y="5013176"/>
                <a:ext cx="720080" cy="461665"/>
              </a:xfrm>
              <a:prstGeom prst="rect">
                <a:avLst/>
              </a:prstGeom>
              <a:noFill/>
            </p:spPr>
            <p:txBody>
              <a:bodyPr wrap="square" rtlCol="0">
                <a:spAutoFit/>
              </a:bodyPr>
              <a:lstStyle/>
              <a:p>
                <a:pPr algn="ctr"/>
                <a:r>
                  <a:rPr lang="en-US" altLang="ja-JP" sz="2400" b="1" i="1" dirty="0" smtClean="0">
                    <a:solidFill>
                      <a:schemeClr val="bg1"/>
                    </a:solidFill>
                    <a:latin typeface="HGPｺﾞｼｯｸE" pitchFamily="50" charset="-128"/>
                    <a:ea typeface="HGPｺﾞｼｯｸE" pitchFamily="50" charset="-128"/>
                  </a:rPr>
                  <a:t>4</a:t>
                </a:r>
                <a:endParaRPr kumimoji="1" lang="ja-JP" altLang="en-US" sz="2400" b="1" i="1" dirty="0">
                  <a:solidFill>
                    <a:schemeClr val="bg1"/>
                  </a:solidFill>
                  <a:latin typeface="HGPｺﾞｼｯｸE" pitchFamily="50" charset="-128"/>
                  <a:ea typeface="HGPｺﾞｼｯｸE" pitchFamily="50" charset="-128"/>
                </a:endParaRPr>
              </a:p>
            </p:txBody>
          </p:sp>
        </p:grpSp>
        <p:sp>
          <p:nvSpPr>
            <p:cNvPr id="48" name="テキスト ボックス 47"/>
            <p:cNvSpPr txBox="1"/>
            <p:nvPr/>
          </p:nvSpPr>
          <p:spPr>
            <a:xfrm>
              <a:off x="1907704" y="5517232"/>
              <a:ext cx="720080" cy="276999"/>
            </a:xfrm>
            <a:prstGeom prst="rect">
              <a:avLst/>
            </a:prstGeom>
            <a:noFill/>
          </p:spPr>
          <p:txBody>
            <a:bodyPr wrap="square" rtlCol="0">
              <a:spAutoFit/>
            </a:bodyPr>
            <a:lstStyle/>
            <a:p>
              <a:r>
                <a:rPr lang="en-US" altLang="ja-JP" sz="1200" i="1" dirty="0" smtClean="0">
                  <a:solidFill>
                    <a:schemeClr val="bg1"/>
                  </a:solidFill>
                  <a:latin typeface="Ebrima" pitchFamily="2" charset="0"/>
                  <a:ea typeface="Ebrima" pitchFamily="2" charset="0"/>
                  <a:cs typeface="Ebrima" pitchFamily="2" charset="0"/>
                </a:rPr>
                <a:t>LEVEL</a:t>
              </a:r>
              <a:endParaRPr kumimoji="1" lang="ja-JP" altLang="en-US" sz="1200" i="1" dirty="0">
                <a:solidFill>
                  <a:schemeClr val="bg1"/>
                </a:solidFill>
                <a:latin typeface="Ebrima" pitchFamily="2" charset="0"/>
                <a:ea typeface="HGPｺﾞｼｯｸE" pitchFamily="50" charset="-128"/>
                <a:cs typeface="Ebrima" pitchFamily="2" charset="0"/>
              </a:endParaRPr>
            </a:p>
          </p:txBody>
        </p:sp>
      </p:grpSp>
      <p:sp>
        <p:nvSpPr>
          <p:cNvPr id="51" name="テキスト ボックス 50"/>
          <p:cNvSpPr txBox="1"/>
          <p:nvPr/>
        </p:nvSpPr>
        <p:spPr>
          <a:xfrm>
            <a:off x="4860032" y="4263479"/>
            <a:ext cx="2880320" cy="461665"/>
          </a:xfrm>
          <a:prstGeom prst="rect">
            <a:avLst/>
          </a:prstGeom>
          <a:noFill/>
        </p:spPr>
        <p:txBody>
          <a:bodyPr wrap="square" rtlCol="0">
            <a:spAutoFit/>
          </a:bodyPr>
          <a:lstStyle/>
          <a:p>
            <a:r>
              <a:rPr lang="zh-TW" altLang="en-US" sz="2400" dirty="0" smtClean="0">
                <a:solidFill>
                  <a:srgbClr val="FF0000"/>
                </a:solidFill>
                <a:latin typeface="HGPｺﾞｼｯｸE" pitchFamily="50" charset="-128"/>
                <a:ea typeface="HGPｺﾞｼｯｸE" pitchFamily="50" charset="-128"/>
              </a:rPr>
              <a:t>完全自動運転</a:t>
            </a:r>
            <a:endParaRPr kumimoji="1" lang="ja-JP" altLang="en-US" sz="2400" dirty="0">
              <a:solidFill>
                <a:srgbClr val="FF0000"/>
              </a:solidFill>
              <a:latin typeface="HGPｺﾞｼｯｸE" pitchFamily="50" charset="-128"/>
              <a:ea typeface="HGPｺﾞｼｯｸE" pitchFamily="50" charset="-128"/>
            </a:endParaRPr>
          </a:p>
        </p:txBody>
      </p:sp>
      <p:sp>
        <p:nvSpPr>
          <p:cNvPr id="53" name="テキスト ボックス 52"/>
          <p:cNvSpPr txBox="1"/>
          <p:nvPr/>
        </p:nvSpPr>
        <p:spPr>
          <a:xfrm>
            <a:off x="4860032" y="6021288"/>
            <a:ext cx="4032448" cy="369332"/>
          </a:xfrm>
          <a:prstGeom prst="rect">
            <a:avLst/>
          </a:prstGeom>
          <a:noFill/>
        </p:spPr>
        <p:txBody>
          <a:bodyPr wrap="square" rtlCol="0">
            <a:spAutoFit/>
          </a:bodyPr>
          <a:lstStyle/>
          <a:p>
            <a:r>
              <a:rPr lang="ja-JP" altLang="en-US" dirty="0" smtClean="0">
                <a:latin typeface="HGPｺﾞｼｯｸM" pitchFamily="50" charset="-128"/>
                <a:ea typeface="HGPｺﾞｼｯｸM" pitchFamily="50" charset="-128"/>
              </a:rPr>
              <a:t>現在実用化されているレベル</a:t>
            </a:r>
            <a:endParaRPr kumimoji="1" lang="ja-JP" altLang="en-US" dirty="0">
              <a:latin typeface="HGPｺﾞｼｯｸM" pitchFamily="50" charset="-128"/>
              <a:ea typeface="HGPｺﾞｼｯｸM" pitchFamily="50" charset="-128"/>
            </a:endParaRPr>
          </a:p>
        </p:txBody>
      </p:sp>
      <p:sp>
        <p:nvSpPr>
          <p:cNvPr id="54" name="二等辺三角形 53"/>
          <p:cNvSpPr/>
          <p:nvPr/>
        </p:nvSpPr>
        <p:spPr>
          <a:xfrm rot="16200000">
            <a:off x="4680012" y="6129300"/>
            <a:ext cx="144016" cy="216024"/>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C:\Users\iwasaki\Desktop\2014-04-28_11h26_20.bmp"/>
          <p:cNvPicPr>
            <a:picLocks noChangeAspect="1" noChangeArrowheads="1"/>
          </p:cNvPicPr>
          <p:nvPr/>
        </p:nvPicPr>
        <p:blipFill>
          <a:blip r:embed="rId3" cstate="screen"/>
          <a:srcRect/>
          <a:stretch>
            <a:fillRect/>
          </a:stretch>
        </p:blipFill>
        <p:spPr bwMode="auto">
          <a:xfrm>
            <a:off x="6012160" y="2060848"/>
            <a:ext cx="2700808" cy="1881592"/>
          </a:xfrm>
          <a:prstGeom prst="rect">
            <a:avLst/>
          </a:prstGeom>
          <a:noFill/>
        </p:spPr>
      </p:pic>
      <p:sp>
        <p:nvSpPr>
          <p:cNvPr id="55"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lvl="0">
              <a:spcBef>
                <a:spcPct val="0"/>
              </a:spcBef>
            </a:pPr>
            <a:r>
              <a:rPr lang="en-US" altLang="ja-JP" sz="4400" dirty="0" smtClean="0">
                <a:solidFill>
                  <a:srgbClr val="00B050"/>
                </a:solidFill>
                <a:latin typeface="HGPｺﾞｼｯｸM" pitchFamily="50" charset="-128"/>
                <a:ea typeface="HGPｺﾞｼｯｸM" pitchFamily="50" charset="-128"/>
              </a:rPr>
              <a:t>3-2</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クルマの未来～自動運転</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720080" y="2492896"/>
            <a:ext cx="8748464" cy="3939540"/>
          </a:xfrm>
          <a:prstGeom prst="rect">
            <a:avLst/>
          </a:prstGeom>
          <a:noFill/>
        </p:spPr>
        <p:txBody>
          <a:bodyPr wrap="square" rtlCol="0">
            <a:spAutoFit/>
          </a:bodyPr>
          <a:lstStyle/>
          <a:p>
            <a:r>
              <a:rPr lang="ja-JP" altLang="en-US" sz="2400" dirty="0" smtClean="0">
                <a:solidFill>
                  <a:srgbClr val="00B050"/>
                </a:solidFill>
                <a:latin typeface="HGPｺﾞｼｯｸE" pitchFamily="50" charset="-128"/>
                <a:ea typeface="HGPｺﾞｼｯｸE" pitchFamily="50" charset="-128"/>
              </a:rPr>
              <a:t>＜海外＞</a:t>
            </a:r>
            <a:endParaRPr lang="en-US" altLang="ja-JP" sz="2400" dirty="0" smtClean="0">
              <a:solidFill>
                <a:srgbClr val="00B050"/>
              </a:solidFill>
              <a:latin typeface="HGPｺﾞｼｯｸE" pitchFamily="50" charset="-128"/>
              <a:ea typeface="HGPｺﾞｼｯｸE" pitchFamily="50" charset="-128"/>
            </a:endParaRPr>
          </a:p>
          <a:p>
            <a:r>
              <a:rPr lang="en-US" altLang="ja-JP" sz="2400" dirty="0" smtClean="0">
                <a:solidFill>
                  <a:schemeClr val="accent6">
                    <a:lumMod val="75000"/>
                  </a:schemeClr>
                </a:solidFill>
                <a:latin typeface="HGPｺﾞｼｯｸE" pitchFamily="50" charset="-128"/>
                <a:ea typeface="HGPｺﾞｼｯｸE" pitchFamily="50" charset="-128"/>
              </a:rPr>
              <a:t>Google</a:t>
            </a:r>
          </a:p>
          <a:p>
            <a:r>
              <a:rPr lang="en-US" altLang="ja-JP" sz="2400" dirty="0" smtClean="0">
                <a:latin typeface="HGPｺﾞｼｯｸM" pitchFamily="50" charset="-128"/>
                <a:ea typeface="HGPｺﾞｼｯｸM" pitchFamily="50" charset="-128"/>
              </a:rPr>
              <a:t>2010</a:t>
            </a:r>
            <a:r>
              <a:rPr lang="ja-JP" altLang="en-US" sz="2400" dirty="0" smtClean="0">
                <a:latin typeface="HGPｺﾞｼｯｸM" pitchFamily="50" charset="-128"/>
                <a:ea typeface="HGPｺﾞｼｯｸM" pitchFamily="50" charset="-128"/>
              </a:rPr>
              <a:t>年に自動運転の研究を開始。</a:t>
            </a:r>
            <a:endParaRPr lang="en-US" altLang="ja-JP" sz="2400" dirty="0" smtClean="0">
              <a:latin typeface="HGPｺﾞｼｯｸM" pitchFamily="50" charset="-128"/>
              <a:ea typeface="HGPｺﾞｼｯｸM" pitchFamily="50" charset="-128"/>
            </a:endParaRPr>
          </a:p>
          <a:p>
            <a:endParaRPr lang="en-US" altLang="ja-JP" sz="1200" dirty="0" smtClean="0">
              <a:solidFill>
                <a:srgbClr val="00B050"/>
              </a:solidFill>
              <a:latin typeface="HGPｺﾞｼｯｸE" pitchFamily="50" charset="-128"/>
              <a:ea typeface="HGPｺﾞｼｯｸE" pitchFamily="50" charset="-128"/>
            </a:endParaRPr>
          </a:p>
          <a:p>
            <a:r>
              <a:rPr lang="ja-JP" altLang="en-US" sz="2400" dirty="0" smtClean="0">
                <a:solidFill>
                  <a:srgbClr val="00B050"/>
                </a:solidFill>
                <a:latin typeface="HGPｺﾞｼｯｸE" pitchFamily="50" charset="-128"/>
                <a:ea typeface="HGPｺﾞｼｯｸE" pitchFamily="50" charset="-128"/>
              </a:rPr>
              <a:t>＜国内＞</a:t>
            </a:r>
            <a:endParaRPr lang="en-US" altLang="ja-JP" sz="2400" dirty="0" smtClean="0">
              <a:solidFill>
                <a:srgbClr val="00B050"/>
              </a:solidFill>
              <a:latin typeface="HGPｺﾞｼｯｸE" pitchFamily="50" charset="-128"/>
              <a:ea typeface="HGPｺﾞｼｯｸE" pitchFamily="50" charset="-128"/>
            </a:endParaRPr>
          </a:p>
          <a:p>
            <a:r>
              <a:rPr lang="ja-JP" altLang="en-US" sz="2400" dirty="0" smtClean="0">
                <a:latin typeface="HGPｺﾞｼｯｸE" pitchFamily="50" charset="-128"/>
                <a:ea typeface="HGPｺﾞｼｯｸE" pitchFamily="50" charset="-128"/>
              </a:rPr>
              <a:t>国の成長戦略の柱に</a:t>
            </a:r>
            <a:endParaRPr lang="en-US" altLang="ja-JP" sz="2400" dirty="0" smtClean="0">
              <a:latin typeface="HGPｺﾞｼｯｸE" pitchFamily="50" charset="-128"/>
              <a:ea typeface="HGPｺﾞｼｯｸE" pitchFamily="50" charset="-128"/>
            </a:endParaRPr>
          </a:p>
          <a:p>
            <a:endParaRPr lang="en-US" altLang="ja-JP" sz="800" dirty="0" smtClean="0">
              <a:solidFill>
                <a:srgbClr val="00B050"/>
              </a:solidFill>
              <a:latin typeface="HGPｺﾞｼｯｸE" pitchFamily="50" charset="-128"/>
              <a:ea typeface="HGPｺﾞｼｯｸE" pitchFamily="50" charset="-128"/>
            </a:endParaRPr>
          </a:p>
          <a:p>
            <a:r>
              <a:rPr lang="ja-JP" altLang="en-US" sz="2400" dirty="0" smtClean="0">
                <a:solidFill>
                  <a:schemeClr val="accent6">
                    <a:lumMod val="75000"/>
                  </a:schemeClr>
                </a:solidFill>
                <a:latin typeface="HGPｺﾞｼｯｸE" pitchFamily="50" charset="-128"/>
                <a:ea typeface="HGPｺﾞｼｯｸE" pitchFamily="50" charset="-128"/>
              </a:rPr>
              <a:t>トヨタ，ホンダ，日産自動車</a:t>
            </a:r>
            <a:r>
              <a:rPr lang="ja-JP" altLang="en-US" sz="2400" dirty="0" smtClean="0">
                <a:latin typeface="HGPｺﾞｼｯｸM" pitchFamily="50" charset="-128"/>
                <a:ea typeface="HGPｺﾞｼｯｸM" pitchFamily="50" charset="-128"/>
              </a:rPr>
              <a:t>は，</a:t>
            </a:r>
            <a:endParaRPr lang="en-US" altLang="ja-JP" sz="2400" dirty="0" smtClean="0">
              <a:latin typeface="HGPｺﾞｼｯｸM" pitchFamily="50" charset="-128"/>
              <a:ea typeface="HGPｺﾞｼｯｸM" pitchFamily="50" charset="-128"/>
            </a:endParaRPr>
          </a:p>
          <a:p>
            <a:r>
              <a:rPr lang="ja-JP" altLang="en-US" sz="2400" dirty="0" smtClean="0">
                <a:latin typeface="HGPｺﾞｼｯｸM" pitchFamily="50" charset="-128"/>
                <a:ea typeface="HGPｺﾞｼｯｸM" pitchFamily="50" charset="-128"/>
              </a:rPr>
              <a:t>安倍晋三首相を招待し，自動運転車の試乗会を開催。 </a:t>
            </a:r>
            <a:r>
              <a:rPr lang="ja-JP" altLang="en-US" sz="1400" dirty="0" smtClean="0">
                <a:latin typeface="HGPｺﾞｼｯｸM" pitchFamily="50" charset="-128"/>
                <a:ea typeface="HGPｺﾞｼｯｸM" pitchFamily="50" charset="-128"/>
              </a:rPr>
              <a:t>（</a:t>
            </a:r>
            <a:r>
              <a:rPr lang="en-US" altLang="ja-JP" sz="1400" dirty="0" smtClean="0">
                <a:latin typeface="HGPｺﾞｼｯｸM" pitchFamily="50" charset="-128"/>
                <a:ea typeface="HGPｺﾞｼｯｸM" pitchFamily="50" charset="-128"/>
              </a:rPr>
              <a:t>2013</a:t>
            </a:r>
            <a:r>
              <a:rPr lang="ja-JP" altLang="en-US" sz="1400" dirty="0" smtClean="0">
                <a:latin typeface="HGPｺﾞｼｯｸM" pitchFamily="50" charset="-128"/>
                <a:ea typeface="HGPｺﾞｼｯｸM" pitchFamily="50" charset="-128"/>
              </a:rPr>
              <a:t>年</a:t>
            </a:r>
            <a:r>
              <a:rPr lang="en-US" altLang="ja-JP" sz="1400" dirty="0" smtClean="0">
                <a:latin typeface="HGPｺﾞｼｯｸM" pitchFamily="50" charset="-128"/>
                <a:ea typeface="HGPｺﾞｼｯｸM" pitchFamily="50" charset="-128"/>
              </a:rPr>
              <a:t>9</a:t>
            </a:r>
            <a:r>
              <a:rPr lang="ja-JP" altLang="en-US" sz="1400" dirty="0" smtClean="0">
                <a:latin typeface="HGPｺﾞｼｯｸM" pitchFamily="50" charset="-128"/>
                <a:ea typeface="HGPｺﾞｼｯｸM" pitchFamily="50" charset="-128"/>
              </a:rPr>
              <a:t>月）</a:t>
            </a:r>
            <a:endParaRPr lang="en-US" altLang="ja-JP" sz="1400" dirty="0" smtClean="0">
              <a:latin typeface="HGPｺﾞｼｯｸM" pitchFamily="50" charset="-128"/>
              <a:ea typeface="HGPｺﾞｼｯｸM" pitchFamily="50" charset="-128"/>
            </a:endParaRPr>
          </a:p>
          <a:p>
            <a:endParaRPr lang="en-US" altLang="ja-JP" sz="1400" dirty="0" smtClean="0">
              <a:solidFill>
                <a:srgbClr val="00B050"/>
              </a:solidFill>
              <a:latin typeface="HGPｺﾞｼｯｸE" pitchFamily="50" charset="-128"/>
              <a:ea typeface="HGPｺﾞｼｯｸE" pitchFamily="50" charset="-128"/>
            </a:endParaRPr>
          </a:p>
          <a:p>
            <a:r>
              <a:rPr lang="ja-JP" altLang="en-US" sz="2400" dirty="0" smtClean="0">
                <a:solidFill>
                  <a:schemeClr val="accent6">
                    <a:lumMod val="75000"/>
                  </a:schemeClr>
                </a:solidFill>
                <a:latin typeface="HGPｺﾞｼｯｸE" pitchFamily="50" charset="-128"/>
                <a:ea typeface="HGPｺﾞｼｯｸE" pitchFamily="50" charset="-128"/>
              </a:rPr>
              <a:t>日産自動車</a:t>
            </a:r>
            <a:endParaRPr lang="en-US" altLang="ja-JP" sz="2400" dirty="0" smtClean="0">
              <a:solidFill>
                <a:schemeClr val="accent6">
                  <a:lumMod val="75000"/>
                </a:schemeClr>
              </a:solidFill>
              <a:latin typeface="HGPｺﾞｼｯｸE" pitchFamily="50" charset="-128"/>
              <a:ea typeface="HGPｺﾞｼｯｸE" pitchFamily="50" charset="-128"/>
            </a:endParaRPr>
          </a:p>
          <a:p>
            <a:r>
              <a:rPr lang="en-US" altLang="ja-JP" sz="2400" dirty="0" smtClean="0">
                <a:latin typeface="HGPｺﾞｼｯｸM" pitchFamily="50" charset="-128"/>
                <a:ea typeface="HGPｺﾞｼｯｸM" pitchFamily="50" charset="-128"/>
              </a:rPr>
              <a:t>2020</a:t>
            </a:r>
            <a:r>
              <a:rPr lang="ja-JP" altLang="en-US" sz="2400" dirty="0" smtClean="0">
                <a:latin typeface="HGPｺﾞｼｯｸM" pitchFamily="50" charset="-128"/>
                <a:ea typeface="HGPｺﾞｼｯｸM" pitchFamily="50" charset="-128"/>
              </a:rPr>
              <a:t>年に，自動運転車を発売する方針。 </a:t>
            </a:r>
            <a:r>
              <a:rPr lang="ja-JP" altLang="en-US" sz="1400" dirty="0" smtClean="0">
                <a:latin typeface="HGPｺﾞｼｯｸM" pitchFamily="50" charset="-128"/>
                <a:ea typeface="HGPｺﾞｼｯｸM" pitchFamily="50" charset="-128"/>
              </a:rPr>
              <a:t>（</a:t>
            </a:r>
            <a:r>
              <a:rPr lang="en-US" altLang="ja-JP" sz="1400" dirty="0" smtClean="0">
                <a:latin typeface="HGPｺﾞｼｯｸM" pitchFamily="50" charset="-128"/>
                <a:ea typeface="HGPｺﾞｼｯｸM" pitchFamily="50" charset="-128"/>
              </a:rPr>
              <a:t>2013</a:t>
            </a:r>
            <a:r>
              <a:rPr lang="ja-JP" altLang="en-US" sz="1400" dirty="0" smtClean="0">
                <a:latin typeface="HGPｺﾞｼｯｸM" pitchFamily="50" charset="-128"/>
                <a:ea typeface="HGPｺﾞｼｯｸM" pitchFamily="50" charset="-128"/>
              </a:rPr>
              <a:t>年</a:t>
            </a:r>
            <a:r>
              <a:rPr lang="en-US" altLang="ja-JP" sz="1400" dirty="0" smtClean="0">
                <a:latin typeface="HGPｺﾞｼｯｸM" pitchFamily="50" charset="-128"/>
                <a:ea typeface="HGPｺﾞｼｯｸM" pitchFamily="50" charset="-128"/>
              </a:rPr>
              <a:t>8</a:t>
            </a:r>
            <a:r>
              <a:rPr lang="ja-JP" altLang="en-US" sz="1400" dirty="0" smtClean="0">
                <a:latin typeface="HGPｺﾞｼｯｸM" pitchFamily="50" charset="-128"/>
                <a:ea typeface="HGPｺﾞｼｯｸM" pitchFamily="50" charset="-128"/>
              </a:rPr>
              <a:t>月）</a:t>
            </a:r>
            <a:endParaRPr lang="en-US" altLang="ja-JP" sz="1400" dirty="0" smtClean="0">
              <a:latin typeface="HGPｺﾞｼｯｸM" pitchFamily="50" charset="-128"/>
              <a:ea typeface="HGPｺﾞｼｯｸM" pitchFamily="50" charset="-128"/>
            </a:endParaRPr>
          </a:p>
        </p:txBody>
      </p:sp>
      <p:sp>
        <p:nvSpPr>
          <p:cNvPr id="7" name="テキスト ボックス 6"/>
          <p:cNvSpPr txBox="1"/>
          <p:nvPr/>
        </p:nvSpPr>
        <p:spPr>
          <a:xfrm>
            <a:off x="5364088" y="3789040"/>
            <a:ext cx="3995936" cy="276999"/>
          </a:xfrm>
          <a:prstGeom prst="rect">
            <a:avLst/>
          </a:prstGeom>
          <a:noFill/>
        </p:spPr>
        <p:txBody>
          <a:bodyPr wrap="square" rtlCol="0">
            <a:spAutoFit/>
          </a:bodyPr>
          <a:lstStyle/>
          <a:p>
            <a:r>
              <a:rPr lang="ja-JP" altLang="en-US" sz="1200" dirty="0" smtClean="0">
                <a:latin typeface="HGPｺﾞｼｯｸM" pitchFamily="50" charset="-128"/>
                <a:ea typeface="HGPｺﾞｼｯｸM" pitchFamily="50" charset="-128"/>
              </a:rPr>
              <a:t>本田技研工業（株）　協調型自動運転イメージ</a:t>
            </a:r>
            <a:endParaRPr kumimoji="1" lang="ja-JP" altLang="en-US" sz="1200" dirty="0">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57200" y="1456184"/>
            <a:ext cx="8291264" cy="604664"/>
          </a:xfrm>
        </p:spPr>
        <p:txBody>
          <a:bodyPr>
            <a:normAutofit/>
          </a:bodyPr>
          <a:lstStyle/>
          <a:p>
            <a:pPr>
              <a:buNone/>
            </a:pPr>
            <a:r>
              <a:rPr kumimoji="1" lang="ja-JP" altLang="en-US" dirty="0" smtClean="0">
                <a:latin typeface="HGPｺﾞｼｯｸE" pitchFamily="50" charset="-128"/>
                <a:ea typeface="HGPｺﾞｼｯｸE" pitchFamily="50" charset="-128"/>
              </a:rPr>
              <a:t>●自動運転の分野では</a:t>
            </a:r>
            <a:endParaRPr lang="en-US" altLang="ja-JP" dirty="0" smtClean="0">
              <a:latin typeface="HGPｺﾞｼｯｸM" pitchFamily="50" charset="-128"/>
              <a:ea typeface="HGPｺﾞｼｯｸM" pitchFamily="50" charset="-128"/>
            </a:endParaRPr>
          </a:p>
        </p:txBody>
      </p:sp>
      <p:pic>
        <p:nvPicPr>
          <p:cNvPr id="3074" name="Picture 2" descr="C:\Users\iwasaki\Desktop\2014-04-24_21h14_46.bmp"/>
          <p:cNvPicPr>
            <a:picLocks noChangeAspect="1" noChangeArrowheads="1"/>
          </p:cNvPicPr>
          <p:nvPr/>
        </p:nvPicPr>
        <p:blipFill>
          <a:blip r:embed="rId3" cstate="screen"/>
          <a:srcRect b="6355"/>
          <a:stretch>
            <a:fillRect/>
          </a:stretch>
        </p:blipFill>
        <p:spPr bwMode="auto">
          <a:xfrm>
            <a:off x="5364088" y="1340768"/>
            <a:ext cx="3363491" cy="2450451"/>
          </a:xfrm>
          <a:prstGeom prst="rect">
            <a:avLst/>
          </a:prstGeom>
          <a:noFill/>
          <a:ln>
            <a:solidFill>
              <a:schemeClr val="bg1">
                <a:lumMod val="50000"/>
              </a:schemeClr>
            </a:solidFill>
          </a:ln>
        </p:spPr>
      </p:pic>
      <p:sp>
        <p:nvSpPr>
          <p:cNvPr id="16" name="正方形/長方形 15"/>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2123728" y="2298474"/>
            <a:ext cx="864096" cy="842494"/>
            <a:chOff x="1907703" y="5517232"/>
            <a:chExt cx="664689" cy="648072"/>
          </a:xfrm>
        </p:grpSpPr>
        <p:sp>
          <p:nvSpPr>
            <p:cNvPr id="24" name="円/楕円 23"/>
            <p:cNvSpPr/>
            <p:nvPr/>
          </p:nvSpPr>
          <p:spPr>
            <a:xfrm>
              <a:off x="1907704" y="5517232"/>
              <a:ext cx="648072" cy="64807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907703" y="5666787"/>
              <a:ext cx="664689" cy="355127"/>
            </a:xfrm>
            <a:prstGeom prst="rect">
              <a:avLst/>
            </a:prstGeom>
            <a:noFill/>
          </p:spPr>
          <p:txBody>
            <a:bodyPr wrap="square" rtlCol="0">
              <a:spAutoFit/>
            </a:bodyPr>
            <a:lstStyle/>
            <a:p>
              <a:pPr algn="ctr"/>
              <a:r>
                <a:rPr kumimoji="1" lang="ja-JP" altLang="en-US" sz="1200" dirty="0" smtClean="0">
                  <a:solidFill>
                    <a:schemeClr val="bg1"/>
                  </a:solidFill>
                  <a:latin typeface="Ebrima" pitchFamily="2" charset="0"/>
                  <a:ea typeface="HGPｺﾞｼｯｸE" pitchFamily="50" charset="-128"/>
                  <a:cs typeface="Ebrima" pitchFamily="2" charset="0"/>
                </a:rPr>
                <a:t>Ｇｏｏｇｌｅマップ</a:t>
              </a:r>
              <a:endParaRPr kumimoji="1" lang="ja-JP" altLang="en-US" sz="1200" dirty="0">
                <a:solidFill>
                  <a:schemeClr val="bg1"/>
                </a:solidFill>
                <a:latin typeface="Ebrima" pitchFamily="2" charset="0"/>
                <a:ea typeface="HGPｺﾞｼｯｸE" pitchFamily="50" charset="-128"/>
                <a:cs typeface="Ebrima" pitchFamily="2" charset="0"/>
              </a:endParaRPr>
            </a:p>
          </p:txBody>
        </p:sp>
      </p:grpSp>
      <p:grpSp>
        <p:nvGrpSpPr>
          <p:cNvPr id="26" name="グループ化 25"/>
          <p:cNvGrpSpPr/>
          <p:nvPr/>
        </p:nvGrpSpPr>
        <p:grpSpPr>
          <a:xfrm>
            <a:off x="3635896" y="2298474"/>
            <a:ext cx="864096" cy="842494"/>
            <a:chOff x="1907703" y="5517232"/>
            <a:chExt cx="664689" cy="648072"/>
          </a:xfrm>
        </p:grpSpPr>
        <p:sp>
          <p:nvSpPr>
            <p:cNvPr id="27" name="円/楕円 26"/>
            <p:cNvSpPr/>
            <p:nvPr/>
          </p:nvSpPr>
          <p:spPr>
            <a:xfrm>
              <a:off x="1907704" y="5517232"/>
              <a:ext cx="648072" cy="64807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907703" y="5722178"/>
              <a:ext cx="664689" cy="213076"/>
            </a:xfrm>
            <a:prstGeom prst="rect">
              <a:avLst/>
            </a:prstGeom>
            <a:noFill/>
          </p:spPr>
          <p:txBody>
            <a:bodyPr wrap="square" rtlCol="0">
              <a:spAutoFit/>
            </a:bodyPr>
            <a:lstStyle/>
            <a:p>
              <a:pPr algn="ctr"/>
              <a:r>
                <a:rPr kumimoji="1" lang="ja-JP" altLang="en-US" sz="1200" dirty="0" smtClean="0">
                  <a:solidFill>
                    <a:schemeClr val="bg1"/>
                  </a:solidFill>
                  <a:latin typeface="Ebrima" pitchFamily="2" charset="0"/>
                  <a:ea typeface="HGPｺﾞｼｯｸE" pitchFamily="50" charset="-128"/>
                  <a:cs typeface="Ebrima" pitchFamily="2" charset="0"/>
                </a:rPr>
                <a:t>自動運転</a:t>
              </a:r>
              <a:endParaRPr kumimoji="1" lang="ja-JP" altLang="en-US" sz="1200" dirty="0">
                <a:solidFill>
                  <a:schemeClr val="bg1"/>
                </a:solidFill>
                <a:latin typeface="Ebrima" pitchFamily="2" charset="0"/>
                <a:ea typeface="HGPｺﾞｼｯｸE" pitchFamily="50" charset="-128"/>
                <a:cs typeface="Ebrima" pitchFamily="2" charset="0"/>
              </a:endParaRPr>
            </a:p>
          </p:txBody>
        </p:sp>
      </p:grpSp>
      <p:sp>
        <p:nvSpPr>
          <p:cNvPr id="30" name="加算記号 29"/>
          <p:cNvSpPr/>
          <p:nvPr/>
        </p:nvSpPr>
        <p:spPr>
          <a:xfrm>
            <a:off x="3059832" y="2492896"/>
            <a:ext cx="432048" cy="432048"/>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コンテンツ プレースホルダ 2"/>
          <p:cNvSpPr txBox="1">
            <a:spLocks/>
          </p:cNvSpPr>
          <p:nvPr/>
        </p:nvSpPr>
        <p:spPr>
          <a:xfrm rot="16200000">
            <a:off x="252028" y="2816932"/>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endParaRPr>
          </a:p>
        </p:txBody>
      </p:sp>
      <p:sp>
        <p:nvSpPr>
          <p:cNvPr id="31" name="コンテンツ プレースホルダ 2"/>
          <p:cNvSpPr txBox="1">
            <a:spLocks/>
          </p:cNvSpPr>
          <p:nvPr/>
        </p:nvSpPr>
        <p:spPr>
          <a:xfrm rot="16200000">
            <a:off x="252028" y="4617132"/>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endParaRPr>
          </a:p>
        </p:txBody>
      </p:sp>
      <p:sp>
        <p:nvSpPr>
          <p:cNvPr id="32" name="コンテンツ プレースホルダ 2"/>
          <p:cNvSpPr txBox="1">
            <a:spLocks/>
          </p:cNvSpPr>
          <p:nvPr/>
        </p:nvSpPr>
        <p:spPr>
          <a:xfrm rot="16200000">
            <a:off x="252028" y="5481228"/>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endParaRPr>
          </a:p>
        </p:txBody>
      </p:sp>
      <p:sp>
        <p:nvSpPr>
          <p:cNvPr id="29"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lvl="0">
              <a:spcBef>
                <a:spcPct val="0"/>
              </a:spcBef>
            </a:pPr>
            <a:r>
              <a:rPr lang="en-US" altLang="ja-JP" sz="4400" dirty="0" smtClean="0">
                <a:solidFill>
                  <a:srgbClr val="00B050"/>
                </a:solidFill>
                <a:latin typeface="HGPｺﾞｼｯｸM" pitchFamily="50" charset="-128"/>
                <a:ea typeface="HGPｺﾞｼｯｸM" pitchFamily="50" charset="-128"/>
              </a:rPr>
              <a:t>3-2</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クルマの未来～自動運転</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755576" y="2492896"/>
            <a:ext cx="1872208" cy="1872208"/>
          </a:xfrm>
          <a:prstGeom prst="ellipse">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907704" y="2708920"/>
            <a:ext cx="216024" cy="216024"/>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55576" y="3212976"/>
            <a:ext cx="1872208" cy="400110"/>
          </a:xfrm>
          <a:prstGeom prst="rect">
            <a:avLst/>
          </a:prstGeom>
          <a:noFill/>
        </p:spPr>
        <p:txBody>
          <a:bodyPr wrap="square" rtlCol="0">
            <a:spAutoFit/>
          </a:bodyPr>
          <a:lstStyle/>
          <a:p>
            <a:pPr algn="ctr"/>
            <a:r>
              <a:rPr lang="ja-JP" altLang="en-US" sz="2000" dirty="0" smtClean="0">
                <a:solidFill>
                  <a:srgbClr val="00B050"/>
                </a:solidFill>
                <a:latin typeface="HGPｺﾞｼｯｸE" pitchFamily="50" charset="-128"/>
                <a:ea typeface="HGPｺﾞｼｯｸE" pitchFamily="50" charset="-128"/>
              </a:rPr>
              <a:t>テレマティクス</a:t>
            </a:r>
            <a:endParaRPr lang="en-US" altLang="ja-JP" sz="2000" dirty="0" smtClean="0">
              <a:solidFill>
                <a:srgbClr val="00B050"/>
              </a:solidFill>
              <a:latin typeface="HGPｺﾞｼｯｸE" pitchFamily="50" charset="-128"/>
              <a:ea typeface="HGPｺﾞｼｯｸE" pitchFamily="50" charset="-128"/>
            </a:endParaRPr>
          </a:p>
        </p:txBody>
      </p:sp>
      <p:sp>
        <p:nvSpPr>
          <p:cNvPr id="3" name="コンテンツ プレースホルダ 2"/>
          <p:cNvSpPr>
            <a:spLocks noGrp="1"/>
          </p:cNvSpPr>
          <p:nvPr>
            <p:ph idx="1"/>
          </p:nvPr>
        </p:nvSpPr>
        <p:spPr>
          <a:xfrm>
            <a:off x="467544" y="1340768"/>
            <a:ext cx="8291264" cy="604664"/>
          </a:xfrm>
        </p:spPr>
        <p:txBody>
          <a:bodyPr>
            <a:normAutofit/>
          </a:bodyPr>
          <a:lstStyle/>
          <a:p>
            <a:pPr>
              <a:buNone/>
            </a:pPr>
            <a:r>
              <a:rPr lang="ja-JP" altLang="en-US" dirty="0" smtClean="0">
                <a:latin typeface="HGPｺﾞｼｯｸE" pitchFamily="50" charset="-128"/>
                <a:ea typeface="HGPｺﾞｼｯｸE" pitchFamily="50" charset="-128"/>
              </a:rPr>
              <a:t>●テレマティクス</a:t>
            </a:r>
            <a:endParaRPr lang="en-US" altLang="ja-JP" dirty="0" smtClean="0">
              <a:latin typeface="HGPｺﾞｼｯｸM" pitchFamily="50" charset="-128"/>
              <a:ea typeface="HGPｺﾞｼｯｸM" pitchFamily="50" charset="-128"/>
            </a:endParaRPr>
          </a:p>
        </p:txBody>
      </p:sp>
      <p:sp>
        <p:nvSpPr>
          <p:cNvPr id="9" name="テキスト ボックス 8"/>
          <p:cNvSpPr txBox="1"/>
          <p:nvPr/>
        </p:nvSpPr>
        <p:spPr>
          <a:xfrm>
            <a:off x="2699792" y="4005064"/>
            <a:ext cx="6228184" cy="2077492"/>
          </a:xfrm>
          <a:prstGeom prst="rect">
            <a:avLst/>
          </a:prstGeom>
          <a:noFill/>
        </p:spPr>
        <p:txBody>
          <a:bodyPr wrap="square" rtlCol="0">
            <a:spAutoFit/>
          </a:bodyPr>
          <a:lstStyle/>
          <a:p>
            <a:r>
              <a:rPr lang="ja-JP" altLang="en-US" sz="2400" dirty="0" smtClean="0">
                <a:solidFill>
                  <a:srgbClr val="00B050"/>
                </a:solidFill>
                <a:latin typeface="HGPｺﾞｼｯｸE" pitchFamily="50" charset="-128"/>
                <a:ea typeface="HGPｺﾞｼｯｸE" pitchFamily="50" charset="-128"/>
              </a:rPr>
              <a:t>｜テレマティクスによるサービス</a:t>
            </a:r>
            <a:endParaRPr lang="en-US" altLang="ja-JP" sz="2400" dirty="0" smtClean="0">
              <a:solidFill>
                <a:srgbClr val="00B050"/>
              </a:solidFill>
              <a:latin typeface="HGPｺﾞｼｯｸE" pitchFamily="50" charset="-128"/>
              <a:ea typeface="HGPｺﾞｼｯｸE" pitchFamily="50" charset="-128"/>
            </a:endParaRPr>
          </a:p>
          <a:p>
            <a:endParaRPr lang="en-US" altLang="ja-JP" sz="900" dirty="0" smtClean="0">
              <a:latin typeface="HGPｺﾞｼｯｸE" pitchFamily="50" charset="-128"/>
              <a:ea typeface="HGPｺﾞｼｯｸE" pitchFamily="50" charset="-128"/>
            </a:endParaRPr>
          </a:p>
          <a:p>
            <a:r>
              <a:rPr lang="ja-JP" altLang="en-US" sz="2400" dirty="0" smtClean="0">
                <a:latin typeface="HGPｺﾞｼｯｸE" pitchFamily="50" charset="-128"/>
                <a:ea typeface="HGPｺﾞｼｯｸE" pitchFamily="50" charset="-128"/>
              </a:rPr>
              <a:t>　 交通情報・ルート探索</a:t>
            </a:r>
            <a:endParaRPr lang="en-US" altLang="ja-JP" sz="2400" dirty="0" smtClean="0">
              <a:latin typeface="HGPｺﾞｼｯｸE" pitchFamily="50" charset="-128"/>
              <a:ea typeface="HGPｺﾞｼｯｸE" pitchFamily="50" charset="-128"/>
            </a:endParaRPr>
          </a:p>
          <a:p>
            <a:r>
              <a:rPr lang="ja-JP" altLang="en-US" sz="2400" dirty="0" smtClean="0">
                <a:latin typeface="HGPｺﾞｼｯｸE" pitchFamily="50" charset="-128"/>
                <a:ea typeface="HGPｺﾞｼｯｸE" pitchFamily="50" charset="-128"/>
              </a:rPr>
              <a:t>　 レストランやショップの案内</a:t>
            </a:r>
            <a:endParaRPr lang="en-US" altLang="ja-JP" sz="2400" dirty="0" smtClean="0">
              <a:latin typeface="HGPｺﾞｼｯｸE" pitchFamily="50" charset="-128"/>
              <a:ea typeface="HGPｺﾞｼｯｸE" pitchFamily="50" charset="-128"/>
            </a:endParaRPr>
          </a:p>
          <a:p>
            <a:r>
              <a:rPr lang="ja-JP" altLang="en-US" sz="2400" dirty="0" smtClean="0">
                <a:latin typeface="HGPｺﾞｼｯｸE" pitchFamily="50" charset="-128"/>
                <a:ea typeface="HGPｺﾞｼｯｸE" pitchFamily="50" charset="-128"/>
              </a:rPr>
              <a:t>　 ゲームや音楽配信などのエンタテイメント</a:t>
            </a:r>
            <a:endParaRPr lang="en-US" altLang="ja-JP" sz="2400" dirty="0" smtClean="0">
              <a:latin typeface="HGPｺﾞｼｯｸE" pitchFamily="50" charset="-128"/>
              <a:ea typeface="HGPｺﾞｼｯｸE" pitchFamily="50" charset="-128"/>
            </a:endParaRPr>
          </a:p>
          <a:p>
            <a:r>
              <a:rPr lang="ja-JP" altLang="en-US" sz="2400" dirty="0" smtClean="0">
                <a:latin typeface="HGPｺﾞｼｯｸE" pitchFamily="50" charset="-128"/>
                <a:ea typeface="HGPｺﾞｼｯｸE" pitchFamily="50" charset="-128"/>
              </a:rPr>
              <a:t>　 自動車の自己診断　など</a:t>
            </a:r>
            <a:endParaRPr kumimoji="1" lang="ja-JP" altLang="en-US" sz="2400" dirty="0">
              <a:latin typeface="HGPｺﾞｼｯｸE" pitchFamily="50" charset="-128"/>
              <a:ea typeface="HGPｺﾞｼｯｸE" pitchFamily="50" charset="-128"/>
            </a:endParaRPr>
          </a:p>
        </p:txBody>
      </p:sp>
      <p:sp>
        <p:nvSpPr>
          <p:cNvPr id="27" name="正方形/長方形 26"/>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コンテンツ プレースホルダ 2"/>
          <p:cNvSpPr txBox="1">
            <a:spLocks/>
          </p:cNvSpPr>
          <p:nvPr/>
        </p:nvSpPr>
        <p:spPr>
          <a:xfrm>
            <a:off x="2843808" y="2492896"/>
            <a:ext cx="6300192" cy="129614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自動車に</a:t>
            </a:r>
            <a:r>
              <a:rPr kumimoji="1" lang="ja-JP" altLang="en-US" sz="2800" b="0" i="0" u="none" strike="noStrike" kern="1200" cap="none" spc="0" normalizeH="0" baseline="0" noProof="0" dirty="0" smtClean="0">
                <a:ln>
                  <a:noFill/>
                </a:ln>
                <a:solidFill>
                  <a:srgbClr val="00B050"/>
                </a:solidFill>
                <a:effectLst/>
                <a:uLnTx/>
                <a:uFillTx/>
                <a:latin typeface="HGPｺﾞｼｯｸE" pitchFamily="50" charset="-128"/>
                <a:ea typeface="HGPｺﾞｼｯｸE" pitchFamily="50" charset="-128"/>
              </a:rPr>
              <a:t>双方向通信機能</a:t>
            </a:r>
            <a:r>
              <a:rPr kumimoji="1" lang="ja-JP" altLang="en-US"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を持たせ，</a:t>
            </a:r>
            <a:endParaRPr kumimoji="1" lang="en-US" altLang="ja-JP"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800" b="0" i="0" u="none" strike="noStrike" kern="1200" cap="none" spc="0" normalizeH="0" baseline="0" noProof="0" dirty="0" smtClean="0">
                <a:ln>
                  <a:noFill/>
                </a:ln>
                <a:solidFill>
                  <a:srgbClr val="00B050"/>
                </a:solidFill>
                <a:effectLst/>
                <a:uLnTx/>
                <a:uFillTx/>
                <a:latin typeface="HGPｺﾞｼｯｸE" pitchFamily="50" charset="-128"/>
                <a:ea typeface="HGPｺﾞｼｯｸE" pitchFamily="50" charset="-128"/>
              </a:rPr>
              <a:t>リアルタイム</a:t>
            </a:r>
            <a:r>
              <a:rPr kumimoji="1" lang="ja-JP" altLang="en-US"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でサービスを提供するしくみ。</a:t>
            </a:r>
            <a:endParaRPr kumimoji="1" lang="en-US" altLang="ja-JP" sz="28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p:txBody>
      </p:sp>
      <p:pic>
        <p:nvPicPr>
          <p:cNvPr id="22" name="Picture 3" descr="C:\Users\iwasaki\Desktop\2014-04-28_11h50_15.bmp"/>
          <p:cNvPicPr>
            <a:picLocks noChangeAspect="1" noChangeArrowheads="1"/>
          </p:cNvPicPr>
          <p:nvPr/>
        </p:nvPicPr>
        <p:blipFill>
          <a:blip r:embed="rId3" cstate="screen"/>
          <a:srcRect/>
          <a:stretch>
            <a:fillRect/>
          </a:stretch>
        </p:blipFill>
        <p:spPr bwMode="auto">
          <a:xfrm>
            <a:off x="323528" y="4797152"/>
            <a:ext cx="2088232" cy="1344478"/>
          </a:xfrm>
          <a:prstGeom prst="rect">
            <a:avLst/>
          </a:prstGeom>
          <a:noFill/>
        </p:spPr>
      </p:pic>
      <p:pic>
        <p:nvPicPr>
          <p:cNvPr id="3075" name="Picture 3" descr="C:\Users\iwasaki\Desktop\ss\2014-04-25_21h45_24.bmp"/>
          <p:cNvPicPr>
            <a:picLocks noChangeAspect="1" noChangeArrowheads="1"/>
          </p:cNvPicPr>
          <p:nvPr/>
        </p:nvPicPr>
        <p:blipFill>
          <a:blip r:embed="rId4" cstate="screen"/>
          <a:srcRect/>
          <a:stretch>
            <a:fillRect/>
          </a:stretch>
        </p:blipFill>
        <p:spPr bwMode="auto">
          <a:xfrm rot="2700000">
            <a:off x="2131372" y="4498422"/>
            <a:ext cx="567823" cy="460491"/>
          </a:xfrm>
          <a:prstGeom prst="rect">
            <a:avLst/>
          </a:prstGeom>
          <a:noFill/>
        </p:spPr>
      </p:pic>
      <p:sp>
        <p:nvSpPr>
          <p:cNvPr id="24"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lvl="0">
              <a:spcBef>
                <a:spcPct val="0"/>
              </a:spcBef>
            </a:pPr>
            <a:r>
              <a:rPr lang="en-US" altLang="ja-JP" sz="4400" dirty="0" smtClean="0">
                <a:solidFill>
                  <a:srgbClr val="00B050"/>
                </a:solidFill>
                <a:latin typeface="HGPｺﾞｼｯｸM" pitchFamily="50" charset="-128"/>
                <a:ea typeface="HGPｺﾞｼｯｸM" pitchFamily="50" charset="-128"/>
              </a:rPr>
              <a:t>3-3</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クルマの未来～テレマティクス</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395536" y="2276286"/>
            <a:ext cx="8064896" cy="3724096"/>
          </a:xfrm>
          <a:prstGeom prst="rect">
            <a:avLst/>
          </a:prstGeom>
          <a:noFill/>
        </p:spPr>
        <p:txBody>
          <a:bodyPr wrap="square" rtlCol="0">
            <a:spAutoFit/>
          </a:bodyPr>
          <a:lstStyle/>
          <a:p>
            <a:r>
              <a:rPr lang="ja-JP" altLang="en-US" sz="3200" dirty="0" smtClean="0">
                <a:solidFill>
                  <a:srgbClr val="00B050"/>
                </a:solidFill>
                <a:latin typeface="HGPｺﾞｼｯｸE" pitchFamily="50" charset="-128"/>
                <a:ea typeface="HGPｺﾞｼｯｸE" pitchFamily="50" charset="-128"/>
              </a:rPr>
              <a:t>巨大ＩＴ企業がクルマ業界に参入</a:t>
            </a:r>
            <a:endParaRPr lang="en-US" altLang="ja-JP" sz="3200" i="1" dirty="0" smtClean="0">
              <a:solidFill>
                <a:srgbClr val="00B050"/>
              </a:solidFill>
              <a:latin typeface="HGPｺﾞｼｯｸE" pitchFamily="50" charset="-128"/>
              <a:ea typeface="HGPｺﾞｼｯｸE" pitchFamily="50" charset="-128"/>
            </a:endParaRPr>
          </a:p>
          <a:p>
            <a:endParaRPr lang="en-US" altLang="ja-JP" sz="1200" dirty="0" smtClean="0">
              <a:solidFill>
                <a:srgbClr val="0070C0"/>
              </a:solidFill>
              <a:latin typeface="HGPｺﾞｼｯｸE" pitchFamily="50" charset="-128"/>
              <a:ea typeface="HGPｺﾞｼｯｸE" pitchFamily="50" charset="-128"/>
            </a:endParaRPr>
          </a:p>
          <a:p>
            <a:r>
              <a:rPr lang="ja-JP" altLang="en-US" sz="2400" dirty="0" smtClean="0">
                <a:solidFill>
                  <a:schemeClr val="accent6">
                    <a:lumMod val="75000"/>
                  </a:schemeClr>
                </a:solidFill>
                <a:latin typeface="HGPｺﾞｼｯｸE" pitchFamily="50" charset="-128"/>
                <a:ea typeface="HGPｺﾞｼｯｸE" pitchFamily="50" charset="-128"/>
              </a:rPr>
              <a:t>　アップル</a:t>
            </a:r>
            <a:endParaRPr lang="en-US" altLang="ja-JP" sz="2400" dirty="0" smtClean="0">
              <a:solidFill>
                <a:schemeClr val="accent6">
                  <a:lumMod val="75000"/>
                </a:schemeClr>
              </a:solidFill>
              <a:latin typeface="HGPｺﾞｼｯｸE" pitchFamily="50" charset="-128"/>
              <a:ea typeface="HGPｺﾞｼｯｸE" pitchFamily="50" charset="-128"/>
            </a:endParaRPr>
          </a:p>
          <a:p>
            <a:pPr lvl="0"/>
            <a:r>
              <a:rPr lang="ja-JP" altLang="en-US" sz="2400" dirty="0" smtClean="0">
                <a:latin typeface="HGPｺﾞｼｯｸM" pitchFamily="50" charset="-128"/>
                <a:ea typeface="HGPｺﾞｼｯｸM" pitchFamily="50" charset="-128"/>
              </a:rPr>
              <a:t>　車載システム「</a:t>
            </a:r>
            <a:r>
              <a:rPr lang="en-US" altLang="ja-JP" sz="2400" dirty="0" err="1" smtClean="0">
                <a:latin typeface="HGPｺﾞｼｯｸM" pitchFamily="50" charset="-128"/>
                <a:ea typeface="HGPｺﾞｼｯｸM" pitchFamily="50" charset="-128"/>
              </a:rPr>
              <a:t>CarPlay</a:t>
            </a:r>
            <a:r>
              <a:rPr lang="ja-JP" altLang="en-US" sz="2400" dirty="0" smtClean="0">
                <a:latin typeface="HGPｺﾞｼｯｸM" pitchFamily="50" charset="-128"/>
                <a:ea typeface="HGPｺﾞｼｯｸM" pitchFamily="50" charset="-128"/>
              </a:rPr>
              <a:t>」を発表。</a:t>
            </a:r>
            <a:r>
              <a:rPr lang="ja-JP" altLang="en-US" sz="1400" dirty="0" smtClean="0">
                <a:solidFill>
                  <a:prstClr val="black"/>
                </a:solidFill>
                <a:latin typeface="HGPｺﾞｼｯｸM" pitchFamily="50" charset="-128"/>
                <a:ea typeface="HGPｺﾞｼｯｸM" pitchFamily="50" charset="-128"/>
              </a:rPr>
              <a:t>（</a:t>
            </a:r>
            <a:r>
              <a:rPr lang="en-US" altLang="ja-JP" sz="1400" dirty="0" smtClean="0">
                <a:solidFill>
                  <a:prstClr val="black"/>
                </a:solidFill>
                <a:latin typeface="HGPｺﾞｼｯｸM" pitchFamily="50" charset="-128"/>
                <a:ea typeface="HGPｺﾞｼｯｸM" pitchFamily="50" charset="-128"/>
              </a:rPr>
              <a:t>2014</a:t>
            </a:r>
            <a:r>
              <a:rPr lang="ja-JP" altLang="en-US" sz="1400" dirty="0" smtClean="0">
                <a:solidFill>
                  <a:prstClr val="black"/>
                </a:solidFill>
                <a:latin typeface="HGPｺﾞｼｯｸM" pitchFamily="50" charset="-128"/>
                <a:ea typeface="HGPｺﾞｼｯｸM" pitchFamily="50" charset="-128"/>
              </a:rPr>
              <a:t>年</a:t>
            </a:r>
            <a:r>
              <a:rPr lang="en-US" altLang="ja-JP" sz="1400" dirty="0" smtClean="0">
                <a:solidFill>
                  <a:prstClr val="black"/>
                </a:solidFill>
                <a:latin typeface="HGPｺﾞｼｯｸM" pitchFamily="50" charset="-128"/>
                <a:ea typeface="HGPｺﾞｼｯｸM" pitchFamily="50" charset="-128"/>
              </a:rPr>
              <a:t>3</a:t>
            </a:r>
            <a:r>
              <a:rPr lang="ja-JP" altLang="en-US" sz="1400" dirty="0" smtClean="0">
                <a:solidFill>
                  <a:prstClr val="black"/>
                </a:solidFill>
                <a:latin typeface="HGPｺﾞｼｯｸM" pitchFamily="50" charset="-128"/>
                <a:ea typeface="HGPｺﾞｼｯｸM" pitchFamily="50" charset="-128"/>
              </a:rPr>
              <a:t>月）</a:t>
            </a:r>
            <a:endParaRPr lang="en-US" altLang="ja-JP" sz="1400" dirty="0" smtClean="0">
              <a:solidFill>
                <a:prstClr val="black"/>
              </a:solidFill>
              <a:latin typeface="HGPｺﾞｼｯｸM" pitchFamily="50" charset="-128"/>
              <a:ea typeface="HGPｺﾞｼｯｸM" pitchFamily="50" charset="-128"/>
            </a:endParaRPr>
          </a:p>
          <a:p>
            <a:endParaRPr lang="en-US" altLang="ja-JP" sz="1200" dirty="0" smtClean="0">
              <a:latin typeface="HGPｺﾞｼｯｸE" pitchFamily="50" charset="-128"/>
              <a:ea typeface="HGPｺﾞｼｯｸE" pitchFamily="50" charset="-128"/>
            </a:endParaRPr>
          </a:p>
          <a:p>
            <a:r>
              <a:rPr lang="ja-JP" altLang="en-US" sz="2400" dirty="0" smtClean="0">
                <a:solidFill>
                  <a:schemeClr val="accent6">
                    <a:lumMod val="75000"/>
                  </a:schemeClr>
                </a:solidFill>
                <a:latin typeface="HGPｺﾞｼｯｸE" pitchFamily="50" charset="-128"/>
                <a:ea typeface="HGPｺﾞｼｯｸE" pitchFamily="50" charset="-128"/>
              </a:rPr>
              <a:t>　</a:t>
            </a:r>
            <a:r>
              <a:rPr lang="en-US" altLang="ja-JP" sz="2400" dirty="0" smtClean="0">
                <a:solidFill>
                  <a:schemeClr val="accent6">
                    <a:lumMod val="75000"/>
                  </a:schemeClr>
                </a:solidFill>
                <a:latin typeface="HGPｺﾞｼｯｸE" pitchFamily="50" charset="-128"/>
                <a:ea typeface="HGPｺﾞｼｯｸE" pitchFamily="50" charset="-128"/>
              </a:rPr>
              <a:t>Google</a:t>
            </a:r>
          </a:p>
          <a:p>
            <a:r>
              <a:rPr lang="ja-JP" altLang="en-US" sz="2400" dirty="0" smtClean="0">
                <a:latin typeface="HGPｺﾞｼｯｸM" pitchFamily="50" charset="-128"/>
                <a:ea typeface="HGPｺﾞｼｯｸM" pitchFamily="50" charset="-128"/>
              </a:rPr>
              <a:t>　自動車に</a:t>
            </a:r>
            <a:r>
              <a:rPr lang="en-US" altLang="ja-JP" sz="2400" dirty="0" smtClean="0">
                <a:latin typeface="HGPｺﾞｼｯｸM" pitchFamily="50" charset="-128"/>
                <a:ea typeface="HGPｺﾞｼｯｸM" pitchFamily="50" charset="-128"/>
              </a:rPr>
              <a:t>Android</a:t>
            </a:r>
            <a:r>
              <a:rPr lang="ja-JP" altLang="en-US" sz="2400" dirty="0" smtClean="0">
                <a:latin typeface="HGPｺﾞｼｯｸM" pitchFamily="50" charset="-128"/>
                <a:ea typeface="HGPｺﾞｼｯｸM" pitchFamily="50" charset="-128"/>
              </a:rPr>
              <a:t>搭載を促す団体</a:t>
            </a:r>
            <a:r>
              <a:rPr lang="ja-JP" altLang="en-US" sz="2400" baseline="30000" dirty="0" smtClean="0">
                <a:latin typeface="HGPｺﾞｼｯｸM" pitchFamily="50" charset="-128"/>
                <a:ea typeface="HGPｺﾞｼｯｸM" pitchFamily="50" charset="-128"/>
              </a:rPr>
              <a:t>＊</a:t>
            </a:r>
            <a:r>
              <a:rPr lang="ja-JP" altLang="en-US" sz="2400" dirty="0" smtClean="0">
                <a:latin typeface="HGPｺﾞｼｯｸM" pitchFamily="50" charset="-128"/>
                <a:ea typeface="HGPｺﾞｼｯｸM" pitchFamily="50" charset="-128"/>
              </a:rPr>
              <a:t>を設立。</a:t>
            </a:r>
            <a:endParaRPr lang="en-US" altLang="ja-JP" sz="2400" dirty="0" smtClean="0">
              <a:latin typeface="HGPｺﾞｼｯｸM" pitchFamily="50" charset="-128"/>
              <a:ea typeface="HGPｺﾞｼｯｸM" pitchFamily="50" charset="-128"/>
            </a:endParaRPr>
          </a:p>
          <a:p>
            <a:endParaRPr lang="en-US" altLang="ja-JP" sz="1200" dirty="0" smtClean="0">
              <a:solidFill>
                <a:srgbClr val="00B050"/>
              </a:solidFill>
              <a:latin typeface="HGPｺﾞｼｯｸE" pitchFamily="50" charset="-128"/>
              <a:ea typeface="HGPｺﾞｼｯｸE" pitchFamily="50" charset="-128"/>
            </a:endParaRPr>
          </a:p>
          <a:p>
            <a:r>
              <a:rPr lang="ja-JP" altLang="en-US" sz="2400" dirty="0" smtClean="0">
                <a:solidFill>
                  <a:schemeClr val="accent6">
                    <a:lumMod val="75000"/>
                  </a:schemeClr>
                </a:solidFill>
                <a:latin typeface="HGPｺﾞｼｯｸE" pitchFamily="50" charset="-128"/>
                <a:ea typeface="HGPｺﾞｼｯｸE" pitchFamily="50" charset="-128"/>
              </a:rPr>
              <a:t>　トヨタ，ホンダ，日産自動車</a:t>
            </a:r>
            <a:endParaRPr lang="en-US" altLang="ja-JP" sz="2400" dirty="0" smtClean="0">
              <a:solidFill>
                <a:schemeClr val="accent6">
                  <a:lumMod val="75000"/>
                </a:schemeClr>
              </a:solidFill>
              <a:latin typeface="HGPｺﾞｼｯｸE" pitchFamily="50" charset="-128"/>
              <a:ea typeface="HGPｺﾞｼｯｸE" pitchFamily="50" charset="-128"/>
            </a:endParaRPr>
          </a:p>
          <a:p>
            <a:r>
              <a:rPr lang="ja-JP" altLang="en-US" sz="2400" dirty="0" smtClean="0">
                <a:latin typeface="HGPｺﾞｼｯｸM" pitchFamily="50" charset="-128"/>
                <a:ea typeface="HGPｺﾞｼｯｸM" pitchFamily="50" charset="-128"/>
              </a:rPr>
              <a:t>　</a:t>
            </a:r>
            <a:r>
              <a:rPr lang="ja-JP" altLang="en-US" sz="2400" dirty="0" smtClean="0">
                <a:latin typeface="HGPｺﾞｼｯｸM" pitchFamily="50" charset="-128"/>
                <a:ea typeface="HGPｺﾞｼｯｸM" pitchFamily="50" charset="-128"/>
                <a:hlinkClick r:id="rId3"/>
              </a:rPr>
              <a:t>シリコンバレー</a:t>
            </a:r>
            <a:r>
              <a:rPr lang="ja-JP" altLang="en-US" dirty="0" smtClean="0">
                <a:latin typeface="HGPｺﾞｼｯｸM" pitchFamily="50" charset="-128"/>
                <a:ea typeface="HGPｺﾞｼｯｸM" pitchFamily="50" charset="-128"/>
              </a:rPr>
              <a:t>（ＩＴ企業の一大集積地）</a:t>
            </a:r>
            <a:r>
              <a:rPr lang="ja-JP" altLang="en-US" sz="2400" dirty="0" smtClean="0">
                <a:latin typeface="HGPｺﾞｼｯｸM" pitchFamily="50" charset="-128"/>
                <a:ea typeface="HGPｺﾞｼｯｸM" pitchFamily="50" charset="-128"/>
              </a:rPr>
              <a:t>に研究所を開設し，</a:t>
            </a:r>
            <a:endParaRPr lang="en-US" altLang="ja-JP" sz="2400" dirty="0" smtClean="0">
              <a:latin typeface="HGPｺﾞｼｯｸM" pitchFamily="50" charset="-128"/>
              <a:ea typeface="HGPｺﾞｼｯｸM" pitchFamily="50" charset="-128"/>
            </a:endParaRPr>
          </a:p>
          <a:p>
            <a:r>
              <a:rPr lang="ja-JP" altLang="en-US" sz="2400" dirty="0" smtClean="0">
                <a:latin typeface="HGPｺﾞｼｯｸM" pitchFamily="50" charset="-128"/>
                <a:ea typeface="HGPｺﾞｼｯｸM" pitchFamily="50" charset="-128"/>
              </a:rPr>
              <a:t>　開発に力を入れる。</a:t>
            </a:r>
            <a:endParaRPr lang="en-US" altLang="ja-JP" sz="2400" dirty="0" smtClean="0">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57200" y="1484784"/>
            <a:ext cx="8291264" cy="604664"/>
          </a:xfrm>
        </p:spPr>
        <p:txBody>
          <a:bodyPr>
            <a:normAutofit/>
          </a:bodyPr>
          <a:lstStyle/>
          <a:p>
            <a:pPr>
              <a:buNone/>
            </a:pPr>
            <a:r>
              <a:rPr lang="ja-JP" altLang="en-US" dirty="0" smtClean="0">
                <a:latin typeface="HGPｺﾞｼｯｸE" pitchFamily="50" charset="-128"/>
                <a:ea typeface="HGPｺﾞｼｯｸE" pitchFamily="50" charset="-128"/>
              </a:rPr>
              <a:t>●テレマティクスの分野では</a:t>
            </a:r>
            <a:endParaRPr lang="en-US" altLang="ja-JP" dirty="0" smtClean="0">
              <a:latin typeface="HGPｺﾞｼｯｸM" pitchFamily="50" charset="-128"/>
              <a:ea typeface="HGPｺﾞｼｯｸM" pitchFamily="50" charset="-128"/>
            </a:endParaRPr>
          </a:p>
        </p:txBody>
      </p:sp>
      <p:pic>
        <p:nvPicPr>
          <p:cNvPr id="2050" name="Picture 2" descr="C:\Users\iwasaki\Desktop\1インタビュー\スライド作成用ホンダ画像\Honda インターナビ 操作イメージ.jpg"/>
          <p:cNvPicPr>
            <a:picLocks noChangeAspect="1" noChangeArrowheads="1"/>
          </p:cNvPicPr>
          <p:nvPr/>
        </p:nvPicPr>
        <p:blipFill>
          <a:blip r:embed="rId4" cstate="screen"/>
          <a:srcRect/>
          <a:stretch>
            <a:fillRect/>
          </a:stretch>
        </p:blipFill>
        <p:spPr bwMode="auto">
          <a:xfrm>
            <a:off x="6423464" y="2060848"/>
            <a:ext cx="2465455" cy="2880320"/>
          </a:xfrm>
          <a:prstGeom prst="rect">
            <a:avLst/>
          </a:prstGeom>
          <a:noFill/>
        </p:spPr>
      </p:pic>
      <p:sp>
        <p:nvSpPr>
          <p:cNvPr id="14" name="テキスト ボックス 13"/>
          <p:cNvSpPr txBox="1"/>
          <p:nvPr/>
        </p:nvSpPr>
        <p:spPr>
          <a:xfrm>
            <a:off x="6372200" y="1700808"/>
            <a:ext cx="2771800" cy="288032"/>
          </a:xfrm>
          <a:prstGeom prst="rect">
            <a:avLst/>
          </a:prstGeom>
          <a:noFill/>
        </p:spPr>
        <p:txBody>
          <a:bodyPr wrap="square" rtlCol="0">
            <a:spAutoFit/>
          </a:bodyPr>
          <a:lstStyle/>
          <a:p>
            <a:r>
              <a:rPr lang="ja-JP" altLang="en-US" sz="1200" dirty="0" smtClean="0">
                <a:latin typeface="HGPｺﾞｼｯｸM" pitchFamily="50" charset="-128"/>
                <a:ea typeface="HGPｺﾞｼｯｸM" pitchFamily="50" charset="-128"/>
              </a:rPr>
              <a:t>本田技研工業のカーナビ「インターナビ」</a:t>
            </a:r>
            <a:endParaRPr kumimoji="1" lang="ja-JP" altLang="en-US" sz="1200" dirty="0">
              <a:latin typeface="HGPｺﾞｼｯｸM" pitchFamily="50" charset="-128"/>
              <a:ea typeface="HGPｺﾞｼｯｸM" pitchFamily="50" charset="-128"/>
            </a:endParaRPr>
          </a:p>
        </p:txBody>
      </p:sp>
      <p:sp>
        <p:nvSpPr>
          <p:cNvPr id="16" name="テキスト ボックス 15"/>
          <p:cNvSpPr txBox="1"/>
          <p:nvPr/>
        </p:nvSpPr>
        <p:spPr>
          <a:xfrm>
            <a:off x="5796136" y="6237312"/>
            <a:ext cx="3131840" cy="276999"/>
          </a:xfrm>
          <a:prstGeom prst="rect">
            <a:avLst/>
          </a:prstGeom>
          <a:noFill/>
        </p:spPr>
        <p:txBody>
          <a:bodyPr wrap="square" rtlCol="0">
            <a:spAutoFit/>
          </a:bodyPr>
          <a:lstStyle/>
          <a:p>
            <a:r>
              <a:rPr lang="ja-JP" altLang="en-US" sz="1200" dirty="0" smtClean="0">
                <a:latin typeface="HGPｺﾞｼｯｸM" pitchFamily="50" charset="-128"/>
                <a:ea typeface="HGPｺﾞｼｯｸM" pitchFamily="50" charset="-128"/>
              </a:rPr>
              <a:t>＊「オープン・オートモーティブ・アライアンス」</a:t>
            </a:r>
          </a:p>
        </p:txBody>
      </p:sp>
      <p:sp>
        <p:nvSpPr>
          <p:cNvPr id="17" name="コンテンツ プレースホルダ 2"/>
          <p:cNvSpPr txBox="1">
            <a:spLocks/>
          </p:cNvSpPr>
          <p:nvPr/>
        </p:nvSpPr>
        <p:spPr>
          <a:xfrm rot="16200000">
            <a:off x="143508" y="2888940"/>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endParaRPr>
          </a:p>
        </p:txBody>
      </p:sp>
      <p:sp>
        <p:nvSpPr>
          <p:cNvPr id="18" name="コンテンツ プレースホルダ 2"/>
          <p:cNvSpPr txBox="1">
            <a:spLocks/>
          </p:cNvSpPr>
          <p:nvPr/>
        </p:nvSpPr>
        <p:spPr>
          <a:xfrm rot="16200000">
            <a:off x="143508" y="3825044"/>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endParaRPr>
          </a:p>
        </p:txBody>
      </p:sp>
      <p:sp>
        <p:nvSpPr>
          <p:cNvPr id="22" name="コンテンツ プレースホルダ 2"/>
          <p:cNvSpPr txBox="1">
            <a:spLocks/>
          </p:cNvSpPr>
          <p:nvPr/>
        </p:nvSpPr>
        <p:spPr>
          <a:xfrm rot="16200000">
            <a:off x="143508" y="4689140"/>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chemeClr val="accent6">
                  <a:lumMod val="75000"/>
                </a:schemeClr>
              </a:solidFill>
              <a:effectLst/>
              <a:uLnTx/>
              <a:uFillTx/>
              <a:latin typeface="HGPｺﾞｼｯｸM" pitchFamily="50" charset="-128"/>
              <a:ea typeface="HGPｺﾞｼｯｸM" pitchFamily="50" charset="-128"/>
              <a:cs typeface="+mn-cs"/>
            </a:endParaRPr>
          </a:p>
        </p:txBody>
      </p:sp>
      <p:sp>
        <p:nvSpPr>
          <p:cNvPr id="23" name="正方形/長方形 22"/>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lvl="0">
              <a:spcBef>
                <a:spcPct val="0"/>
              </a:spcBef>
            </a:pPr>
            <a:r>
              <a:rPr lang="en-US" altLang="ja-JP" sz="4400" dirty="0" smtClean="0">
                <a:solidFill>
                  <a:srgbClr val="00B050"/>
                </a:solidFill>
                <a:latin typeface="HGPｺﾞｼｯｸM" pitchFamily="50" charset="-128"/>
                <a:ea typeface="HGPｺﾞｼｯｸM" pitchFamily="50" charset="-128"/>
              </a:rPr>
              <a:t>3-3</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クルマの未来～テレマティクス</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457200" y="274638"/>
            <a:ext cx="8686800" cy="1143000"/>
          </a:xfrm>
          <a:prstGeom prst="rect">
            <a:avLst/>
          </a:prstGeom>
        </p:spPr>
        <p:txBody>
          <a:bodyPr vert="horz" lIns="91440" tIns="45720" rIns="91440" bIns="45720" rtlCol="0" anchor="ctr">
            <a:normAutofit fontScale="92500"/>
          </a:bodyPr>
          <a:lstStyle/>
          <a:p>
            <a:pPr>
              <a:spcBef>
                <a:spcPct val="0"/>
              </a:spcBef>
            </a:pPr>
            <a:r>
              <a:rPr lang="ja-JP" altLang="en-US" sz="4400" dirty="0" smtClean="0">
                <a:solidFill>
                  <a:srgbClr val="00B050"/>
                </a:solidFill>
                <a:latin typeface="HGPｺﾞｼｯｸM" pitchFamily="50" charset="-128"/>
                <a:ea typeface="HGPｺﾞｼｯｸM" pitchFamily="50" charset="-128"/>
              </a:rPr>
              <a:t>４．自動車</a:t>
            </a:r>
            <a:r>
              <a:rPr lang="en-US" altLang="ja-JP" sz="4400" dirty="0"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ＩＣＴの最前線「カーナビ」</a:t>
            </a:r>
          </a:p>
        </p:txBody>
      </p:sp>
      <p:sp>
        <p:nvSpPr>
          <p:cNvPr id="15" name="テキスト ボックス 14"/>
          <p:cNvSpPr txBox="1"/>
          <p:nvPr/>
        </p:nvSpPr>
        <p:spPr>
          <a:xfrm>
            <a:off x="539552" y="2276872"/>
            <a:ext cx="4536504" cy="1200329"/>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自動車の位置と，目的地までの道を案内する電子機器のこと。「カーナビゲーションシステム」の略。</a:t>
            </a:r>
            <a:endParaRPr lang="en-US" altLang="ja-JP" sz="2400" dirty="0" smtClean="0">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57200" y="1484784"/>
            <a:ext cx="8291264" cy="604664"/>
          </a:xfrm>
        </p:spPr>
        <p:txBody>
          <a:bodyPr>
            <a:normAutofit/>
          </a:bodyPr>
          <a:lstStyle/>
          <a:p>
            <a:pPr>
              <a:buNone/>
            </a:pPr>
            <a:r>
              <a:rPr kumimoji="1" lang="ja-JP" altLang="en-US" dirty="0" smtClean="0">
                <a:latin typeface="HGPｺﾞｼｯｸE" pitchFamily="50" charset="-128"/>
                <a:ea typeface="HGPｺﾞｼｯｸE" pitchFamily="50" charset="-128"/>
              </a:rPr>
              <a:t>●カーナビってなに？</a:t>
            </a:r>
            <a:endParaRPr lang="en-US" altLang="ja-JP" sz="2800" dirty="0" smtClean="0">
              <a:latin typeface="HGPｺﾞｼｯｸM" pitchFamily="50" charset="-128"/>
              <a:ea typeface="HGPｺﾞｼｯｸM" pitchFamily="50" charset="-128"/>
            </a:endParaRPr>
          </a:p>
        </p:txBody>
      </p:sp>
      <p:sp>
        <p:nvSpPr>
          <p:cNvPr id="14" name="テキスト ボックス 13"/>
          <p:cNvSpPr txBox="1"/>
          <p:nvPr/>
        </p:nvSpPr>
        <p:spPr>
          <a:xfrm>
            <a:off x="6372200" y="2348880"/>
            <a:ext cx="2771800" cy="288032"/>
          </a:xfrm>
          <a:prstGeom prst="rect">
            <a:avLst/>
          </a:prstGeom>
          <a:noFill/>
        </p:spPr>
        <p:txBody>
          <a:bodyPr wrap="square" rtlCol="0">
            <a:spAutoFit/>
          </a:bodyPr>
          <a:lstStyle/>
          <a:p>
            <a:r>
              <a:rPr lang="ja-JP" altLang="en-US" sz="1200" dirty="0" smtClean="0">
                <a:latin typeface="HGPｺﾞｼｯｸM" pitchFamily="50" charset="-128"/>
                <a:ea typeface="HGPｺﾞｼｯｸM" pitchFamily="50" charset="-128"/>
              </a:rPr>
              <a:t>本田技研工業のカーナビ「インターナビ」</a:t>
            </a:r>
            <a:endParaRPr kumimoji="1" lang="ja-JP" altLang="en-US" sz="1200" dirty="0">
              <a:latin typeface="HGPｺﾞｼｯｸM" pitchFamily="50" charset="-128"/>
              <a:ea typeface="HGPｺﾞｼｯｸM" pitchFamily="50" charset="-128"/>
            </a:endParaRPr>
          </a:p>
        </p:txBody>
      </p:sp>
      <p:pic>
        <p:nvPicPr>
          <p:cNvPr id="4098" name="Picture 2" descr="C:\Users\iwasaki\Desktop\2014-04-25_17h58_43.bmp"/>
          <p:cNvPicPr>
            <a:picLocks noChangeAspect="1" noChangeArrowheads="1"/>
          </p:cNvPicPr>
          <p:nvPr/>
        </p:nvPicPr>
        <p:blipFill>
          <a:blip r:embed="rId3" cstate="screen"/>
          <a:srcRect l="2954" t="4150" r="2231" b="17802"/>
          <a:stretch>
            <a:fillRect/>
          </a:stretch>
        </p:blipFill>
        <p:spPr bwMode="auto">
          <a:xfrm>
            <a:off x="5292080" y="2276872"/>
            <a:ext cx="3600400" cy="2448272"/>
          </a:xfrm>
          <a:prstGeom prst="rect">
            <a:avLst/>
          </a:prstGeom>
          <a:noFill/>
        </p:spPr>
      </p:pic>
      <p:sp>
        <p:nvSpPr>
          <p:cNvPr id="17" name="テキスト ボックス 16"/>
          <p:cNvSpPr txBox="1"/>
          <p:nvPr/>
        </p:nvSpPr>
        <p:spPr>
          <a:xfrm>
            <a:off x="6084168" y="4725144"/>
            <a:ext cx="2771800" cy="288032"/>
          </a:xfrm>
          <a:prstGeom prst="rect">
            <a:avLst/>
          </a:prstGeom>
          <a:noFill/>
        </p:spPr>
        <p:txBody>
          <a:bodyPr wrap="square" rtlCol="0">
            <a:spAutoFit/>
          </a:bodyPr>
          <a:lstStyle/>
          <a:p>
            <a:pPr algn="r"/>
            <a:r>
              <a:rPr lang="ja-JP" altLang="en-US" sz="1200" dirty="0" smtClean="0">
                <a:latin typeface="HGPｺﾞｼｯｸM" pitchFamily="50" charset="-128"/>
                <a:ea typeface="HGPｺﾞｼｯｸM" pitchFamily="50" charset="-128"/>
              </a:rPr>
              <a:t>本田技研工業のカーナビ「インターナビ」</a:t>
            </a:r>
            <a:endParaRPr kumimoji="1" lang="ja-JP" altLang="en-US" sz="1200" dirty="0">
              <a:latin typeface="HGPｺﾞｼｯｸM" pitchFamily="50" charset="-128"/>
              <a:ea typeface="HGPｺﾞｼｯｸM" pitchFamily="50" charset="-128"/>
            </a:endParaRPr>
          </a:p>
        </p:txBody>
      </p:sp>
      <p:pic>
        <p:nvPicPr>
          <p:cNvPr id="4100" name="Picture 4" descr="C:\Users\iwasaki\Desktop\2014-04-25_18h07_38.bmp"/>
          <p:cNvPicPr>
            <a:picLocks noChangeAspect="1" noChangeArrowheads="1"/>
          </p:cNvPicPr>
          <p:nvPr/>
        </p:nvPicPr>
        <p:blipFill>
          <a:blip r:embed="rId4" cstate="screen"/>
          <a:srcRect l="5915" t="5621" r="5221" b="21997"/>
          <a:stretch>
            <a:fillRect/>
          </a:stretch>
        </p:blipFill>
        <p:spPr bwMode="auto">
          <a:xfrm>
            <a:off x="683568" y="3573016"/>
            <a:ext cx="4195666" cy="2736304"/>
          </a:xfrm>
          <a:prstGeom prst="rect">
            <a:avLst/>
          </a:prstGeom>
          <a:noFill/>
        </p:spPr>
      </p:pic>
      <p:sp>
        <p:nvSpPr>
          <p:cNvPr id="22" name="テキスト ボックス 21"/>
          <p:cNvSpPr txBox="1"/>
          <p:nvPr/>
        </p:nvSpPr>
        <p:spPr>
          <a:xfrm>
            <a:off x="5004048" y="5229200"/>
            <a:ext cx="3888432" cy="1200329"/>
          </a:xfrm>
          <a:prstGeom prst="rect">
            <a:avLst/>
          </a:prstGeom>
          <a:noFill/>
        </p:spPr>
        <p:txBody>
          <a:bodyPr wrap="square" rtlCol="0">
            <a:spAutoFit/>
          </a:bodyPr>
          <a:lstStyle/>
          <a:p>
            <a:pPr algn="r"/>
            <a:r>
              <a:rPr lang="ja-JP" altLang="en-US" sz="2400" dirty="0" smtClean="0">
                <a:solidFill>
                  <a:srgbClr val="00B050"/>
                </a:solidFill>
                <a:latin typeface="HGPｺﾞｼｯｸE" pitchFamily="50" charset="-128"/>
                <a:ea typeface="HGPｺﾞｼｯｸE" pitchFamily="50" charset="-128"/>
              </a:rPr>
              <a:t>テレマティクス</a:t>
            </a:r>
            <a:r>
              <a:rPr lang="ja-JP" altLang="en-US" sz="2400" dirty="0" smtClean="0">
                <a:latin typeface="HGPｺﾞｼｯｸM" pitchFamily="50" charset="-128"/>
                <a:ea typeface="HGPｺﾞｼｯｸM" pitchFamily="50" charset="-128"/>
              </a:rPr>
              <a:t>による</a:t>
            </a:r>
            <a:endParaRPr lang="en-US" altLang="ja-JP" sz="2400" dirty="0" smtClean="0">
              <a:latin typeface="HGPｺﾞｼｯｸM" pitchFamily="50" charset="-128"/>
              <a:ea typeface="HGPｺﾞｼｯｸM" pitchFamily="50" charset="-128"/>
            </a:endParaRPr>
          </a:p>
          <a:p>
            <a:pPr algn="r"/>
            <a:r>
              <a:rPr lang="ja-JP" altLang="en-US" sz="2400" dirty="0" smtClean="0">
                <a:latin typeface="HGPｺﾞｼｯｸM" pitchFamily="50" charset="-128"/>
                <a:ea typeface="HGPｺﾞｼｯｸM" pitchFamily="50" charset="-128"/>
              </a:rPr>
              <a:t>さまざまなサービスと</a:t>
            </a:r>
            <a:endParaRPr lang="en-US" altLang="ja-JP" sz="2400" dirty="0" smtClean="0">
              <a:latin typeface="HGPｺﾞｼｯｸM" pitchFamily="50" charset="-128"/>
              <a:ea typeface="HGPｺﾞｼｯｸM" pitchFamily="50" charset="-128"/>
            </a:endParaRPr>
          </a:p>
          <a:p>
            <a:pPr algn="r"/>
            <a:r>
              <a:rPr lang="ja-JP" altLang="en-US" sz="2400" dirty="0" smtClean="0">
                <a:latin typeface="HGPｺﾞｼｯｸM" pitchFamily="50" charset="-128"/>
                <a:ea typeface="HGPｺﾞｼｯｸM" pitchFamily="50" charset="-128"/>
              </a:rPr>
              <a:t>ドライバーをつなぐ役割も。</a:t>
            </a:r>
            <a:endParaRPr lang="en-US" altLang="ja-JP" sz="2400" dirty="0" smtClean="0">
              <a:latin typeface="HGPｺﾞｼｯｸM" pitchFamily="50" charset="-128"/>
              <a:ea typeface="HGPｺﾞｼｯｸM" pitchFamily="50" charset="-128"/>
            </a:endParaRPr>
          </a:p>
        </p:txBody>
      </p:sp>
      <p:sp>
        <p:nvSpPr>
          <p:cNvPr id="23" name="正方形/長方形 22"/>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863080" y="1772816"/>
            <a:ext cx="8280920" cy="4816703"/>
          </a:xfrm>
          <a:prstGeom prst="rect">
            <a:avLst/>
          </a:prstGeom>
          <a:noFill/>
        </p:spPr>
        <p:txBody>
          <a:bodyPr wrap="square" rtlCol="0">
            <a:spAutoFit/>
          </a:bodyPr>
          <a:lstStyle/>
          <a:p>
            <a:r>
              <a:rPr lang="ja-JP" altLang="en-US" sz="2800" dirty="0" smtClean="0">
                <a:solidFill>
                  <a:srgbClr val="00B050"/>
                </a:solidFill>
                <a:latin typeface="HGPｺﾞｼｯｸE" pitchFamily="50" charset="-128"/>
                <a:ea typeface="HGPｺﾞｼｯｸE" pitchFamily="50" charset="-128"/>
              </a:rPr>
              <a:t>テレマティクス</a:t>
            </a:r>
            <a:endParaRPr lang="en-US" altLang="ja-JP" sz="2800" dirty="0" smtClean="0">
              <a:solidFill>
                <a:srgbClr val="00B050"/>
              </a:solidFill>
              <a:latin typeface="HGPｺﾞｼｯｸE" pitchFamily="50" charset="-128"/>
              <a:ea typeface="HGPｺﾞｼｯｸE" pitchFamily="50" charset="-128"/>
            </a:endParaRPr>
          </a:p>
          <a:p>
            <a:r>
              <a:rPr lang="ja-JP" altLang="en-US" sz="2400" dirty="0" smtClean="0">
                <a:latin typeface="HGPｺﾞｼｯｸM" pitchFamily="50" charset="-128"/>
                <a:ea typeface="HGPｺﾞｼｯｸM" pitchFamily="50" charset="-128"/>
              </a:rPr>
              <a:t>　　自動車をインターネットにつないでさまざまなサービスを展開。</a:t>
            </a:r>
            <a:endParaRPr lang="en-US" altLang="ja-JP" sz="2400" dirty="0" smtClean="0">
              <a:latin typeface="HGPｺﾞｼｯｸM" pitchFamily="50" charset="-128"/>
              <a:ea typeface="HGPｺﾞｼｯｸM" pitchFamily="50" charset="-128"/>
            </a:endParaRPr>
          </a:p>
          <a:p>
            <a:endParaRPr lang="en-US" altLang="ja-JP" sz="900" dirty="0" smtClean="0">
              <a:latin typeface="HGPｺﾞｼｯｸM" pitchFamily="50" charset="-128"/>
              <a:ea typeface="HGPｺﾞｼｯｸM" pitchFamily="50" charset="-128"/>
            </a:endParaRPr>
          </a:p>
          <a:p>
            <a:r>
              <a:rPr lang="ja-JP" altLang="en-US" sz="2800" dirty="0" smtClean="0">
                <a:solidFill>
                  <a:srgbClr val="FF0000"/>
                </a:solidFill>
                <a:latin typeface="HGPｺﾞｼｯｸE" pitchFamily="50" charset="-128"/>
                <a:ea typeface="HGPｺﾞｼｯｸE" pitchFamily="50" charset="-128"/>
              </a:rPr>
              <a:t>プローブデータ</a:t>
            </a:r>
            <a:endParaRPr lang="en-US" altLang="ja-JP" sz="2800" dirty="0" smtClean="0">
              <a:solidFill>
                <a:srgbClr val="FF0000"/>
              </a:solidFill>
              <a:latin typeface="HGPｺﾞｼｯｸE" pitchFamily="50" charset="-128"/>
              <a:ea typeface="HGPｺﾞｼｯｸE" pitchFamily="50" charset="-128"/>
            </a:endParaRPr>
          </a:p>
          <a:p>
            <a:r>
              <a:rPr lang="ja-JP" altLang="en-US" sz="2400" dirty="0" smtClean="0">
                <a:latin typeface="HGPｺﾞｼｯｸM" pitchFamily="50" charset="-128"/>
                <a:ea typeface="HGPｺﾞｼｯｸM" pitchFamily="50" charset="-128"/>
              </a:rPr>
              <a:t>　　車一台一台の走行データを活用</a:t>
            </a:r>
            <a:r>
              <a:rPr lang="ja-JP" altLang="en-US" dirty="0" smtClean="0">
                <a:latin typeface="HGPｺﾞｼｯｸM" pitchFamily="50" charset="-128"/>
                <a:ea typeface="HGPｺﾞｼｯｸM" pitchFamily="50" charset="-128"/>
              </a:rPr>
              <a:t>（ホンダのインターナビなど） 。</a:t>
            </a:r>
            <a:endParaRPr lang="en-US" altLang="ja-JP" dirty="0" smtClean="0">
              <a:latin typeface="HGPｺﾞｼｯｸM" pitchFamily="50" charset="-128"/>
              <a:ea typeface="HGPｺﾞｼｯｸM" pitchFamily="50" charset="-128"/>
            </a:endParaRPr>
          </a:p>
          <a:p>
            <a:endParaRPr lang="en-US" altLang="ja-JP" sz="900" dirty="0" smtClean="0">
              <a:latin typeface="HGPｺﾞｼｯｸM" pitchFamily="50" charset="-128"/>
              <a:ea typeface="HGPｺﾞｼｯｸM" pitchFamily="50" charset="-128"/>
            </a:endParaRPr>
          </a:p>
          <a:p>
            <a:r>
              <a:rPr lang="en-US" altLang="ja-JP" sz="2800" dirty="0" smtClean="0">
                <a:solidFill>
                  <a:srgbClr val="00B050"/>
                </a:solidFill>
                <a:latin typeface="HGPｺﾞｼｯｸE" pitchFamily="50" charset="-128"/>
                <a:ea typeface="HGPｺﾞｼｯｸE" pitchFamily="50" charset="-128"/>
              </a:rPr>
              <a:t>AR</a:t>
            </a:r>
            <a:r>
              <a:rPr lang="ja-JP" altLang="en-US" sz="2800" dirty="0" smtClean="0">
                <a:solidFill>
                  <a:srgbClr val="00B050"/>
                </a:solidFill>
                <a:latin typeface="HGPｺﾞｼｯｸE" pitchFamily="50" charset="-128"/>
                <a:ea typeface="HGPｺﾞｼｯｸE" pitchFamily="50" charset="-128"/>
              </a:rPr>
              <a:t>（拡張現実）</a:t>
            </a:r>
            <a:endParaRPr lang="en-US" altLang="ja-JP" sz="2800" dirty="0" smtClean="0">
              <a:solidFill>
                <a:srgbClr val="00B050"/>
              </a:solidFill>
              <a:latin typeface="HGPｺﾞｼｯｸE" pitchFamily="50" charset="-128"/>
              <a:ea typeface="HGPｺﾞｼｯｸE" pitchFamily="50" charset="-128"/>
            </a:endParaRPr>
          </a:p>
          <a:p>
            <a:r>
              <a:rPr lang="ja-JP" altLang="en-US" sz="2400" dirty="0" smtClean="0">
                <a:latin typeface="HGPｺﾞｼｯｸM" pitchFamily="50" charset="-128"/>
                <a:ea typeface="HGPｺﾞｼｯｸM" pitchFamily="50" charset="-128"/>
              </a:rPr>
              <a:t>　　目の前の現実に情報を重ねて表示</a:t>
            </a:r>
            <a:r>
              <a:rPr lang="ja-JP" altLang="en-US" dirty="0" smtClean="0">
                <a:latin typeface="HGPｺﾞｼｯｸM" pitchFamily="50" charset="-128"/>
                <a:ea typeface="HGPｺﾞｼｯｸM" pitchFamily="50" charset="-128"/>
              </a:rPr>
              <a:t>（パイオニアのサイバーナビ）</a:t>
            </a:r>
            <a:r>
              <a:rPr lang="ja-JP" altLang="en-US" sz="2400" dirty="0" smtClean="0">
                <a:latin typeface="HGPｺﾞｼｯｸM" pitchFamily="50" charset="-128"/>
                <a:ea typeface="HGPｺﾞｼｯｸM" pitchFamily="50" charset="-128"/>
              </a:rPr>
              <a:t>。</a:t>
            </a:r>
            <a:endParaRPr lang="en-US" altLang="ja-JP" sz="2400" dirty="0" smtClean="0">
              <a:latin typeface="HGPｺﾞｼｯｸM" pitchFamily="50" charset="-128"/>
              <a:ea typeface="HGPｺﾞｼｯｸM" pitchFamily="50" charset="-128"/>
            </a:endParaRPr>
          </a:p>
          <a:p>
            <a:pPr lvl="0"/>
            <a:endParaRPr lang="en-US" altLang="ja-JP" sz="900" dirty="0" smtClean="0">
              <a:solidFill>
                <a:prstClr val="black"/>
              </a:solidFill>
              <a:latin typeface="HGPｺﾞｼｯｸM" pitchFamily="50" charset="-128"/>
              <a:ea typeface="HGPｺﾞｼｯｸM" pitchFamily="50" charset="-128"/>
            </a:endParaRPr>
          </a:p>
          <a:p>
            <a:r>
              <a:rPr lang="ja-JP" altLang="en-US" sz="2800" dirty="0" smtClean="0">
                <a:solidFill>
                  <a:srgbClr val="00B050"/>
                </a:solidFill>
                <a:latin typeface="HGPｺﾞｼｯｸE" pitchFamily="50" charset="-128"/>
                <a:ea typeface="HGPｺﾞｼｯｸE" pitchFamily="50" charset="-128"/>
              </a:rPr>
              <a:t>音声認識技術</a:t>
            </a:r>
            <a:endParaRPr lang="en-US" altLang="ja-JP" sz="2800" dirty="0" smtClean="0">
              <a:solidFill>
                <a:srgbClr val="00B050"/>
              </a:solidFill>
              <a:latin typeface="HGPｺﾞｼｯｸE" pitchFamily="50" charset="-128"/>
              <a:ea typeface="HGPｺﾞｼｯｸE" pitchFamily="50" charset="-128"/>
            </a:endParaRPr>
          </a:p>
          <a:p>
            <a:r>
              <a:rPr lang="ja-JP" altLang="en-US" sz="2400" dirty="0" smtClean="0">
                <a:latin typeface="HGPｺﾞｼｯｸM" pitchFamily="50" charset="-128"/>
                <a:ea typeface="HGPｺﾞｼｯｸM" pitchFamily="50" charset="-128"/>
              </a:rPr>
              <a:t>　　声による操作。アップル「</a:t>
            </a:r>
            <a:r>
              <a:rPr lang="en-US" altLang="ja-JP" sz="2400" dirty="0" smtClean="0">
                <a:latin typeface="HGPｺﾞｼｯｸM" pitchFamily="50" charset="-128"/>
                <a:ea typeface="HGPｺﾞｼｯｸM" pitchFamily="50" charset="-128"/>
              </a:rPr>
              <a:t>Car Play</a:t>
            </a:r>
            <a:r>
              <a:rPr lang="ja-JP" altLang="en-US" sz="2400" dirty="0" smtClean="0">
                <a:latin typeface="HGPｺﾞｼｯｸM" pitchFamily="50" charset="-128"/>
                <a:ea typeface="HGPｺﾞｼｯｸM" pitchFamily="50" charset="-128"/>
              </a:rPr>
              <a:t>」の音声認識ソフト「Ｓｉｒｉ」，</a:t>
            </a:r>
            <a:endParaRPr lang="en-US" altLang="ja-JP" sz="2400" dirty="0" smtClean="0">
              <a:latin typeface="HGPｺﾞｼｯｸM" pitchFamily="50" charset="-128"/>
              <a:ea typeface="HGPｺﾞｼｯｸM" pitchFamily="50" charset="-128"/>
            </a:endParaRPr>
          </a:p>
          <a:p>
            <a:r>
              <a:rPr lang="ja-JP" altLang="en-US" sz="2400" dirty="0" smtClean="0">
                <a:latin typeface="HGPｺﾞｼｯｸM" pitchFamily="50" charset="-128"/>
                <a:ea typeface="HGPｺﾞｼｯｸM" pitchFamily="50" charset="-128"/>
              </a:rPr>
              <a:t>　　パイオニアのサイバーナビなど。</a:t>
            </a:r>
            <a:endParaRPr lang="en-US" altLang="ja-JP" sz="2400" dirty="0" smtClean="0">
              <a:latin typeface="HGPｺﾞｼｯｸM" pitchFamily="50" charset="-128"/>
              <a:ea typeface="HGPｺﾞｼｯｸM" pitchFamily="50" charset="-128"/>
            </a:endParaRPr>
          </a:p>
          <a:p>
            <a:endParaRPr lang="en-US" altLang="ja-JP" sz="2400" dirty="0" smtClean="0">
              <a:latin typeface="HGPｺﾞｼｯｸM" pitchFamily="50" charset="-128"/>
              <a:ea typeface="HGPｺﾞｼｯｸM" pitchFamily="50" charset="-128"/>
            </a:endParaRPr>
          </a:p>
          <a:p>
            <a:r>
              <a:rPr lang="en-US" altLang="ja-JP" sz="2400" dirty="0" smtClean="0">
                <a:latin typeface="HGPｺﾞｼｯｸM" pitchFamily="50" charset="-128"/>
                <a:ea typeface="HGPｺﾞｼｯｸM" pitchFamily="50" charset="-128"/>
              </a:rPr>
              <a:t> </a:t>
            </a:r>
          </a:p>
        </p:txBody>
      </p:sp>
      <p:sp>
        <p:nvSpPr>
          <p:cNvPr id="18" name="コンテンツ プレースホルダ 2"/>
          <p:cNvSpPr txBox="1">
            <a:spLocks/>
          </p:cNvSpPr>
          <p:nvPr/>
        </p:nvSpPr>
        <p:spPr>
          <a:xfrm rot="16200000">
            <a:off x="395028" y="1736812"/>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22" name="コンテンツ プレースホルダ 2"/>
          <p:cNvSpPr txBox="1">
            <a:spLocks/>
          </p:cNvSpPr>
          <p:nvPr/>
        </p:nvSpPr>
        <p:spPr>
          <a:xfrm rot="16200000">
            <a:off x="395028" y="2672916"/>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23" name="コンテンツ プレースホルダ 2"/>
          <p:cNvSpPr txBox="1">
            <a:spLocks/>
          </p:cNvSpPr>
          <p:nvPr/>
        </p:nvSpPr>
        <p:spPr>
          <a:xfrm rot="16200000">
            <a:off x="395028" y="3609020"/>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24" name="コンテンツ プレースホルダ 2"/>
          <p:cNvSpPr txBox="1">
            <a:spLocks/>
          </p:cNvSpPr>
          <p:nvPr/>
        </p:nvSpPr>
        <p:spPr>
          <a:xfrm rot="16200000">
            <a:off x="395028" y="4545124"/>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25" name="正方形/長方形 24"/>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タイトル 1"/>
          <p:cNvSpPr txBox="1">
            <a:spLocks/>
          </p:cNvSpPr>
          <p:nvPr/>
        </p:nvSpPr>
        <p:spPr>
          <a:xfrm>
            <a:off x="457200" y="274638"/>
            <a:ext cx="8686800" cy="1143000"/>
          </a:xfrm>
          <a:prstGeom prst="rect">
            <a:avLst/>
          </a:prstGeom>
        </p:spPr>
        <p:txBody>
          <a:bodyPr vert="horz" lIns="91440" tIns="45720" rIns="91440" bIns="45720" rtlCol="0" anchor="ctr">
            <a:normAutofit fontScale="92500"/>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4-1</a:t>
            </a:r>
            <a:r>
              <a:rPr lang="ja-JP" altLang="en-US" sz="4400" dirty="0" err="1" smtClean="0">
                <a:solidFill>
                  <a:srgbClr val="00B050"/>
                </a:solidFill>
                <a:latin typeface="HGPｺﾞｼｯｸM" pitchFamily="50" charset="-128"/>
                <a:ea typeface="HGPｺﾞｼｯｸM" pitchFamily="50" charset="-128"/>
              </a:rPr>
              <a:t>．</a:t>
            </a:r>
            <a:r>
              <a:rPr lang="ja-JP" altLang="en-US" sz="4100" dirty="0" smtClean="0">
                <a:solidFill>
                  <a:srgbClr val="00B050"/>
                </a:solidFill>
                <a:latin typeface="HGPｺﾞｼｯｸM" pitchFamily="50" charset="-128"/>
                <a:ea typeface="HGPｺﾞｼｯｸM" pitchFamily="50" charset="-128"/>
              </a:rPr>
              <a:t>「カーナビ」の今がわかるキーワード</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541784" y="521097"/>
            <a:ext cx="8134672" cy="5140151"/>
          </a:xfrm>
        </p:spPr>
        <p:txBody>
          <a:bodyPr>
            <a:normAutofit/>
          </a:bodyPr>
          <a:lstStyle/>
          <a:p>
            <a:r>
              <a:rPr kumimoji="1" lang="ja-JP" altLang="en-US" sz="6000" dirty="0" smtClean="0">
                <a:solidFill>
                  <a:srgbClr val="00B050"/>
                </a:solidFill>
                <a:latin typeface="HGPｺﾞｼｯｸE" pitchFamily="50" charset="-128"/>
                <a:ea typeface="HGPｺﾞｼｯｸE" pitchFamily="50" charset="-128"/>
              </a:rPr>
              <a:t>情報通信社会の最前線</a:t>
            </a:r>
            <a:r>
              <a:rPr kumimoji="1" lang="ja-JP" altLang="en-US" sz="8000" dirty="0" smtClean="0">
                <a:latin typeface="HGPｺﾞｼｯｸE" pitchFamily="50" charset="-128"/>
                <a:ea typeface="HGPｺﾞｼｯｸE" pitchFamily="50" charset="-128"/>
              </a:rPr>
              <a:t>クルマ</a:t>
            </a:r>
            <a:r>
              <a:rPr kumimoji="1" lang="en-US" altLang="ja-JP" sz="8000" dirty="0" smtClean="0">
                <a:latin typeface="HGPｺﾞｼｯｸE" pitchFamily="50" charset="-128"/>
                <a:ea typeface="HGPｺﾞｼｯｸE" pitchFamily="50" charset="-128"/>
              </a:rPr>
              <a:t/>
            </a:r>
            <a:br>
              <a:rPr kumimoji="1" lang="en-US" altLang="ja-JP" sz="8000" dirty="0" smtClean="0">
                <a:latin typeface="HGPｺﾞｼｯｸE" pitchFamily="50" charset="-128"/>
                <a:ea typeface="HGPｺﾞｼｯｸE" pitchFamily="50" charset="-128"/>
              </a:rPr>
            </a:br>
            <a:r>
              <a:rPr kumimoji="1" lang="en-US" altLang="ja-JP" sz="5400" dirty="0" smtClean="0">
                <a:latin typeface="HGPｺﾞｼｯｸE" pitchFamily="50" charset="-128"/>
                <a:ea typeface="HGPｺﾞｼｯｸE" pitchFamily="50" charset="-128"/>
              </a:rPr>
              <a:t>ICT</a:t>
            </a:r>
            <a:r>
              <a:rPr lang="ja-JP" altLang="en-US" sz="5400" dirty="0" smtClean="0">
                <a:latin typeface="HGPｺﾞｼｯｸE" pitchFamily="50" charset="-128"/>
                <a:ea typeface="HGPｺﾞｼｯｸE" pitchFamily="50" charset="-128"/>
              </a:rPr>
              <a:t>化</a:t>
            </a:r>
            <a:r>
              <a:rPr kumimoji="1" lang="ja-JP" altLang="en-US" sz="5400" dirty="0" smtClean="0">
                <a:latin typeface="HGPｺﾞｼｯｸE" pitchFamily="50" charset="-128"/>
                <a:ea typeface="HGPｺﾞｼｯｸE" pitchFamily="50" charset="-128"/>
              </a:rPr>
              <a:t>が急速に進んでいる</a:t>
            </a:r>
            <a:endParaRPr kumimoji="1" lang="ja-JP" altLang="en-US" sz="5400" dirty="0">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iwasaki\Desktop\2014-05-19_20h37_03.bmp"/>
          <p:cNvPicPr>
            <a:picLocks noChangeAspect="1" noChangeArrowheads="1"/>
          </p:cNvPicPr>
          <p:nvPr/>
        </p:nvPicPr>
        <p:blipFill>
          <a:blip r:embed="rId3" cstate="screen"/>
          <a:srcRect/>
          <a:stretch>
            <a:fillRect/>
          </a:stretch>
        </p:blipFill>
        <p:spPr bwMode="auto">
          <a:xfrm>
            <a:off x="1619672" y="3645024"/>
            <a:ext cx="2128071" cy="1128737"/>
          </a:xfrm>
          <a:prstGeom prst="rect">
            <a:avLst/>
          </a:prstGeom>
          <a:noFill/>
        </p:spPr>
      </p:pic>
      <p:sp>
        <p:nvSpPr>
          <p:cNvPr id="15" name="テキスト ボックス 14"/>
          <p:cNvSpPr txBox="1"/>
          <p:nvPr/>
        </p:nvSpPr>
        <p:spPr>
          <a:xfrm>
            <a:off x="539552" y="1916832"/>
            <a:ext cx="8280920" cy="1138773"/>
          </a:xfrm>
          <a:prstGeom prst="rect">
            <a:avLst/>
          </a:prstGeom>
          <a:noFill/>
        </p:spPr>
        <p:txBody>
          <a:bodyPr wrap="square" rtlCol="0">
            <a:spAutoFit/>
          </a:bodyPr>
          <a:lstStyle/>
          <a:p>
            <a:r>
              <a:rPr lang="ja-JP" altLang="en-US" sz="4400" dirty="0" smtClean="0">
                <a:solidFill>
                  <a:srgbClr val="00B050"/>
                </a:solidFill>
                <a:latin typeface="HGPｺﾞｼｯｸE" pitchFamily="50" charset="-128"/>
                <a:ea typeface="HGPｺﾞｼｯｸE" pitchFamily="50" charset="-128"/>
              </a:rPr>
              <a:t>走行データ</a:t>
            </a:r>
            <a:r>
              <a:rPr lang="ja-JP" altLang="en-US" sz="2400" dirty="0" smtClean="0">
                <a:latin typeface="HGPｺﾞｼｯｸM" pitchFamily="50" charset="-128"/>
                <a:ea typeface="HGPｺﾞｼｯｸM" pitchFamily="50" charset="-128"/>
              </a:rPr>
              <a:t>のこと。中身は</a:t>
            </a:r>
            <a:r>
              <a:rPr lang="ja-JP" altLang="en-US" sz="4400" dirty="0" smtClean="0">
                <a:solidFill>
                  <a:srgbClr val="00B050"/>
                </a:solidFill>
                <a:latin typeface="HGPｺﾞｼｯｸE" pitchFamily="50" charset="-128"/>
                <a:ea typeface="HGPｺﾞｼｯｸE" pitchFamily="50" charset="-128"/>
              </a:rPr>
              <a:t>位置</a:t>
            </a:r>
            <a:r>
              <a:rPr lang="ja-JP" altLang="en-US" sz="2400" dirty="0" smtClean="0">
                <a:latin typeface="HGPｺﾞｼｯｸM" pitchFamily="50" charset="-128"/>
                <a:ea typeface="HGPｺﾞｼｯｸM" pitchFamily="50" charset="-128"/>
              </a:rPr>
              <a:t>と</a:t>
            </a:r>
            <a:r>
              <a:rPr lang="ja-JP" altLang="en-US" sz="4400" dirty="0" smtClean="0">
                <a:solidFill>
                  <a:srgbClr val="00B050"/>
                </a:solidFill>
                <a:latin typeface="HGPｺﾞｼｯｸE" pitchFamily="50" charset="-128"/>
                <a:ea typeface="HGPｺﾞｼｯｸE" pitchFamily="50" charset="-128"/>
              </a:rPr>
              <a:t>時刻</a:t>
            </a:r>
            <a:r>
              <a:rPr lang="ja-JP" altLang="en-US" sz="2400" dirty="0" smtClean="0">
                <a:latin typeface="HGPｺﾞｼｯｸM" pitchFamily="50" charset="-128"/>
                <a:ea typeface="HGPｺﾞｼｯｸM" pitchFamily="50" charset="-128"/>
              </a:rPr>
              <a:t>。</a:t>
            </a:r>
            <a:endParaRPr lang="en-US" altLang="ja-JP" sz="900" dirty="0" smtClean="0">
              <a:latin typeface="HGPｺﾞｼｯｸM" pitchFamily="50" charset="-128"/>
              <a:ea typeface="HGPｺﾞｼｯｸM" pitchFamily="50" charset="-128"/>
            </a:endParaRPr>
          </a:p>
          <a:p>
            <a:endParaRPr lang="en-US" altLang="ja-JP" sz="2400" dirty="0" smtClean="0">
              <a:latin typeface="HGPｺﾞｼｯｸM" pitchFamily="50" charset="-128"/>
              <a:ea typeface="HGPｺﾞｼｯｸM" pitchFamily="50" charset="-128"/>
            </a:endParaRPr>
          </a:p>
        </p:txBody>
      </p:sp>
      <p:sp>
        <p:nvSpPr>
          <p:cNvPr id="48" name="コンテンツ プレースホルダ 2"/>
          <p:cNvSpPr txBox="1">
            <a:spLocks/>
          </p:cNvSpPr>
          <p:nvPr/>
        </p:nvSpPr>
        <p:spPr>
          <a:xfrm>
            <a:off x="539552" y="1412776"/>
            <a:ext cx="3635896" cy="43204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rPr>
              <a:t>（ホンダ「インターナビ」の場合）</a:t>
            </a:r>
            <a:endParaRPr kumimoji="1" lang="en-US" altLang="ja-JP"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endParaRPr>
          </a:p>
        </p:txBody>
      </p:sp>
      <p:sp>
        <p:nvSpPr>
          <p:cNvPr id="49" name="コンテンツ プレースホルダ 2"/>
          <p:cNvSpPr txBox="1">
            <a:spLocks/>
          </p:cNvSpPr>
          <p:nvPr/>
        </p:nvSpPr>
        <p:spPr>
          <a:xfrm>
            <a:off x="5364090" y="4077072"/>
            <a:ext cx="3635896" cy="1440160"/>
          </a:xfrm>
          <a:prstGeom prst="rect">
            <a:avLst/>
          </a:prstGeom>
        </p:spPr>
        <p:txBody>
          <a:bodyPr vert="horz" lIns="91440" tIns="45720" rIns="91440" bIns="45720" rtlCol="0">
            <a:noAutofit/>
          </a:bodyPr>
          <a:lstStyle/>
          <a:p>
            <a:pPr marL="342900" indent="-342900">
              <a:spcBef>
                <a:spcPct val="20000"/>
              </a:spcBef>
            </a:pPr>
            <a:r>
              <a:rPr lang="ja-JP" altLang="en-US" sz="2000" dirty="0" smtClean="0">
                <a:latin typeface="HGPｺﾞｼｯｸM" pitchFamily="50" charset="-128"/>
                <a:ea typeface="HGPｺﾞｼｯｸM" pitchFamily="50" charset="-128"/>
              </a:rPr>
              <a:t>２０１４</a:t>
            </a:r>
            <a:r>
              <a:rPr lang="en-US" altLang="ja-JP" sz="2000" dirty="0" smtClean="0">
                <a:latin typeface="HGPｺﾞｼｯｸM" pitchFamily="50" charset="-128"/>
                <a:ea typeface="HGPｺﾞｼｯｸM" pitchFamily="50" charset="-128"/>
              </a:rPr>
              <a:t>/05/30  08:40:07</a:t>
            </a:r>
          </a:p>
          <a:p>
            <a:pPr marL="342900" lvl="0" indent="-342900">
              <a:spcBef>
                <a:spcPct val="20000"/>
              </a:spcBef>
            </a:pPr>
            <a:r>
              <a:rPr lang="zh-TW" altLang="en-US" sz="2000" dirty="0" smtClean="0">
                <a:latin typeface="HGPｺﾞｼｯｸM" pitchFamily="50" charset="-128"/>
                <a:ea typeface="HGPｺﾞｼｯｸM" pitchFamily="50" charset="-128"/>
              </a:rPr>
              <a:t>緯度</a:t>
            </a:r>
            <a:r>
              <a:rPr lang="ja-JP" altLang="en-US" sz="2000" dirty="0" smtClean="0">
                <a:latin typeface="HGPｺﾞｼｯｸM" pitchFamily="50" charset="-128"/>
                <a:ea typeface="HGPｺﾞｼｯｸM" pitchFamily="50" charset="-128"/>
              </a:rPr>
              <a:t>Ｅ</a:t>
            </a:r>
            <a:r>
              <a:rPr lang="en-US" altLang="ja-JP" sz="2000" dirty="0" smtClean="0">
                <a:latin typeface="HGPｺﾞｼｯｸM" pitchFamily="50" charset="-128"/>
                <a:ea typeface="HGPｺﾞｼｯｸM" pitchFamily="50" charset="-128"/>
              </a:rPr>
              <a:t>35.706032, </a:t>
            </a:r>
            <a:endParaRPr lang="en-US" altLang="zh-TW" sz="2000" dirty="0" smtClean="0">
              <a:latin typeface="HGPｺﾞｼｯｸM" pitchFamily="50" charset="-128"/>
              <a:ea typeface="HGPｺﾞｼｯｸM" pitchFamily="50" charset="-128"/>
            </a:endParaRPr>
          </a:p>
          <a:p>
            <a:pPr marL="342900" lvl="0" indent="-342900">
              <a:spcBef>
                <a:spcPct val="20000"/>
              </a:spcBef>
            </a:pPr>
            <a:r>
              <a:rPr lang="zh-TW" altLang="en-US" sz="2000" dirty="0" smtClean="0">
                <a:latin typeface="HGPｺﾞｼｯｸM" pitchFamily="50" charset="-128"/>
                <a:ea typeface="HGPｺﾞｼｯｸM" pitchFamily="50" charset="-128"/>
              </a:rPr>
              <a:t>経度</a:t>
            </a:r>
            <a:r>
              <a:rPr lang="ja-JP" altLang="en-US" sz="2000" dirty="0" smtClean="0">
                <a:latin typeface="HGPｺﾞｼｯｸM" pitchFamily="50" charset="-128"/>
                <a:ea typeface="HGPｺﾞｼｯｸM" pitchFamily="50" charset="-128"/>
              </a:rPr>
              <a:t>Ｎ</a:t>
            </a:r>
            <a:r>
              <a:rPr lang="en-US" altLang="ja-JP" sz="2000" dirty="0" smtClean="0">
                <a:latin typeface="HGPｺﾞｼｯｸM" pitchFamily="50" charset="-128"/>
                <a:ea typeface="HGPｺﾞｼｯｸM" pitchFamily="50" charset="-128"/>
              </a:rPr>
              <a:t>139.66565200000002</a:t>
            </a:r>
            <a:endParaRPr lang="en-US" altLang="zh-TW" sz="2000" dirty="0" smtClean="0">
              <a:latin typeface="HGPｺﾞｼｯｸM" pitchFamily="50" charset="-128"/>
              <a:ea typeface="HGPｺﾞｼｯｸM" pitchFamily="50" charset="-128"/>
            </a:endParaRPr>
          </a:p>
          <a:p>
            <a:pPr marL="342900" lvl="0" indent="-342900">
              <a:spcBef>
                <a:spcPct val="20000"/>
              </a:spcBef>
            </a:pPr>
            <a:r>
              <a:rPr lang="zh-TW" altLang="en-US" sz="2000" dirty="0" smtClean="0">
                <a:latin typeface="HGPｺﾞｼｯｸM" pitchFamily="50" charset="-128"/>
                <a:ea typeface="HGPｺﾞｼｯｸM" pitchFamily="50" charset="-128"/>
              </a:rPr>
              <a:t>高度</a:t>
            </a:r>
            <a:r>
              <a:rPr lang="en-US" altLang="ja-JP" sz="2000" dirty="0" smtClean="0">
                <a:latin typeface="HGPｺﾞｼｯｸM" pitchFamily="50" charset="-128"/>
                <a:ea typeface="HGPｺﾞｼｯｸM" pitchFamily="50" charset="-128"/>
              </a:rPr>
              <a:t>35.3m</a:t>
            </a:r>
          </a:p>
        </p:txBody>
      </p:sp>
      <p:sp>
        <p:nvSpPr>
          <p:cNvPr id="51" name="上矢印 50"/>
          <p:cNvSpPr/>
          <p:nvPr/>
        </p:nvSpPr>
        <p:spPr>
          <a:xfrm rot="15354625">
            <a:off x="4340634" y="2782547"/>
            <a:ext cx="679319" cy="1983079"/>
          </a:xfrm>
          <a:prstGeom prst="up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コンテンツ プレースホルダ 2"/>
          <p:cNvSpPr txBox="1">
            <a:spLocks/>
          </p:cNvSpPr>
          <p:nvPr/>
        </p:nvSpPr>
        <p:spPr>
          <a:xfrm>
            <a:off x="467544" y="4941168"/>
            <a:ext cx="3744416" cy="1512168"/>
          </a:xfrm>
          <a:prstGeom prst="rect">
            <a:avLst/>
          </a:prstGeom>
        </p:spPr>
        <p:txBody>
          <a:bodyPr vert="horz" lIns="91440" tIns="45720" rIns="91440" bIns="45720" rtlCol="0">
            <a:noAutofit/>
          </a:bodyPr>
          <a:lstStyle/>
          <a:p>
            <a:pPr marL="342900" indent="-342900">
              <a:spcBef>
                <a:spcPct val="20000"/>
              </a:spcBef>
            </a:pPr>
            <a:r>
              <a:rPr lang="ja-JP" altLang="en-US" sz="2000" dirty="0" smtClean="0">
                <a:latin typeface="HGPｺﾞｼｯｸM" pitchFamily="50" charset="-128"/>
                <a:ea typeface="HGPｺﾞｼｯｸM" pitchFamily="50" charset="-128"/>
              </a:rPr>
              <a:t>２０１４</a:t>
            </a:r>
            <a:r>
              <a:rPr lang="en-US" altLang="ja-JP" sz="2000" dirty="0" smtClean="0">
                <a:latin typeface="HGPｺﾞｼｯｸM" pitchFamily="50" charset="-128"/>
                <a:ea typeface="HGPｺﾞｼｯｸM" pitchFamily="50" charset="-128"/>
              </a:rPr>
              <a:t>/05/30  08:37:07</a:t>
            </a:r>
          </a:p>
          <a:p>
            <a:pPr marL="342900" lvl="0" indent="-342900">
              <a:spcBef>
                <a:spcPct val="20000"/>
              </a:spcBef>
            </a:pPr>
            <a:r>
              <a:rPr lang="zh-TW" altLang="en-US" sz="2000" dirty="0" smtClean="0">
                <a:latin typeface="HGPｺﾞｼｯｸM" pitchFamily="50" charset="-128"/>
                <a:ea typeface="HGPｺﾞｼｯｸM" pitchFamily="50" charset="-128"/>
              </a:rPr>
              <a:t>緯度</a:t>
            </a:r>
            <a:r>
              <a:rPr lang="ja-JP" altLang="en-US" sz="2000" dirty="0" smtClean="0">
                <a:latin typeface="HGPｺﾞｼｯｸM" pitchFamily="50" charset="-128"/>
                <a:ea typeface="HGPｺﾞｼｯｸM" pitchFamily="50" charset="-128"/>
              </a:rPr>
              <a:t>Ｅ</a:t>
            </a:r>
            <a:r>
              <a:rPr lang="en-US" altLang="zh-TW" sz="2000" dirty="0" smtClean="0">
                <a:latin typeface="HGPｺﾞｼｯｸM" pitchFamily="50" charset="-128"/>
                <a:ea typeface="HGPｺﾞｼｯｸM" pitchFamily="50" charset="-128"/>
              </a:rPr>
              <a:t>35.7103872</a:t>
            </a:r>
          </a:p>
          <a:p>
            <a:pPr marL="342900" lvl="0" indent="-342900">
              <a:spcBef>
                <a:spcPct val="20000"/>
              </a:spcBef>
            </a:pPr>
            <a:r>
              <a:rPr lang="zh-TW" altLang="en-US" sz="2000" dirty="0" smtClean="0">
                <a:latin typeface="HGPｺﾞｼｯｸM" pitchFamily="50" charset="-128"/>
                <a:ea typeface="HGPｺﾞｼｯｸM" pitchFamily="50" charset="-128"/>
              </a:rPr>
              <a:t>経度</a:t>
            </a:r>
            <a:r>
              <a:rPr lang="ja-JP" altLang="en-US" sz="2000" dirty="0" smtClean="0">
                <a:latin typeface="HGPｺﾞｼｯｸM" pitchFamily="50" charset="-128"/>
                <a:ea typeface="HGPｺﾞｼｯｸM" pitchFamily="50" charset="-128"/>
              </a:rPr>
              <a:t>Ｎ</a:t>
            </a:r>
            <a:r>
              <a:rPr lang="en-US" altLang="zh-TW" sz="2000" dirty="0" smtClean="0">
                <a:latin typeface="HGPｺﾞｼｯｸM" pitchFamily="50" charset="-128"/>
                <a:ea typeface="HGPｺﾞｼｯｸM" pitchFamily="50" charset="-128"/>
              </a:rPr>
              <a:t>139.66871279999998 </a:t>
            </a:r>
          </a:p>
          <a:p>
            <a:pPr marL="342900" lvl="0" indent="-342900">
              <a:spcBef>
                <a:spcPct val="20000"/>
              </a:spcBef>
            </a:pPr>
            <a:r>
              <a:rPr lang="zh-TW" altLang="en-US" sz="2000" dirty="0" smtClean="0">
                <a:latin typeface="HGPｺﾞｼｯｸM" pitchFamily="50" charset="-128"/>
                <a:ea typeface="HGPｺﾞｼｯｸM" pitchFamily="50" charset="-128"/>
              </a:rPr>
              <a:t>高度</a:t>
            </a:r>
            <a:r>
              <a:rPr lang="en-US" altLang="zh-TW" sz="2000" dirty="0" smtClean="0">
                <a:latin typeface="HGPｺﾞｼｯｸM" pitchFamily="50" charset="-128"/>
                <a:ea typeface="HGPｺﾞｼｯｸM" pitchFamily="50" charset="-128"/>
              </a:rPr>
              <a:t>36.9</a:t>
            </a:r>
            <a:r>
              <a:rPr lang="en-US" altLang="ja-JP" sz="2000" dirty="0" smtClean="0">
                <a:latin typeface="HGPｺﾞｼｯｸM" pitchFamily="50" charset="-128"/>
                <a:ea typeface="HGPｺﾞｼｯｸM" pitchFamily="50" charset="-128"/>
              </a:rPr>
              <a:t>m</a:t>
            </a:r>
          </a:p>
        </p:txBody>
      </p:sp>
      <p:sp>
        <p:nvSpPr>
          <p:cNvPr id="39" name="角丸四角形 38"/>
          <p:cNvSpPr/>
          <p:nvPr/>
        </p:nvSpPr>
        <p:spPr>
          <a:xfrm>
            <a:off x="323528" y="4869160"/>
            <a:ext cx="3672408" cy="1656184"/>
          </a:xfrm>
          <a:prstGeom prst="roundRect">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5220074" y="4005064"/>
            <a:ext cx="3672408" cy="1656184"/>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コンテンツ プレースホルダ 2"/>
          <p:cNvSpPr txBox="1">
            <a:spLocks/>
          </p:cNvSpPr>
          <p:nvPr/>
        </p:nvSpPr>
        <p:spPr>
          <a:xfrm>
            <a:off x="4283970" y="3284984"/>
            <a:ext cx="1296144"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4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rPr>
              <a:t>3</a:t>
            </a:r>
            <a:r>
              <a:rPr kumimoji="1" lang="ja-JP" altLang="en-US" sz="24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rPr>
              <a:t>分後</a:t>
            </a:r>
            <a:endParaRPr kumimoji="1" lang="en-US" altLang="ja-JP" sz="24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endParaRPr>
          </a:p>
        </p:txBody>
      </p:sp>
      <p:sp>
        <p:nvSpPr>
          <p:cNvPr id="42" name="正方形/長方形 41"/>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4-2</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プローブデータってなに？</a:t>
            </a:r>
          </a:p>
        </p:txBody>
      </p:sp>
      <p:pic>
        <p:nvPicPr>
          <p:cNvPr id="17" name="Picture 2" descr="C:\Users\iwasaki\Desktop\2014-05-19_20h37_03.bmp"/>
          <p:cNvPicPr>
            <a:picLocks noChangeAspect="1" noChangeArrowheads="1"/>
          </p:cNvPicPr>
          <p:nvPr/>
        </p:nvPicPr>
        <p:blipFill>
          <a:blip r:embed="rId3" cstate="screen"/>
          <a:srcRect/>
          <a:stretch>
            <a:fillRect/>
          </a:stretch>
        </p:blipFill>
        <p:spPr bwMode="auto">
          <a:xfrm>
            <a:off x="5724130" y="2780928"/>
            <a:ext cx="2128071" cy="1128737"/>
          </a:xfrm>
          <a:prstGeom prst="rect">
            <a:avLst/>
          </a:prstGeom>
          <a:noFill/>
        </p:spPr>
      </p:pic>
      <p:pic>
        <p:nvPicPr>
          <p:cNvPr id="7189" name="Picture 21" descr="C:\Users\iwasaki\Desktop\2014-04-25_21h45_24.bmp"/>
          <p:cNvPicPr>
            <a:picLocks noChangeAspect="1" noChangeArrowheads="1"/>
          </p:cNvPicPr>
          <p:nvPr/>
        </p:nvPicPr>
        <p:blipFill>
          <a:blip r:embed="rId4" cstate="screen"/>
          <a:srcRect/>
          <a:stretch>
            <a:fillRect/>
          </a:stretch>
        </p:blipFill>
        <p:spPr bwMode="auto">
          <a:xfrm rot="8914390">
            <a:off x="3286206" y="4557133"/>
            <a:ext cx="596462" cy="483716"/>
          </a:xfrm>
          <a:prstGeom prst="rect">
            <a:avLst/>
          </a:prstGeom>
          <a:noFill/>
        </p:spPr>
      </p:pic>
      <p:pic>
        <p:nvPicPr>
          <p:cNvPr id="18" name="Picture 21" descr="C:\Users\iwasaki\Desktop\2014-04-25_21h45_24.bmp"/>
          <p:cNvPicPr>
            <a:picLocks noChangeAspect="1" noChangeArrowheads="1"/>
          </p:cNvPicPr>
          <p:nvPr/>
        </p:nvPicPr>
        <p:blipFill>
          <a:blip r:embed="rId4" cstate="screen"/>
          <a:srcRect/>
          <a:stretch>
            <a:fillRect/>
          </a:stretch>
        </p:blipFill>
        <p:spPr bwMode="auto">
          <a:xfrm rot="8914390">
            <a:off x="7678697" y="3549022"/>
            <a:ext cx="596462" cy="48371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683568" y="5805264"/>
            <a:ext cx="8820472" cy="707886"/>
          </a:xfrm>
          <a:prstGeom prst="rect">
            <a:avLst/>
          </a:prstGeom>
          <a:noFill/>
        </p:spPr>
        <p:txBody>
          <a:bodyPr wrap="square" rtlCol="0">
            <a:spAutoFit/>
          </a:bodyPr>
          <a:lstStyle/>
          <a:p>
            <a:r>
              <a:rPr lang="ja-JP" altLang="en-US" sz="4000" dirty="0" smtClean="0">
                <a:solidFill>
                  <a:srgbClr val="00B050"/>
                </a:solidFill>
                <a:latin typeface="HGPｺﾞｼｯｸE" pitchFamily="50" charset="-128"/>
                <a:ea typeface="HGPｺﾞｼｯｸE" pitchFamily="50" charset="-128"/>
              </a:rPr>
              <a:t>細かい道路</a:t>
            </a:r>
            <a:r>
              <a:rPr lang="ja-JP" altLang="en-US" sz="2400" dirty="0" smtClean="0">
                <a:latin typeface="HGPｺﾞｼｯｸM" pitchFamily="50" charset="-128"/>
                <a:ea typeface="HGPｺﾞｼｯｸM" pitchFamily="50" charset="-128"/>
              </a:rPr>
              <a:t>の</a:t>
            </a:r>
            <a:r>
              <a:rPr lang="ja-JP" altLang="en-US" sz="4000" dirty="0" smtClean="0">
                <a:solidFill>
                  <a:srgbClr val="00B050"/>
                </a:solidFill>
                <a:latin typeface="HGPｺﾞｼｯｸE" pitchFamily="50" charset="-128"/>
                <a:ea typeface="HGPｺﾞｼｯｸE" pitchFamily="50" charset="-128"/>
              </a:rPr>
              <a:t>通行情報 </a:t>
            </a:r>
            <a:r>
              <a:rPr lang="ja-JP" altLang="en-US" sz="2400" dirty="0" smtClean="0">
                <a:latin typeface="HGPｺﾞｼｯｸM" pitchFamily="50" charset="-128"/>
                <a:ea typeface="HGPｺﾞｼｯｸM" pitchFamily="50" charset="-128"/>
              </a:rPr>
              <a:t>もわかる。</a:t>
            </a:r>
            <a:endParaRPr lang="en-US" altLang="ja-JP" sz="2400" dirty="0" smtClean="0">
              <a:latin typeface="HGPｺﾞｼｯｸM" pitchFamily="50" charset="-128"/>
              <a:ea typeface="HGPｺﾞｼｯｸM" pitchFamily="50" charset="-128"/>
            </a:endParaRPr>
          </a:p>
        </p:txBody>
      </p:sp>
      <p:grpSp>
        <p:nvGrpSpPr>
          <p:cNvPr id="69" name="グループ化 68"/>
          <p:cNvGrpSpPr/>
          <p:nvPr/>
        </p:nvGrpSpPr>
        <p:grpSpPr>
          <a:xfrm>
            <a:off x="1835696" y="3028960"/>
            <a:ext cx="2438400" cy="2644140"/>
            <a:chOff x="1909011" y="3749040"/>
            <a:chExt cx="2438400" cy="2644140"/>
          </a:xfrm>
        </p:grpSpPr>
        <p:sp>
          <p:nvSpPr>
            <p:cNvPr id="41" name="フリーフォーム 40"/>
            <p:cNvSpPr/>
            <p:nvPr/>
          </p:nvSpPr>
          <p:spPr>
            <a:xfrm>
              <a:off x="1909011" y="3959726"/>
              <a:ext cx="2438400" cy="323516"/>
            </a:xfrm>
            <a:custGeom>
              <a:avLst/>
              <a:gdLst>
                <a:gd name="connsiteX0" fmla="*/ 0 w 2438400"/>
                <a:gd name="connsiteY0" fmla="*/ 323516 h 323516"/>
                <a:gd name="connsiteX1" fmla="*/ 1459831 w 2438400"/>
                <a:gd name="connsiteY1" fmla="*/ 50800 h 323516"/>
                <a:gd name="connsiteX2" fmla="*/ 2438400 w 2438400"/>
                <a:gd name="connsiteY2" fmla="*/ 18716 h 323516"/>
                <a:gd name="connsiteX3" fmla="*/ 2438400 w 2438400"/>
                <a:gd name="connsiteY3" fmla="*/ 18716 h 323516"/>
              </a:gdLst>
              <a:ahLst/>
              <a:cxnLst>
                <a:cxn ang="0">
                  <a:pos x="connsiteX0" y="connsiteY0"/>
                </a:cxn>
                <a:cxn ang="0">
                  <a:pos x="connsiteX1" y="connsiteY1"/>
                </a:cxn>
                <a:cxn ang="0">
                  <a:pos x="connsiteX2" y="connsiteY2"/>
                </a:cxn>
                <a:cxn ang="0">
                  <a:pos x="connsiteX3" y="connsiteY3"/>
                </a:cxn>
              </a:cxnLst>
              <a:rect l="l" t="t" r="r" b="b"/>
              <a:pathLst>
                <a:path w="2438400" h="323516">
                  <a:moveTo>
                    <a:pt x="0" y="323516"/>
                  </a:moveTo>
                  <a:cubicBezTo>
                    <a:pt x="526715" y="212558"/>
                    <a:pt x="1053431" y="101600"/>
                    <a:pt x="1459831" y="50800"/>
                  </a:cubicBezTo>
                  <a:cubicBezTo>
                    <a:pt x="1866231" y="0"/>
                    <a:pt x="2438400" y="18716"/>
                    <a:pt x="2438400" y="18716"/>
                  </a:cubicBezTo>
                  <a:lnTo>
                    <a:pt x="2438400" y="18716"/>
                  </a:lnTo>
                </a:path>
              </a:pathLst>
            </a:cu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フリーフォーム 42"/>
            <p:cNvSpPr/>
            <p:nvPr/>
          </p:nvSpPr>
          <p:spPr>
            <a:xfrm>
              <a:off x="2424430" y="3756660"/>
              <a:ext cx="433070" cy="2636520"/>
            </a:xfrm>
            <a:custGeom>
              <a:avLst/>
              <a:gdLst>
                <a:gd name="connsiteX0" fmla="*/ 39370 w 435610"/>
                <a:gd name="connsiteY0" fmla="*/ 0 h 2636520"/>
                <a:gd name="connsiteX1" fmla="*/ 54610 w 435610"/>
                <a:gd name="connsiteY1" fmla="*/ 106680 h 2636520"/>
                <a:gd name="connsiteX2" fmla="*/ 54610 w 435610"/>
                <a:gd name="connsiteY2" fmla="*/ 350520 h 2636520"/>
                <a:gd name="connsiteX3" fmla="*/ 24130 w 435610"/>
                <a:gd name="connsiteY3" fmla="*/ 1104900 h 2636520"/>
                <a:gd name="connsiteX4" fmla="*/ 8890 w 435610"/>
                <a:gd name="connsiteY4" fmla="*/ 1409700 h 2636520"/>
                <a:gd name="connsiteX5" fmla="*/ 31750 w 435610"/>
                <a:gd name="connsiteY5" fmla="*/ 1668780 h 2636520"/>
                <a:gd name="connsiteX6" fmla="*/ 199390 w 435610"/>
                <a:gd name="connsiteY6" fmla="*/ 2225040 h 2636520"/>
                <a:gd name="connsiteX7" fmla="*/ 435610 w 435610"/>
                <a:gd name="connsiteY7" fmla="*/ 2636520 h 2636520"/>
                <a:gd name="connsiteX0" fmla="*/ 36830 w 433070"/>
                <a:gd name="connsiteY0" fmla="*/ 0 h 2636520"/>
                <a:gd name="connsiteX1" fmla="*/ 52070 w 433070"/>
                <a:gd name="connsiteY1" fmla="*/ 106680 h 2636520"/>
                <a:gd name="connsiteX2" fmla="*/ 52070 w 433070"/>
                <a:gd name="connsiteY2" fmla="*/ 350520 h 2636520"/>
                <a:gd name="connsiteX3" fmla="*/ 21590 w 433070"/>
                <a:gd name="connsiteY3" fmla="*/ 1104900 h 2636520"/>
                <a:gd name="connsiteX4" fmla="*/ 29210 w 433070"/>
                <a:gd name="connsiteY4" fmla="*/ 1668780 h 2636520"/>
                <a:gd name="connsiteX5" fmla="*/ 196850 w 433070"/>
                <a:gd name="connsiteY5" fmla="*/ 2225040 h 2636520"/>
                <a:gd name="connsiteX6" fmla="*/ 433070 w 433070"/>
                <a:gd name="connsiteY6" fmla="*/ 26365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70" h="2636520">
                  <a:moveTo>
                    <a:pt x="36830" y="0"/>
                  </a:moveTo>
                  <a:cubicBezTo>
                    <a:pt x="43180" y="24130"/>
                    <a:pt x="49530" y="48260"/>
                    <a:pt x="52070" y="106680"/>
                  </a:cubicBezTo>
                  <a:cubicBezTo>
                    <a:pt x="54610" y="165100"/>
                    <a:pt x="57150" y="184150"/>
                    <a:pt x="52070" y="350520"/>
                  </a:cubicBezTo>
                  <a:cubicBezTo>
                    <a:pt x="46990" y="516890"/>
                    <a:pt x="25400" y="885190"/>
                    <a:pt x="21590" y="1104900"/>
                  </a:cubicBezTo>
                  <a:cubicBezTo>
                    <a:pt x="17780" y="1324610"/>
                    <a:pt x="0" y="1482090"/>
                    <a:pt x="29210" y="1668780"/>
                  </a:cubicBezTo>
                  <a:cubicBezTo>
                    <a:pt x="58420" y="1855470"/>
                    <a:pt x="129540" y="2063750"/>
                    <a:pt x="196850" y="2225040"/>
                  </a:cubicBezTo>
                  <a:cubicBezTo>
                    <a:pt x="264160" y="2386330"/>
                    <a:pt x="433070" y="2636520"/>
                    <a:pt x="433070" y="2636520"/>
                  </a:cubicBezTo>
                </a:path>
              </a:pathLst>
            </a:cu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 name="フリーフォーム 46"/>
            <p:cNvSpPr/>
            <p:nvPr/>
          </p:nvSpPr>
          <p:spPr>
            <a:xfrm>
              <a:off x="1981200" y="3749040"/>
              <a:ext cx="1912620" cy="2636520"/>
            </a:xfrm>
            <a:custGeom>
              <a:avLst/>
              <a:gdLst>
                <a:gd name="connsiteX0" fmla="*/ 1912620 w 1912620"/>
                <a:gd name="connsiteY0" fmla="*/ 0 h 2636520"/>
                <a:gd name="connsiteX1" fmla="*/ 1844040 w 1912620"/>
                <a:gd name="connsiteY1" fmla="*/ 685800 h 2636520"/>
                <a:gd name="connsiteX2" fmla="*/ 1836420 w 1912620"/>
                <a:gd name="connsiteY2" fmla="*/ 739140 h 2636520"/>
                <a:gd name="connsiteX3" fmla="*/ 1744980 w 1912620"/>
                <a:gd name="connsiteY3" fmla="*/ 1066800 h 2636520"/>
                <a:gd name="connsiteX4" fmla="*/ 1562100 w 1912620"/>
                <a:gd name="connsiteY4" fmla="*/ 1356360 h 2636520"/>
                <a:gd name="connsiteX5" fmla="*/ 1272540 w 1912620"/>
                <a:gd name="connsiteY5" fmla="*/ 1630680 h 2636520"/>
                <a:gd name="connsiteX6" fmla="*/ 960120 w 1912620"/>
                <a:gd name="connsiteY6" fmla="*/ 1836420 h 2636520"/>
                <a:gd name="connsiteX7" fmla="*/ 769620 w 1912620"/>
                <a:gd name="connsiteY7" fmla="*/ 1950720 h 2636520"/>
                <a:gd name="connsiteX8" fmla="*/ 411480 w 1912620"/>
                <a:gd name="connsiteY8" fmla="*/ 2118360 h 2636520"/>
                <a:gd name="connsiteX9" fmla="*/ 266700 w 1912620"/>
                <a:gd name="connsiteY9" fmla="*/ 2270760 h 2636520"/>
                <a:gd name="connsiteX10" fmla="*/ 129540 w 1912620"/>
                <a:gd name="connsiteY10" fmla="*/ 2430780 h 2636520"/>
                <a:gd name="connsiteX11" fmla="*/ 0 w 1912620"/>
                <a:gd name="connsiteY11" fmla="*/ 2636520 h 2636520"/>
                <a:gd name="connsiteX0" fmla="*/ 1912620 w 1912620"/>
                <a:gd name="connsiteY0" fmla="*/ 0 h 2636520"/>
                <a:gd name="connsiteX1" fmla="*/ 1844040 w 1912620"/>
                <a:gd name="connsiteY1" fmla="*/ 685800 h 2636520"/>
                <a:gd name="connsiteX2" fmla="*/ 1836420 w 1912620"/>
                <a:gd name="connsiteY2" fmla="*/ 739140 h 2636520"/>
                <a:gd name="connsiteX3" fmla="*/ 1744980 w 1912620"/>
                <a:gd name="connsiteY3" fmla="*/ 1066800 h 2636520"/>
                <a:gd name="connsiteX4" fmla="*/ 1562100 w 1912620"/>
                <a:gd name="connsiteY4" fmla="*/ 1356360 h 2636520"/>
                <a:gd name="connsiteX5" fmla="*/ 1272540 w 1912620"/>
                <a:gd name="connsiteY5" fmla="*/ 1630680 h 2636520"/>
                <a:gd name="connsiteX6" fmla="*/ 960120 w 1912620"/>
                <a:gd name="connsiteY6" fmla="*/ 1836420 h 2636520"/>
                <a:gd name="connsiteX7" fmla="*/ 769620 w 1912620"/>
                <a:gd name="connsiteY7" fmla="*/ 1950720 h 2636520"/>
                <a:gd name="connsiteX8" fmla="*/ 411480 w 1912620"/>
                <a:gd name="connsiteY8" fmla="*/ 2118360 h 2636520"/>
                <a:gd name="connsiteX9" fmla="*/ 129540 w 1912620"/>
                <a:gd name="connsiteY9" fmla="*/ 2430780 h 2636520"/>
                <a:gd name="connsiteX10" fmla="*/ 0 w 1912620"/>
                <a:gd name="connsiteY10" fmla="*/ 2636520 h 2636520"/>
                <a:gd name="connsiteX0" fmla="*/ 1912620 w 1912620"/>
                <a:gd name="connsiteY0" fmla="*/ 0 h 2636520"/>
                <a:gd name="connsiteX1" fmla="*/ 1844040 w 1912620"/>
                <a:gd name="connsiteY1" fmla="*/ 685800 h 2636520"/>
                <a:gd name="connsiteX2" fmla="*/ 1836420 w 1912620"/>
                <a:gd name="connsiteY2" fmla="*/ 739140 h 2636520"/>
                <a:gd name="connsiteX3" fmla="*/ 1744980 w 1912620"/>
                <a:gd name="connsiteY3" fmla="*/ 1066800 h 2636520"/>
                <a:gd name="connsiteX4" fmla="*/ 1562100 w 1912620"/>
                <a:gd name="connsiteY4" fmla="*/ 1356360 h 2636520"/>
                <a:gd name="connsiteX5" fmla="*/ 1272540 w 1912620"/>
                <a:gd name="connsiteY5" fmla="*/ 1630680 h 2636520"/>
                <a:gd name="connsiteX6" fmla="*/ 769620 w 1912620"/>
                <a:gd name="connsiteY6" fmla="*/ 1950720 h 2636520"/>
                <a:gd name="connsiteX7" fmla="*/ 411480 w 1912620"/>
                <a:gd name="connsiteY7" fmla="*/ 2118360 h 2636520"/>
                <a:gd name="connsiteX8" fmla="*/ 129540 w 1912620"/>
                <a:gd name="connsiteY8" fmla="*/ 2430780 h 2636520"/>
                <a:gd name="connsiteX9" fmla="*/ 0 w 1912620"/>
                <a:gd name="connsiteY9" fmla="*/ 2636520 h 2636520"/>
                <a:gd name="connsiteX0" fmla="*/ 1912620 w 1912620"/>
                <a:gd name="connsiteY0" fmla="*/ 0 h 2636520"/>
                <a:gd name="connsiteX1" fmla="*/ 1844040 w 1912620"/>
                <a:gd name="connsiteY1" fmla="*/ 685800 h 2636520"/>
                <a:gd name="connsiteX2" fmla="*/ 1744980 w 1912620"/>
                <a:gd name="connsiteY2" fmla="*/ 1066800 h 2636520"/>
                <a:gd name="connsiteX3" fmla="*/ 1562100 w 1912620"/>
                <a:gd name="connsiteY3" fmla="*/ 1356360 h 2636520"/>
                <a:gd name="connsiteX4" fmla="*/ 1272540 w 1912620"/>
                <a:gd name="connsiteY4" fmla="*/ 1630680 h 2636520"/>
                <a:gd name="connsiteX5" fmla="*/ 769620 w 1912620"/>
                <a:gd name="connsiteY5" fmla="*/ 1950720 h 2636520"/>
                <a:gd name="connsiteX6" fmla="*/ 411480 w 1912620"/>
                <a:gd name="connsiteY6" fmla="*/ 2118360 h 2636520"/>
                <a:gd name="connsiteX7" fmla="*/ 129540 w 1912620"/>
                <a:gd name="connsiteY7" fmla="*/ 2430780 h 2636520"/>
                <a:gd name="connsiteX8" fmla="*/ 0 w 1912620"/>
                <a:gd name="connsiteY8" fmla="*/ 2636520 h 2636520"/>
                <a:gd name="connsiteX0" fmla="*/ 1912620 w 1912620"/>
                <a:gd name="connsiteY0" fmla="*/ 0 h 2636520"/>
                <a:gd name="connsiteX1" fmla="*/ 1844040 w 1912620"/>
                <a:gd name="connsiteY1" fmla="*/ 685800 h 2636520"/>
                <a:gd name="connsiteX2" fmla="*/ 1744980 w 1912620"/>
                <a:gd name="connsiteY2" fmla="*/ 1066800 h 2636520"/>
                <a:gd name="connsiteX3" fmla="*/ 1562100 w 1912620"/>
                <a:gd name="connsiteY3" fmla="*/ 1356360 h 2636520"/>
                <a:gd name="connsiteX4" fmla="*/ 1272540 w 1912620"/>
                <a:gd name="connsiteY4" fmla="*/ 1630680 h 2636520"/>
                <a:gd name="connsiteX5" fmla="*/ 769620 w 1912620"/>
                <a:gd name="connsiteY5" fmla="*/ 1950720 h 2636520"/>
                <a:gd name="connsiteX6" fmla="*/ 411480 w 1912620"/>
                <a:gd name="connsiteY6" fmla="*/ 2118360 h 2636520"/>
                <a:gd name="connsiteX7" fmla="*/ 129540 w 1912620"/>
                <a:gd name="connsiteY7" fmla="*/ 2430780 h 2636520"/>
                <a:gd name="connsiteX8" fmla="*/ 0 w 1912620"/>
                <a:gd name="connsiteY8" fmla="*/ 2636520 h 2636520"/>
                <a:gd name="connsiteX0" fmla="*/ 1912620 w 1912620"/>
                <a:gd name="connsiteY0" fmla="*/ 0 h 2636520"/>
                <a:gd name="connsiteX1" fmla="*/ 1844040 w 1912620"/>
                <a:gd name="connsiteY1" fmla="*/ 685800 h 2636520"/>
                <a:gd name="connsiteX2" fmla="*/ 1744980 w 1912620"/>
                <a:gd name="connsiteY2" fmla="*/ 1066800 h 2636520"/>
                <a:gd name="connsiteX3" fmla="*/ 1562100 w 1912620"/>
                <a:gd name="connsiteY3" fmla="*/ 1356360 h 2636520"/>
                <a:gd name="connsiteX4" fmla="*/ 1272540 w 1912620"/>
                <a:gd name="connsiteY4" fmla="*/ 1630680 h 2636520"/>
                <a:gd name="connsiteX5" fmla="*/ 769620 w 1912620"/>
                <a:gd name="connsiteY5" fmla="*/ 1950720 h 2636520"/>
                <a:gd name="connsiteX6" fmla="*/ 358552 w 1912620"/>
                <a:gd name="connsiteY6" fmla="*/ 2200240 h 2636520"/>
                <a:gd name="connsiteX7" fmla="*/ 129540 w 1912620"/>
                <a:gd name="connsiteY7" fmla="*/ 2430780 h 2636520"/>
                <a:gd name="connsiteX8" fmla="*/ 0 w 1912620"/>
                <a:gd name="connsiteY8" fmla="*/ 26365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620" h="2636520">
                  <a:moveTo>
                    <a:pt x="1912620" y="0"/>
                  </a:moveTo>
                  <a:cubicBezTo>
                    <a:pt x="1884680" y="281305"/>
                    <a:pt x="1871980" y="508000"/>
                    <a:pt x="1844040" y="685800"/>
                  </a:cubicBezTo>
                  <a:cubicBezTo>
                    <a:pt x="1816100" y="863600"/>
                    <a:pt x="1791970" y="955040"/>
                    <a:pt x="1744980" y="1066800"/>
                  </a:cubicBezTo>
                  <a:cubicBezTo>
                    <a:pt x="1697990" y="1178560"/>
                    <a:pt x="1640840" y="1262380"/>
                    <a:pt x="1562100" y="1356360"/>
                  </a:cubicBezTo>
                  <a:cubicBezTo>
                    <a:pt x="1483360" y="1450340"/>
                    <a:pt x="1404620" y="1531620"/>
                    <a:pt x="1272540" y="1630680"/>
                  </a:cubicBezTo>
                  <a:cubicBezTo>
                    <a:pt x="1140460" y="1729740"/>
                    <a:pt x="921951" y="1855793"/>
                    <a:pt x="769620" y="1950720"/>
                  </a:cubicBezTo>
                  <a:cubicBezTo>
                    <a:pt x="617289" y="2045647"/>
                    <a:pt x="426214" y="2141091"/>
                    <a:pt x="358552" y="2200240"/>
                  </a:cubicBezTo>
                  <a:cubicBezTo>
                    <a:pt x="251872" y="2280250"/>
                    <a:pt x="198120" y="2344420"/>
                    <a:pt x="129540" y="2430780"/>
                  </a:cubicBezTo>
                  <a:cubicBezTo>
                    <a:pt x="85090" y="2491740"/>
                    <a:pt x="6350" y="2603500"/>
                    <a:pt x="0" y="2636520"/>
                  </a:cubicBezTo>
                </a:path>
              </a:pathLst>
            </a:cu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75" name="グループ化 74"/>
          <p:cNvGrpSpPr/>
          <p:nvPr/>
        </p:nvGrpSpPr>
        <p:grpSpPr>
          <a:xfrm>
            <a:off x="4427984" y="2924944"/>
            <a:ext cx="2606764" cy="2952328"/>
            <a:chOff x="4701540" y="3645024"/>
            <a:chExt cx="2606764" cy="2952328"/>
          </a:xfrm>
        </p:grpSpPr>
        <p:sp>
          <p:nvSpPr>
            <p:cNvPr id="55" name="フリーフォーム 54"/>
            <p:cNvSpPr/>
            <p:nvPr/>
          </p:nvSpPr>
          <p:spPr>
            <a:xfrm>
              <a:off x="5354156" y="4396740"/>
              <a:ext cx="1882140" cy="99060"/>
            </a:xfrm>
            <a:custGeom>
              <a:avLst/>
              <a:gdLst>
                <a:gd name="connsiteX0" fmla="*/ 0 w 1882140"/>
                <a:gd name="connsiteY0" fmla="*/ 30480 h 99060"/>
                <a:gd name="connsiteX1" fmla="*/ 975360 w 1882140"/>
                <a:gd name="connsiteY1" fmla="*/ 91440 h 99060"/>
                <a:gd name="connsiteX2" fmla="*/ 1386840 w 1882140"/>
                <a:gd name="connsiteY2" fmla="*/ 76200 h 99060"/>
                <a:gd name="connsiteX3" fmla="*/ 1737360 w 1882140"/>
                <a:gd name="connsiteY3" fmla="*/ 22860 h 99060"/>
                <a:gd name="connsiteX4" fmla="*/ 1882140 w 1882140"/>
                <a:gd name="connsiteY4" fmla="*/ 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140" h="99060">
                  <a:moveTo>
                    <a:pt x="0" y="30480"/>
                  </a:moveTo>
                  <a:lnTo>
                    <a:pt x="975360" y="91440"/>
                  </a:lnTo>
                  <a:cubicBezTo>
                    <a:pt x="1206500" y="99060"/>
                    <a:pt x="1259840" y="87630"/>
                    <a:pt x="1386840" y="76200"/>
                  </a:cubicBezTo>
                  <a:cubicBezTo>
                    <a:pt x="1513840" y="64770"/>
                    <a:pt x="1737360" y="22860"/>
                    <a:pt x="1737360" y="22860"/>
                  </a:cubicBezTo>
                  <a:lnTo>
                    <a:pt x="1882140" y="0"/>
                  </a:lnTo>
                </a:path>
              </a:pathLst>
            </a:custGeom>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 name="フリーフォーム 55"/>
            <p:cNvSpPr/>
            <p:nvPr/>
          </p:nvSpPr>
          <p:spPr>
            <a:xfrm>
              <a:off x="4716780" y="5085080"/>
              <a:ext cx="2518410" cy="50800"/>
            </a:xfrm>
            <a:custGeom>
              <a:avLst/>
              <a:gdLst>
                <a:gd name="connsiteX0" fmla="*/ 0 w 2518410"/>
                <a:gd name="connsiteY0" fmla="*/ 20320 h 50800"/>
                <a:gd name="connsiteX1" fmla="*/ 434340 w 2518410"/>
                <a:gd name="connsiteY1" fmla="*/ 35560 h 50800"/>
                <a:gd name="connsiteX2" fmla="*/ 426720 w 2518410"/>
                <a:gd name="connsiteY2" fmla="*/ 35560 h 50800"/>
                <a:gd name="connsiteX3" fmla="*/ 1402080 w 2518410"/>
                <a:gd name="connsiteY3" fmla="*/ 50800 h 50800"/>
                <a:gd name="connsiteX4" fmla="*/ 2034540 w 2518410"/>
                <a:gd name="connsiteY4" fmla="*/ 50800 h 50800"/>
                <a:gd name="connsiteX5" fmla="*/ 2308860 w 2518410"/>
                <a:gd name="connsiteY5" fmla="*/ 43180 h 50800"/>
                <a:gd name="connsiteX6" fmla="*/ 2514600 w 2518410"/>
                <a:gd name="connsiteY6" fmla="*/ 1270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8410" h="50800">
                  <a:moveTo>
                    <a:pt x="0" y="20320"/>
                  </a:moveTo>
                  <a:lnTo>
                    <a:pt x="434340" y="35560"/>
                  </a:lnTo>
                  <a:cubicBezTo>
                    <a:pt x="505460" y="38100"/>
                    <a:pt x="426720" y="35560"/>
                    <a:pt x="426720" y="35560"/>
                  </a:cubicBezTo>
                  <a:lnTo>
                    <a:pt x="1402080" y="50800"/>
                  </a:lnTo>
                  <a:lnTo>
                    <a:pt x="2034540" y="50800"/>
                  </a:lnTo>
                  <a:cubicBezTo>
                    <a:pt x="2185670" y="49530"/>
                    <a:pt x="2228850" y="49530"/>
                    <a:pt x="2308860" y="43180"/>
                  </a:cubicBezTo>
                  <a:cubicBezTo>
                    <a:pt x="2388870" y="36830"/>
                    <a:pt x="2518410" y="0"/>
                    <a:pt x="2514600" y="12700"/>
                  </a:cubicBezTo>
                </a:path>
              </a:pathLst>
            </a:custGeom>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8" name="フリーフォーム 57"/>
            <p:cNvSpPr/>
            <p:nvPr/>
          </p:nvSpPr>
          <p:spPr>
            <a:xfrm>
              <a:off x="5745480" y="3733800"/>
              <a:ext cx="243840" cy="1386840"/>
            </a:xfrm>
            <a:custGeom>
              <a:avLst/>
              <a:gdLst>
                <a:gd name="connsiteX0" fmla="*/ 243840 w 243840"/>
                <a:gd name="connsiteY0" fmla="*/ 0 h 1386840"/>
                <a:gd name="connsiteX1" fmla="*/ 213360 w 243840"/>
                <a:gd name="connsiteY1" fmla="*/ 434340 h 1386840"/>
                <a:gd name="connsiteX2" fmla="*/ 160020 w 243840"/>
                <a:gd name="connsiteY2" fmla="*/ 746760 h 1386840"/>
                <a:gd name="connsiteX3" fmla="*/ 99060 w 243840"/>
                <a:gd name="connsiteY3" fmla="*/ 1051560 h 1386840"/>
                <a:gd name="connsiteX4" fmla="*/ 0 w 243840"/>
                <a:gd name="connsiteY4" fmla="*/ 1386840 h 1386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1386840">
                  <a:moveTo>
                    <a:pt x="243840" y="0"/>
                  </a:moveTo>
                  <a:cubicBezTo>
                    <a:pt x="235585" y="154940"/>
                    <a:pt x="227330" y="309880"/>
                    <a:pt x="213360" y="434340"/>
                  </a:cubicBezTo>
                  <a:cubicBezTo>
                    <a:pt x="199390" y="558800"/>
                    <a:pt x="179070" y="643890"/>
                    <a:pt x="160020" y="746760"/>
                  </a:cubicBezTo>
                  <a:cubicBezTo>
                    <a:pt x="140970" y="849630"/>
                    <a:pt x="125730" y="944880"/>
                    <a:pt x="99060" y="1051560"/>
                  </a:cubicBezTo>
                  <a:cubicBezTo>
                    <a:pt x="72390" y="1158240"/>
                    <a:pt x="10160" y="1342390"/>
                    <a:pt x="0" y="1386840"/>
                  </a:cubicBezTo>
                </a:path>
              </a:pathLst>
            </a:custGeom>
            <a:ln w="4445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 name="フリーフォーム 58"/>
            <p:cNvSpPr/>
            <p:nvPr/>
          </p:nvSpPr>
          <p:spPr>
            <a:xfrm>
              <a:off x="5844540" y="4739640"/>
              <a:ext cx="1395730" cy="73660"/>
            </a:xfrm>
            <a:custGeom>
              <a:avLst/>
              <a:gdLst>
                <a:gd name="connsiteX0" fmla="*/ 0 w 1395730"/>
                <a:gd name="connsiteY0" fmla="*/ 15240 h 73660"/>
                <a:gd name="connsiteX1" fmla="*/ 350520 w 1395730"/>
                <a:gd name="connsiteY1" fmla="*/ 53340 h 73660"/>
                <a:gd name="connsiteX2" fmla="*/ 502920 w 1395730"/>
                <a:gd name="connsiteY2" fmla="*/ 68580 h 73660"/>
                <a:gd name="connsiteX3" fmla="*/ 701040 w 1395730"/>
                <a:gd name="connsiteY3" fmla="*/ 68580 h 73660"/>
                <a:gd name="connsiteX4" fmla="*/ 1013460 w 1395730"/>
                <a:gd name="connsiteY4" fmla="*/ 38100 h 73660"/>
                <a:gd name="connsiteX5" fmla="*/ 1211580 w 1395730"/>
                <a:gd name="connsiteY5" fmla="*/ 22860 h 73660"/>
                <a:gd name="connsiteX6" fmla="*/ 1356360 w 1395730"/>
                <a:gd name="connsiteY6" fmla="*/ 0 h 7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5730" h="73660">
                  <a:moveTo>
                    <a:pt x="0" y="15240"/>
                  </a:moveTo>
                  <a:lnTo>
                    <a:pt x="350520" y="53340"/>
                  </a:lnTo>
                  <a:cubicBezTo>
                    <a:pt x="434340" y="62230"/>
                    <a:pt x="444500" y="66040"/>
                    <a:pt x="502920" y="68580"/>
                  </a:cubicBezTo>
                  <a:cubicBezTo>
                    <a:pt x="561340" y="71120"/>
                    <a:pt x="615950" y="73660"/>
                    <a:pt x="701040" y="68580"/>
                  </a:cubicBezTo>
                  <a:cubicBezTo>
                    <a:pt x="786130" y="63500"/>
                    <a:pt x="928370" y="45720"/>
                    <a:pt x="1013460" y="38100"/>
                  </a:cubicBezTo>
                  <a:cubicBezTo>
                    <a:pt x="1098550" y="30480"/>
                    <a:pt x="1154430" y="29210"/>
                    <a:pt x="1211580" y="22860"/>
                  </a:cubicBezTo>
                  <a:cubicBezTo>
                    <a:pt x="1268730" y="16510"/>
                    <a:pt x="1395730" y="21590"/>
                    <a:pt x="1356360" y="0"/>
                  </a:cubicBezTo>
                </a:path>
              </a:pathLst>
            </a:custGeom>
            <a:ln w="4445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 name="フリーフォーム 59"/>
            <p:cNvSpPr/>
            <p:nvPr/>
          </p:nvSpPr>
          <p:spPr>
            <a:xfrm>
              <a:off x="4701540" y="5113020"/>
              <a:ext cx="2385060" cy="331371"/>
            </a:xfrm>
            <a:custGeom>
              <a:avLst/>
              <a:gdLst>
                <a:gd name="connsiteX0" fmla="*/ 0 w 2404110"/>
                <a:gd name="connsiteY0" fmla="*/ 308610 h 316230"/>
                <a:gd name="connsiteX1" fmla="*/ 304800 w 2404110"/>
                <a:gd name="connsiteY1" fmla="*/ 316230 h 316230"/>
                <a:gd name="connsiteX2" fmla="*/ 1272540 w 2404110"/>
                <a:gd name="connsiteY2" fmla="*/ 308610 h 316230"/>
                <a:gd name="connsiteX3" fmla="*/ 1706880 w 2404110"/>
                <a:gd name="connsiteY3" fmla="*/ 300990 h 316230"/>
                <a:gd name="connsiteX4" fmla="*/ 1988820 w 2404110"/>
                <a:gd name="connsiteY4" fmla="*/ 217170 h 316230"/>
                <a:gd name="connsiteX5" fmla="*/ 2202180 w 2404110"/>
                <a:gd name="connsiteY5" fmla="*/ 125730 h 316230"/>
                <a:gd name="connsiteX6" fmla="*/ 2301240 w 2404110"/>
                <a:gd name="connsiteY6" fmla="*/ 80010 h 316230"/>
                <a:gd name="connsiteX7" fmla="*/ 2385060 w 2404110"/>
                <a:gd name="connsiteY7" fmla="*/ 3810 h 316230"/>
                <a:gd name="connsiteX0" fmla="*/ 0 w 2404110"/>
                <a:gd name="connsiteY0" fmla="*/ 308610 h 316230"/>
                <a:gd name="connsiteX1" fmla="*/ 304800 w 2404110"/>
                <a:gd name="connsiteY1" fmla="*/ 316230 h 316230"/>
                <a:gd name="connsiteX2" fmla="*/ 1272540 w 2404110"/>
                <a:gd name="connsiteY2" fmla="*/ 308610 h 316230"/>
                <a:gd name="connsiteX3" fmla="*/ 1706880 w 2404110"/>
                <a:gd name="connsiteY3" fmla="*/ 300990 h 316230"/>
                <a:gd name="connsiteX4" fmla="*/ 1988820 w 2404110"/>
                <a:gd name="connsiteY4" fmla="*/ 217170 h 316230"/>
                <a:gd name="connsiteX5" fmla="*/ 2202180 w 2404110"/>
                <a:gd name="connsiteY5" fmla="*/ 125730 h 316230"/>
                <a:gd name="connsiteX6" fmla="*/ 2301240 w 2404110"/>
                <a:gd name="connsiteY6" fmla="*/ 80010 h 316230"/>
                <a:gd name="connsiteX7" fmla="*/ 2385060 w 2404110"/>
                <a:gd name="connsiteY7" fmla="*/ 3810 h 316230"/>
                <a:gd name="connsiteX0" fmla="*/ 0 w 2404110"/>
                <a:gd name="connsiteY0" fmla="*/ 308610 h 335181"/>
                <a:gd name="connsiteX1" fmla="*/ 304800 w 2404110"/>
                <a:gd name="connsiteY1" fmla="*/ 316230 h 335181"/>
                <a:gd name="connsiteX2" fmla="*/ 1272540 w 2404110"/>
                <a:gd name="connsiteY2" fmla="*/ 308610 h 335181"/>
                <a:gd name="connsiteX3" fmla="*/ 1706880 w 2404110"/>
                <a:gd name="connsiteY3" fmla="*/ 300990 h 335181"/>
                <a:gd name="connsiteX4" fmla="*/ 1988820 w 2404110"/>
                <a:gd name="connsiteY4" fmla="*/ 217170 h 335181"/>
                <a:gd name="connsiteX5" fmla="*/ 2202180 w 2404110"/>
                <a:gd name="connsiteY5" fmla="*/ 125730 h 335181"/>
                <a:gd name="connsiteX6" fmla="*/ 2301240 w 2404110"/>
                <a:gd name="connsiteY6" fmla="*/ 80010 h 335181"/>
                <a:gd name="connsiteX7" fmla="*/ 2385060 w 2404110"/>
                <a:gd name="connsiteY7" fmla="*/ 3810 h 335181"/>
                <a:gd name="connsiteX0" fmla="*/ 0 w 2385060"/>
                <a:gd name="connsiteY0" fmla="*/ 304800 h 331371"/>
                <a:gd name="connsiteX1" fmla="*/ 304800 w 2385060"/>
                <a:gd name="connsiteY1" fmla="*/ 312420 h 331371"/>
                <a:gd name="connsiteX2" fmla="*/ 1272540 w 2385060"/>
                <a:gd name="connsiteY2" fmla="*/ 304800 h 331371"/>
                <a:gd name="connsiteX3" fmla="*/ 1706880 w 2385060"/>
                <a:gd name="connsiteY3" fmla="*/ 297180 h 331371"/>
                <a:gd name="connsiteX4" fmla="*/ 1988820 w 2385060"/>
                <a:gd name="connsiteY4" fmla="*/ 213360 h 331371"/>
                <a:gd name="connsiteX5" fmla="*/ 2202180 w 2385060"/>
                <a:gd name="connsiteY5" fmla="*/ 121920 h 331371"/>
                <a:gd name="connsiteX6" fmla="*/ 2385060 w 2385060"/>
                <a:gd name="connsiteY6" fmla="*/ 0 h 3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5060" h="331371">
                  <a:moveTo>
                    <a:pt x="0" y="304800"/>
                  </a:moveTo>
                  <a:lnTo>
                    <a:pt x="304800" y="312420"/>
                  </a:lnTo>
                  <a:lnTo>
                    <a:pt x="1272540" y="304800"/>
                  </a:lnTo>
                  <a:cubicBezTo>
                    <a:pt x="1417320" y="302260"/>
                    <a:pt x="1375147" y="331371"/>
                    <a:pt x="1706880" y="297180"/>
                  </a:cubicBezTo>
                  <a:cubicBezTo>
                    <a:pt x="1913250" y="254630"/>
                    <a:pt x="1906270" y="242570"/>
                    <a:pt x="1988820" y="213360"/>
                  </a:cubicBezTo>
                  <a:cubicBezTo>
                    <a:pt x="2071370" y="184150"/>
                    <a:pt x="2136140" y="157480"/>
                    <a:pt x="2202180" y="121920"/>
                  </a:cubicBezTo>
                  <a:cubicBezTo>
                    <a:pt x="2268220" y="86360"/>
                    <a:pt x="2346960" y="25400"/>
                    <a:pt x="2385060" y="0"/>
                  </a:cubicBezTo>
                </a:path>
              </a:pathLst>
            </a:custGeom>
            <a:ln w="381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フリーフォーム 60"/>
            <p:cNvSpPr/>
            <p:nvPr/>
          </p:nvSpPr>
          <p:spPr>
            <a:xfrm>
              <a:off x="4701540" y="4414898"/>
              <a:ext cx="784860" cy="1978281"/>
            </a:xfrm>
            <a:custGeom>
              <a:avLst/>
              <a:gdLst>
                <a:gd name="connsiteX0" fmla="*/ 0 w 784860"/>
                <a:gd name="connsiteY0" fmla="*/ 68580 h 1996440"/>
                <a:gd name="connsiteX1" fmla="*/ 205740 w 784860"/>
                <a:gd name="connsiteY1" fmla="*/ 22860 h 1996440"/>
                <a:gd name="connsiteX2" fmla="*/ 327660 w 784860"/>
                <a:gd name="connsiteY2" fmla="*/ 0 h 1996440"/>
                <a:gd name="connsiteX3" fmla="*/ 365760 w 784860"/>
                <a:gd name="connsiteY3" fmla="*/ 22860 h 1996440"/>
                <a:gd name="connsiteX4" fmla="*/ 419100 w 784860"/>
                <a:gd name="connsiteY4" fmla="*/ 83820 h 1996440"/>
                <a:gd name="connsiteX5" fmla="*/ 434340 w 784860"/>
                <a:gd name="connsiteY5" fmla="*/ 152400 h 1996440"/>
                <a:gd name="connsiteX6" fmla="*/ 403860 w 784860"/>
                <a:gd name="connsiteY6" fmla="*/ 731520 h 1996440"/>
                <a:gd name="connsiteX7" fmla="*/ 426720 w 784860"/>
                <a:gd name="connsiteY7" fmla="*/ 1089660 h 1996440"/>
                <a:gd name="connsiteX8" fmla="*/ 525780 w 784860"/>
                <a:gd name="connsiteY8" fmla="*/ 1470660 h 1996440"/>
                <a:gd name="connsiteX9" fmla="*/ 655320 w 784860"/>
                <a:gd name="connsiteY9" fmla="*/ 1813560 h 1996440"/>
                <a:gd name="connsiteX10" fmla="*/ 784860 w 784860"/>
                <a:gd name="connsiteY10" fmla="*/ 1996440 h 1996440"/>
                <a:gd name="connsiteX0" fmla="*/ 0 w 784860"/>
                <a:gd name="connsiteY0" fmla="*/ 68580 h 1996440"/>
                <a:gd name="connsiteX1" fmla="*/ 205740 w 784860"/>
                <a:gd name="connsiteY1" fmla="*/ 22860 h 1996440"/>
                <a:gd name="connsiteX2" fmla="*/ 327660 w 784860"/>
                <a:gd name="connsiteY2" fmla="*/ 0 h 1996440"/>
                <a:gd name="connsiteX3" fmla="*/ 365760 w 784860"/>
                <a:gd name="connsiteY3" fmla="*/ 22860 h 1996440"/>
                <a:gd name="connsiteX4" fmla="*/ 419100 w 784860"/>
                <a:gd name="connsiteY4" fmla="*/ 83820 h 1996440"/>
                <a:gd name="connsiteX5" fmla="*/ 446524 w 784860"/>
                <a:gd name="connsiteY5" fmla="*/ 256396 h 1996440"/>
                <a:gd name="connsiteX6" fmla="*/ 403860 w 784860"/>
                <a:gd name="connsiteY6" fmla="*/ 731520 h 1996440"/>
                <a:gd name="connsiteX7" fmla="*/ 426720 w 784860"/>
                <a:gd name="connsiteY7" fmla="*/ 1089660 h 1996440"/>
                <a:gd name="connsiteX8" fmla="*/ 525780 w 784860"/>
                <a:gd name="connsiteY8" fmla="*/ 1470660 h 1996440"/>
                <a:gd name="connsiteX9" fmla="*/ 655320 w 784860"/>
                <a:gd name="connsiteY9" fmla="*/ 1813560 h 1996440"/>
                <a:gd name="connsiteX10" fmla="*/ 784860 w 784860"/>
                <a:gd name="connsiteY10" fmla="*/ 1996440 h 1996440"/>
                <a:gd name="connsiteX0" fmla="*/ 0 w 784860"/>
                <a:gd name="connsiteY0" fmla="*/ 68580 h 1996440"/>
                <a:gd name="connsiteX1" fmla="*/ 205740 w 784860"/>
                <a:gd name="connsiteY1" fmla="*/ 22860 h 1996440"/>
                <a:gd name="connsiteX2" fmla="*/ 327660 w 784860"/>
                <a:gd name="connsiteY2" fmla="*/ 0 h 1996440"/>
                <a:gd name="connsiteX3" fmla="*/ 365760 w 784860"/>
                <a:gd name="connsiteY3" fmla="*/ 22860 h 1996440"/>
                <a:gd name="connsiteX4" fmla="*/ 446524 w 784860"/>
                <a:gd name="connsiteY4" fmla="*/ 112380 h 1996440"/>
                <a:gd name="connsiteX5" fmla="*/ 446524 w 784860"/>
                <a:gd name="connsiteY5" fmla="*/ 256396 h 1996440"/>
                <a:gd name="connsiteX6" fmla="*/ 403860 w 784860"/>
                <a:gd name="connsiteY6" fmla="*/ 731520 h 1996440"/>
                <a:gd name="connsiteX7" fmla="*/ 426720 w 784860"/>
                <a:gd name="connsiteY7" fmla="*/ 1089660 h 1996440"/>
                <a:gd name="connsiteX8" fmla="*/ 525780 w 784860"/>
                <a:gd name="connsiteY8" fmla="*/ 1470660 h 1996440"/>
                <a:gd name="connsiteX9" fmla="*/ 655320 w 784860"/>
                <a:gd name="connsiteY9" fmla="*/ 1813560 h 1996440"/>
                <a:gd name="connsiteX10" fmla="*/ 784860 w 784860"/>
                <a:gd name="connsiteY10" fmla="*/ 1996440 h 1996440"/>
                <a:gd name="connsiteX0" fmla="*/ 0 w 784860"/>
                <a:gd name="connsiteY0" fmla="*/ 71499 h 1999359"/>
                <a:gd name="connsiteX1" fmla="*/ 205740 w 784860"/>
                <a:gd name="connsiteY1" fmla="*/ 25779 h 1999359"/>
                <a:gd name="connsiteX2" fmla="*/ 327660 w 784860"/>
                <a:gd name="connsiteY2" fmla="*/ 2919 h 1999359"/>
                <a:gd name="connsiteX3" fmla="*/ 374516 w 784860"/>
                <a:gd name="connsiteY3" fmla="*/ 43291 h 1999359"/>
                <a:gd name="connsiteX4" fmla="*/ 446524 w 784860"/>
                <a:gd name="connsiteY4" fmla="*/ 115299 h 1999359"/>
                <a:gd name="connsiteX5" fmla="*/ 446524 w 784860"/>
                <a:gd name="connsiteY5" fmla="*/ 259315 h 1999359"/>
                <a:gd name="connsiteX6" fmla="*/ 403860 w 784860"/>
                <a:gd name="connsiteY6" fmla="*/ 734439 h 1999359"/>
                <a:gd name="connsiteX7" fmla="*/ 426720 w 784860"/>
                <a:gd name="connsiteY7" fmla="*/ 1092579 h 1999359"/>
                <a:gd name="connsiteX8" fmla="*/ 525780 w 784860"/>
                <a:gd name="connsiteY8" fmla="*/ 1473579 h 1999359"/>
                <a:gd name="connsiteX9" fmla="*/ 655320 w 784860"/>
                <a:gd name="connsiteY9" fmla="*/ 1816479 h 1999359"/>
                <a:gd name="connsiteX10" fmla="*/ 784860 w 784860"/>
                <a:gd name="connsiteY10" fmla="*/ 1999359 h 1999359"/>
                <a:gd name="connsiteX0" fmla="*/ 0 w 784860"/>
                <a:gd name="connsiteY0" fmla="*/ 71499 h 1999359"/>
                <a:gd name="connsiteX1" fmla="*/ 205740 w 784860"/>
                <a:gd name="connsiteY1" fmla="*/ 25779 h 1999359"/>
                <a:gd name="connsiteX2" fmla="*/ 327660 w 784860"/>
                <a:gd name="connsiteY2" fmla="*/ 2919 h 1999359"/>
                <a:gd name="connsiteX3" fmla="*/ 374516 w 784860"/>
                <a:gd name="connsiteY3" fmla="*/ 43291 h 1999359"/>
                <a:gd name="connsiteX4" fmla="*/ 446524 w 784860"/>
                <a:gd name="connsiteY4" fmla="*/ 115299 h 1999359"/>
                <a:gd name="connsiteX5" fmla="*/ 446524 w 784860"/>
                <a:gd name="connsiteY5" fmla="*/ 259315 h 1999359"/>
                <a:gd name="connsiteX6" fmla="*/ 403860 w 784860"/>
                <a:gd name="connsiteY6" fmla="*/ 734439 h 1999359"/>
                <a:gd name="connsiteX7" fmla="*/ 426720 w 784860"/>
                <a:gd name="connsiteY7" fmla="*/ 1092579 h 1999359"/>
                <a:gd name="connsiteX8" fmla="*/ 525780 w 784860"/>
                <a:gd name="connsiteY8" fmla="*/ 1473579 h 1999359"/>
                <a:gd name="connsiteX9" fmla="*/ 655320 w 784860"/>
                <a:gd name="connsiteY9" fmla="*/ 1816479 h 1999359"/>
                <a:gd name="connsiteX10" fmla="*/ 784860 w 784860"/>
                <a:gd name="connsiteY10" fmla="*/ 1999359 h 1999359"/>
                <a:gd name="connsiteX0" fmla="*/ 0 w 784860"/>
                <a:gd name="connsiteY0" fmla="*/ 109694 h 2037554"/>
                <a:gd name="connsiteX1" fmla="*/ 205740 w 784860"/>
                <a:gd name="connsiteY1" fmla="*/ 63974 h 2037554"/>
                <a:gd name="connsiteX2" fmla="*/ 327660 w 784860"/>
                <a:gd name="connsiteY2" fmla="*/ 41114 h 2037554"/>
                <a:gd name="connsiteX3" fmla="*/ 374516 w 784860"/>
                <a:gd name="connsiteY3" fmla="*/ 81486 h 2037554"/>
                <a:gd name="connsiteX4" fmla="*/ 446524 w 784860"/>
                <a:gd name="connsiteY4" fmla="*/ 153494 h 2037554"/>
                <a:gd name="connsiteX5" fmla="*/ 446524 w 784860"/>
                <a:gd name="connsiteY5" fmla="*/ 297510 h 2037554"/>
                <a:gd name="connsiteX6" fmla="*/ 403860 w 784860"/>
                <a:gd name="connsiteY6" fmla="*/ 772634 h 2037554"/>
                <a:gd name="connsiteX7" fmla="*/ 426720 w 784860"/>
                <a:gd name="connsiteY7" fmla="*/ 1130774 h 2037554"/>
                <a:gd name="connsiteX8" fmla="*/ 525780 w 784860"/>
                <a:gd name="connsiteY8" fmla="*/ 1511774 h 2037554"/>
                <a:gd name="connsiteX9" fmla="*/ 655320 w 784860"/>
                <a:gd name="connsiteY9" fmla="*/ 1854674 h 2037554"/>
                <a:gd name="connsiteX10" fmla="*/ 784860 w 784860"/>
                <a:gd name="connsiteY10" fmla="*/ 2037554 h 2037554"/>
                <a:gd name="connsiteX0" fmla="*/ 0 w 784860"/>
                <a:gd name="connsiteY0" fmla="*/ 109693 h 2037553"/>
                <a:gd name="connsiteX1" fmla="*/ 205740 w 784860"/>
                <a:gd name="connsiteY1" fmla="*/ 63973 h 2037553"/>
                <a:gd name="connsiteX2" fmla="*/ 327660 w 784860"/>
                <a:gd name="connsiteY2" fmla="*/ 41113 h 2037553"/>
                <a:gd name="connsiteX3" fmla="*/ 374516 w 784860"/>
                <a:gd name="connsiteY3" fmla="*/ 81486 h 2037553"/>
                <a:gd name="connsiteX4" fmla="*/ 446524 w 784860"/>
                <a:gd name="connsiteY4" fmla="*/ 153493 h 2037553"/>
                <a:gd name="connsiteX5" fmla="*/ 446524 w 784860"/>
                <a:gd name="connsiteY5" fmla="*/ 297509 h 2037553"/>
                <a:gd name="connsiteX6" fmla="*/ 403860 w 784860"/>
                <a:gd name="connsiteY6" fmla="*/ 772633 h 2037553"/>
                <a:gd name="connsiteX7" fmla="*/ 426720 w 784860"/>
                <a:gd name="connsiteY7" fmla="*/ 1130773 h 2037553"/>
                <a:gd name="connsiteX8" fmla="*/ 525780 w 784860"/>
                <a:gd name="connsiteY8" fmla="*/ 1511773 h 2037553"/>
                <a:gd name="connsiteX9" fmla="*/ 655320 w 784860"/>
                <a:gd name="connsiteY9" fmla="*/ 1854673 h 2037553"/>
                <a:gd name="connsiteX10" fmla="*/ 784860 w 784860"/>
                <a:gd name="connsiteY10" fmla="*/ 2037553 h 2037553"/>
                <a:gd name="connsiteX0" fmla="*/ 0 w 784860"/>
                <a:gd name="connsiteY0" fmla="*/ 109693 h 2037553"/>
                <a:gd name="connsiteX1" fmla="*/ 205740 w 784860"/>
                <a:gd name="connsiteY1" fmla="*/ 63973 h 2037553"/>
                <a:gd name="connsiteX2" fmla="*/ 302508 w 784860"/>
                <a:gd name="connsiteY2" fmla="*/ 81486 h 2037553"/>
                <a:gd name="connsiteX3" fmla="*/ 374516 w 784860"/>
                <a:gd name="connsiteY3" fmla="*/ 81486 h 2037553"/>
                <a:gd name="connsiteX4" fmla="*/ 446524 w 784860"/>
                <a:gd name="connsiteY4" fmla="*/ 153493 h 2037553"/>
                <a:gd name="connsiteX5" fmla="*/ 446524 w 784860"/>
                <a:gd name="connsiteY5" fmla="*/ 297509 h 2037553"/>
                <a:gd name="connsiteX6" fmla="*/ 403860 w 784860"/>
                <a:gd name="connsiteY6" fmla="*/ 772633 h 2037553"/>
                <a:gd name="connsiteX7" fmla="*/ 426720 w 784860"/>
                <a:gd name="connsiteY7" fmla="*/ 1130773 h 2037553"/>
                <a:gd name="connsiteX8" fmla="*/ 525780 w 784860"/>
                <a:gd name="connsiteY8" fmla="*/ 1511773 h 2037553"/>
                <a:gd name="connsiteX9" fmla="*/ 655320 w 784860"/>
                <a:gd name="connsiteY9" fmla="*/ 1854673 h 2037553"/>
                <a:gd name="connsiteX10" fmla="*/ 784860 w 784860"/>
                <a:gd name="connsiteY10" fmla="*/ 2037553 h 2037553"/>
                <a:gd name="connsiteX0" fmla="*/ 0 w 784860"/>
                <a:gd name="connsiteY0" fmla="*/ 50421 h 1978281"/>
                <a:gd name="connsiteX1" fmla="*/ 205740 w 784860"/>
                <a:gd name="connsiteY1" fmla="*/ 4701 h 1978281"/>
                <a:gd name="connsiteX2" fmla="*/ 374516 w 784860"/>
                <a:gd name="connsiteY2" fmla="*/ 22214 h 1978281"/>
                <a:gd name="connsiteX3" fmla="*/ 446524 w 784860"/>
                <a:gd name="connsiteY3" fmla="*/ 94221 h 1978281"/>
                <a:gd name="connsiteX4" fmla="*/ 446524 w 784860"/>
                <a:gd name="connsiteY4" fmla="*/ 238237 h 1978281"/>
                <a:gd name="connsiteX5" fmla="*/ 403860 w 784860"/>
                <a:gd name="connsiteY5" fmla="*/ 713361 h 1978281"/>
                <a:gd name="connsiteX6" fmla="*/ 426720 w 784860"/>
                <a:gd name="connsiteY6" fmla="*/ 1071501 h 1978281"/>
                <a:gd name="connsiteX7" fmla="*/ 525780 w 784860"/>
                <a:gd name="connsiteY7" fmla="*/ 1452501 h 1978281"/>
                <a:gd name="connsiteX8" fmla="*/ 655320 w 784860"/>
                <a:gd name="connsiteY8" fmla="*/ 1795401 h 1978281"/>
                <a:gd name="connsiteX9" fmla="*/ 784860 w 784860"/>
                <a:gd name="connsiteY9" fmla="*/ 1978281 h 1978281"/>
                <a:gd name="connsiteX0" fmla="*/ 0 w 784860"/>
                <a:gd name="connsiteY0" fmla="*/ 50421 h 1978281"/>
                <a:gd name="connsiteX1" fmla="*/ 205740 w 784860"/>
                <a:gd name="connsiteY1" fmla="*/ 4701 h 1978281"/>
                <a:gd name="connsiteX2" fmla="*/ 374516 w 784860"/>
                <a:gd name="connsiteY2" fmla="*/ 22214 h 1978281"/>
                <a:gd name="connsiteX3" fmla="*/ 446524 w 784860"/>
                <a:gd name="connsiteY3" fmla="*/ 94221 h 1978281"/>
                <a:gd name="connsiteX4" fmla="*/ 446524 w 784860"/>
                <a:gd name="connsiteY4" fmla="*/ 238237 h 1978281"/>
                <a:gd name="connsiteX5" fmla="*/ 403860 w 784860"/>
                <a:gd name="connsiteY5" fmla="*/ 713361 h 1978281"/>
                <a:gd name="connsiteX6" fmla="*/ 426720 w 784860"/>
                <a:gd name="connsiteY6" fmla="*/ 1071501 h 1978281"/>
                <a:gd name="connsiteX7" fmla="*/ 525780 w 784860"/>
                <a:gd name="connsiteY7" fmla="*/ 1452501 h 1978281"/>
                <a:gd name="connsiteX8" fmla="*/ 655320 w 784860"/>
                <a:gd name="connsiteY8" fmla="*/ 1795401 h 1978281"/>
                <a:gd name="connsiteX9" fmla="*/ 784860 w 784860"/>
                <a:gd name="connsiteY9" fmla="*/ 1978281 h 19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860" h="1978281">
                  <a:moveTo>
                    <a:pt x="0" y="50421"/>
                  </a:moveTo>
                  <a:lnTo>
                    <a:pt x="205740" y="4701"/>
                  </a:lnTo>
                  <a:cubicBezTo>
                    <a:pt x="268159" y="0"/>
                    <a:pt x="334385" y="7294"/>
                    <a:pt x="374516" y="22214"/>
                  </a:cubicBezTo>
                  <a:cubicBezTo>
                    <a:pt x="414647" y="37134"/>
                    <a:pt x="434523" y="58217"/>
                    <a:pt x="446524" y="94221"/>
                  </a:cubicBezTo>
                  <a:cubicBezTo>
                    <a:pt x="458525" y="130225"/>
                    <a:pt x="453635" y="135047"/>
                    <a:pt x="446524" y="238237"/>
                  </a:cubicBezTo>
                  <a:cubicBezTo>
                    <a:pt x="439413" y="341427"/>
                    <a:pt x="407161" y="574484"/>
                    <a:pt x="403860" y="713361"/>
                  </a:cubicBezTo>
                  <a:cubicBezTo>
                    <a:pt x="400559" y="852238"/>
                    <a:pt x="406400" y="948311"/>
                    <a:pt x="426720" y="1071501"/>
                  </a:cubicBezTo>
                  <a:cubicBezTo>
                    <a:pt x="447040" y="1194691"/>
                    <a:pt x="487680" y="1331851"/>
                    <a:pt x="525780" y="1452501"/>
                  </a:cubicBezTo>
                  <a:cubicBezTo>
                    <a:pt x="563880" y="1573151"/>
                    <a:pt x="612140" y="1707771"/>
                    <a:pt x="655320" y="1795401"/>
                  </a:cubicBezTo>
                  <a:cubicBezTo>
                    <a:pt x="720229" y="1903074"/>
                    <a:pt x="783590" y="1955421"/>
                    <a:pt x="784860" y="1978281"/>
                  </a:cubicBezTo>
                </a:path>
              </a:pathLst>
            </a:custGeom>
            <a:ln w="4445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 name="フリーフォーム 61"/>
            <p:cNvSpPr/>
            <p:nvPr/>
          </p:nvSpPr>
          <p:spPr>
            <a:xfrm>
              <a:off x="5737860" y="4552950"/>
              <a:ext cx="1463040" cy="1565910"/>
            </a:xfrm>
            <a:custGeom>
              <a:avLst/>
              <a:gdLst>
                <a:gd name="connsiteX0" fmla="*/ 1463040 w 1463040"/>
                <a:gd name="connsiteY0" fmla="*/ 0 h 1546860"/>
                <a:gd name="connsiteX1" fmla="*/ 1257300 w 1463040"/>
                <a:gd name="connsiteY1" fmla="*/ 45720 h 1546860"/>
                <a:gd name="connsiteX2" fmla="*/ 1203960 w 1463040"/>
                <a:gd name="connsiteY2" fmla="*/ 114300 h 1546860"/>
                <a:gd name="connsiteX3" fmla="*/ 1188720 w 1463040"/>
                <a:gd name="connsiteY3" fmla="*/ 198120 h 1546860"/>
                <a:gd name="connsiteX4" fmla="*/ 1150620 w 1463040"/>
                <a:gd name="connsiteY4" fmla="*/ 304800 h 1546860"/>
                <a:gd name="connsiteX5" fmla="*/ 1104900 w 1463040"/>
                <a:gd name="connsiteY5" fmla="*/ 388620 h 1546860"/>
                <a:gd name="connsiteX6" fmla="*/ 861060 w 1463040"/>
                <a:gd name="connsiteY6" fmla="*/ 571500 h 1546860"/>
                <a:gd name="connsiteX7" fmla="*/ 754380 w 1463040"/>
                <a:gd name="connsiteY7" fmla="*/ 655320 h 1546860"/>
                <a:gd name="connsiteX8" fmla="*/ 556260 w 1463040"/>
                <a:gd name="connsiteY8" fmla="*/ 815340 h 1546860"/>
                <a:gd name="connsiteX9" fmla="*/ 388620 w 1463040"/>
                <a:gd name="connsiteY9" fmla="*/ 982980 h 1546860"/>
                <a:gd name="connsiteX10" fmla="*/ 259080 w 1463040"/>
                <a:gd name="connsiteY10" fmla="*/ 1143000 h 1546860"/>
                <a:gd name="connsiteX11" fmla="*/ 137160 w 1463040"/>
                <a:gd name="connsiteY11" fmla="*/ 1333500 h 1546860"/>
                <a:gd name="connsiteX12" fmla="*/ 0 w 1463040"/>
                <a:gd name="connsiteY12" fmla="*/ 1546860 h 1546860"/>
                <a:gd name="connsiteX0" fmla="*/ 1463040 w 1463040"/>
                <a:gd name="connsiteY0" fmla="*/ 0 h 1546860"/>
                <a:gd name="connsiteX1" fmla="*/ 1257300 w 1463040"/>
                <a:gd name="connsiteY1" fmla="*/ 45720 h 1546860"/>
                <a:gd name="connsiteX2" fmla="*/ 1203960 w 1463040"/>
                <a:gd name="connsiteY2" fmla="*/ 114300 h 1546860"/>
                <a:gd name="connsiteX3" fmla="*/ 1188720 w 1463040"/>
                <a:gd name="connsiteY3" fmla="*/ 198120 h 1546860"/>
                <a:gd name="connsiteX4" fmla="*/ 1104900 w 1463040"/>
                <a:gd name="connsiteY4" fmla="*/ 388620 h 1546860"/>
                <a:gd name="connsiteX5" fmla="*/ 861060 w 1463040"/>
                <a:gd name="connsiteY5" fmla="*/ 571500 h 1546860"/>
                <a:gd name="connsiteX6" fmla="*/ 754380 w 1463040"/>
                <a:gd name="connsiteY6" fmla="*/ 655320 h 1546860"/>
                <a:gd name="connsiteX7" fmla="*/ 556260 w 1463040"/>
                <a:gd name="connsiteY7" fmla="*/ 815340 h 1546860"/>
                <a:gd name="connsiteX8" fmla="*/ 388620 w 1463040"/>
                <a:gd name="connsiteY8" fmla="*/ 982980 h 1546860"/>
                <a:gd name="connsiteX9" fmla="*/ 259080 w 1463040"/>
                <a:gd name="connsiteY9" fmla="*/ 1143000 h 1546860"/>
                <a:gd name="connsiteX10" fmla="*/ 137160 w 1463040"/>
                <a:gd name="connsiteY10" fmla="*/ 1333500 h 1546860"/>
                <a:gd name="connsiteX11" fmla="*/ 0 w 1463040"/>
                <a:gd name="connsiteY11" fmla="*/ 1546860 h 1546860"/>
                <a:gd name="connsiteX0" fmla="*/ 1463040 w 1463040"/>
                <a:gd name="connsiteY0" fmla="*/ 0 h 1546860"/>
                <a:gd name="connsiteX1" fmla="*/ 1257300 w 1463040"/>
                <a:gd name="connsiteY1" fmla="*/ 45720 h 1546860"/>
                <a:gd name="connsiteX2" fmla="*/ 1188720 w 1463040"/>
                <a:gd name="connsiteY2" fmla="*/ 198120 h 1546860"/>
                <a:gd name="connsiteX3" fmla="*/ 1104900 w 1463040"/>
                <a:gd name="connsiteY3" fmla="*/ 388620 h 1546860"/>
                <a:gd name="connsiteX4" fmla="*/ 861060 w 1463040"/>
                <a:gd name="connsiteY4" fmla="*/ 571500 h 1546860"/>
                <a:gd name="connsiteX5" fmla="*/ 754380 w 1463040"/>
                <a:gd name="connsiteY5" fmla="*/ 655320 h 1546860"/>
                <a:gd name="connsiteX6" fmla="*/ 556260 w 1463040"/>
                <a:gd name="connsiteY6" fmla="*/ 815340 h 1546860"/>
                <a:gd name="connsiteX7" fmla="*/ 388620 w 1463040"/>
                <a:gd name="connsiteY7" fmla="*/ 982980 h 1546860"/>
                <a:gd name="connsiteX8" fmla="*/ 259080 w 1463040"/>
                <a:gd name="connsiteY8" fmla="*/ 1143000 h 1546860"/>
                <a:gd name="connsiteX9" fmla="*/ 137160 w 1463040"/>
                <a:gd name="connsiteY9" fmla="*/ 1333500 h 1546860"/>
                <a:gd name="connsiteX10" fmla="*/ 0 w 1463040"/>
                <a:gd name="connsiteY10" fmla="*/ 1546860 h 1546860"/>
                <a:gd name="connsiteX0" fmla="*/ 1463040 w 1463040"/>
                <a:gd name="connsiteY0" fmla="*/ 0 h 1546860"/>
                <a:gd name="connsiteX1" fmla="*/ 1257300 w 1463040"/>
                <a:gd name="connsiteY1" fmla="*/ 45720 h 1546860"/>
                <a:gd name="connsiteX2" fmla="*/ 1188720 w 1463040"/>
                <a:gd name="connsiteY2" fmla="*/ 198120 h 1546860"/>
                <a:gd name="connsiteX3" fmla="*/ 1104900 w 1463040"/>
                <a:gd name="connsiteY3" fmla="*/ 388620 h 1546860"/>
                <a:gd name="connsiteX4" fmla="*/ 861060 w 1463040"/>
                <a:gd name="connsiteY4" fmla="*/ 571500 h 1546860"/>
                <a:gd name="connsiteX5" fmla="*/ 556260 w 1463040"/>
                <a:gd name="connsiteY5" fmla="*/ 815340 h 1546860"/>
                <a:gd name="connsiteX6" fmla="*/ 388620 w 1463040"/>
                <a:gd name="connsiteY6" fmla="*/ 982980 h 1546860"/>
                <a:gd name="connsiteX7" fmla="*/ 259080 w 1463040"/>
                <a:gd name="connsiteY7" fmla="*/ 1143000 h 1546860"/>
                <a:gd name="connsiteX8" fmla="*/ 137160 w 1463040"/>
                <a:gd name="connsiteY8" fmla="*/ 1333500 h 1546860"/>
                <a:gd name="connsiteX9" fmla="*/ 0 w 1463040"/>
                <a:gd name="connsiteY9" fmla="*/ 1546860 h 1546860"/>
                <a:gd name="connsiteX0" fmla="*/ 1463040 w 1463040"/>
                <a:gd name="connsiteY0" fmla="*/ 0 h 1546860"/>
                <a:gd name="connsiteX1" fmla="*/ 1257300 w 1463040"/>
                <a:gd name="connsiteY1" fmla="*/ 45720 h 1546860"/>
                <a:gd name="connsiteX2" fmla="*/ 1188720 w 1463040"/>
                <a:gd name="connsiteY2" fmla="*/ 198120 h 1546860"/>
                <a:gd name="connsiteX3" fmla="*/ 1104900 w 1463040"/>
                <a:gd name="connsiteY3" fmla="*/ 388620 h 1546860"/>
                <a:gd name="connsiteX4" fmla="*/ 861060 w 1463040"/>
                <a:gd name="connsiteY4" fmla="*/ 571500 h 1546860"/>
                <a:gd name="connsiteX5" fmla="*/ 556260 w 1463040"/>
                <a:gd name="connsiteY5" fmla="*/ 815340 h 1546860"/>
                <a:gd name="connsiteX6" fmla="*/ 388620 w 1463040"/>
                <a:gd name="connsiteY6" fmla="*/ 982980 h 1546860"/>
                <a:gd name="connsiteX7" fmla="*/ 137160 w 1463040"/>
                <a:gd name="connsiteY7" fmla="*/ 1333500 h 1546860"/>
                <a:gd name="connsiteX8" fmla="*/ 0 w 1463040"/>
                <a:gd name="connsiteY8" fmla="*/ 1546860 h 1546860"/>
                <a:gd name="connsiteX0" fmla="*/ 1463040 w 1463040"/>
                <a:gd name="connsiteY0" fmla="*/ 0 h 1546860"/>
                <a:gd name="connsiteX1" fmla="*/ 1257300 w 1463040"/>
                <a:gd name="connsiteY1" fmla="*/ 45720 h 1546860"/>
                <a:gd name="connsiteX2" fmla="*/ 1188720 w 1463040"/>
                <a:gd name="connsiteY2" fmla="*/ 198120 h 1546860"/>
                <a:gd name="connsiteX3" fmla="*/ 1104900 w 1463040"/>
                <a:gd name="connsiteY3" fmla="*/ 388620 h 1546860"/>
                <a:gd name="connsiteX4" fmla="*/ 861060 w 1463040"/>
                <a:gd name="connsiteY4" fmla="*/ 571500 h 1546860"/>
                <a:gd name="connsiteX5" fmla="*/ 388620 w 1463040"/>
                <a:gd name="connsiteY5" fmla="*/ 982980 h 1546860"/>
                <a:gd name="connsiteX6" fmla="*/ 137160 w 1463040"/>
                <a:gd name="connsiteY6" fmla="*/ 1333500 h 1546860"/>
                <a:gd name="connsiteX7" fmla="*/ 0 w 1463040"/>
                <a:gd name="connsiteY7" fmla="*/ 1546860 h 1546860"/>
                <a:gd name="connsiteX0" fmla="*/ 1463040 w 1463040"/>
                <a:gd name="connsiteY0" fmla="*/ 0 h 1546860"/>
                <a:gd name="connsiteX1" fmla="*/ 1257300 w 1463040"/>
                <a:gd name="connsiteY1" fmla="*/ 45720 h 1546860"/>
                <a:gd name="connsiteX2" fmla="*/ 1188720 w 1463040"/>
                <a:gd name="connsiteY2" fmla="*/ 198120 h 1546860"/>
                <a:gd name="connsiteX3" fmla="*/ 1104900 w 1463040"/>
                <a:gd name="connsiteY3" fmla="*/ 388620 h 1546860"/>
                <a:gd name="connsiteX4" fmla="*/ 388620 w 1463040"/>
                <a:gd name="connsiteY4" fmla="*/ 982980 h 1546860"/>
                <a:gd name="connsiteX5" fmla="*/ 137160 w 1463040"/>
                <a:gd name="connsiteY5" fmla="*/ 1333500 h 1546860"/>
                <a:gd name="connsiteX6" fmla="*/ 0 w 1463040"/>
                <a:gd name="connsiteY6" fmla="*/ 1546860 h 1546860"/>
                <a:gd name="connsiteX0" fmla="*/ 1463040 w 1463040"/>
                <a:gd name="connsiteY0" fmla="*/ 19050 h 1565910"/>
                <a:gd name="connsiteX1" fmla="*/ 1257300 w 1463040"/>
                <a:gd name="connsiteY1" fmla="*/ 64770 h 1565910"/>
                <a:gd name="connsiteX2" fmla="*/ 1104900 w 1463040"/>
                <a:gd name="connsiteY2" fmla="*/ 407670 h 1565910"/>
                <a:gd name="connsiteX3" fmla="*/ 388620 w 1463040"/>
                <a:gd name="connsiteY3" fmla="*/ 1002030 h 1565910"/>
                <a:gd name="connsiteX4" fmla="*/ 137160 w 1463040"/>
                <a:gd name="connsiteY4" fmla="*/ 1352550 h 1565910"/>
                <a:gd name="connsiteX5" fmla="*/ 0 w 1463040"/>
                <a:gd name="connsiteY5" fmla="*/ 1565910 h 156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0" h="1565910">
                  <a:moveTo>
                    <a:pt x="1463040" y="19050"/>
                  </a:moveTo>
                  <a:cubicBezTo>
                    <a:pt x="1381760" y="32385"/>
                    <a:pt x="1316990" y="0"/>
                    <a:pt x="1257300" y="64770"/>
                  </a:cubicBezTo>
                  <a:cubicBezTo>
                    <a:pt x="1197610" y="129540"/>
                    <a:pt x="1249680" y="251460"/>
                    <a:pt x="1104900" y="407670"/>
                  </a:cubicBezTo>
                  <a:cubicBezTo>
                    <a:pt x="971550" y="538480"/>
                    <a:pt x="549910" y="844550"/>
                    <a:pt x="388620" y="1002030"/>
                  </a:cubicBezTo>
                  <a:cubicBezTo>
                    <a:pt x="318770" y="1088390"/>
                    <a:pt x="201930" y="1258570"/>
                    <a:pt x="137160" y="1352550"/>
                  </a:cubicBezTo>
                  <a:cubicBezTo>
                    <a:pt x="93980" y="1419860"/>
                    <a:pt x="26670" y="1530350"/>
                    <a:pt x="0" y="1565910"/>
                  </a:cubicBezTo>
                </a:path>
              </a:pathLst>
            </a:custGeom>
            <a:ln w="381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 name="フリーフォーム 62"/>
            <p:cNvSpPr/>
            <p:nvPr/>
          </p:nvSpPr>
          <p:spPr>
            <a:xfrm>
              <a:off x="6005513" y="5724525"/>
              <a:ext cx="338137" cy="95250"/>
            </a:xfrm>
            <a:custGeom>
              <a:avLst/>
              <a:gdLst>
                <a:gd name="connsiteX0" fmla="*/ 0 w 338137"/>
                <a:gd name="connsiteY0" fmla="*/ 0 h 95250"/>
                <a:gd name="connsiteX1" fmla="*/ 338137 w 338137"/>
                <a:gd name="connsiteY1" fmla="*/ 95250 h 95250"/>
              </a:gdLst>
              <a:ahLst/>
              <a:cxnLst>
                <a:cxn ang="0">
                  <a:pos x="connsiteX0" y="connsiteY0"/>
                </a:cxn>
                <a:cxn ang="0">
                  <a:pos x="connsiteX1" y="connsiteY1"/>
                </a:cxn>
              </a:cxnLst>
              <a:rect l="l" t="t" r="r" b="b"/>
              <a:pathLst>
                <a:path w="338137" h="95250">
                  <a:moveTo>
                    <a:pt x="0" y="0"/>
                  </a:moveTo>
                  <a:lnTo>
                    <a:pt x="338137" y="95250"/>
                  </a:lnTo>
                </a:path>
              </a:pathLst>
            </a:custGeom>
            <a:ln w="381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フリーフォーム 63"/>
            <p:cNvSpPr/>
            <p:nvPr/>
          </p:nvSpPr>
          <p:spPr>
            <a:xfrm>
              <a:off x="6229350" y="5282406"/>
              <a:ext cx="1009650" cy="1132682"/>
            </a:xfrm>
            <a:custGeom>
              <a:avLst/>
              <a:gdLst>
                <a:gd name="connsiteX0" fmla="*/ 1009650 w 1009650"/>
                <a:gd name="connsiteY0" fmla="*/ 177006 h 1162844"/>
                <a:gd name="connsiteX1" fmla="*/ 719138 w 1009650"/>
                <a:gd name="connsiteY1" fmla="*/ 38894 h 1162844"/>
                <a:gd name="connsiteX2" fmla="*/ 633413 w 1009650"/>
                <a:gd name="connsiteY2" fmla="*/ 15081 h 1162844"/>
                <a:gd name="connsiteX3" fmla="*/ 571500 w 1009650"/>
                <a:gd name="connsiteY3" fmla="*/ 10319 h 1162844"/>
                <a:gd name="connsiteX4" fmla="*/ 476250 w 1009650"/>
                <a:gd name="connsiteY4" fmla="*/ 76994 h 1162844"/>
                <a:gd name="connsiteX5" fmla="*/ 266700 w 1009650"/>
                <a:gd name="connsiteY5" fmla="*/ 291306 h 1162844"/>
                <a:gd name="connsiteX6" fmla="*/ 152400 w 1009650"/>
                <a:gd name="connsiteY6" fmla="*/ 467519 h 1162844"/>
                <a:gd name="connsiteX7" fmla="*/ 90488 w 1009650"/>
                <a:gd name="connsiteY7" fmla="*/ 572294 h 1162844"/>
                <a:gd name="connsiteX8" fmla="*/ 42863 w 1009650"/>
                <a:gd name="connsiteY8" fmla="*/ 772319 h 1162844"/>
                <a:gd name="connsiteX9" fmla="*/ 9525 w 1009650"/>
                <a:gd name="connsiteY9" fmla="*/ 967581 h 1162844"/>
                <a:gd name="connsiteX10" fmla="*/ 0 w 1009650"/>
                <a:gd name="connsiteY10" fmla="*/ 1162844 h 1162844"/>
                <a:gd name="connsiteX0" fmla="*/ 1009650 w 1009650"/>
                <a:gd name="connsiteY0" fmla="*/ 168275 h 1154113"/>
                <a:gd name="connsiteX1" fmla="*/ 719138 w 1009650"/>
                <a:gd name="connsiteY1" fmla="*/ 30163 h 1154113"/>
                <a:gd name="connsiteX2" fmla="*/ 633413 w 1009650"/>
                <a:gd name="connsiteY2" fmla="*/ 6350 h 1154113"/>
                <a:gd name="connsiteX3" fmla="*/ 476250 w 1009650"/>
                <a:gd name="connsiteY3" fmla="*/ 68263 h 1154113"/>
                <a:gd name="connsiteX4" fmla="*/ 266700 w 1009650"/>
                <a:gd name="connsiteY4" fmla="*/ 282575 h 1154113"/>
                <a:gd name="connsiteX5" fmla="*/ 152400 w 1009650"/>
                <a:gd name="connsiteY5" fmla="*/ 458788 h 1154113"/>
                <a:gd name="connsiteX6" fmla="*/ 90488 w 1009650"/>
                <a:gd name="connsiteY6" fmla="*/ 563563 h 1154113"/>
                <a:gd name="connsiteX7" fmla="*/ 42863 w 1009650"/>
                <a:gd name="connsiteY7" fmla="*/ 763588 h 1154113"/>
                <a:gd name="connsiteX8" fmla="*/ 9525 w 1009650"/>
                <a:gd name="connsiteY8" fmla="*/ 958850 h 1154113"/>
                <a:gd name="connsiteX9" fmla="*/ 0 w 1009650"/>
                <a:gd name="connsiteY9" fmla="*/ 1154113 h 1154113"/>
                <a:gd name="connsiteX0" fmla="*/ 1009650 w 1009650"/>
                <a:gd name="connsiteY0" fmla="*/ 168275 h 1154113"/>
                <a:gd name="connsiteX1" fmla="*/ 719138 w 1009650"/>
                <a:gd name="connsiteY1" fmla="*/ 30163 h 1154113"/>
                <a:gd name="connsiteX2" fmla="*/ 633413 w 1009650"/>
                <a:gd name="connsiteY2" fmla="*/ 6350 h 1154113"/>
                <a:gd name="connsiteX3" fmla="*/ 476250 w 1009650"/>
                <a:gd name="connsiteY3" fmla="*/ 68263 h 1154113"/>
                <a:gd name="connsiteX4" fmla="*/ 266700 w 1009650"/>
                <a:gd name="connsiteY4" fmla="*/ 282575 h 1154113"/>
                <a:gd name="connsiteX5" fmla="*/ 90488 w 1009650"/>
                <a:gd name="connsiteY5" fmla="*/ 563563 h 1154113"/>
                <a:gd name="connsiteX6" fmla="*/ 42863 w 1009650"/>
                <a:gd name="connsiteY6" fmla="*/ 763588 h 1154113"/>
                <a:gd name="connsiteX7" fmla="*/ 9525 w 1009650"/>
                <a:gd name="connsiteY7" fmla="*/ 958850 h 1154113"/>
                <a:gd name="connsiteX8" fmla="*/ 0 w 1009650"/>
                <a:gd name="connsiteY8" fmla="*/ 1154113 h 1154113"/>
                <a:gd name="connsiteX0" fmla="*/ 1009650 w 1009650"/>
                <a:gd name="connsiteY0" fmla="*/ 168275 h 1154113"/>
                <a:gd name="connsiteX1" fmla="*/ 719138 w 1009650"/>
                <a:gd name="connsiteY1" fmla="*/ 30163 h 1154113"/>
                <a:gd name="connsiteX2" fmla="*/ 633413 w 1009650"/>
                <a:gd name="connsiteY2" fmla="*/ 6350 h 1154113"/>
                <a:gd name="connsiteX3" fmla="*/ 476250 w 1009650"/>
                <a:gd name="connsiteY3" fmla="*/ 68263 h 1154113"/>
                <a:gd name="connsiteX4" fmla="*/ 266700 w 1009650"/>
                <a:gd name="connsiteY4" fmla="*/ 282575 h 1154113"/>
                <a:gd name="connsiteX5" fmla="*/ 90488 w 1009650"/>
                <a:gd name="connsiteY5" fmla="*/ 563563 h 1154113"/>
                <a:gd name="connsiteX6" fmla="*/ 9525 w 1009650"/>
                <a:gd name="connsiteY6" fmla="*/ 958850 h 1154113"/>
                <a:gd name="connsiteX7" fmla="*/ 0 w 1009650"/>
                <a:gd name="connsiteY7" fmla="*/ 1154113 h 1154113"/>
                <a:gd name="connsiteX0" fmla="*/ 1009650 w 1009650"/>
                <a:gd name="connsiteY0" fmla="*/ 178594 h 1164432"/>
                <a:gd name="connsiteX1" fmla="*/ 633413 w 1009650"/>
                <a:gd name="connsiteY1" fmla="*/ 16669 h 1164432"/>
                <a:gd name="connsiteX2" fmla="*/ 476250 w 1009650"/>
                <a:gd name="connsiteY2" fmla="*/ 78582 h 1164432"/>
                <a:gd name="connsiteX3" fmla="*/ 266700 w 1009650"/>
                <a:gd name="connsiteY3" fmla="*/ 292894 h 1164432"/>
                <a:gd name="connsiteX4" fmla="*/ 90488 w 1009650"/>
                <a:gd name="connsiteY4" fmla="*/ 573882 h 1164432"/>
                <a:gd name="connsiteX5" fmla="*/ 9525 w 1009650"/>
                <a:gd name="connsiteY5" fmla="*/ 969169 h 1164432"/>
                <a:gd name="connsiteX6" fmla="*/ 0 w 1009650"/>
                <a:gd name="connsiteY6" fmla="*/ 1164432 h 1164432"/>
                <a:gd name="connsiteX0" fmla="*/ 1009650 w 1009650"/>
                <a:gd name="connsiteY0" fmla="*/ 144711 h 1130549"/>
                <a:gd name="connsiteX1" fmla="*/ 718914 w 1009650"/>
                <a:gd name="connsiteY1" fmla="*/ 16669 h 1130549"/>
                <a:gd name="connsiteX2" fmla="*/ 476250 w 1009650"/>
                <a:gd name="connsiteY2" fmla="*/ 44699 h 1130549"/>
                <a:gd name="connsiteX3" fmla="*/ 266700 w 1009650"/>
                <a:gd name="connsiteY3" fmla="*/ 259011 h 1130549"/>
                <a:gd name="connsiteX4" fmla="*/ 90488 w 1009650"/>
                <a:gd name="connsiteY4" fmla="*/ 539999 h 1130549"/>
                <a:gd name="connsiteX5" fmla="*/ 9525 w 1009650"/>
                <a:gd name="connsiteY5" fmla="*/ 935286 h 1130549"/>
                <a:gd name="connsiteX6" fmla="*/ 0 w 1009650"/>
                <a:gd name="connsiteY6" fmla="*/ 1130549 h 1130549"/>
                <a:gd name="connsiteX0" fmla="*/ 1009650 w 1009650"/>
                <a:gd name="connsiteY0" fmla="*/ 144711 h 1130549"/>
                <a:gd name="connsiteX1" fmla="*/ 718914 w 1009650"/>
                <a:gd name="connsiteY1" fmla="*/ 16669 h 1130549"/>
                <a:gd name="connsiteX2" fmla="*/ 476250 w 1009650"/>
                <a:gd name="connsiteY2" fmla="*/ 44699 h 1130549"/>
                <a:gd name="connsiteX3" fmla="*/ 266700 w 1009650"/>
                <a:gd name="connsiteY3" fmla="*/ 259011 h 1130549"/>
                <a:gd name="connsiteX4" fmla="*/ 90488 w 1009650"/>
                <a:gd name="connsiteY4" fmla="*/ 539999 h 1130549"/>
                <a:gd name="connsiteX5" fmla="*/ 9525 w 1009650"/>
                <a:gd name="connsiteY5" fmla="*/ 935286 h 1130549"/>
                <a:gd name="connsiteX6" fmla="*/ 0 w 1009650"/>
                <a:gd name="connsiteY6" fmla="*/ 1130549 h 1130549"/>
                <a:gd name="connsiteX0" fmla="*/ 1009650 w 1009650"/>
                <a:gd name="connsiteY0" fmla="*/ 148017 h 1133855"/>
                <a:gd name="connsiteX1" fmla="*/ 718914 w 1009650"/>
                <a:gd name="connsiteY1" fmla="*/ 19975 h 1133855"/>
                <a:gd name="connsiteX2" fmla="*/ 476250 w 1009650"/>
                <a:gd name="connsiteY2" fmla="*/ 48005 h 1133855"/>
                <a:gd name="connsiteX3" fmla="*/ 214858 w 1009650"/>
                <a:gd name="connsiteY3" fmla="*/ 308007 h 1133855"/>
                <a:gd name="connsiteX4" fmla="*/ 90488 w 1009650"/>
                <a:gd name="connsiteY4" fmla="*/ 543305 h 1133855"/>
                <a:gd name="connsiteX5" fmla="*/ 9525 w 1009650"/>
                <a:gd name="connsiteY5" fmla="*/ 938592 h 1133855"/>
                <a:gd name="connsiteX6" fmla="*/ 0 w 1009650"/>
                <a:gd name="connsiteY6" fmla="*/ 1133855 h 1133855"/>
                <a:gd name="connsiteX0" fmla="*/ 1009650 w 1009650"/>
                <a:gd name="connsiteY0" fmla="*/ 148017 h 1133855"/>
                <a:gd name="connsiteX1" fmla="*/ 718914 w 1009650"/>
                <a:gd name="connsiteY1" fmla="*/ 19975 h 1133855"/>
                <a:gd name="connsiteX2" fmla="*/ 476250 w 1009650"/>
                <a:gd name="connsiteY2" fmla="*/ 48005 h 1133855"/>
                <a:gd name="connsiteX3" fmla="*/ 214858 w 1009650"/>
                <a:gd name="connsiteY3" fmla="*/ 308007 h 1133855"/>
                <a:gd name="connsiteX4" fmla="*/ 90488 w 1009650"/>
                <a:gd name="connsiteY4" fmla="*/ 543305 h 1133855"/>
                <a:gd name="connsiteX5" fmla="*/ 0 w 1009650"/>
                <a:gd name="connsiteY5" fmla="*/ 1133855 h 1133855"/>
                <a:gd name="connsiteX0" fmla="*/ 1009650 w 1009650"/>
                <a:gd name="connsiteY0" fmla="*/ 187234 h 1173072"/>
                <a:gd name="connsiteX1" fmla="*/ 718914 w 1009650"/>
                <a:gd name="connsiteY1" fmla="*/ 59192 h 1173072"/>
                <a:gd name="connsiteX2" fmla="*/ 476250 w 1009650"/>
                <a:gd name="connsiteY2" fmla="*/ 87222 h 1173072"/>
                <a:gd name="connsiteX3" fmla="*/ 90488 w 1009650"/>
                <a:gd name="connsiteY3" fmla="*/ 582522 h 1173072"/>
                <a:gd name="connsiteX4" fmla="*/ 0 w 1009650"/>
                <a:gd name="connsiteY4" fmla="*/ 1173072 h 1173072"/>
                <a:gd name="connsiteX0" fmla="*/ 1009650 w 1009650"/>
                <a:gd name="connsiteY0" fmla="*/ 144711 h 1130549"/>
                <a:gd name="connsiteX1" fmla="*/ 718914 w 1009650"/>
                <a:gd name="connsiteY1" fmla="*/ 16669 h 1130549"/>
                <a:gd name="connsiteX2" fmla="*/ 476250 w 1009650"/>
                <a:gd name="connsiteY2" fmla="*/ 44699 h 1130549"/>
                <a:gd name="connsiteX3" fmla="*/ 90488 w 1009650"/>
                <a:gd name="connsiteY3" fmla="*/ 539999 h 1130549"/>
                <a:gd name="connsiteX4" fmla="*/ 0 w 1009650"/>
                <a:gd name="connsiteY4" fmla="*/ 1130549 h 1130549"/>
                <a:gd name="connsiteX0" fmla="*/ 1009650 w 1009650"/>
                <a:gd name="connsiteY0" fmla="*/ 146844 h 1132682"/>
                <a:gd name="connsiteX1" fmla="*/ 718914 w 1009650"/>
                <a:gd name="connsiteY1" fmla="*/ 18802 h 1132682"/>
                <a:gd name="connsiteX2" fmla="*/ 476250 w 1009650"/>
                <a:gd name="connsiteY2" fmla="*/ 46832 h 1132682"/>
                <a:gd name="connsiteX3" fmla="*/ 90488 w 1009650"/>
                <a:gd name="connsiteY3" fmla="*/ 542132 h 1132682"/>
                <a:gd name="connsiteX4" fmla="*/ 0 w 1009650"/>
                <a:gd name="connsiteY4" fmla="*/ 1132682 h 1132682"/>
                <a:gd name="connsiteX0" fmla="*/ 1009650 w 1009650"/>
                <a:gd name="connsiteY0" fmla="*/ 146844 h 1132682"/>
                <a:gd name="connsiteX1" fmla="*/ 718914 w 1009650"/>
                <a:gd name="connsiteY1" fmla="*/ 18802 h 1132682"/>
                <a:gd name="connsiteX2" fmla="*/ 476250 w 1009650"/>
                <a:gd name="connsiteY2" fmla="*/ 46832 h 1132682"/>
                <a:gd name="connsiteX3" fmla="*/ 90488 w 1009650"/>
                <a:gd name="connsiteY3" fmla="*/ 542132 h 1132682"/>
                <a:gd name="connsiteX4" fmla="*/ 0 w 1009650"/>
                <a:gd name="connsiteY4" fmla="*/ 1132682 h 1132682"/>
                <a:gd name="connsiteX0" fmla="*/ 1009650 w 1009650"/>
                <a:gd name="connsiteY0" fmla="*/ 146844 h 1132682"/>
                <a:gd name="connsiteX1" fmla="*/ 718914 w 1009650"/>
                <a:gd name="connsiteY1" fmla="*/ 18802 h 1132682"/>
                <a:gd name="connsiteX2" fmla="*/ 430882 w 1009650"/>
                <a:gd name="connsiteY2" fmla="*/ 90810 h 1132682"/>
                <a:gd name="connsiteX3" fmla="*/ 90488 w 1009650"/>
                <a:gd name="connsiteY3" fmla="*/ 542132 h 1132682"/>
                <a:gd name="connsiteX4" fmla="*/ 0 w 1009650"/>
                <a:gd name="connsiteY4" fmla="*/ 1132682 h 1132682"/>
                <a:gd name="connsiteX0" fmla="*/ 1009650 w 1009650"/>
                <a:gd name="connsiteY0" fmla="*/ 146844 h 1132682"/>
                <a:gd name="connsiteX1" fmla="*/ 718914 w 1009650"/>
                <a:gd name="connsiteY1" fmla="*/ 18802 h 1132682"/>
                <a:gd name="connsiteX2" fmla="*/ 430882 w 1009650"/>
                <a:gd name="connsiteY2" fmla="*/ 90810 h 1132682"/>
                <a:gd name="connsiteX3" fmla="*/ 90488 w 1009650"/>
                <a:gd name="connsiteY3" fmla="*/ 542132 h 1132682"/>
                <a:gd name="connsiteX4" fmla="*/ 0 w 1009650"/>
                <a:gd name="connsiteY4" fmla="*/ 1132682 h 113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1132682">
                  <a:moveTo>
                    <a:pt x="1009650" y="146844"/>
                  </a:moveTo>
                  <a:cubicBezTo>
                    <a:pt x="931267" y="113110"/>
                    <a:pt x="762100" y="13966"/>
                    <a:pt x="718914" y="18802"/>
                  </a:cubicBezTo>
                  <a:cubicBezTo>
                    <a:pt x="675258" y="0"/>
                    <a:pt x="540507" y="15197"/>
                    <a:pt x="430882" y="90810"/>
                  </a:cubicBezTo>
                  <a:cubicBezTo>
                    <a:pt x="326144" y="178032"/>
                    <a:pt x="169863" y="361157"/>
                    <a:pt x="90488" y="542132"/>
                  </a:cubicBezTo>
                  <a:cubicBezTo>
                    <a:pt x="54678" y="679773"/>
                    <a:pt x="18852" y="1009651"/>
                    <a:pt x="0" y="1132682"/>
                  </a:cubicBezTo>
                </a:path>
              </a:pathLst>
            </a:custGeom>
            <a:ln w="4445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フリーフォーム 64"/>
            <p:cNvSpPr/>
            <p:nvPr/>
          </p:nvSpPr>
          <p:spPr>
            <a:xfrm>
              <a:off x="6296025" y="5906294"/>
              <a:ext cx="900113" cy="208756"/>
            </a:xfrm>
            <a:custGeom>
              <a:avLst/>
              <a:gdLst>
                <a:gd name="connsiteX0" fmla="*/ 904082 w 904082"/>
                <a:gd name="connsiteY0" fmla="*/ 207168 h 207168"/>
                <a:gd name="connsiteX1" fmla="*/ 637382 w 904082"/>
                <a:gd name="connsiteY1" fmla="*/ 73818 h 207168"/>
                <a:gd name="connsiteX2" fmla="*/ 618332 w 904082"/>
                <a:gd name="connsiteY2" fmla="*/ 73818 h 207168"/>
                <a:gd name="connsiteX3" fmla="*/ 518319 w 904082"/>
                <a:gd name="connsiteY3" fmla="*/ 30956 h 207168"/>
                <a:gd name="connsiteX4" fmla="*/ 351632 w 904082"/>
                <a:gd name="connsiteY4" fmla="*/ 7143 h 207168"/>
                <a:gd name="connsiteX5" fmla="*/ 89694 w 904082"/>
                <a:gd name="connsiteY5" fmla="*/ 2381 h 207168"/>
                <a:gd name="connsiteX6" fmla="*/ 3969 w 904082"/>
                <a:gd name="connsiteY6" fmla="*/ 21431 h 207168"/>
                <a:gd name="connsiteX0" fmla="*/ 904082 w 904082"/>
                <a:gd name="connsiteY0" fmla="*/ 207168 h 207168"/>
                <a:gd name="connsiteX1" fmla="*/ 637382 w 904082"/>
                <a:gd name="connsiteY1" fmla="*/ 73818 h 207168"/>
                <a:gd name="connsiteX2" fmla="*/ 518319 w 904082"/>
                <a:gd name="connsiteY2" fmla="*/ 30956 h 207168"/>
                <a:gd name="connsiteX3" fmla="*/ 351632 w 904082"/>
                <a:gd name="connsiteY3" fmla="*/ 7143 h 207168"/>
                <a:gd name="connsiteX4" fmla="*/ 89694 w 904082"/>
                <a:gd name="connsiteY4" fmla="*/ 2381 h 207168"/>
                <a:gd name="connsiteX5" fmla="*/ 3969 w 904082"/>
                <a:gd name="connsiteY5" fmla="*/ 21431 h 207168"/>
                <a:gd name="connsiteX0" fmla="*/ 904082 w 904082"/>
                <a:gd name="connsiteY0" fmla="*/ 211931 h 211931"/>
                <a:gd name="connsiteX1" fmla="*/ 637382 w 904082"/>
                <a:gd name="connsiteY1" fmla="*/ 78581 h 211931"/>
                <a:gd name="connsiteX2" fmla="*/ 351632 w 904082"/>
                <a:gd name="connsiteY2" fmla="*/ 11906 h 211931"/>
                <a:gd name="connsiteX3" fmla="*/ 89694 w 904082"/>
                <a:gd name="connsiteY3" fmla="*/ 7144 h 211931"/>
                <a:gd name="connsiteX4" fmla="*/ 3969 w 904082"/>
                <a:gd name="connsiteY4" fmla="*/ 26194 h 211931"/>
                <a:gd name="connsiteX0" fmla="*/ 900113 w 900113"/>
                <a:gd name="connsiteY0" fmla="*/ 208756 h 208756"/>
                <a:gd name="connsiteX1" fmla="*/ 633413 w 900113"/>
                <a:gd name="connsiteY1" fmla="*/ 75406 h 208756"/>
                <a:gd name="connsiteX2" fmla="*/ 347663 w 900113"/>
                <a:gd name="connsiteY2" fmla="*/ 8731 h 208756"/>
                <a:gd name="connsiteX3" fmla="*/ 0 w 900113"/>
                <a:gd name="connsiteY3" fmla="*/ 23019 h 208756"/>
              </a:gdLst>
              <a:ahLst/>
              <a:cxnLst>
                <a:cxn ang="0">
                  <a:pos x="connsiteX0" y="connsiteY0"/>
                </a:cxn>
                <a:cxn ang="0">
                  <a:pos x="connsiteX1" y="connsiteY1"/>
                </a:cxn>
                <a:cxn ang="0">
                  <a:pos x="connsiteX2" y="connsiteY2"/>
                </a:cxn>
                <a:cxn ang="0">
                  <a:pos x="connsiteX3" y="connsiteY3"/>
                </a:cxn>
              </a:cxnLst>
              <a:rect l="l" t="t" r="r" b="b"/>
              <a:pathLst>
                <a:path w="900113" h="208756">
                  <a:moveTo>
                    <a:pt x="900113" y="208756"/>
                  </a:moveTo>
                  <a:lnTo>
                    <a:pt x="633413" y="75406"/>
                  </a:lnTo>
                  <a:cubicBezTo>
                    <a:pt x="541338" y="42069"/>
                    <a:pt x="453232" y="17462"/>
                    <a:pt x="347663" y="8731"/>
                  </a:cubicBezTo>
                  <a:cubicBezTo>
                    <a:pt x="242094" y="0"/>
                    <a:pt x="72430" y="20042"/>
                    <a:pt x="0" y="23019"/>
                  </a:cubicBezTo>
                </a:path>
              </a:pathLst>
            </a:custGeom>
            <a:ln w="381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 name="フリーフォーム 65"/>
            <p:cNvSpPr/>
            <p:nvPr/>
          </p:nvSpPr>
          <p:spPr>
            <a:xfrm>
              <a:off x="6572250" y="5930900"/>
              <a:ext cx="158750" cy="400050"/>
            </a:xfrm>
            <a:custGeom>
              <a:avLst/>
              <a:gdLst>
                <a:gd name="connsiteX0" fmla="*/ 158750 w 158750"/>
                <a:gd name="connsiteY0" fmla="*/ 0 h 400050"/>
                <a:gd name="connsiteX1" fmla="*/ 69850 w 158750"/>
                <a:gd name="connsiteY1" fmla="*/ 184150 h 400050"/>
                <a:gd name="connsiteX2" fmla="*/ 0 w 158750"/>
                <a:gd name="connsiteY2" fmla="*/ 400050 h 400050"/>
              </a:gdLst>
              <a:ahLst/>
              <a:cxnLst>
                <a:cxn ang="0">
                  <a:pos x="connsiteX0" y="connsiteY0"/>
                </a:cxn>
                <a:cxn ang="0">
                  <a:pos x="connsiteX1" y="connsiteY1"/>
                </a:cxn>
                <a:cxn ang="0">
                  <a:pos x="connsiteX2" y="connsiteY2"/>
                </a:cxn>
              </a:cxnLst>
              <a:rect l="l" t="t" r="r" b="b"/>
              <a:pathLst>
                <a:path w="158750" h="400050">
                  <a:moveTo>
                    <a:pt x="158750" y="0"/>
                  </a:moveTo>
                  <a:cubicBezTo>
                    <a:pt x="127529" y="58737"/>
                    <a:pt x="96308" y="117475"/>
                    <a:pt x="69850" y="184150"/>
                  </a:cubicBezTo>
                  <a:cubicBezTo>
                    <a:pt x="43392" y="250825"/>
                    <a:pt x="14817" y="364067"/>
                    <a:pt x="0" y="400050"/>
                  </a:cubicBezTo>
                </a:path>
              </a:pathLst>
            </a:custGeom>
            <a:ln w="381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フリーフォーム 66"/>
            <p:cNvSpPr/>
            <p:nvPr/>
          </p:nvSpPr>
          <p:spPr>
            <a:xfrm>
              <a:off x="6273800" y="6102350"/>
              <a:ext cx="762000" cy="222250"/>
            </a:xfrm>
            <a:custGeom>
              <a:avLst/>
              <a:gdLst>
                <a:gd name="connsiteX0" fmla="*/ 762000 w 762000"/>
                <a:gd name="connsiteY0" fmla="*/ 222250 h 222250"/>
                <a:gd name="connsiteX1" fmla="*/ 469900 w 762000"/>
                <a:gd name="connsiteY1" fmla="*/ 82550 h 222250"/>
                <a:gd name="connsiteX2" fmla="*/ 304800 w 762000"/>
                <a:gd name="connsiteY2" fmla="*/ 25400 h 222250"/>
                <a:gd name="connsiteX3" fmla="*/ 0 w 762000"/>
                <a:gd name="connsiteY3" fmla="*/ 0 h 222250"/>
              </a:gdLst>
              <a:ahLst/>
              <a:cxnLst>
                <a:cxn ang="0">
                  <a:pos x="connsiteX0" y="connsiteY0"/>
                </a:cxn>
                <a:cxn ang="0">
                  <a:pos x="connsiteX1" y="connsiteY1"/>
                </a:cxn>
                <a:cxn ang="0">
                  <a:pos x="connsiteX2" y="connsiteY2"/>
                </a:cxn>
                <a:cxn ang="0">
                  <a:pos x="connsiteX3" y="connsiteY3"/>
                </a:cxn>
              </a:cxnLst>
              <a:rect l="l" t="t" r="r" b="b"/>
              <a:pathLst>
                <a:path w="762000" h="222250">
                  <a:moveTo>
                    <a:pt x="762000" y="222250"/>
                  </a:moveTo>
                  <a:cubicBezTo>
                    <a:pt x="654050" y="168804"/>
                    <a:pt x="546100" y="115358"/>
                    <a:pt x="469900" y="82550"/>
                  </a:cubicBezTo>
                  <a:cubicBezTo>
                    <a:pt x="393700" y="49742"/>
                    <a:pt x="383117" y="39158"/>
                    <a:pt x="304800" y="25400"/>
                  </a:cubicBezTo>
                  <a:cubicBezTo>
                    <a:pt x="226483" y="11642"/>
                    <a:pt x="30692" y="6350"/>
                    <a:pt x="0" y="0"/>
                  </a:cubicBezTo>
                </a:path>
              </a:pathLst>
            </a:custGeom>
            <a:ln w="381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 name="フリーフォーム 67"/>
            <p:cNvSpPr/>
            <p:nvPr/>
          </p:nvSpPr>
          <p:spPr>
            <a:xfrm>
              <a:off x="6985000" y="6210300"/>
              <a:ext cx="146050" cy="171450"/>
            </a:xfrm>
            <a:custGeom>
              <a:avLst/>
              <a:gdLst>
                <a:gd name="connsiteX0" fmla="*/ 146050 w 146050"/>
                <a:gd name="connsiteY0" fmla="*/ 0 h 171450"/>
                <a:gd name="connsiteX1" fmla="*/ 0 w 146050"/>
                <a:gd name="connsiteY1" fmla="*/ 171450 h 171450"/>
              </a:gdLst>
              <a:ahLst/>
              <a:cxnLst>
                <a:cxn ang="0">
                  <a:pos x="connsiteX0" y="connsiteY0"/>
                </a:cxn>
                <a:cxn ang="0">
                  <a:pos x="connsiteX1" y="connsiteY1"/>
                </a:cxn>
              </a:cxnLst>
              <a:rect l="l" t="t" r="r" b="b"/>
              <a:pathLst>
                <a:path w="146050" h="171450">
                  <a:moveTo>
                    <a:pt x="146050" y="0"/>
                  </a:moveTo>
                  <a:cubicBezTo>
                    <a:pt x="97367" y="57150"/>
                    <a:pt x="23283" y="141817"/>
                    <a:pt x="0" y="171450"/>
                  </a:cubicBezTo>
                </a:path>
              </a:pathLst>
            </a:custGeom>
            <a:ln w="381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70" name="グループ化 69"/>
            <p:cNvGrpSpPr/>
            <p:nvPr/>
          </p:nvGrpSpPr>
          <p:grpSpPr>
            <a:xfrm>
              <a:off x="4788024" y="3749040"/>
              <a:ext cx="2438400" cy="2644140"/>
              <a:chOff x="1909011" y="3749040"/>
              <a:chExt cx="2438400" cy="2644140"/>
            </a:xfrm>
          </p:grpSpPr>
          <p:sp>
            <p:nvSpPr>
              <p:cNvPr id="71" name="フリーフォーム 70"/>
              <p:cNvSpPr/>
              <p:nvPr/>
            </p:nvSpPr>
            <p:spPr>
              <a:xfrm>
                <a:off x="1909011" y="3959726"/>
                <a:ext cx="2438400" cy="323516"/>
              </a:xfrm>
              <a:custGeom>
                <a:avLst/>
                <a:gdLst>
                  <a:gd name="connsiteX0" fmla="*/ 0 w 2438400"/>
                  <a:gd name="connsiteY0" fmla="*/ 323516 h 323516"/>
                  <a:gd name="connsiteX1" fmla="*/ 1459831 w 2438400"/>
                  <a:gd name="connsiteY1" fmla="*/ 50800 h 323516"/>
                  <a:gd name="connsiteX2" fmla="*/ 2438400 w 2438400"/>
                  <a:gd name="connsiteY2" fmla="*/ 18716 h 323516"/>
                  <a:gd name="connsiteX3" fmla="*/ 2438400 w 2438400"/>
                  <a:gd name="connsiteY3" fmla="*/ 18716 h 323516"/>
                </a:gdLst>
                <a:ahLst/>
                <a:cxnLst>
                  <a:cxn ang="0">
                    <a:pos x="connsiteX0" y="connsiteY0"/>
                  </a:cxn>
                  <a:cxn ang="0">
                    <a:pos x="connsiteX1" y="connsiteY1"/>
                  </a:cxn>
                  <a:cxn ang="0">
                    <a:pos x="connsiteX2" y="connsiteY2"/>
                  </a:cxn>
                  <a:cxn ang="0">
                    <a:pos x="connsiteX3" y="connsiteY3"/>
                  </a:cxn>
                </a:cxnLst>
                <a:rect l="l" t="t" r="r" b="b"/>
                <a:pathLst>
                  <a:path w="2438400" h="323516">
                    <a:moveTo>
                      <a:pt x="0" y="323516"/>
                    </a:moveTo>
                    <a:cubicBezTo>
                      <a:pt x="526715" y="212558"/>
                      <a:pt x="1053431" y="101600"/>
                      <a:pt x="1459831" y="50800"/>
                    </a:cubicBezTo>
                    <a:cubicBezTo>
                      <a:pt x="1866231" y="0"/>
                      <a:pt x="2438400" y="18716"/>
                      <a:pt x="2438400" y="18716"/>
                    </a:cubicBezTo>
                    <a:lnTo>
                      <a:pt x="2438400" y="18716"/>
                    </a:lnTo>
                  </a:path>
                </a:pathLst>
              </a:cu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2" name="フリーフォーム 71"/>
              <p:cNvSpPr/>
              <p:nvPr/>
            </p:nvSpPr>
            <p:spPr>
              <a:xfrm>
                <a:off x="2424430" y="3756660"/>
                <a:ext cx="433070" cy="2636520"/>
              </a:xfrm>
              <a:custGeom>
                <a:avLst/>
                <a:gdLst>
                  <a:gd name="connsiteX0" fmla="*/ 39370 w 435610"/>
                  <a:gd name="connsiteY0" fmla="*/ 0 h 2636520"/>
                  <a:gd name="connsiteX1" fmla="*/ 54610 w 435610"/>
                  <a:gd name="connsiteY1" fmla="*/ 106680 h 2636520"/>
                  <a:gd name="connsiteX2" fmla="*/ 54610 w 435610"/>
                  <a:gd name="connsiteY2" fmla="*/ 350520 h 2636520"/>
                  <a:gd name="connsiteX3" fmla="*/ 24130 w 435610"/>
                  <a:gd name="connsiteY3" fmla="*/ 1104900 h 2636520"/>
                  <a:gd name="connsiteX4" fmla="*/ 8890 w 435610"/>
                  <a:gd name="connsiteY4" fmla="*/ 1409700 h 2636520"/>
                  <a:gd name="connsiteX5" fmla="*/ 31750 w 435610"/>
                  <a:gd name="connsiteY5" fmla="*/ 1668780 h 2636520"/>
                  <a:gd name="connsiteX6" fmla="*/ 199390 w 435610"/>
                  <a:gd name="connsiteY6" fmla="*/ 2225040 h 2636520"/>
                  <a:gd name="connsiteX7" fmla="*/ 435610 w 435610"/>
                  <a:gd name="connsiteY7" fmla="*/ 2636520 h 2636520"/>
                  <a:gd name="connsiteX0" fmla="*/ 36830 w 433070"/>
                  <a:gd name="connsiteY0" fmla="*/ 0 h 2636520"/>
                  <a:gd name="connsiteX1" fmla="*/ 52070 w 433070"/>
                  <a:gd name="connsiteY1" fmla="*/ 106680 h 2636520"/>
                  <a:gd name="connsiteX2" fmla="*/ 52070 w 433070"/>
                  <a:gd name="connsiteY2" fmla="*/ 350520 h 2636520"/>
                  <a:gd name="connsiteX3" fmla="*/ 21590 w 433070"/>
                  <a:gd name="connsiteY3" fmla="*/ 1104900 h 2636520"/>
                  <a:gd name="connsiteX4" fmla="*/ 29210 w 433070"/>
                  <a:gd name="connsiteY4" fmla="*/ 1668780 h 2636520"/>
                  <a:gd name="connsiteX5" fmla="*/ 196850 w 433070"/>
                  <a:gd name="connsiteY5" fmla="*/ 2225040 h 2636520"/>
                  <a:gd name="connsiteX6" fmla="*/ 433070 w 433070"/>
                  <a:gd name="connsiteY6" fmla="*/ 26365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70" h="2636520">
                    <a:moveTo>
                      <a:pt x="36830" y="0"/>
                    </a:moveTo>
                    <a:cubicBezTo>
                      <a:pt x="43180" y="24130"/>
                      <a:pt x="49530" y="48260"/>
                      <a:pt x="52070" y="106680"/>
                    </a:cubicBezTo>
                    <a:cubicBezTo>
                      <a:pt x="54610" y="165100"/>
                      <a:pt x="57150" y="184150"/>
                      <a:pt x="52070" y="350520"/>
                    </a:cubicBezTo>
                    <a:cubicBezTo>
                      <a:pt x="46990" y="516890"/>
                      <a:pt x="25400" y="885190"/>
                      <a:pt x="21590" y="1104900"/>
                    </a:cubicBezTo>
                    <a:cubicBezTo>
                      <a:pt x="17780" y="1324610"/>
                      <a:pt x="0" y="1482090"/>
                      <a:pt x="29210" y="1668780"/>
                    </a:cubicBezTo>
                    <a:cubicBezTo>
                      <a:pt x="58420" y="1855470"/>
                      <a:pt x="129540" y="2063750"/>
                      <a:pt x="196850" y="2225040"/>
                    </a:cubicBezTo>
                    <a:cubicBezTo>
                      <a:pt x="264160" y="2386330"/>
                      <a:pt x="433070" y="2636520"/>
                      <a:pt x="433070" y="2636520"/>
                    </a:cubicBezTo>
                  </a:path>
                </a:pathLst>
              </a:cu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3" name="フリーフォーム 72"/>
              <p:cNvSpPr/>
              <p:nvPr/>
            </p:nvSpPr>
            <p:spPr>
              <a:xfrm>
                <a:off x="1981200" y="3749040"/>
                <a:ext cx="1912620" cy="2636520"/>
              </a:xfrm>
              <a:custGeom>
                <a:avLst/>
                <a:gdLst>
                  <a:gd name="connsiteX0" fmla="*/ 1912620 w 1912620"/>
                  <a:gd name="connsiteY0" fmla="*/ 0 h 2636520"/>
                  <a:gd name="connsiteX1" fmla="*/ 1844040 w 1912620"/>
                  <a:gd name="connsiteY1" fmla="*/ 685800 h 2636520"/>
                  <a:gd name="connsiteX2" fmla="*/ 1836420 w 1912620"/>
                  <a:gd name="connsiteY2" fmla="*/ 739140 h 2636520"/>
                  <a:gd name="connsiteX3" fmla="*/ 1744980 w 1912620"/>
                  <a:gd name="connsiteY3" fmla="*/ 1066800 h 2636520"/>
                  <a:gd name="connsiteX4" fmla="*/ 1562100 w 1912620"/>
                  <a:gd name="connsiteY4" fmla="*/ 1356360 h 2636520"/>
                  <a:gd name="connsiteX5" fmla="*/ 1272540 w 1912620"/>
                  <a:gd name="connsiteY5" fmla="*/ 1630680 h 2636520"/>
                  <a:gd name="connsiteX6" fmla="*/ 960120 w 1912620"/>
                  <a:gd name="connsiteY6" fmla="*/ 1836420 h 2636520"/>
                  <a:gd name="connsiteX7" fmla="*/ 769620 w 1912620"/>
                  <a:gd name="connsiteY7" fmla="*/ 1950720 h 2636520"/>
                  <a:gd name="connsiteX8" fmla="*/ 411480 w 1912620"/>
                  <a:gd name="connsiteY8" fmla="*/ 2118360 h 2636520"/>
                  <a:gd name="connsiteX9" fmla="*/ 266700 w 1912620"/>
                  <a:gd name="connsiteY9" fmla="*/ 2270760 h 2636520"/>
                  <a:gd name="connsiteX10" fmla="*/ 129540 w 1912620"/>
                  <a:gd name="connsiteY10" fmla="*/ 2430780 h 2636520"/>
                  <a:gd name="connsiteX11" fmla="*/ 0 w 1912620"/>
                  <a:gd name="connsiteY11" fmla="*/ 2636520 h 2636520"/>
                  <a:gd name="connsiteX0" fmla="*/ 1912620 w 1912620"/>
                  <a:gd name="connsiteY0" fmla="*/ 0 h 2636520"/>
                  <a:gd name="connsiteX1" fmla="*/ 1844040 w 1912620"/>
                  <a:gd name="connsiteY1" fmla="*/ 685800 h 2636520"/>
                  <a:gd name="connsiteX2" fmla="*/ 1836420 w 1912620"/>
                  <a:gd name="connsiteY2" fmla="*/ 739140 h 2636520"/>
                  <a:gd name="connsiteX3" fmla="*/ 1744980 w 1912620"/>
                  <a:gd name="connsiteY3" fmla="*/ 1066800 h 2636520"/>
                  <a:gd name="connsiteX4" fmla="*/ 1562100 w 1912620"/>
                  <a:gd name="connsiteY4" fmla="*/ 1356360 h 2636520"/>
                  <a:gd name="connsiteX5" fmla="*/ 1272540 w 1912620"/>
                  <a:gd name="connsiteY5" fmla="*/ 1630680 h 2636520"/>
                  <a:gd name="connsiteX6" fmla="*/ 960120 w 1912620"/>
                  <a:gd name="connsiteY6" fmla="*/ 1836420 h 2636520"/>
                  <a:gd name="connsiteX7" fmla="*/ 769620 w 1912620"/>
                  <a:gd name="connsiteY7" fmla="*/ 1950720 h 2636520"/>
                  <a:gd name="connsiteX8" fmla="*/ 411480 w 1912620"/>
                  <a:gd name="connsiteY8" fmla="*/ 2118360 h 2636520"/>
                  <a:gd name="connsiteX9" fmla="*/ 129540 w 1912620"/>
                  <a:gd name="connsiteY9" fmla="*/ 2430780 h 2636520"/>
                  <a:gd name="connsiteX10" fmla="*/ 0 w 1912620"/>
                  <a:gd name="connsiteY10" fmla="*/ 2636520 h 2636520"/>
                  <a:gd name="connsiteX0" fmla="*/ 1912620 w 1912620"/>
                  <a:gd name="connsiteY0" fmla="*/ 0 h 2636520"/>
                  <a:gd name="connsiteX1" fmla="*/ 1844040 w 1912620"/>
                  <a:gd name="connsiteY1" fmla="*/ 685800 h 2636520"/>
                  <a:gd name="connsiteX2" fmla="*/ 1836420 w 1912620"/>
                  <a:gd name="connsiteY2" fmla="*/ 739140 h 2636520"/>
                  <a:gd name="connsiteX3" fmla="*/ 1744980 w 1912620"/>
                  <a:gd name="connsiteY3" fmla="*/ 1066800 h 2636520"/>
                  <a:gd name="connsiteX4" fmla="*/ 1562100 w 1912620"/>
                  <a:gd name="connsiteY4" fmla="*/ 1356360 h 2636520"/>
                  <a:gd name="connsiteX5" fmla="*/ 1272540 w 1912620"/>
                  <a:gd name="connsiteY5" fmla="*/ 1630680 h 2636520"/>
                  <a:gd name="connsiteX6" fmla="*/ 769620 w 1912620"/>
                  <a:gd name="connsiteY6" fmla="*/ 1950720 h 2636520"/>
                  <a:gd name="connsiteX7" fmla="*/ 411480 w 1912620"/>
                  <a:gd name="connsiteY7" fmla="*/ 2118360 h 2636520"/>
                  <a:gd name="connsiteX8" fmla="*/ 129540 w 1912620"/>
                  <a:gd name="connsiteY8" fmla="*/ 2430780 h 2636520"/>
                  <a:gd name="connsiteX9" fmla="*/ 0 w 1912620"/>
                  <a:gd name="connsiteY9" fmla="*/ 2636520 h 2636520"/>
                  <a:gd name="connsiteX0" fmla="*/ 1912620 w 1912620"/>
                  <a:gd name="connsiteY0" fmla="*/ 0 h 2636520"/>
                  <a:gd name="connsiteX1" fmla="*/ 1844040 w 1912620"/>
                  <a:gd name="connsiteY1" fmla="*/ 685800 h 2636520"/>
                  <a:gd name="connsiteX2" fmla="*/ 1744980 w 1912620"/>
                  <a:gd name="connsiteY2" fmla="*/ 1066800 h 2636520"/>
                  <a:gd name="connsiteX3" fmla="*/ 1562100 w 1912620"/>
                  <a:gd name="connsiteY3" fmla="*/ 1356360 h 2636520"/>
                  <a:gd name="connsiteX4" fmla="*/ 1272540 w 1912620"/>
                  <a:gd name="connsiteY4" fmla="*/ 1630680 h 2636520"/>
                  <a:gd name="connsiteX5" fmla="*/ 769620 w 1912620"/>
                  <a:gd name="connsiteY5" fmla="*/ 1950720 h 2636520"/>
                  <a:gd name="connsiteX6" fmla="*/ 411480 w 1912620"/>
                  <a:gd name="connsiteY6" fmla="*/ 2118360 h 2636520"/>
                  <a:gd name="connsiteX7" fmla="*/ 129540 w 1912620"/>
                  <a:gd name="connsiteY7" fmla="*/ 2430780 h 2636520"/>
                  <a:gd name="connsiteX8" fmla="*/ 0 w 1912620"/>
                  <a:gd name="connsiteY8" fmla="*/ 2636520 h 2636520"/>
                  <a:gd name="connsiteX0" fmla="*/ 1912620 w 1912620"/>
                  <a:gd name="connsiteY0" fmla="*/ 0 h 2636520"/>
                  <a:gd name="connsiteX1" fmla="*/ 1844040 w 1912620"/>
                  <a:gd name="connsiteY1" fmla="*/ 685800 h 2636520"/>
                  <a:gd name="connsiteX2" fmla="*/ 1744980 w 1912620"/>
                  <a:gd name="connsiteY2" fmla="*/ 1066800 h 2636520"/>
                  <a:gd name="connsiteX3" fmla="*/ 1562100 w 1912620"/>
                  <a:gd name="connsiteY3" fmla="*/ 1356360 h 2636520"/>
                  <a:gd name="connsiteX4" fmla="*/ 1272540 w 1912620"/>
                  <a:gd name="connsiteY4" fmla="*/ 1630680 h 2636520"/>
                  <a:gd name="connsiteX5" fmla="*/ 769620 w 1912620"/>
                  <a:gd name="connsiteY5" fmla="*/ 1950720 h 2636520"/>
                  <a:gd name="connsiteX6" fmla="*/ 411480 w 1912620"/>
                  <a:gd name="connsiteY6" fmla="*/ 2118360 h 2636520"/>
                  <a:gd name="connsiteX7" fmla="*/ 129540 w 1912620"/>
                  <a:gd name="connsiteY7" fmla="*/ 2430780 h 2636520"/>
                  <a:gd name="connsiteX8" fmla="*/ 0 w 1912620"/>
                  <a:gd name="connsiteY8" fmla="*/ 2636520 h 2636520"/>
                  <a:gd name="connsiteX0" fmla="*/ 1912620 w 1912620"/>
                  <a:gd name="connsiteY0" fmla="*/ 0 h 2636520"/>
                  <a:gd name="connsiteX1" fmla="*/ 1844040 w 1912620"/>
                  <a:gd name="connsiteY1" fmla="*/ 685800 h 2636520"/>
                  <a:gd name="connsiteX2" fmla="*/ 1744980 w 1912620"/>
                  <a:gd name="connsiteY2" fmla="*/ 1066800 h 2636520"/>
                  <a:gd name="connsiteX3" fmla="*/ 1562100 w 1912620"/>
                  <a:gd name="connsiteY3" fmla="*/ 1356360 h 2636520"/>
                  <a:gd name="connsiteX4" fmla="*/ 1272540 w 1912620"/>
                  <a:gd name="connsiteY4" fmla="*/ 1630680 h 2636520"/>
                  <a:gd name="connsiteX5" fmla="*/ 769620 w 1912620"/>
                  <a:gd name="connsiteY5" fmla="*/ 1950720 h 2636520"/>
                  <a:gd name="connsiteX6" fmla="*/ 358552 w 1912620"/>
                  <a:gd name="connsiteY6" fmla="*/ 2200240 h 2636520"/>
                  <a:gd name="connsiteX7" fmla="*/ 129540 w 1912620"/>
                  <a:gd name="connsiteY7" fmla="*/ 2430780 h 2636520"/>
                  <a:gd name="connsiteX8" fmla="*/ 0 w 1912620"/>
                  <a:gd name="connsiteY8" fmla="*/ 26365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620" h="2636520">
                    <a:moveTo>
                      <a:pt x="1912620" y="0"/>
                    </a:moveTo>
                    <a:cubicBezTo>
                      <a:pt x="1884680" y="281305"/>
                      <a:pt x="1871980" y="508000"/>
                      <a:pt x="1844040" y="685800"/>
                    </a:cubicBezTo>
                    <a:cubicBezTo>
                      <a:pt x="1816100" y="863600"/>
                      <a:pt x="1791970" y="955040"/>
                      <a:pt x="1744980" y="1066800"/>
                    </a:cubicBezTo>
                    <a:cubicBezTo>
                      <a:pt x="1697990" y="1178560"/>
                      <a:pt x="1640840" y="1262380"/>
                      <a:pt x="1562100" y="1356360"/>
                    </a:cubicBezTo>
                    <a:cubicBezTo>
                      <a:pt x="1483360" y="1450340"/>
                      <a:pt x="1404620" y="1531620"/>
                      <a:pt x="1272540" y="1630680"/>
                    </a:cubicBezTo>
                    <a:cubicBezTo>
                      <a:pt x="1140460" y="1729740"/>
                      <a:pt x="921951" y="1855793"/>
                      <a:pt x="769620" y="1950720"/>
                    </a:cubicBezTo>
                    <a:cubicBezTo>
                      <a:pt x="617289" y="2045647"/>
                      <a:pt x="426214" y="2141091"/>
                      <a:pt x="358552" y="2200240"/>
                    </a:cubicBezTo>
                    <a:cubicBezTo>
                      <a:pt x="251872" y="2280250"/>
                      <a:pt x="198120" y="2344420"/>
                      <a:pt x="129540" y="2430780"/>
                    </a:cubicBezTo>
                    <a:cubicBezTo>
                      <a:pt x="85090" y="2491740"/>
                      <a:pt x="6350" y="2603500"/>
                      <a:pt x="0" y="2636520"/>
                    </a:cubicBezTo>
                  </a:path>
                </a:pathLst>
              </a:cu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74" name="正方形/長方形 73"/>
            <p:cNvSpPr/>
            <p:nvPr/>
          </p:nvSpPr>
          <p:spPr>
            <a:xfrm>
              <a:off x="7164288" y="3645024"/>
              <a:ext cx="144016" cy="2952328"/>
            </a:xfrm>
            <a:prstGeom prst="rect">
              <a:avLst/>
            </a:prstGeom>
            <a:solidFill>
              <a:schemeClr val="bg1"/>
            </a:solidFill>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76" name="角丸四角形吹き出し 75"/>
          <p:cNvSpPr/>
          <p:nvPr/>
        </p:nvSpPr>
        <p:spPr>
          <a:xfrm>
            <a:off x="323528" y="3717032"/>
            <a:ext cx="1728192" cy="1512168"/>
          </a:xfrm>
          <a:prstGeom prst="wedgeRoundRectCallout">
            <a:avLst>
              <a:gd name="adj1" fmla="val 65495"/>
              <a:gd name="adj2" fmla="val -34131"/>
              <a:gd name="adj3" fmla="val 16667"/>
            </a:avLst>
          </a:prstGeom>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7" name="テキスト ボックス 76"/>
          <p:cNvSpPr txBox="1"/>
          <p:nvPr/>
        </p:nvSpPr>
        <p:spPr>
          <a:xfrm>
            <a:off x="395536" y="3861048"/>
            <a:ext cx="1584176" cy="1200329"/>
          </a:xfrm>
          <a:prstGeom prst="rect">
            <a:avLst/>
          </a:prstGeom>
          <a:noFill/>
        </p:spPr>
        <p:txBody>
          <a:bodyPr wrap="square" rtlCol="0">
            <a:spAutoFit/>
          </a:bodyPr>
          <a:lstStyle/>
          <a:p>
            <a:r>
              <a:rPr kumimoji="1" lang="ja-JP" altLang="en-US" dirty="0" smtClean="0">
                <a:solidFill>
                  <a:schemeClr val="accent6">
                    <a:lumMod val="75000"/>
                  </a:schemeClr>
                </a:solidFill>
                <a:latin typeface="HGPｺﾞｼｯｸE" pitchFamily="50" charset="-128"/>
                <a:ea typeface="HGPｺﾞｼｯｸE" pitchFamily="50" charset="-128"/>
              </a:rPr>
              <a:t>主要な幹線道路や高速道路の通行情報しかわからない。</a:t>
            </a:r>
            <a:endParaRPr kumimoji="1" lang="ja-JP" altLang="en-US" dirty="0">
              <a:solidFill>
                <a:schemeClr val="accent6">
                  <a:lumMod val="75000"/>
                </a:schemeClr>
              </a:solidFill>
              <a:latin typeface="HGPｺﾞｼｯｸE" pitchFamily="50" charset="-128"/>
              <a:ea typeface="HGPｺﾞｼｯｸE" pitchFamily="50" charset="-128"/>
            </a:endParaRPr>
          </a:p>
        </p:txBody>
      </p:sp>
      <p:sp>
        <p:nvSpPr>
          <p:cNvPr id="78" name="角丸四角形吹き出し 77"/>
          <p:cNvSpPr/>
          <p:nvPr/>
        </p:nvSpPr>
        <p:spPr>
          <a:xfrm>
            <a:off x="7092280" y="3717032"/>
            <a:ext cx="1728192" cy="1512168"/>
          </a:xfrm>
          <a:prstGeom prst="wedgeRoundRectCallout">
            <a:avLst>
              <a:gd name="adj1" fmla="val -65389"/>
              <a:gd name="adj2" fmla="val -37314"/>
              <a:gd name="adj3" fmla="val 16667"/>
            </a:avLst>
          </a:prstGeom>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テキスト ボックス 78"/>
          <p:cNvSpPr txBox="1"/>
          <p:nvPr/>
        </p:nvSpPr>
        <p:spPr>
          <a:xfrm>
            <a:off x="7164288" y="3861048"/>
            <a:ext cx="1584176" cy="1200329"/>
          </a:xfrm>
          <a:prstGeom prst="rect">
            <a:avLst/>
          </a:prstGeom>
          <a:noFill/>
        </p:spPr>
        <p:txBody>
          <a:bodyPr wrap="square" rtlCol="0">
            <a:spAutoFit/>
          </a:bodyPr>
          <a:lstStyle/>
          <a:p>
            <a:r>
              <a:rPr kumimoji="1" lang="ja-JP" altLang="en-US" dirty="0" smtClean="0">
                <a:solidFill>
                  <a:srgbClr val="FA0CCD"/>
                </a:solidFill>
                <a:latin typeface="HGPｺﾞｼｯｸE" pitchFamily="50" charset="-128"/>
                <a:ea typeface="HGPｺﾞｼｯｸE" pitchFamily="50" charset="-128"/>
              </a:rPr>
              <a:t>プローブデータで，細かい道路の通行状況までわかる。</a:t>
            </a:r>
            <a:endParaRPr kumimoji="1" lang="ja-JP" altLang="en-US" dirty="0">
              <a:solidFill>
                <a:srgbClr val="FA0CCD"/>
              </a:solidFill>
              <a:latin typeface="HGPｺﾞｼｯｸE" pitchFamily="50" charset="-128"/>
              <a:ea typeface="HGPｺﾞｼｯｸE" pitchFamily="50" charset="-128"/>
            </a:endParaRPr>
          </a:p>
        </p:txBody>
      </p:sp>
      <p:sp>
        <p:nvSpPr>
          <p:cNvPr id="39" name="テキスト ボックス 38"/>
          <p:cNvSpPr txBox="1"/>
          <p:nvPr/>
        </p:nvSpPr>
        <p:spPr>
          <a:xfrm>
            <a:off x="1763688" y="2636912"/>
            <a:ext cx="2160748" cy="369332"/>
          </a:xfrm>
          <a:prstGeom prst="rect">
            <a:avLst/>
          </a:prstGeom>
          <a:noFill/>
        </p:spPr>
        <p:txBody>
          <a:bodyPr wrap="square" rtlCol="0">
            <a:spAutoFit/>
          </a:bodyPr>
          <a:lstStyle/>
          <a:p>
            <a:r>
              <a:rPr kumimoji="1" lang="ja-JP" altLang="en-US" dirty="0" smtClean="0">
                <a:latin typeface="HGPｺﾞｼｯｸE" pitchFamily="50" charset="-128"/>
                <a:ea typeface="HGPｺﾞｼｯｸE" pitchFamily="50" charset="-128"/>
              </a:rPr>
              <a:t>普通のカーナビ</a:t>
            </a:r>
            <a:endParaRPr kumimoji="1" lang="ja-JP" altLang="en-US" dirty="0">
              <a:latin typeface="HGPｺﾞｼｯｸE" pitchFamily="50" charset="-128"/>
              <a:ea typeface="HGPｺﾞｼｯｸE" pitchFamily="50" charset="-128"/>
            </a:endParaRPr>
          </a:p>
        </p:txBody>
      </p:sp>
      <p:sp>
        <p:nvSpPr>
          <p:cNvPr id="40" name="テキスト ボックス 39"/>
          <p:cNvSpPr txBox="1"/>
          <p:nvPr/>
        </p:nvSpPr>
        <p:spPr>
          <a:xfrm>
            <a:off x="4355976" y="2636912"/>
            <a:ext cx="3565158" cy="369332"/>
          </a:xfrm>
          <a:prstGeom prst="rect">
            <a:avLst/>
          </a:prstGeom>
          <a:noFill/>
        </p:spPr>
        <p:txBody>
          <a:bodyPr wrap="square" rtlCol="0">
            <a:spAutoFit/>
          </a:bodyPr>
          <a:lstStyle/>
          <a:p>
            <a:r>
              <a:rPr kumimoji="1" lang="ja-JP" altLang="en-US" dirty="0" smtClean="0">
                <a:latin typeface="HGPｺﾞｼｯｸE" pitchFamily="50" charset="-128"/>
                <a:ea typeface="HGPｺﾞｼｯｸE" pitchFamily="50" charset="-128"/>
              </a:rPr>
              <a:t>プローブデータを活用したカーナビ</a:t>
            </a:r>
            <a:endParaRPr kumimoji="1" lang="ja-JP" altLang="en-US" dirty="0">
              <a:latin typeface="HGPｺﾞｼｯｸE" pitchFamily="50" charset="-128"/>
              <a:ea typeface="HGPｺﾞｼｯｸE" pitchFamily="50" charset="-128"/>
            </a:endParaRPr>
          </a:p>
        </p:txBody>
      </p:sp>
      <p:sp>
        <p:nvSpPr>
          <p:cNvPr id="80" name="正方形/長方形 79"/>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タイトル 1"/>
          <p:cNvSpPr txBox="1">
            <a:spLocks/>
          </p:cNvSpPr>
          <p:nvPr/>
        </p:nvSpPr>
        <p:spPr>
          <a:xfrm>
            <a:off x="457200" y="274638"/>
            <a:ext cx="8363272" cy="1143000"/>
          </a:xfrm>
          <a:prstGeom prst="rect">
            <a:avLst/>
          </a:prstGeom>
        </p:spPr>
        <p:txBody>
          <a:bodyPr vert="horz" lIns="91440" tIns="45720" rIns="91440" bIns="45720" rtlCol="0" anchor="ctr">
            <a:normAutofit fontScale="92500"/>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4-3</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プローブデータでなにがわかる？</a:t>
            </a:r>
          </a:p>
        </p:txBody>
      </p:sp>
      <p:sp>
        <p:nvSpPr>
          <p:cNvPr id="82" name="テキスト ボックス 81"/>
          <p:cNvSpPr txBox="1"/>
          <p:nvPr/>
        </p:nvSpPr>
        <p:spPr>
          <a:xfrm>
            <a:off x="611560" y="1556792"/>
            <a:ext cx="8892480" cy="707886"/>
          </a:xfrm>
          <a:prstGeom prst="rect">
            <a:avLst/>
          </a:prstGeom>
          <a:noFill/>
        </p:spPr>
        <p:txBody>
          <a:bodyPr wrap="square" rtlCol="0">
            <a:spAutoFit/>
          </a:bodyPr>
          <a:lstStyle/>
          <a:p>
            <a:r>
              <a:rPr lang="ja-JP" altLang="en-US" sz="4000" dirty="0" smtClean="0">
                <a:solidFill>
                  <a:srgbClr val="00B050"/>
                </a:solidFill>
                <a:latin typeface="HGPｺﾞｼｯｸE" pitchFamily="50" charset="-128"/>
                <a:ea typeface="HGPｺﾞｼｯｸE" pitchFamily="50" charset="-128"/>
              </a:rPr>
              <a:t>実際</a:t>
            </a:r>
            <a:r>
              <a:rPr lang="ja-JP" altLang="en-US" sz="2400" dirty="0" smtClean="0">
                <a:latin typeface="HGPｺﾞｼｯｸM" pitchFamily="50" charset="-128"/>
                <a:ea typeface="HGPｺﾞｼｯｸM" pitchFamily="50" charset="-128"/>
              </a:rPr>
              <a:t>の</a:t>
            </a:r>
            <a:r>
              <a:rPr lang="ja-JP" altLang="en-US" sz="4000" dirty="0" smtClean="0">
                <a:solidFill>
                  <a:srgbClr val="00B050"/>
                </a:solidFill>
                <a:latin typeface="HGPｺﾞｼｯｸE" pitchFamily="50" charset="-128"/>
                <a:ea typeface="HGPｺﾞｼｯｸE" pitchFamily="50" charset="-128"/>
              </a:rPr>
              <a:t>交通情報 </a:t>
            </a:r>
            <a:r>
              <a:rPr lang="ja-JP" altLang="en-US" sz="2400" dirty="0" smtClean="0">
                <a:latin typeface="HGPｺﾞｼｯｸM" pitchFamily="50" charset="-128"/>
                <a:ea typeface="HGPｺﾞｼｯｸM" pitchFamily="50" charset="-128"/>
              </a:rPr>
              <a:t>がリアルタイムで詳しくわかる。</a:t>
            </a:r>
            <a:endParaRPr lang="en-US" altLang="ja-JP" sz="2400" dirty="0" smtClean="0">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C:\Users\iwasaki\Desktop\2014-05-01_20h48_59.bmp"/>
          <p:cNvPicPr>
            <a:picLocks noChangeAspect="1" noChangeArrowheads="1"/>
          </p:cNvPicPr>
          <p:nvPr/>
        </p:nvPicPr>
        <p:blipFill>
          <a:blip r:embed="rId3" cstate="screen"/>
          <a:srcRect/>
          <a:stretch>
            <a:fillRect/>
          </a:stretch>
        </p:blipFill>
        <p:spPr bwMode="auto">
          <a:xfrm>
            <a:off x="4716016" y="4293096"/>
            <a:ext cx="3168352" cy="2138312"/>
          </a:xfrm>
          <a:prstGeom prst="rect">
            <a:avLst/>
          </a:prstGeom>
          <a:noFill/>
        </p:spPr>
      </p:pic>
      <p:sp>
        <p:nvSpPr>
          <p:cNvPr id="53" name="円/楕円 52"/>
          <p:cNvSpPr/>
          <p:nvPr/>
        </p:nvSpPr>
        <p:spPr>
          <a:xfrm>
            <a:off x="-468560" y="2420888"/>
            <a:ext cx="10225136" cy="2736304"/>
          </a:xfrm>
          <a:prstGeom prst="ellipse">
            <a:avLst/>
          </a:prstGeom>
          <a:solidFill>
            <a:srgbClr val="92D050"/>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899592" y="4653136"/>
            <a:ext cx="7560840" cy="2031325"/>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データはシンプルでも，</a:t>
            </a:r>
            <a:endParaRPr lang="en-US" altLang="ja-JP" sz="2400" dirty="0" smtClean="0">
              <a:latin typeface="HGPｺﾞｼｯｸM" pitchFamily="50" charset="-128"/>
              <a:ea typeface="HGPｺﾞｼｯｸM" pitchFamily="50" charset="-128"/>
            </a:endParaRPr>
          </a:p>
          <a:p>
            <a:r>
              <a:rPr lang="ja-JP" altLang="en-US" sz="2400" dirty="0" smtClean="0">
                <a:latin typeface="HGPｺﾞｼｯｸM" pitchFamily="50" charset="-128"/>
                <a:ea typeface="HGPｺﾞｼｯｸM" pitchFamily="50" charset="-128"/>
              </a:rPr>
              <a:t>一台一台のデータが集まると，</a:t>
            </a:r>
            <a:endParaRPr lang="en-US" altLang="ja-JP" sz="2400" dirty="0" smtClean="0">
              <a:latin typeface="HGPｺﾞｼｯｸM" pitchFamily="50" charset="-128"/>
              <a:ea typeface="HGPｺﾞｼｯｸM" pitchFamily="50" charset="-128"/>
            </a:endParaRPr>
          </a:p>
          <a:p>
            <a:r>
              <a:rPr lang="ja-JP" altLang="en-US" sz="5400" dirty="0" smtClean="0">
                <a:solidFill>
                  <a:srgbClr val="00B050"/>
                </a:solidFill>
                <a:latin typeface="HGPｺﾞｼｯｸE" pitchFamily="50" charset="-128"/>
                <a:ea typeface="HGPｺﾞｼｯｸE" pitchFamily="50" charset="-128"/>
              </a:rPr>
              <a:t>膨大な量</a:t>
            </a:r>
            <a:r>
              <a:rPr lang="ja-JP" altLang="en-US" sz="2400" dirty="0" smtClean="0">
                <a:latin typeface="HGPｺﾞｼｯｸM" pitchFamily="50" charset="-128"/>
                <a:ea typeface="HGPｺﾞｼｯｸM" pitchFamily="50" charset="-128"/>
              </a:rPr>
              <a:t>に。</a:t>
            </a:r>
            <a:endParaRPr lang="en-US" altLang="ja-JP" sz="900" dirty="0" smtClean="0">
              <a:latin typeface="HGPｺﾞｼｯｸM" pitchFamily="50" charset="-128"/>
              <a:ea typeface="HGPｺﾞｼｯｸM" pitchFamily="50" charset="-128"/>
            </a:endParaRPr>
          </a:p>
          <a:p>
            <a:endParaRPr lang="en-US" altLang="ja-JP" sz="2400" dirty="0" smtClean="0">
              <a:latin typeface="HGPｺﾞｼｯｸM" pitchFamily="50" charset="-128"/>
              <a:ea typeface="HGPｺﾞｼｯｸM" pitchFamily="50" charset="-128"/>
            </a:endParaRPr>
          </a:p>
        </p:txBody>
      </p:sp>
      <p:pic>
        <p:nvPicPr>
          <p:cNvPr id="43" name="Picture 17" descr="C:\Users\iwasaki\Desktop\2014-04-25_21h09_12.bmp"/>
          <p:cNvPicPr>
            <a:picLocks noChangeAspect="1" noChangeArrowheads="1"/>
          </p:cNvPicPr>
          <p:nvPr/>
        </p:nvPicPr>
        <p:blipFill>
          <a:blip r:embed="rId4" cstate="screen"/>
          <a:srcRect/>
          <a:stretch>
            <a:fillRect/>
          </a:stretch>
        </p:blipFill>
        <p:spPr bwMode="auto">
          <a:xfrm>
            <a:off x="1259632" y="1741251"/>
            <a:ext cx="1555374" cy="766734"/>
          </a:xfrm>
          <a:prstGeom prst="rect">
            <a:avLst/>
          </a:prstGeom>
          <a:noFill/>
        </p:spPr>
      </p:pic>
      <p:pic>
        <p:nvPicPr>
          <p:cNvPr id="7186" name="Picture 18" descr="C:\Users\iwasaki\Desktop\2014-04-25_21h10_34.bmp"/>
          <p:cNvPicPr>
            <a:picLocks noChangeAspect="1" noChangeArrowheads="1"/>
          </p:cNvPicPr>
          <p:nvPr/>
        </p:nvPicPr>
        <p:blipFill>
          <a:blip r:embed="rId5" cstate="screen"/>
          <a:srcRect/>
          <a:stretch>
            <a:fillRect/>
          </a:stretch>
        </p:blipFill>
        <p:spPr bwMode="auto">
          <a:xfrm>
            <a:off x="3038156" y="1741251"/>
            <a:ext cx="1489097" cy="720080"/>
          </a:xfrm>
          <a:prstGeom prst="rect">
            <a:avLst/>
          </a:prstGeom>
          <a:noFill/>
        </p:spPr>
      </p:pic>
      <p:pic>
        <p:nvPicPr>
          <p:cNvPr id="7187" name="Picture 19" descr="C:\Users\iwasaki\Desktop\2014-04-25_21h10_12.bmp"/>
          <p:cNvPicPr>
            <a:picLocks noChangeAspect="1" noChangeArrowheads="1"/>
          </p:cNvPicPr>
          <p:nvPr/>
        </p:nvPicPr>
        <p:blipFill>
          <a:blip r:embed="rId6" cstate="screen"/>
          <a:srcRect/>
          <a:stretch>
            <a:fillRect/>
          </a:stretch>
        </p:blipFill>
        <p:spPr bwMode="auto">
          <a:xfrm>
            <a:off x="4716016" y="1741251"/>
            <a:ext cx="1549775" cy="720080"/>
          </a:xfrm>
          <a:prstGeom prst="rect">
            <a:avLst/>
          </a:prstGeom>
          <a:noFill/>
        </p:spPr>
      </p:pic>
      <p:pic>
        <p:nvPicPr>
          <p:cNvPr id="7188" name="Picture 20" descr="C:\Users\iwasaki\Desktop\2014-04-25_21h10_00.bmp"/>
          <p:cNvPicPr>
            <a:picLocks noChangeAspect="1" noChangeArrowheads="1"/>
          </p:cNvPicPr>
          <p:nvPr/>
        </p:nvPicPr>
        <p:blipFill>
          <a:blip r:embed="rId7" cstate="screen"/>
          <a:srcRect r="-642"/>
          <a:stretch>
            <a:fillRect/>
          </a:stretch>
        </p:blipFill>
        <p:spPr bwMode="auto">
          <a:xfrm>
            <a:off x="6372200" y="1772816"/>
            <a:ext cx="1512168" cy="725012"/>
          </a:xfrm>
          <a:prstGeom prst="rect">
            <a:avLst/>
          </a:prstGeom>
          <a:noFill/>
        </p:spPr>
      </p:pic>
      <p:sp>
        <p:nvSpPr>
          <p:cNvPr id="48" name="コンテンツ プレースホルダ 2"/>
          <p:cNvSpPr txBox="1">
            <a:spLocks/>
          </p:cNvSpPr>
          <p:nvPr/>
        </p:nvSpPr>
        <p:spPr>
          <a:xfrm>
            <a:off x="971600" y="2924944"/>
            <a:ext cx="3635896" cy="43204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rPr>
              <a:t>（ホンダのカーナビを例に見ると）</a:t>
            </a:r>
            <a:endParaRPr kumimoji="1" lang="en-US" altLang="ja-JP"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endParaRPr>
          </a:p>
        </p:txBody>
      </p:sp>
      <p:sp>
        <p:nvSpPr>
          <p:cNvPr id="50" name="テキスト ボックス 49"/>
          <p:cNvSpPr txBox="1"/>
          <p:nvPr/>
        </p:nvSpPr>
        <p:spPr>
          <a:xfrm>
            <a:off x="1187624" y="3318083"/>
            <a:ext cx="7632848" cy="830997"/>
          </a:xfrm>
          <a:prstGeom prst="rect">
            <a:avLst/>
          </a:prstGeom>
          <a:noFill/>
        </p:spPr>
        <p:txBody>
          <a:bodyPr wrap="square" rtlCol="0">
            <a:spAutoFit/>
          </a:bodyPr>
          <a:lstStyle/>
          <a:p>
            <a:r>
              <a:rPr lang="ja-JP" altLang="en-US" sz="2400" dirty="0" smtClean="0">
                <a:latin typeface="HGPｺﾞｼｯｸE" pitchFamily="50" charset="-128"/>
                <a:ea typeface="HGPｺﾞｼｯｸE" pitchFamily="50" charset="-128"/>
              </a:rPr>
              <a:t>データ量　　　　　　　　　　</a:t>
            </a:r>
            <a:r>
              <a:rPr lang="en-US" altLang="ja-JP" sz="2400" dirty="0" smtClean="0">
                <a:latin typeface="HGPｺﾞｼｯｸE" pitchFamily="50" charset="-128"/>
                <a:ea typeface="HGPｺﾞｼｯｸE" pitchFamily="50" charset="-128"/>
              </a:rPr>
              <a:t>300,000,000</a:t>
            </a:r>
            <a:r>
              <a:rPr lang="ja-JP" altLang="en-US" sz="2400" dirty="0" smtClean="0">
                <a:latin typeface="HGPｺﾞｼｯｸE" pitchFamily="50" charset="-128"/>
                <a:ea typeface="HGPｺﾞｼｯｸE" pitchFamily="50" charset="-128"/>
              </a:rPr>
              <a:t>キロメートル／月</a:t>
            </a:r>
            <a:endParaRPr lang="en-US" altLang="ja-JP" sz="2400" dirty="0" smtClean="0">
              <a:latin typeface="HGPｺﾞｼｯｸE" pitchFamily="50" charset="-128"/>
              <a:ea typeface="HGPｺﾞｼｯｸE" pitchFamily="50" charset="-128"/>
            </a:endParaRPr>
          </a:p>
          <a:p>
            <a:r>
              <a:rPr lang="ja-JP" altLang="en-US" sz="2400" dirty="0" smtClean="0">
                <a:latin typeface="HGPｺﾞｼｯｸE" pitchFamily="50" charset="-128"/>
                <a:ea typeface="HGPｺﾞｼｯｸE" pitchFamily="50" charset="-128"/>
              </a:rPr>
              <a:t>蓄積されたデータ量 </a:t>
            </a:r>
            <a:r>
              <a:rPr lang="en-US" altLang="ja-JP" sz="2400" dirty="0" smtClean="0">
                <a:latin typeface="HGPｺﾞｼｯｸE" pitchFamily="50" charset="-128"/>
                <a:ea typeface="HGPｺﾞｼｯｸE" pitchFamily="50" charset="-128"/>
              </a:rPr>
              <a:t>800,000,000,000</a:t>
            </a:r>
            <a:r>
              <a:rPr lang="ja-JP" altLang="en-US" sz="2400" dirty="0" smtClean="0">
                <a:latin typeface="HGPｺﾞｼｯｸE" pitchFamily="50" charset="-128"/>
                <a:ea typeface="HGPｺﾞｼｯｸE" pitchFamily="50" charset="-128"/>
              </a:rPr>
              <a:t>キロメートル</a:t>
            </a:r>
            <a:endParaRPr lang="en-US" altLang="ja-JP" sz="2400" dirty="0" smtClean="0">
              <a:latin typeface="HGPｺﾞｼｯｸE" pitchFamily="50" charset="-128"/>
              <a:ea typeface="HGPｺﾞｼｯｸE" pitchFamily="50" charset="-128"/>
            </a:endParaRPr>
          </a:p>
        </p:txBody>
      </p:sp>
      <p:sp>
        <p:nvSpPr>
          <p:cNvPr id="52" name="テキスト ボックス 51"/>
          <p:cNvSpPr txBox="1"/>
          <p:nvPr/>
        </p:nvSpPr>
        <p:spPr>
          <a:xfrm>
            <a:off x="4499992" y="6093296"/>
            <a:ext cx="2664296" cy="461665"/>
          </a:xfrm>
          <a:prstGeom prst="rect">
            <a:avLst/>
          </a:prstGeom>
          <a:noFill/>
        </p:spPr>
        <p:txBody>
          <a:bodyPr wrap="square" rtlCol="0">
            <a:spAutoFit/>
          </a:bodyPr>
          <a:lstStyle/>
          <a:p>
            <a:r>
              <a:rPr lang="ja-JP" altLang="en-US" sz="2400" dirty="0" smtClean="0">
                <a:solidFill>
                  <a:srgbClr val="00B050"/>
                </a:solidFill>
                <a:latin typeface="HGPｺﾞｼｯｸE" pitchFamily="50" charset="-128"/>
                <a:ea typeface="HGPｺﾞｼｯｸE" pitchFamily="50" charset="-128"/>
              </a:rPr>
              <a:t>ビッグデータ</a:t>
            </a:r>
            <a:endParaRPr lang="en-US" altLang="ja-JP" sz="2400" dirty="0" smtClean="0">
              <a:solidFill>
                <a:srgbClr val="00B050"/>
              </a:solidFill>
              <a:latin typeface="HGPｺﾞｼｯｸE" pitchFamily="50" charset="-128"/>
              <a:ea typeface="HGPｺﾞｼｯｸE" pitchFamily="50" charset="-128"/>
            </a:endParaRPr>
          </a:p>
        </p:txBody>
      </p:sp>
      <p:sp>
        <p:nvSpPr>
          <p:cNvPr id="47" name="コンテンツ プレースホルダ 2"/>
          <p:cNvSpPr txBox="1">
            <a:spLocks/>
          </p:cNvSpPr>
          <p:nvPr/>
        </p:nvSpPr>
        <p:spPr>
          <a:xfrm>
            <a:off x="1763688" y="2348880"/>
            <a:ext cx="792088" cy="64807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54" name="コンテンツ プレースホルダ 2"/>
          <p:cNvSpPr txBox="1">
            <a:spLocks/>
          </p:cNvSpPr>
          <p:nvPr/>
        </p:nvSpPr>
        <p:spPr>
          <a:xfrm>
            <a:off x="3419872" y="2348880"/>
            <a:ext cx="792088" cy="64807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55" name="コンテンツ プレースホルダ 2"/>
          <p:cNvSpPr txBox="1">
            <a:spLocks/>
          </p:cNvSpPr>
          <p:nvPr/>
        </p:nvSpPr>
        <p:spPr>
          <a:xfrm>
            <a:off x="5076056" y="2348880"/>
            <a:ext cx="792088" cy="64807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56" name="コンテンツ プレースホルダ 2"/>
          <p:cNvSpPr txBox="1">
            <a:spLocks/>
          </p:cNvSpPr>
          <p:nvPr/>
        </p:nvSpPr>
        <p:spPr>
          <a:xfrm>
            <a:off x="6732240" y="2348880"/>
            <a:ext cx="792088" cy="64807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58" name="正方形/長方形 57"/>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タイトル 1"/>
          <p:cNvSpPr txBox="1">
            <a:spLocks/>
          </p:cNvSpPr>
          <p:nvPr/>
        </p:nvSpPr>
        <p:spPr>
          <a:xfrm>
            <a:off x="457200" y="274638"/>
            <a:ext cx="8686800" cy="1143000"/>
          </a:xfrm>
          <a:prstGeom prst="rect">
            <a:avLst/>
          </a:prstGeom>
        </p:spPr>
        <p:txBody>
          <a:bodyPr vert="horz" lIns="91440" tIns="45720" rIns="91440" bIns="45720" rtlCol="0" anchor="ctr">
            <a:normAutofit fontScale="92500"/>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4-3</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プローブデータでなにがわかる？</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iwasaki\Desktop\2014-05-01_20h48_59.bmp"/>
          <p:cNvPicPr>
            <a:picLocks noChangeAspect="1" noChangeArrowheads="1"/>
          </p:cNvPicPr>
          <p:nvPr/>
        </p:nvPicPr>
        <p:blipFill>
          <a:blip r:embed="rId3" cstate="screen"/>
          <a:srcRect/>
          <a:stretch>
            <a:fillRect/>
          </a:stretch>
        </p:blipFill>
        <p:spPr bwMode="auto">
          <a:xfrm>
            <a:off x="6161446" y="1052736"/>
            <a:ext cx="2741354" cy="1850132"/>
          </a:xfrm>
          <a:prstGeom prst="rect">
            <a:avLst/>
          </a:prstGeom>
          <a:noFill/>
        </p:spPr>
      </p:pic>
      <p:sp>
        <p:nvSpPr>
          <p:cNvPr id="15" name="テキスト ボックス 14"/>
          <p:cNvSpPr txBox="1"/>
          <p:nvPr/>
        </p:nvSpPr>
        <p:spPr>
          <a:xfrm>
            <a:off x="539552" y="1628800"/>
            <a:ext cx="5544616" cy="707886"/>
          </a:xfrm>
          <a:prstGeom prst="rect">
            <a:avLst/>
          </a:prstGeom>
          <a:noFill/>
        </p:spPr>
        <p:txBody>
          <a:bodyPr wrap="square" rtlCol="0">
            <a:spAutoFit/>
          </a:bodyPr>
          <a:lstStyle/>
          <a:p>
            <a:pPr algn="ctr"/>
            <a:r>
              <a:rPr lang="ja-JP" altLang="en-US" sz="2400" dirty="0" smtClean="0">
                <a:latin typeface="HGPｺﾞｼｯｸM" pitchFamily="50" charset="-128"/>
                <a:ea typeface="HGPｺﾞｼｯｸM" pitchFamily="50" charset="-128"/>
              </a:rPr>
              <a:t>プローブデータを</a:t>
            </a:r>
            <a:r>
              <a:rPr lang="ja-JP" altLang="en-US" sz="4000" dirty="0" smtClean="0">
                <a:solidFill>
                  <a:srgbClr val="00B050"/>
                </a:solidFill>
                <a:latin typeface="HGPｺﾞｼｯｸE" pitchFamily="50" charset="-128"/>
                <a:ea typeface="HGPｺﾞｼｯｸE" pitchFamily="50" charset="-128"/>
              </a:rPr>
              <a:t>解析</a:t>
            </a:r>
            <a:r>
              <a:rPr lang="ja-JP" altLang="en-US" sz="2400" dirty="0" smtClean="0">
                <a:latin typeface="HGPｺﾞｼｯｸM" pitchFamily="50" charset="-128"/>
                <a:ea typeface="HGPｺﾞｼｯｸM" pitchFamily="50" charset="-128"/>
              </a:rPr>
              <a:t>すれば，</a:t>
            </a:r>
            <a:endParaRPr lang="en-US" altLang="ja-JP" sz="2400" dirty="0" smtClean="0">
              <a:latin typeface="HGPｺﾞｼｯｸM" pitchFamily="50" charset="-128"/>
              <a:ea typeface="HGPｺﾞｼｯｸM" pitchFamily="50" charset="-128"/>
            </a:endParaRPr>
          </a:p>
        </p:txBody>
      </p:sp>
      <p:sp>
        <p:nvSpPr>
          <p:cNvPr id="9" name="テキスト ボックス 8"/>
          <p:cNvSpPr txBox="1"/>
          <p:nvPr/>
        </p:nvSpPr>
        <p:spPr>
          <a:xfrm>
            <a:off x="6300192" y="3933056"/>
            <a:ext cx="2448272" cy="707886"/>
          </a:xfrm>
          <a:prstGeom prst="rect">
            <a:avLst/>
          </a:prstGeom>
          <a:noFill/>
        </p:spPr>
        <p:txBody>
          <a:bodyPr wrap="square" rtlCol="0">
            <a:spAutoFit/>
          </a:bodyPr>
          <a:lstStyle/>
          <a:p>
            <a:pPr algn="ctr"/>
            <a:r>
              <a:rPr kumimoji="1" lang="ja-JP" altLang="en-US" sz="2400" dirty="0" smtClean="0">
                <a:solidFill>
                  <a:srgbClr val="FF0000"/>
                </a:solidFill>
                <a:latin typeface="HGPｺﾞｼｯｸE" pitchFamily="50" charset="-128"/>
                <a:ea typeface="HGPｺﾞｼｯｸE" pitchFamily="50" charset="-128"/>
              </a:rPr>
              <a:t>双方向通信</a:t>
            </a:r>
            <a:endParaRPr kumimoji="1" lang="en-US" altLang="ja-JP" sz="2400" dirty="0" smtClean="0">
              <a:solidFill>
                <a:srgbClr val="FF0000"/>
              </a:solidFill>
              <a:latin typeface="HGPｺﾞｼｯｸE" pitchFamily="50" charset="-128"/>
              <a:ea typeface="HGPｺﾞｼｯｸE" pitchFamily="50" charset="-128"/>
            </a:endParaRPr>
          </a:p>
          <a:p>
            <a:pPr algn="ctr"/>
            <a:r>
              <a:rPr lang="ja-JP" altLang="en-US" sz="1600" dirty="0" smtClean="0">
                <a:latin typeface="HGPｺﾞｼｯｸE" pitchFamily="50" charset="-128"/>
                <a:ea typeface="HGPｺﾞｼｯｸE" pitchFamily="50" charset="-128"/>
              </a:rPr>
              <a:t>（リアルタイムでやりとり）</a:t>
            </a:r>
            <a:endParaRPr kumimoji="1" lang="ja-JP" altLang="en-US" sz="1600" dirty="0">
              <a:latin typeface="HGPｺﾞｼｯｸE" pitchFamily="50" charset="-128"/>
              <a:ea typeface="HGPｺﾞｼｯｸE" pitchFamily="50" charset="-128"/>
            </a:endParaRPr>
          </a:p>
        </p:txBody>
      </p:sp>
      <p:pic>
        <p:nvPicPr>
          <p:cNvPr id="18" name="Picture 3" descr="C:\Users\iwasaki\Desktop\honda_20140423\am_ac1312015H.jpg"/>
          <p:cNvPicPr>
            <a:picLocks noChangeAspect="1" noChangeArrowheads="1"/>
          </p:cNvPicPr>
          <p:nvPr/>
        </p:nvPicPr>
        <p:blipFill>
          <a:blip r:embed="rId4" cstate="screen"/>
          <a:srcRect l="7746" t="15197" r="2113" b="27814"/>
          <a:stretch>
            <a:fillRect/>
          </a:stretch>
        </p:blipFill>
        <p:spPr bwMode="auto">
          <a:xfrm>
            <a:off x="6130079" y="5445224"/>
            <a:ext cx="3013921" cy="1412776"/>
          </a:xfrm>
          <a:prstGeom prst="rect">
            <a:avLst/>
          </a:prstGeom>
          <a:noFill/>
        </p:spPr>
      </p:pic>
      <p:sp>
        <p:nvSpPr>
          <p:cNvPr id="44" name="コンテンツ プレースホルダ 2"/>
          <p:cNvSpPr txBox="1">
            <a:spLocks/>
          </p:cNvSpPr>
          <p:nvPr/>
        </p:nvSpPr>
        <p:spPr>
          <a:xfrm>
            <a:off x="2771800" y="2348880"/>
            <a:ext cx="792088" cy="64807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45" name="テキスト ボックス 44"/>
          <p:cNvSpPr txBox="1"/>
          <p:nvPr/>
        </p:nvSpPr>
        <p:spPr>
          <a:xfrm>
            <a:off x="539552" y="2958043"/>
            <a:ext cx="5472608" cy="1077218"/>
          </a:xfrm>
          <a:prstGeom prst="rect">
            <a:avLst/>
          </a:prstGeom>
          <a:noFill/>
        </p:spPr>
        <p:txBody>
          <a:bodyPr wrap="square" rtlCol="0">
            <a:spAutoFit/>
          </a:bodyPr>
          <a:lstStyle/>
          <a:p>
            <a:pPr algn="ctr"/>
            <a:r>
              <a:rPr lang="ja-JP" altLang="en-US" sz="4000" dirty="0" smtClean="0">
                <a:solidFill>
                  <a:srgbClr val="00B050"/>
                </a:solidFill>
                <a:latin typeface="HGPｺﾞｼｯｸE" pitchFamily="50" charset="-128"/>
                <a:ea typeface="HGPｺﾞｼｯｸE" pitchFamily="50" charset="-128"/>
              </a:rPr>
              <a:t>精度</a:t>
            </a:r>
            <a:r>
              <a:rPr lang="ja-JP" altLang="en-US" sz="2400" dirty="0" smtClean="0">
                <a:latin typeface="HGPｺﾞｼｯｸM" pitchFamily="50" charset="-128"/>
                <a:ea typeface="HGPｺﾞｼｯｸM" pitchFamily="50" charset="-128"/>
              </a:rPr>
              <a:t>の</a:t>
            </a:r>
            <a:r>
              <a:rPr lang="ja-JP" altLang="en-US" sz="4000" dirty="0" smtClean="0">
                <a:solidFill>
                  <a:srgbClr val="00B050"/>
                </a:solidFill>
                <a:latin typeface="HGPｺﾞｼｯｸE" pitchFamily="50" charset="-128"/>
                <a:ea typeface="HGPｺﾞｼｯｸE" pitchFamily="50" charset="-128"/>
              </a:rPr>
              <a:t>高いルート案内</a:t>
            </a:r>
            <a:r>
              <a:rPr lang="ja-JP" altLang="en-US" sz="2400" dirty="0" smtClean="0">
                <a:latin typeface="HGPｺﾞｼｯｸM" pitchFamily="50" charset="-128"/>
                <a:ea typeface="HGPｺﾞｼｯｸM" pitchFamily="50" charset="-128"/>
              </a:rPr>
              <a:t>が</a:t>
            </a:r>
            <a:endParaRPr lang="en-US" altLang="ja-JP" sz="2400" dirty="0" smtClean="0">
              <a:latin typeface="HGPｺﾞｼｯｸM" pitchFamily="50" charset="-128"/>
              <a:ea typeface="HGPｺﾞｼｯｸM" pitchFamily="50" charset="-128"/>
            </a:endParaRPr>
          </a:p>
          <a:p>
            <a:pPr algn="ctr"/>
            <a:r>
              <a:rPr lang="ja-JP" altLang="en-US" sz="2400" dirty="0" smtClean="0">
                <a:latin typeface="HGPｺﾞｼｯｸM" pitchFamily="50" charset="-128"/>
                <a:ea typeface="HGPｺﾞｼｯｸM" pitchFamily="50" charset="-128"/>
              </a:rPr>
              <a:t>可能に。</a:t>
            </a:r>
            <a:endParaRPr lang="en-US" altLang="ja-JP" sz="2400" dirty="0" smtClean="0">
              <a:latin typeface="HGPｺﾞｼｯｸM" pitchFamily="50" charset="-128"/>
              <a:ea typeface="HGPｺﾞｼｯｸM" pitchFamily="50" charset="-128"/>
            </a:endParaRPr>
          </a:p>
        </p:txBody>
      </p:sp>
      <p:sp>
        <p:nvSpPr>
          <p:cNvPr id="46" name="コンテンツ プレースホルダ 2"/>
          <p:cNvSpPr txBox="1">
            <a:spLocks/>
          </p:cNvSpPr>
          <p:nvPr/>
        </p:nvSpPr>
        <p:spPr>
          <a:xfrm>
            <a:off x="2771800" y="4149080"/>
            <a:ext cx="792088" cy="64807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rPr>
              <a:t>▼</a:t>
            </a:r>
            <a:endParaRPr kumimoji="1" lang="en-US" altLang="ja-JP" sz="3200" b="0" i="0" u="none" strike="noStrike" kern="1200" cap="none" spc="0" normalizeH="0" baseline="0" noProof="0" dirty="0" smtClean="0">
              <a:ln>
                <a:noFill/>
              </a:ln>
              <a:solidFill>
                <a:srgbClr val="00B050"/>
              </a:solidFill>
              <a:effectLst/>
              <a:uLnTx/>
              <a:uFillTx/>
              <a:latin typeface="HGPｺﾞｼｯｸM" pitchFamily="50" charset="-128"/>
              <a:ea typeface="HGPｺﾞｼｯｸM" pitchFamily="50" charset="-128"/>
              <a:cs typeface="+mn-cs"/>
            </a:endParaRPr>
          </a:p>
        </p:txBody>
      </p:sp>
      <p:sp>
        <p:nvSpPr>
          <p:cNvPr id="57" name="テキスト ボックス 56"/>
          <p:cNvSpPr txBox="1"/>
          <p:nvPr/>
        </p:nvSpPr>
        <p:spPr>
          <a:xfrm>
            <a:off x="539552" y="4725144"/>
            <a:ext cx="5472608" cy="1754326"/>
          </a:xfrm>
          <a:prstGeom prst="rect">
            <a:avLst/>
          </a:prstGeom>
          <a:noFill/>
        </p:spPr>
        <p:txBody>
          <a:bodyPr wrap="square" rtlCol="0">
            <a:spAutoFit/>
          </a:bodyPr>
          <a:lstStyle/>
          <a:p>
            <a:pPr algn="ctr"/>
            <a:r>
              <a:rPr lang="ja-JP" altLang="en-US" sz="2400" dirty="0" smtClean="0">
                <a:latin typeface="HGPｺﾞｼｯｸM" pitchFamily="50" charset="-128"/>
                <a:ea typeface="HGPｺﾞｼｯｸM" pitchFamily="50" charset="-128"/>
              </a:rPr>
              <a:t>将来は，</a:t>
            </a:r>
            <a:endParaRPr lang="en-US" altLang="ja-JP" sz="2400" dirty="0" smtClean="0">
              <a:latin typeface="HGPｺﾞｼｯｸM" pitchFamily="50" charset="-128"/>
              <a:ea typeface="HGPｺﾞｼｯｸM" pitchFamily="50" charset="-128"/>
            </a:endParaRPr>
          </a:p>
          <a:p>
            <a:pPr algn="ctr"/>
            <a:r>
              <a:rPr lang="ja-JP" altLang="en-US" sz="2400" dirty="0" smtClean="0">
                <a:latin typeface="HGPｺﾞｼｯｸM" pitchFamily="50" charset="-128"/>
                <a:ea typeface="HGPｺﾞｼｯｸM" pitchFamily="50" charset="-128"/>
              </a:rPr>
              <a:t>一人ひとりに合った，</a:t>
            </a:r>
            <a:endParaRPr lang="en-US" altLang="ja-JP" sz="2400" dirty="0" smtClean="0">
              <a:latin typeface="HGPｺﾞｼｯｸM" pitchFamily="50" charset="-128"/>
              <a:ea typeface="HGPｺﾞｼｯｸM" pitchFamily="50" charset="-128"/>
            </a:endParaRPr>
          </a:p>
          <a:p>
            <a:pPr algn="ctr"/>
            <a:r>
              <a:rPr lang="ja-JP" altLang="en-US" sz="3600" dirty="0" smtClean="0">
                <a:solidFill>
                  <a:srgbClr val="00B050"/>
                </a:solidFill>
                <a:latin typeface="HGPｺﾞｼｯｸE" pitchFamily="50" charset="-128"/>
                <a:ea typeface="HGPｺﾞｼｯｸE" pitchFamily="50" charset="-128"/>
              </a:rPr>
              <a:t>きめ細かい情報</a:t>
            </a:r>
            <a:r>
              <a:rPr lang="ja-JP" altLang="en-US" sz="2400" dirty="0" smtClean="0">
                <a:latin typeface="HGPｺﾞｼｯｸM" pitchFamily="50" charset="-128"/>
                <a:ea typeface="HGPｺﾞｼｯｸM" pitchFamily="50" charset="-128"/>
              </a:rPr>
              <a:t>の提供ができる。</a:t>
            </a:r>
            <a:endParaRPr lang="en-US" altLang="ja-JP" sz="900" dirty="0" smtClean="0">
              <a:latin typeface="HGPｺﾞｼｯｸM" pitchFamily="50" charset="-128"/>
              <a:ea typeface="HGPｺﾞｼｯｸM" pitchFamily="50" charset="-128"/>
            </a:endParaRPr>
          </a:p>
          <a:p>
            <a:pPr algn="ctr"/>
            <a:endParaRPr lang="en-US" altLang="ja-JP" sz="2400" dirty="0" smtClean="0">
              <a:latin typeface="HGPｺﾞｼｯｸM" pitchFamily="50" charset="-128"/>
              <a:ea typeface="HGPｺﾞｼｯｸM" pitchFamily="50" charset="-128"/>
            </a:endParaRPr>
          </a:p>
        </p:txBody>
      </p:sp>
      <p:sp>
        <p:nvSpPr>
          <p:cNvPr id="58" name="正方形/長方形 57"/>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7092280" y="5085184"/>
            <a:ext cx="1872208" cy="369332"/>
          </a:xfrm>
          <a:prstGeom prst="rect">
            <a:avLst/>
          </a:prstGeom>
          <a:noFill/>
        </p:spPr>
        <p:txBody>
          <a:bodyPr wrap="square" rtlCol="0">
            <a:spAutoFit/>
          </a:bodyPr>
          <a:lstStyle/>
          <a:p>
            <a:r>
              <a:rPr kumimoji="1" lang="ja-JP" altLang="en-US" dirty="0" smtClean="0">
                <a:latin typeface="HGPｺﾞｼｯｸE" pitchFamily="50" charset="-128"/>
                <a:ea typeface="HGPｺﾞｼｯｸE" pitchFamily="50" charset="-128"/>
              </a:rPr>
              <a:t>プローブデータ</a:t>
            </a:r>
            <a:endParaRPr kumimoji="1" lang="ja-JP" altLang="en-US" dirty="0">
              <a:latin typeface="HGPｺﾞｼｯｸE" pitchFamily="50" charset="-128"/>
              <a:ea typeface="HGPｺﾞｼｯｸE" pitchFamily="50" charset="-128"/>
            </a:endParaRPr>
          </a:p>
        </p:txBody>
      </p:sp>
      <p:sp>
        <p:nvSpPr>
          <p:cNvPr id="33" name="テキスト ボックス 32"/>
          <p:cNvSpPr txBox="1"/>
          <p:nvPr/>
        </p:nvSpPr>
        <p:spPr>
          <a:xfrm>
            <a:off x="6156176" y="2708920"/>
            <a:ext cx="2232248" cy="648072"/>
          </a:xfrm>
          <a:prstGeom prst="rect">
            <a:avLst/>
          </a:prstGeom>
          <a:noFill/>
        </p:spPr>
        <p:txBody>
          <a:bodyPr wrap="square" rtlCol="0">
            <a:spAutoFit/>
          </a:bodyPr>
          <a:lstStyle/>
          <a:p>
            <a:r>
              <a:rPr kumimoji="1" lang="ja-JP" altLang="en-US" dirty="0" smtClean="0">
                <a:latin typeface="HGPｺﾞｼｯｸE" pitchFamily="50" charset="-128"/>
                <a:ea typeface="HGPｺﾞｼｯｸE" pitchFamily="50" charset="-128"/>
              </a:rPr>
              <a:t>プローブデータを</a:t>
            </a:r>
            <a:endParaRPr kumimoji="1" lang="en-US" altLang="ja-JP" dirty="0" smtClean="0">
              <a:latin typeface="HGPｺﾞｼｯｸE" pitchFamily="50" charset="-128"/>
              <a:ea typeface="HGPｺﾞｼｯｸE" pitchFamily="50" charset="-128"/>
            </a:endParaRPr>
          </a:p>
          <a:p>
            <a:r>
              <a:rPr kumimoji="1" lang="ja-JP" altLang="en-US" dirty="0" smtClean="0">
                <a:latin typeface="HGPｺﾞｼｯｸE" pitchFamily="50" charset="-128"/>
                <a:ea typeface="HGPｺﾞｼｯｸE" pitchFamily="50" charset="-128"/>
              </a:rPr>
              <a:t>踏まえたルート案内</a:t>
            </a:r>
            <a:endParaRPr kumimoji="1" lang="ja-JP" altLang="en-US" dirty="0">
              <a:latin typeface="HGPｺﾞｼｯｸE" pitchFamily="50" charset="-128"/>
              <a:ea typeface="HGPｺﾞｼｯｸE" pitchFamily="50" charset="-128"/>
            </a:endParaRPr>
          </a:p>
        </p:txBody>
      </p:sp>
      <p:sp>
        <p:nvSpPr>
          <p:cNvPr id="39" name="右カーブ矢印 38"/>
          <p:cNvSpPr/>
          <p:nvPr/>
        </p:nvSpPr>
        <p:spPr>
          <a:xfrm>
            <a:off x="6300192" y="3356992"/>
            <a:ext cx="504056" cy="2376264"/>
          </a:xfrm>
          <a:prstGeom prst="curvedRightArrow">
            <a:avLst/>
          </a:prstGeom>
          <a:solidFill>
            <a:srgbClr val="00B050"/>
          </a:solidFill>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tx1"/>
              </a:solidFill>
            </a:endParaRPr>
          </a:p>
        </p:txBody>
      </p:sp>
      <p:sp>
        <p:nvSpPr>
          <p:cNvPr id="40" name="右カーブ矢印 39"/>
          <p:cNvSpPr/>
          <p:nvPr/>
        </p:nvSpPr>
        <p:spPr>
          <a:xfrm rot="10800000">
            <a:off x="8244408" y="2636912"/>
            <a:ext cx="504056" cy="2448272"/>
          </a:xfrm>
          <a:prstGeom prst="curvedRightArrow">
            <a:avLst/>
          </a:prstGeom>
          <a:solidFill>
            <a:srgbClr val="00B050"/>
          </a:solidFill>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tx1"/>
              </a:solidFill>
            </a:endParaRPr>
          </a:p>
        </p:txBody>
      </p:sp>
      <p:sp>
        <p:nvSpPr>
          <p:cNvPr id="41" name="タイトル 1"/>
          <p:cNvSpPr txBox="1">
            <a:spLocks/>
          </p:cNvSpPr>
          <p:nvPr/>
        </p:nvSpPr>
        <p:spPr>
          <a:xfrm>
            <a:off x="457200" y="274638"/>
            <a:ext cx="8363272" cy="1143000"/>
          </a:xfrm>
          <a:prstGeom prst="rect">
            <a:avLst/>
          </a:prstGeom>
        </p:spPr>
        <p:txBody>
          <a:bodyPr vert="horz" lIns="91440" tIns="45720" rIns="91440" bIns="45720" rtlCol="0" anchor="ctr">
            <a:normAutofit fontScale="92500"/>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4-3</a:t>
            </a:r>
            <a:r>
              <a:rPr lang="ja-JP" altLang="en-US" sz="4400" dirty="0" err="1" smtClean="0">
                <a:solidFill>
                  <a:srgbClr val="00B050"/>
                </a:solidFill>
                <a:latin typeface="HGPｺﾞｼｯｸM" pitchFamily="50" charset="-128"/>
                <a:ea typeface="HGPｺﾞｼｯｸM" pitchFamily="50" charset="-128"/>
              </a:rPr>
              <a:t>．</a:t>
            </a:r>
            <a:r>
              <a:rPr lang="ja-JP" altLang="en-US" sz="4400" dirty="0" smtClean="0">
                <a:solidFill>
                  <a:srgbClr val="00B050"/>
                </a:solidFill>
                <a:latin typeface="HGPｺﾞｼｯｸM" pitchFamily="50" charset="-128"/>
                <a:ea typeface="HGPｺﾞｼｯｸM" pitchFamily="50" charset="-128"/>
              </a:rPr>
              <a:t>プローブデータでなにがわかる？</a:t>
            </a:r>
          </a:p>
        </p:txBody>
      </p:sp>
      <p:grpSp>
        <p:nvGrpSpPr>
          <p:cNvPr id="19" name="グループ化 18"/>
          <p:cNvGrpSpPr/>
          <p:nvPr/>
        </p:nvGrpSpPr>
        <p:grpSpPr>
          <a:xfrm>
            <a:off x="6516216" y="2276872"/>
            <a:ext cx="2304256" cy="338554"/>
            <a:chOff x="-2484784" y="2420888"/>
            <a:chExt cx="2304256" cy="338554"/>
          </a:xfrm>
        </p:grpSpPr>
        <p:sp>
          <p:nvSpPr>
            <p:cNvPr id="16" name="角丸四角形 15"/>
            <p:cNvSpPr/>
            <p:nvPr/>
          </p:nvSpPr>
          <p:spPr>
            <a:xfrm>
              <a:off x="-2484784" y="2492896"/>
              <a:ext cx="2304256" cy="216024"/>
            </a:xfrm>
            <a:prstGeom prst="roundRect">
              <a:avLst/>
            </a:prstGeom>
            <a:solidFill>
              <a:srgbClr val="0070C0"/>
            </a:solidFill>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p:cNvSpPr txBox="1"/>
            <p:nvPr/>
          </p:nvSpPr>
          <p:spPr>
            <a:xfrm>
              <a:off x="-2484784" y="2420888"/>
              <a:ext cx="2304256" cy="338554"/>
            </a:xfrm>
            <a:prstGeom prst="rect">
              <a:avLst/>
            </a:prstGeom>
            <a:noFill/>
          </p:spPr>
          <p:txBody>
            <a:bodyPr wrap="square" rtlCol="0">
              <a:spAutoFit/>
            </a:bodyPr>
            <a:lstStyle/>
            <a:p>
              <a:pPr algn="ctr"/>
              <a:r>
                <a:rPr kumimoji="1" lang="ja-JP" altLang="en-US" sz="1600" dirty="0" smtClean="0">
                  <a:solidFill>
                    <a:schemeClr val="bg1"/>
                  </a:solidFill>
                  <a:latin typeface="HGPｺﾞｼｯｸE" pitchFamily="50" charset="-128"/>
                  <a:ea typeface="HGPｺﾞｼｯｸE" pitchFamily="50" charset="-128"/>
                </a:rPr>
                <a:t>解析サーバ</a:t>
              </a:r>
              <a:endParaRPr kumimoji="1" lang="ja-JP" altLang="en-US" sz="1600" dirty="0">
                <a:solidFill>
                  <a:schemeClr val="bg1"/>
                </a:solidFill>
                <a:latin typeface="HGPｺﾞｼｯｸE" pitchFamily="50" charset="-128"/>
                <a:ea typeface="HGPｺﾞｼｯｸE" pitchFamily="50" charset="-128"/>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548680"/>
            <a:ext cx="8291264" cy="604664"/>
          </a:xfrm>
        </p:spPr>
        <p:txBody>
          <a:bodyPr>
            <a:normAutofit/>
          </a:bodyPr>
          <a:lstStyle/>
          <a:p>
            <a:pPr>
              <a:buNone/>
            </a:pPr>
            <a:r>
              <a:rPr kumimoji="1" lang="ja-JP" altLang="en-US" dirty="0" smtClean="0">
                <a:solidFill>
                  <a:srgbClr val="00B050"/>
                </a:solidFill>
                <a:latin typeface="HGPｺﾞｼｯｸE" pitchFamily="50" charset="-128"/>
                <a:ea typeface="HGPｺﾞｼｯｸE" pitchFamily="50" charset="-128"/>
              </a:rPr>
              <a:t>●</a:t>
            </a:r>
            <a:r>
              <a:rPr kumimoji="1" lang="en-US" altLang="ja-JP" dirty="0" smtClean="0">
                <a:solidFill>
                  <a:srgbClr val="00B050"/>
                </a:solidFill>
                <a:latin typeface="HGPｺﾞｼｯｸE" pitchFamily="50" charset="-128"/>
                <a:ea typeface="HGPｺﾞｼｯｸE" pitchFamily="50" charset="-128"/>
              </a:rPr>
              <a:t>memo</a:t>
            </a:r>
            <a:endParaRPr lang="en-US" altLang="ja-JP" sz="2800" dirty="0" smtClean="0">
              <a:solidFill>
                <a:srgbClr val="00B050"/>
              </a:solidFill>
              <a:latin typeface="HGPｺﾞｼｯｸM" pitchFamily="50" charset="-128"/>
              <a:ea typeface="HGPｺﾞｼｯｸM" pitchFamily="50" charset="-128"/>
            </a:endParaRPr>
          </a:p>
        </p:txBody>
      </p:sp>
      <p:sp>
        <p:nvSpPr>
          <p:cNvPr id="65" name="正方形/長方形 64"/>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394" name="Picture 2" descr="C:\Users\iwasaki\Desktop\2014-05-02_09h59_52.bmp"/>
          <p:cNvPicPr>
            <a:picLocks noChangeAspect="1" noChangeArrowheads="1"/>
          </p:cNvPicPr>
          <p:nvPr/>
        </p:nvPicPr>
        <p:blipFill>
          <a:blip r:embed="rId3" cstate="screen"/>
          <a:srcRect/>
          <a:stretch>
            <a:fillRect/>
          </a:stretch>
        </p:blipFill>
        <p:spPr bwMode="auto">
          <a:xfrm>
            <a:off x="1979712" y="2204864"/>
            <a:ext cx="5238750" cy="2828925"/>
          </a:xfrm>
          <a:prstGeom prst="rect">
            <a:avLst/>
          </a:prstGeom>
          <a:noFill/>
        </p:spPr>
      </p:pic>
      <p:sp>
        <p:nvSpPr>
          <p:cNvPr id="24" name="テキスト ボックス 23"/>
          <p:cNvSpPr txBox="1"/>
          <p:nvPr/>
        </p:nvSpPr>
        <p:spPr>
          <a:xfrm>
            <a:off x="467544" y="1465620"/>
            <a:ext cx="8388424" cy="523220"/>
          </a:xfrm>
          <a:prstGeom prst="rect">
            <a:avLst/>
          </a:prstGeom>
          <a:noFill/>
        </p:spPr>
        <p:txBody>
          <a:bodyPr wrap="square" rtlCol="0">
            <a:spAutoFit/>
          </a:bodyPr>
          <a:lstStyle/>
          <a:p>
            <a:r>
              <a:rPr lang="ja-JP" altLang="en-US" sz="2800" dirty="0" smtClean="0">
                <a:latin typeface="HGPｺﾞｼｯｸM" pitchFamily="50" charset="-128"/>
                <a:ea typeface="HGPｺﾞｼｯｸM" pitchFamily="50" charset="-128"/>
              </a:rPr>
              <a:t>これが</a:t>
            </a:r>
            <a:r>
              <a:rPr lang="ja-JP" altLang="en-US" sz="2800" dirty="0" smtClean="0">
                <a:solidFill>
                  <a:srgbClr val="FF0000"/>
                </a:solidFill>
                <a:latin typeface="HGPｺﾞｼｯｸM" pitchFamily="50" charset="-128"/>
                <a:ea typeface="HGPｺﾞｼｯｸM" pitchFamily="50" charset="-128"/>
              </a:rPr>
              <a:t>世界初のカーナビ</a:t>
            </a:r>
            <a:r>
              <a:rPr lang="ja-JP" altLang="en-US" sz="2800" dirty="0" smtClean="0">
                <a:latin typeface="HGPｺﾞｼｯｸM" pitchFamily="50" charset="-128"/>
                <a:ea typeface="HGPｺﾞｼｯｸM" pitchFamily="50" charset="-128"/>
              </a:rPr>
              <a:t>。ホンダが</a:t>
            </a:r>
            <a:r>
              <a:rPr lang="en-US" altLang="ja-JP" sz="2800" dirty="0" smtClean="0">
                <a:latin typeface="HGPｺﾞｼｯｸM" pitchFamily="50" charset="-128"/>
                <a:ea typeface="HGPｺﾞｼｯｸM" pitchFamily="50" charset="-128"/>
              </a:rPr>
              <a:t>1981</a:t>
            </a:r>
            <a:r>
              <a:rPr lang="ja-JP" altLang="en-US" sz="2800" dirty="0" smtClean="0">
                <a:latin typeface="HGPｺﾞｼｯｸM" pitchFamily="50" charset="-128"/>
                <a:ea typeface="HGPｺﾞｼｯｸM" pitchFamily="50" charset="-128"/>
              </a:rPr>
              <a:t>年に発表。</a:t>
            </a:r>
            <a:endParaRPr lang="en-US" altLang="ja-JP" sz="2800" dirty="0" smtClean="0">
              <a:latin typeface="HGPｺﾞｼｯｸM" pitchFamily="50" charset="-128"/>
              <a:ea typeface="HGPｺﾞｼｯｸM" pitchFamily="50" charset="-128"/>
            </a:endParaRPr>
          </a:p>
        </p:txBody>
      </p:sp>
      <p:sp>
        <p:nvSpPr>
          <p:cNvPr id="25" name="テキスト ボックス 24"/>
          <p:cNvSpPr txBox="1"/>
          <p:nvPr/>
        </p:nvSpPr>
        <p:spPr>
          <a:xfrm>
            <a:off x="827584" y="4869160"/>
            <a:ext cx="7776864" cy="1200329"/>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
            </a:r>
            <a:br>
              <a:rPr lang="ja-JP" altLang="en-US" sz="2400" dirty="0" smtClean="0">
                <a:latin typeface="HGPｺﾞｼｯｸM" pitchFamily="50" charset="-128"/>
                <a:ea typeface="HGPｺﾞｼｯｸM" pitchFamily="50" charset="-128"/>
              </a:rPr>
            </a:br>
            <a:r>
              <a:rPr lang="ja-JP" altLang="en-US" sz="2400" dirty="0" smtClean="0">
                <a:latin typeface="HGPｺﾞｼｯｸM" pitchFamily="50" charset="-128"/>
                <a:ea typeface="HGPｺﾞｼｯｸM" pitchFamily="50" charset="-128"/>
              </a:rPr>
              <a:t>高精度なガスレートジャイロを搭載。軌跡を表示するモノクロディスプレイ部の前に，地図シートを挿入するしくみだった。</a:t>
            </a:r>
            <a:endParaRPr lang="en-US" altLang="ja-JP" sz="2400" dirty="0" smtClean="0">
              <a:latin typeface="HGPｺﾞｼｯｸM" pitchFamily="50" charset="-128"/>
              <a:ea typeface="HGPｺﾞｼｯｸM" pitchFamily="50" charset="-128"/>
            </a:endParaRPr>
          </a:p>
        </p:txBody>
      </p:sp>
      <p:sp>
        <p:nvSpPr>
          <p:cNvPr id="26"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a:spcBef>
                <a:spcPct val="0"/>
              </a:spcBef>
            </a:pPr>
            <a:endParaRPr lang="ja-JP" altLang="en-US" sz="4400" dirty="0" smtClean="0">
              <a:solidFill>
                <a:srgbClr val="00B050"/>
              </a:solidFill>
              <a:latin typeface="HGPｺﾞｼｯｸM" pitchFamily="50" charset="-128"/>
              <a:ea typeface="HGPｺﾞｼｯｸM" pitchFamily="50" charset="-128"/>
            </a:endParaRPr>
          </a:p>
        </p:txBody>
      </p:sp>
      <p:sp>
        <p:nvSpPr>
          <p:cNvPr id="27" name="円/楕円 26"/>
          <p:cNvSpPr/>
          <p:nvPr/>
        </p:nvSpPr>
        <p:spPr>
          <a:xfrm rot="20252828">
            <a:off x="1043608" y="2348880"/>
            <a:ext cx="1152128" cy="1152128"/>
          </a:xfrm>
          <a:prstGeom prst="ellipse">
            <a:avLst/>
          </a:prstGeom>
          <a:solidFill>
            <a:schemeClr val="accent6">
              <a:lumMod val="75000"/>
            </a:schemeClr>
          </a:solidFill>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コンテンツ プレースホルダ 2"/>
          <p:cNvSpPr txBox="1">
            <a:spLocks/>
          </p:cNvSpPr>
          <p:nvPr/>
        </p:nvSpPr>
        <p:spPr>
          <a:xfrm rot="20252828">
            <a:off x="1043608" y="2708920"/>
            <a:ext cx="1152128" cy="50405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8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n-cs"/>
              </a:rPr>
              <a:t>世界初</a:t>
            </a:r>
            <a:endParaRPr kumimoji="1" lang="en-US" altLang="ja-JP" sz="1800" b="0" i="0" u="none" strike="noStrike" kern="1200" cap="none" spc="0" normalizeH="0" baseline="0" noProof="0" dirty="0" smtClean="0">
              <a:ln>
                <a:noFill/>
              </a:ln>
              <a:solidFill>
                <a:schemeClr val="bg1"/>
              </a:solidFill>
              <a:effectLst/>
              <a:uLnTx/>
              <a:uFillTx/>
              <a:latin typeface="HGPｺﾞｼｯｸM" pitchFamily="50" charset="-128"/>
              <a:ea typeface="HGPｺﾞｼｯｸM" pitchFamily="50" charset="-128"/>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グループ化 76"/>
          <p:cNvGrpSpPr/>
          <p:nvPr/>
        </p:nvGrpSpPr>
        <p:grpSpPr>
          <a:xfrm>
            <a:off x="2123728" y="2852936"/>
            <a:ext cx="1008112" cy="1971600"/>
            <a:chOff x="2123728" y="2924944"/>
            <a:chExt cx="1008112" cy="2088232"/>
          </a:xfrm>
        </p:grpSpPr>
        <p:sp>
          <p:nvSpPr>
            <p:cNvPr id="75" name="正方形/長方形 74"/>
            <p:cNvSpPr/>
            <p:nvPr/>
          </p:nvSpPr>
          <p:spPr>
            <a:xfrm>
              <a:off x="2123728" y="2924944"/>
              <a:ext cx="864096" cy="208823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2699792" y="2924944"/>
              <a:ext cx="432048" cy="2088232"/>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 name="角丸四角形 77"/>
          <p:cNvSpPr/>
          <p:nvPr/>
        </p:nvSpPr>
        <p:spPr>
          <a:xfrm>
            <a:off x="467544" y="3356992"/>
            <a:ext cx="1944216" cy="79208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
        <p:nvSpPr>
          <p:cNvPr id="15" name="テキスト ボックス 14"/>
          <p:cNvSpPr txBox="1"/>
          <p:nvPr/>
        </p:nvSpPr>
        <p:spPr>
          <a:xfrm>
            <a:off x="755576" y="3501008"/>
            <a:ext cx="2016224" cy="461665"/>
          </a:xfrm>
          <a:prstGeom prst="rect">
            <a:avLst/>
          </a:prstGeom>
          <a:noFill/>
        </p:spPr>
        <p:txBody>
          <a:bodyPr wrap="square" rtlCol="0">
            <a:spAutoFit/>
          </a:bodyPr>
          <a:lstStyle/>
          <a:p>
            <a:r>
              <a:rPr lang="ja-JP" altLang="en-US" sz="2400" dirty="0" smtClean="0">
                <a:solidFill>
                  <a:schemeClr val="bg1"/>
                </a:solidFill>
                <a:latin typeface="HGPｺﾞｼｯｸE" pitchFamily="50" charset="-128"/>
                <a:ea typeface="HGPｺﾞｼｯｸE" pitchFamily="50" charset="-128"/>
              </a:rPr>
              <a:t>カーナビ</a:t>
            </a:r>
            <a:endParaRPr lang="en-US" altLang="ja-JP" sz="2400" dirty="0" smtClean="0">
              <a:solidFill>
                <a:schemeClr val="bg1"/>
              </a:solidFill>
              <a:latin typeface="HGPｺﾞｼｯｸE" pitchFamily="50" charset="-128"/>
              <a:ea typeface="HGPｺﾞｼｯｸE" pitchFamily="50" charset="-128"/>
            </a:endParaRPr>
          </a:p>
        </p:txBody>
      </p:sp>
      <p:sp>
        <p:nvSpPr>
          <p:cNvPr id="43" name="テキスト ボックス 42"/>
          <p:cNvSpPr txBox="1"/>
          <p:nvPr/>
        </p:nvSpPr>
        <p:spPr>
          <a:xfrm>
            <a:off x="2699792" y="2564904"/>
            <a:ext cx="6372200" cy="461665"/>
          </a:xfrm>
          <a:prstGeom prst="rect">
            <a:avLst/>
          </a:prstGeom>
          <a:noFill/>
        </p:spPr>
        <p:txBody>
          <a:bodyPr wrap="square" rtlCol="0">
            <a:spAutoFit/>
          </a:bodyPr>
          <a:lstStyle/>
          <a:p>
            <a:r>
              <a:rPr lang="ja-JP" altLang="en-US" sz="2400" dirty="0" smtClean="0">
                <a:solidFill>
                  <a:srgbClr val="00B050"/>
                </a:solidFill>
                <a:latin typeface="HGPｺﾞｼｯｸE" pitchFamily="50" charset="-128"/>
                <a:ea typeface="HGPｺﾞｼｯｸE" pitchFamily="50" charset="-128"/>
              </a:rPr>
              <a:t>ＧＰＳ航法：</a:t>
            </a:r>
            <a:r>
              <a:rPr lang="en-US" altLang="ja-JP" sz="2400" dirty="0" smtClean="0">
                <a:solidFill>
                  <a:schemeClr val="accent6">
                    <a:lumMod val="75000"/>
                  </a:schemeClr>
                </a:solidFill>
                <a:latin typeface="HGPｺﾞｼｯｸE" pitchFamily="50" charset="-128"/>
                <a:ea typeface="HGPｺﾞｼｯｸE" pitchFamily="50" charset="-128"/>
              </a:rPr>
              <a:t>GPS</a:t>
            </a:r>
            <a:r>
              <a:rPr lang="ja-JP" altLang="en-US" sz="2400" dirty="0" smtClean="0">
                <a:solidFill>
                  <a:schemeClr val="accent6">
                    <a:lumMod val="75000"/>
                  </a:schemeClr>
                </a:solidFill>
                <a:latin typeface="HGPｺﾞｼｯｸE" pitchFamily="50" charset="-128"/>
                <a:ea typeface="HGPｺﾞｼｯｸE" pitchFamily="50" charset="-128"/>
              </a:rPr>
              <a:t>衛星からの電波</a:t>
            </a:r>
            <a:endParaRPr lang="en-US" altLang="ja-JP" sz="2400" dirty="0" smtClean="0">
              <a:solidFill>
                <a:schemeClr val="accent6">
                  <a:lumMod val="75000"/>
                </a:schemeClr>
              </a:solidFill>
              <a:latin typeface="HGPｺﾞｼｯｸE" pitchFamily="50" charset="-128"/>
              <a:ea typeface="HGPｺﾞｼｯｸE" pitchFamily="50" charset="-128"/>
            </a:endParaRPr>
          </a:p>
        </p:txBody>
      </p:sp>
      <p:sp>
        <p:nvSpPr>
          <p:cNvPr id="48" name="テキスト ボックス 47"/>
          <p:cNvSpPr txBox="1"/>
          <p:nvPr/>
        </p:nvSpPr>
        <p:spPr>
          <a:xfrm>
            <a:off x="2627784" y="4509120"/>
            <a:ext cx="5976664" cy="461665"/>
          </a:xfrm>
          <a:prstGeom prst="rect">
            <a:avLst/>
          </a:prstGeom>
          <a:noFill/>
        </p:spPr>
        <p:txBody>
          <a:bodyPr wrap="square" rtlCol="0">
            <a:spAutoFit/>
          </a:bodyPr>
          <a:lstStyle/>
          <a:p>
            <a:r>
              <a:rPr lang="ja-JP" altLang="en-US" sz="2400" dirty="0" smtClean="0">
                <a:solidFill>
                  <a:srgbClr val="00B050"/>
                </a:solidFill>
                <a:latin typeface="HGPｺﾞｼｯｸE" pitchFamily="50" charset="-128"/>
                <a:ea typeface="HGPｺﾞｼｯｸE" pitchFamily="50" charset="-128"/>
              </a:rPr>
              <a:t>自立航法：</a:t>
            </a:r>
            <a:r>
              <a:rPr lang="ja-JP" altLang="en-US" sz="2400" dirty="0" smtClean="0">
                <a:solidFill>
                  <a:schemeClr val="accent6">
                    <a:lumMod val="75000"/>
                  </a:schemeClr>
                </a:solidFill>
                <a:latin typeface="HGPｺﾞｼｯｸE" pitchFamily="50" charset="-128"/>
                <a:ea typeface="HGPｺﾞｼｯｸE" pitchFamily="50" charset="-128"/>
              </a:rPr>
              <a:t>車載コンピュータからの情報</a:t>
            </a:r>
            <a:endParaRPr lang="en-US" altLang="ja-JP" sz="2400" dirty="0" smtClean="0">
              <a:solidFill>
                <a:schemeClr val="accent6">
                  <a:lumMod val="75000"/>
                </a:schemeClr>
              </a:solidFill>
              <a:latin typeface="HGPｺﾞｼｯｸE" pitchFamily="50" charset="-128"/>
              <a:ea typeface="HGPｺﾞｼｯｸE" pitchFamily="50" charset="-128"/>
            </a:endParaRPr>
          </a:p>
        </p:txBody>
      </p:sp>
      <p:sp>
        <p:nvSpPr>
          <p:cNvPr id="53" name="テキスト ボックス 52"/>
          <p:cNvSpPr txBox="1"/>
          <p:nvPr/>
        </p:nvSpPr>
        <p:spPr>
          <a:xfrm>
            <a:off x="2627784" y="3059668"/>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良さ</a:t>
            </a:r>
            <a:endParaRPr lang="en-US" altLang="ja-JP" sz="2000" dirty="0" smtClean="0">
              <a:latin typeface="HGPｺﾞｼｯｸM" pitchFamily="50" charset="-128"/>
              <a:ea typeface="HGPｺﾞｼｯｸM" pitchFamily="50" charset="-128"/>
            </a:endParaRPr>
          </a:p>
        </p:txBody>
      </p:sp>
      <p:sp>
        <p:nvSpPr>
          <p:cNvPr id="55" name="テキスト ボックス 54"/>
          <p:cNvSpPr txBox="1"/>
          <p:nvPr/>
        </p:nvSpPr>
        <p:spPr>
          <a:xfrm>
            <a:off x="2627784" y="3375084"/>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弱点</a:t>
            </a:r>
            <a:endParaRPr lang="en-US" altLang="ja-JP" sz="2000" dirty="0" smtClean="0">
              <a:latin typeface="HGPｺﾞｼｯｸM" pitchFamily="50" charset="-128"/>
              <a:ea typeface="HGPｺﾞｼｯｸM" pitchFamily="50" charset="-128"/>
            </a:endParaRPr>
          </a:p>
        </p:txBody>
      </p:sp>
      <p:sp>
        <p:nvSpPr>
          <p:cNvPr id="56" name="テキスト ボックス 55"/>
          <p:cNvSpPr txBox="1"/>
          <p:nvPr/>
        </p:nvSpPr>
        <p:spPr>
          <a:xfrm>
            <a:off x="2627784" y="5400600"/>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良さ</a:t>
            </a:r>
            <a:endParaRPr lang="en-US" altLang="ja-JP" sz="2000" dirty="0" smtClean="0">
              <a:latin typeface="HGPｺﾞｼｯｸM" pitchFamily="50" charset="-128"/>
              <a:ea typeface="HGPｺﾞｼｯｸM" pitchFamily="50" charset="-128"/>
            </a:endParaRPr>
          </a:p>
        </p:txBody>
      </p:sp>
      <p:sp>
        <p:nvSpPr>
          <p:cNvPr id="63" name="テキスト ボックス 62"/>
          <p:cNvSpPr txBox="1"/>
          <p:nvPr/>
        </p:nvSpPr>
        <p:spPr>
          <a:xfrm>
            <a:off x="2627784" y="5716016"/>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弱点</a:t>
            </a:r>
            <a:endParaRPr lang="en-US" altLang="ja-JP" sz="2000" dirty="0" smtClean="0">
              <a:latin typeface="HGPｺﾞｼｯｸM" pitchFamily="50" charset="-128"/>
              <a:ea typeface="HGPｺﾞｼｯｸM" pitchFamily="50" charset="-128"/>
            </a:endParaRPr>
          </a:p>
        </p:txBody>
      </p:sp>
      <p:sp>
        <p:nvSpPr>
          <p:cNvPr id="68" name="テキスト ボックス 67"/>
          <p:cNvSpPr txBox="1"/>
          <p:nvPr/>
        </p:nvSpPr>
        <p:spPr>
          <a:xfrm>
            <a:off x="3923928" y="3059668"/>
            <a:ext cx="2016224"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：精度が高い</a:t>
            </a:r>
            <a:endParaRPr lang="en-US" altLang="ja-JP" sz="2000" dirty="0" smtClean="0">
              <a:latin typeface="HGPｺﾞｼｯｸM" pitchFamily="50" charset="-128"/>
              <a:ea typeface="HGPｺﾞｼｯｸM" pitchFamily="50" charset="-128"/>
            </a:endParaRPr>
          </a:p>
        </p:txBody>
      </p:sp>
      <p:sp>
        <p:nvSpPr>
          <p:cNvPr id="72" name="テキスト ボックス 71"/>
          <p:cNvSpPr txBox="1"/>
          <p:nvPr/>
        </p:nvSpPr>
        <p:spPr>
          <a:xfrm>
            <a:off x="3923928" y="3375084"/>
            <a:ext cx="5220072"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：場所，天候により測位できない</a:t>
            </a:r>
            <a:endParaRPr lang="en-US" altLang="ja-JP" sz="2000" dirty="0" smtClean="0">
              <a:latin typeface="HGPｺﾞｼｯｸM" pitchFamily="50" charset="-128"/>
              <a:ea typeface="HGPｺﾞｼｯｸM" pitchFamily="50" charset="-128"/>
            </a:endParaRPr>
          </a:p>
        </p:txBody>
      </p:sp>
      <p:sp>
        <p:nvSpPr>
          <p:cNvPr id="73" name="テキスト ボックス 72"/>
          <p:cNvSpPr txBox="1"/>
          <p:nvPr/>
        </p:nvSpPr>
        <p:spPr>
          <a:xfrm>
            <a:off x="3923928" y="5400600"/>
            <a:ext cx="4536504"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：場所，天候による影響を受けない</a:t>
            </a:r>
            <a:endParaRPr lang="en-US" altLang="ja-JP" sz="2000" dirty="0" smtClean="0">
              <a:latin typeface="HGPｺﾞｼｯｸM" pitchFamily="50" charset="-128"/>
              <a:ea typeface="HGPｺﾞｼｯｸM" pitchFamily="50" charset="-128"/>
            </a:endParaRPr>
          </a:p>
        </p:txBody>
      </p:sp>
      <p:sp>
        <p:nvSpPr>
          <p:cNvPr id="74" name="テキスト ボックス 73"/>
          <p:cNvSpPr txBox="1"/>
          <p:nvPr/>
        </p:nvSpPr>
        <p:spPr>
          <a:xfrm>
            <a:off x="3923928" y="5716016"/>
            <a:ext cx="5220072"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：測位の誤差が生じやすい</a:t>
            </a:r>
            <a:endParaRPr lang="en-US" altLang="ja-JP" sz="2000" dirty="0" smtClean="0">
              <a:latin typeface="HGPｺﾞｼｯｸM" pitchFamily="50" charset="-128"/>
              <a:ea typeface="HGPｺﾞｼｯｸM" pitchFamily="50" charset="-128"/>
            </a:endParaRPr>
          </a:p>
        </p:txBody>
      </p:sp>
      <p:sp>
        <p:nvSpPr>
          <p:cNvPr id="79" name="テキスト ボックス 78"/>
          <p:cNvSpPr txBox="1"/>
          <p:nvPr/>
        </p:nvSpPr>
        <p:spPr>
          <a:xfrm>
            <a:off x="3851920" y="3735124"/>
            <a:ext cx="4968552" cy="369332"/>
          </a:xfrm>
          <a:prstGeom prst="rect">
            <a:avLst/>
          </a:prstGeom>
          <a:noFill/>
        </p:spPr>
        <p:txBody>
          <a:bodyPr wrap="square" rtlCol="0">
            <a:spAutoFit/>
          </a:bodyPr>
          <a:lstStyle/>
          <a:p>
            <a:r>
              <a:rPr lang="ja-JP" altLang="en-US" dirty="0" smtClean="0">
                <a:latin typeface="HGPｺﾞｼｯｸE" pitchFamily="50" charset="-128"/>
                <a:ea typeface="HGPｺﾞｼｯｸE" pitchFamily="50" charset="-128"/>
              </a:rPr>
              <a:t>（ＧＰＳ波を受信できないトンネルや高架下など）</a:t>
            </a:r>
            <a:endParaRPr lang="en-US" altLang="ja-JP" dirty="0" smtClean="0">
              <a:latin typeface="HGPｺﾞｼｯｸE" pitchFamily="50" charset="-128"/>
              <a:ea typeface="HGPｺﾞｼｯｸE" pitchFamily="50" charset="-128"/>
            </a:endParaRPr>
          </a:p>
        </p:txBody>
      </p:sp>
      <p:sp>
        <p:nvSpPr>
          <p:cNvPr id="80" name="テキスト ボックス 79"/>
          <p:cNvSpPr txBox="1"/>
          <p:nvPr/>
        </p:nvSpPr>
        <p:spPr>
          <a:xfrm>
            <a:off x="827584" y="1484784"/>
            <a:ext cx="8064896" cy="707886"/>
          </a:xfrm>
          <a:prstGeom prst="rect">
            <a:avLst/>
          </a:prstGeom>
          <a:noFill/>
        </p:spPr>
        <p:txBody>
          <a:bodyPr wrap="square" rtlCol="0">
            <a:spAutoFit/>
          </a:bodyPr>
          <a:lstStyle/>
          <a:p>
            <a:r>
              <a:rPr lang="en-US" altLang="ja-JP" sz="4000" dirty="0" smtClean="0">
                <a:solidFill>
                  <a:srgbClr val="00B050"/>
                </a:solidFill>
                <a:latin typeface="HGPｺﾞｼｯｸE" pitchFamily="50" charset="-128"/>
                <a:ea typeface="HGPｺﾞｼｯｸE" pitchFamily="50" charset="-128"/>
              </a:rPr>
              <a:t>GPS</a:t>
            </a:r>
            <a:r>
              <a:rPr lang="ja-JP" altLang="en-US" sz="2000" dirty="0" smtClean="0">
                <a:latin typeface="HGPｺﾞｼｯｸM" pitchFamily="50" charset="-128"/>
                <a:ea typeface="HGPｺﾞｼｯｸM" pitchFamily="50" charset="-128"/>
              </a:rPr>
              <a:t>と</a:t>
            </a:r>
            <a:r>
              <a:rPr lang="ja-JP" altLang="en-US" sz="4000" dirty="0" smtClean="0">
                <a:solidFill>
                  <a:srgbClr val="00B050"/>
                </a:solidFill>
                <a:latin typeface="HGPｺﾞｼｯｸE" pitchFamily="50" charset="-128"/>
                <a:ea typeface="HGPｺﾞｼｯｸE" pitchFamily="50" charset="-128"/>
              </a:rPr>
              <a:t>自立航法</a:t>
            </a:r>
            <a:r>
              <a:rPr lang="ja-JP" altLang="en-US" sz="2400" dirty="0" smtClean="0">
                <a:latin typeface="HGPｺﾞｼｯｸM" pitchFamily="50" charset="-128"/>
                <a:ea typeface="HGPｺﾞｼｯｸM" pitchFamily="50" charset="-128"/>
              </a:rPr>
              <a:t>のハイブリッドで位置を計算</a:t>
            </a:r>
            <a:endParaRPr lang="en-US" altLang="ja-JP" sz="2400" dirty="0" smtClean="0">
              <a:latin typeface="HGPｺﾞｼｯｸM" pitchFamily="50" charset="-128"/>
              <a:ea typeface="HGPｺﾞｼｯｸM" pitchFamily="50" charset="-128"/>
            </a:endParaRPr>
          </a:p>
        </p:txBody>
      </p:sp>
      <p:sp>
        <p:nvSpPr>
          <p:cNvPr id="81" name="テキスト ボックス 80"/>
          <p:cNvSpPr txBox="1"/>
          <p:nvPr/>
        </p:nvSpPr>
        <p:spPr>
          <a:xfrm>
            <a:off x="1115616" y="4941168"/>
            <a:ext cx="8028384" cy="369332"/>
          </a:xfrm>
          <a:prstGeom prst="rect">
            <a:avLst/>
          </a:prstGeom>
          <a:noFill/>
        </p:spPr>
        <p:txBody>
          <a:bodyPr wrap="square" rtlCol="0">
            <a:spAutoFit/>
          </a:bodyPr>
          <a:lstStyle/>
          <a:p>
            <a:r>
              <a:rPr lang="ja-JP" altLang="en-US" dirty="0" smtClean="0">
                <a:latin typeface="HGPｺﾞｼｯｸE" pitchFamily="50" charset="-128"/>
                <a:ea typeface="HGPｺﾞｼｯｸE" pitchFamily="50" charset="-128"/>
              </a:rPr>
              <a:t>（ジャイロセンサーで方向を，車速センサーで距離と時間を測定し位置を算出）</a:t>
            </a:r>
            <a:endParaRPr lang="en-US" altLang="ja-JP" dirty="0" smtClean="0">
              <a:latin typeface="HGPｺﾞｼｯｸE" pitchFamily="50" charset="-128"/>
              <a:ea typeface="HGPｺﾞｼｯｸE" pitchFamily="50" charset="-128"/>
            </a:endParaRPr>
          </a:p>
        </p:txBody>
      </p:sp>
      <p:sp>
        <p:nvSpPr>
          <p:cNvPr id="65" name="正方形/長方形 64"/>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4-4</a:t>
            </a:r>
            <a:r>
              <a:rPr lang="ja-JP" altLang="en-US" sz="4400" dirty="0" err="1" smtClean="0">
                <a:solidFill>
                  <a:srgbClr val="00B050"/>
                </a:solidFill>
                <a:latin typeface="HGPｺﾞｼｯｸM" pitchFamily="50" charset="-128"/>
                <a:ea typeface="HGPｺﾞｼｯｸM" pitchFamily="50" charset="-128"/>
              </a:rPr>
              <a:t>．</a:t>
            </a:r>
            <a:r>
              <a:rPr lang="ja-JP" altLang="en-US" sz="4100" dirty="0" smtClean="0">
                <a:solidFill>
                  <a:srgbClr val="00B050"/>
                </a:solidFill>
                <a:latin typeface="HGPｺﾞｼｯｸM" pitchFamily="50" charset="-128"/>
                <a:ea typeface="HGPｺﾞｼｯｸM" pitchFamily="50" charset="-128"/>
              </a:rPr>
              <a:t>どうして位置がわかる？</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iwasaki\Desktop\l_058.jpg"/>
          <p:cNvPicPr>
            <a:picLocks noChangeAspect="1" noChangeArrowheads="1"/>
          </p:cNvPicPr>
          <p:nvPr/>
        </p:nvPicPr>
        <p:blipFill>
          <a:blip r:embed="rId4" cstate="screen"/>
          <a:srcRect/>
          <a:stretch>
            <a:fillRect/>
          </a:stretch>
        </p:blipFill>
        <p:spPr bwMode="auto">
          <a:xfrm rot="21289948">
            <a:off x="585195" y="3058601"/>
            <a:ext cx="1417528" cy="1077493"/>
          </a:xfrm>
          <a:prstGeom prst="rect">
            <a:avLst/>
          </a:prstGeom>
          <a:noFill/>
        </p:spPr>
      </p:pic>
      <p:pic>
        <p:nvPicPr>
          <p:cNvPr id="6147" name="Picture 3" descr="C:\Users\iwasaki\Desktop\2014-04-25_20h43_52.bmp"/>
          <p:cNvPicPr>
            <a:picLocks noChangeAspect="1" noChangeArrowheads="1"/>
          </p:cNvPicPr>
          <p:nvPr/>
        </p:nvPicPr>
        <p:blipFill>
          <a:blip r:embed="rId5" cstate="screen"/>
          <a:srcRect/>
          <a:stretch>
            <a:fillRect/>
          </a:stretch>
        </p:blipFill>
        <p:spPr bwMode="auto">
          <a:xfrm>
            <a:off x="3347864" y="4941168"/>
            <a:ext cx="1722568" cy="864096"/>
          </a:xfrm>
          <a:prstGeom prst="rect">
            <a:avLst/>
          </a:prstGeom>
          <a:noFill/>
        </p:spPr>
      </p:pic>
      <p:pic>
        <p:nvPicPr>
          <p:cNvPr id="69" name="Picture 2" descr="C:\Users\iwasaki\Desktop\l_058.jpg"/>
          <p:cNvPicPr>
            <a:picLocks noChangeAspect="1" noChangeArrowheads="1"/>
          </p:cNvPicPr>
          <p:nvPr/>
        </p:nvPicPr>
        <p:blipFill>
          <a:blip r:embed="rId4" cstate="screen"/>
          <a:srcRect/>
          <a:stretch>
            <a:fillRect/>
          </a:stretch>
        </p:blipFill>
        <p:spPr bwMode="auto">
          <a:xfrm rot="21289948">
            <a:off x="2385396" y="3058600"/>
            <a:ext cx="1417528" cy="1077493"/>
          </a:xfrm>
          <a:prstGeom prst="rect">
            <a:avLst/>
          </a:prstGeom>
          <a:noFill/>
        </p:spPr>
      </p:pic>
      <p:pic>
        <p:nvPicPr>
          <p:cNvPr id="70" name="Picture 2" descr="C:\Users\iwasaki\Desktop\l_058.jpg"/>
          <p:cNvPicPr>
            <a:picLocks noChangeAspect="1" noChangeArrowheads="1"/>
          </p:cNvPicPr>
          <p:nvPr/>
        </p:nvPicPr>
        <p:blipFill>
          <a:blip r:embed="rId4" cstate="screen"/>
          <a:srcRect/>
          <a:stretch>
            <a:fillRect/>
          </a:stretch>
        </p:blipFill>
        <p:spPr bwMode="auto">
          <a:xfrm rot="21289948">
            <a:off x="4558590" y="3058600"/>
            <a:ext cx="1417528" cy="1077493"/>
          </a:xfrm>
          <a:prstGeom prst="rect">
            <a:avLst/>
          </a:prstGeom>
          <a:noFill/>
        </p:spPr>
      </p:pic>
      <p:pic>
        <p:nvPicPr>
          <p:cNvPr id="71" name="Picture 2" descr="C:\Users\iwasaki\Desktop\l_058.jpg"/>
          <p:cNvPicPr>
            <a:picLocks noChangeAspect="1" noChangeArrowheads="1"/>
          </p:cNvPicPr>
          <p:nvPr/>
        </p:nvPicPr>
        <p:blipFill>
          <a:blip r:embed="rId4" cstate="screen"/>
          <a:srcRect/>
          <a:stretch>
            <a:fillRect/>
          </a:stretch>
        </p:blipFill>
        <p:spPr bwMode="auto">
          <a:xfrm rot="21289948">
            <a:off x="7173418" y="3058600"/>
            <a:ext cx="1417528" cy="1077493"/>
          </a:xfrm>
          <a:prstGeom prst="rect">
            <a:avLst/>
          </a:prstGeom>
          <a:noFill/>
        </p:spPr>
      </p:pic>
      <p:grpSp>
        <p:nvGrpSpPr>
          <p:cNvPr id="86" name="グループ化 85"/>
          <p:cNvGrpSpPr/>
          <p:nvPr/>
        </p:nvGrpSpPr>
        <p:grpSpPr>
          <a:xfrm>
            <a:off x="1979712" y="4149080"/>
            <a:ext cx="5112568" cy="792088"/>
            <a:chOff x="1259632" y="3645024"/>
            <a:chExt cx="6120680" cy="1872208"/>
          </a:xfrm>
        </p:grpSpPr>
        <p:cxnSp>
          <p:nvCxnSpPr>
            <p:cNvPr id="52" name="直線矢印コネクタ 51"/>
            <p:cNvCxnSpPr/>
            <p:nvPr/>
          </p:nvCxnSpPr>
          <p:spPr>
            <a:xfrm>
              <a:off x="1259632" y="3645024"/>
              <a:ext cx="2664296" cy="18002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3419872" y="3645024"/>
              <a:ext cx="648072" cy="187220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H="1">
              <a:off x="4211960" y="3645024"/>
              <a:ext cx="1008112" cy="187220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4355976" y="3645024"/>
              <a:ext cx="3024336" cy="18002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75" name="テキスト ボックス 74"/>
          <p:cNvSpPr txBox="1"/>
          <p:nvPr/>
        </p:nvSpPr>
        <p:spPr>
          <a:xfrm>
            <a:off x="288033" y="2924944"/>
            <a:ext cx="2016224" cy="369332"/>
          </a:xfrm>
          <a:prstGeom prst="rect">
            <a:avLst/>
          </a:prstGeom>
          <a:noFill/>
        </p:spPr>
        <p:txBody>
          <a:bodyPr wrap="square" rtlCol="0">
            <a:spAutoFit/>
          </a:bodyPr>
          <a:lstStyle/>
          <a:p>
            <a:r>
              <a:rPr lang="ja-JP" altLang="en-US" dirty="0" smtClean="0">
                <a:solidFill>
                  <a:srgbClr val="00B050"/>
                </a:solidFill>
                <a:latin typeface="HGPｺﾞｼｯｸE" pitchFamily="50" charset="-128"/>
                <a:ea typeface="HGPｺﾞｼｯｸE" pitchFamily="50" charset="-128"/>
              </a:rPr>
              <a:t>ＧＰＳ衛星１</a:t>
            </a:r>
            <a:endParaRPr lang="en-US" altLang="ja-JP" dirty="0" smtClean="0">
              <a:solidFill>
                <a:srgbClr val="00B050"/>
              </a:solidFill>
              <a:latin typeface="HGPｺﾞｼｯｸE" pitchFamily="50" charset="-128"/>
              <a:ea typeface="HGPｺﾞｼｯｸE" pitchFamily="50" charset="-128"/>
            </a:endParaRPr>
          </a:p>
        </p:txBody>
      </p:sp>
      <p:sp>
        <p:nvSpPr>
          <p:cNvPr id="76" name="テキスト ボックス 75"/>
          <p:cNvSpPr txBox="1"/>
          <p:nvPr/>
        </p:nvSpPr>
        <p:spPr>
          <a:xfrm>
            <a:off x="2160241" y="2924944"/>
            <a:ext cx="2016224" cy="369332"/>
          </a:xfrm>
          <a:prstGeom prst="rect">
            <a:avLst/>
          </a:prstGeom>
          <a:noFill/>
        </p:spPr>
        <p:txBody>
          <a:bodyPr wrap="square" rtlCol="0">
            <a:spAutoFit/>
          </a:bodyPr>
          <a:lstStyle/>
          <a:p>
            <a:r>
              <a:rPr lang="ja-JP" altLang="en-US" dirty="0" smtClean="0">
                <a:solidFill>
                  <a:srgbClr val="00B050"/>
                </a:solidFill>
                <a:latin typeface="HGPｺﾞｼｯｸE" pitchFamily="50" charset="-128"/>
                <a:ea typeface="HGPｺﾞｼｯｸE" pitchFamily="50" charset="-128"/>
              </a:rPr>
              <a:t>ＧＰＳ衛星２</a:t>
            </a:r>
            <a:endParaRPr lang="en-US" altLang="ja-JP" dirty="0" smtClean="0">
              <a:solidFill>
                <a:srgbClr val="00B050"/>
              </a:solidFill>
              <a:latin typeface="HGPｺﾞｼｯｸE" pitchFamily="50" charset="-128"/>
              <a:ea typeface="HGPｺﾞｼｯｸE" pitchFamily="50" charset="-128"/>
            </a:endParaRPr>
          </a:p>
        </p:txBody>
      </p:sp>
      <p:sp>
        <p:nvSpPr>
          <p:cNvPr id="77" name="テキスト ボックス 76"/>
          <p:cNvSpPr txBox="1"/>
          <p:nvPr/>
        </p:nvSpPr>
        <p:spPr>
          <a:xfrm>
            <a:off x="4355976" y="2924944"/>
            <a:ext cx="2016224" cy="369332"/>
          </a:xfrm>
          <a:prstGeom prst="rect">
            <a:avLst/>
          </a:prstGeom>
          <a:noFill/>
        </p:spPr>
        <p:txBody>
          <a:bodyPr wrap="square" rtlCol="0">
            <a:spAutoFit/>
          </a:bodyPr>
          <a:lstStyle/>
          <a:p>
            <a:r>
              <a:rPr lang="ja-JP" altLang="en-US" dirty="0" smtClean="0">
                <a:solidFill>
                  <a:srgbClr val="00B050"/>
                </a:solidFill>
                <a:latin typeface="HGPｺﾞｼｯｸE" pitchFamily="50" charset="-128"/>
                <a:ea typeface="HGPｺﾞｼｯｸE" pitchFamily="50" charset="-128"/>
              </a:rPr>
              <a:t>ＧＰＳ衛星３</a:t>
            </a:r>
            <a:endParaRPr lang="en-US" altLang="ja-JP" dirty="0" smtClean="0">
              <a:solidFill>
                <a:srgbClr val="00B050"/>
              </a:solidFill>
              <a:latin typeface="HGPｺﾞｼｯｸE" pitchFamily="50" charset="-128"/>
              <a:ea typeface="HGPｺﾞｼｯｸE" pitchFamily="50" charset="-128"/>
            </a:endParaRPr>
          </a:p>
        </p:txBody>
      </p:sp>
      <p:sp>
        <p:nvSpPr>
          <p:cNvPr id="78" name="テキスト ボックス 77"/>
          <p:cNvSpPr txBox="1"/>
          <p:nvPr/>
        </p:nvSpPr>
        <p:spPr>
          <a:xfrm>
            <a:off x="6876256" y="2924944"/>
            <a:ext cx="2016224" cy="369332"/>
          </a:xfrm>
          <a:prstGeom prst="rect">
            <a:avLst/>
          </a:prstGeom>
          <a:noFill/>
        </p:spPr>
        <p:txBody>
          <a:bodyPr wrap="square" rtlCol="0">
            <a:spAutoFit/>
          </a:bodyPr>
          <a:lstStyle/>
          <a:p>
            <a:r>
              <a:rPr lang="ja-JP" altLang="en-US" dirty="0" smtClean="0">
                <a:solidFill>
                  <a:srgbClr val="00B050"/>
                </a:solidFill>
                <a:latin typeface="HGPｺﾞｼｯｸE" pitchFamily="50" charset="-128"/>
                <a:ea typeface="HGPｺﾞｼｯｸE" pitchFamily="50" charset="-128"/>
              </a:rPr>
              <a:t>ＧＰＳ衛星４</a:t>
            </a:r>
            <a:endParaRPr lang="en-US" altLang="ja-JP" dirty="0" smtClean="0">
              <a:solidFill>
                <a:srgbClr val="00B050"/>
              </a:solidFill>
              <a:latin typeface="HGPｺﾞｼｯｸE" pitchFamily="50" charset="-128"/>
              <a:ea typeface="HGPｺﾞｼｯｸE" pitchFamily="50" charset="-128"/>
            </a:endParaRPr>
          </a:p>
        </p:txBody>
      </p:sp>
      <p:sp>
        <p:nvSpPr>
          <p:cNvPr id="87" name="テキスト ボックス 86"/>
          <p:cNvSpPr txBox="1"/>
          <p:nvPr/>
        </p:nvSpPr>
        <p:spPr>
          <a:xfrm>
            <a:off x="251520" y="1556792"/>
            <a:ext cx="8892480" cy="954107"/>
          </a:xfrm>
          <a:prstGeom prst="rect">
            <a:avLst/>
          </a:prstGeom>
          <a:noFill/>
        </p:spPr>
        <p:txBody>
          <a:bodyPr wrap="square" rtlCol="0">
            <a:spAutoFit/>
          </a:bodyPr>
          <a:lstStyle/>
          <a:p>
            <a:r>
              <a:rPr lang="en-US" altLang="ja-JP" sz="2800" dirty="0" smtClean="0">
                <a:solidFill>
                  <a:srgbClr val="00B050"/>
                </a:solidFill>
                <a:latin typeface="HGPｺﾞｼｯｸE" pitchFamily="50" charset="-128"/>
                <a:ea typeface="HGPｺﾞｼｯｸE" pitchFamily="50" charset="-128"/>
              </a:rPr>
              <a:t>3</a:t>
            </a:r>
            <a:r>
              <a:rPr lang="ja-JP" altLang="en-US" sz="2800" dirty="0" smtClean="0">
                <a:solidFill>
                  <a:srgbClr val="00B050"/>
                </a:solidFill>
                <a:latin typeface="HGPｺﾞｼｯｸE" pitchFamily="50" charset="-128"/>
                <a:ea typeface="HGPｺﾞｼｯｸE" pitchFamily="50" charset="-128"/>
              </a:rPr>
              <a:t>次元位置（</a:t>
            </a:r>
            <a:r>
              <a:rPr lang="en-US" altLang="ja-JP" sz="2800" dirty="0" smtClean="0">
                <a:solidFill>
                  <a:srgbClr val="00B050"/>
                </a:solidFill>
                <a:latin typeface="HGPｺﾞｼｯｸE" pitchFamily="50" charset="-128"/>
                <a:ea typeface="HGPｺﾞｼｯｸE" pitchFamily="50" charset="-128"/>
              </a:rPr>
              <a:t>x,y,z</a:t>
            </a:r>
            <a:r>
              <a:rPr lang="ja-JP" altLang="en-US" sz="2800" dirty="0" smtClean="0">
                <a:solidFill>
                  <a:srgbClr val="00B050"/>
                </a:solidFill>
                <a:latin typeface="HGPｺﾞｼｯｸE" pitchFamily="50" charset="-128"/>
                <a:ea typeface="HGPｺﾞｼｯｸE" pitchFamily="50" charset="-128"/>
              </a:rPr>
              <a:t>）</a:t>
            </a:r>
            <a:r>
              <a:rPr lang="ja-JP" altLang="en-US" sz="2800" dirty="0" smtClean="0">
                <a:latin typeface="HGPｺﾞｼｯｸM" pitchFamily="50" charset="-128"/>
                <a:ea typeface="HGPｺﾞｼｯｸM" pitchFamily="50" charset="-128"/>
              </a:rPr>
              <a:t>と</a:t>
            </a:r>
            <a:r>
              <a:rPr lang="ja-JP" altLang="en-US" sz="2800" dirty="0" smtClean="0">
                <a:solidFill>
                  <a:srgbClr val="00B050"/>
                </a:solidFill>
                <a:latin typeface="HGPｺﾞｼｯｸE" pitchFamily="50" charset="-128"/>
                <a:ea typeface="HGPｺﾞｼｯｸE" pitchFamily="50" charset="-128"/>
              </a:rPr>
              <a:t>時間の誤差（</a:t>
            </a:r>
            <a:r>
              <a:rPr lang="en-US" altLang="ja-JP" sz="2800" dirty="0" smtClean="0">
                <a:solidFill>
                  <a:srgbClr val="00B050"/>
                </a:solidFill>
                <a:latin typeface="HGPｺﾞｼｯｸE" pitchFamily="50" charset="-128"/>
                <a:ea typeface="HGPｺﾞｼｯｸE" pitchFamily="50" charset="-128"/>
              </a:rPr>
              <a:t>T)</a:t>
            </a:r>
            <a:r>
              <a:rPr lang="ja-JP" altLang="en-US" sz="2800" dirty="0" smtClean="0">
                <a:latin typeface="HGPｺﾞｼｯｸM" pitchFamily="50" charset="-128"/>
                <a:ea typeface="HGPｺﾞｼｯｸM" pitchFamily="50" charset="-128"/>
              </a:rPr>
              <a:t>の４つを未知数として</a:t>
            </a:r>
            <a:endParaRPr lang="en-US" altLang="ja-JP" sz="2800" dirty="0" smtClean="0">
              <a:latin typeface="HGPｺﾞｼｯｸM" pitchFamily="50" charset="-128"/>
              <a:ea typeface="HGPｺﾞｼｯｸM" pitchFamily="50" charset="-128"/>
            </a:endParaRPr>
          </a:p>
          <a:p>
            <a:r>
              <a:rPr lang="ja-JP" altLang="en-US" sz="2800" dirty="0" smtClean="0">
                <a:latin typeface="HGPｺﾞｼｯｸM" pitchFamily="50" charset="-128"/>
                <a:ea typeface="HGPｺﾞｼｯｸM" pitchFamily="50" charset="-128"/>
              </a:rPr>
              <a:t>４元連立方程式を解けば位置がわかる。</a:t>
            </a:r>
            <a:endParaRPr lang="en-US" altLang="ja-JP" sz="2800" dirty="0" smtClean="0">
              <a:latin typeface="HGPｺﾞｼｯｸM" pitchFamily="50" charset="-128"/>
              <a:ea typeface="HGPｺﾞｼｯｸM" pitchFamily="50" charset="-128"/>
            </a:endParaRPr>
          </a:p>
        </p:txBody>
      </p:sp>
      <p:graphicFrame>
        <p:nvGraphicFramePr>
          <p:cNvPr id="88" name="オブジェクト 87"/>
          <p:cNvGraphicFramePr>
            <a:graphicFrameLocks noChangeAspect="1"/>
          </p:cNvGraphicFramePr>
          <p:nvPr/>
        </p:nvGraphicFramePr>
        <p:xfrm>
          <a:off x="971600" y="4077073"/>
          <a:ext cx="936104" cy="331301"/>
        </p:xfrm>
        <a:graphic>
          <a:graphicData uri="http://schemas.openxmlformats.org/presentationml/2006/ole">
            <p:oleObj spid="_x0000_s1030" name="数式" r:id="rId6" imgW="571320" imgH="215640" progId="Equation.3">
              <p:embed/>
            </p:oleObj>
          </a:graphicData>
        </a:graphic>
      </p:graphicFrame>
      <p:graphicFrame>
        <p:nvGraphicFramePr>
          <p:cNvPr id="93" name="オブジェクト 92"/>
          <p:cNvGraphicFramePr>
            <a:graphicFrameLocks noChangeAspect="1"/>
          </p:cNvGraphicFramePr>
          <p:nvPr/>
        </p:nvGraphicFramePr>
        <p:xfrm>
          <a:off x="7494588" y="4076577"/>
          <a:ext cx="996950" cy="331788"/>
        </p:xfrm>
        <a:graphic>
          <a:graphicData uri="http://schemas.openxmlformats.org/presentationml/2006/ole">
            <p:oleObj spid="_x0000_s1035" name="数式" r:id="rId7" imgW="609480" imgH="215640" progId="Equation.3">
              <p:embed/>
            </p:oleObj>
          </a:graphicData>
        </a:graphic>
      </p:graphicFrame>
      <p:graphicFrame>
        <p:nvGraphicFramePr>
          <p:cNvPr id="94" name="オブジェクト 93"/>
          <p:cNvGraphicFramePr>
            <a:graphicFrameLocks noChangeAspect="1"/>
          </p:cNvGraphicFramePr>
          <p:nvPr/>
        </p:nvGraphicFramePr>
        <p:xfrm>
          <a:off x="5703888" y="3500315"/>
          <a:ext cx="976312" cy="331787"/>
        </p:xfrm>
        <a:graphic>
          <a:graphicData uri="http://schemas.openxmlformats.org/presentationml/2006/ole">
            <p:oleObj spid="_x0000_s1036" name="数式" r:id="rId8" imgW="596880" imgH="215640" progId="Equation.3">
              <p:embed/>
            </p:oleObj>
          </a:graphicData>
        </a:graphic>
      </p:graphicFrame>
      <p:graphicFrame>
        <p:nvGraphicFramePr>
          <p:cNvPr id="95" name="オブジェクト 94"/>
          <p:cNvGraphicFramePr>
            <a:graphicFrameLocks noChangeAspect="1"/>
          </p:cNvGraphicFramePr>
          <p:nvPr/>
        </p:nvGraphicFramePr>
        <p:xfrm>
          <a:off x="3462338" y="3500315"/>
          <a:ext cx="996950" cy="331787"/>
        </p:xfrm>
        <a:graphic>
          <a:graphicData uri="http://schemas.openxmlformats.org/presentationml/2006/ole">
            <p:oleObj spid="_x0000_s1037" name="数式" r:id="rId9" imgW="609480" imgH="215640" progId="Equation.3">
              <p:embed/>
            </p:oleObj>
          </a:graphicData>
        </a:graphic>
      </p:graphicFrame>
      <p:graphicFrame>
        <p:nvGraphicFramePr>
          <p:cNvPr id="96" name="オブジェクト 95"/>
          <p:cNvGraphicFramePr>
            <a:graphicFrameLocks noChangeAspect="1"/>
          </p:cNvGraphicFramePr>
          <p:nvPr/>
        </p:nvGraphicFramePr>
        <p:xfrm>
          <a:off x="5292080" y="5013176"/>
          <a:ext cx="1641475" cy="687387"/>
        </p:xfrm>
        <a:graphic>
          <a:graphicData uri="http://schemas.openxmlformats.org/presentationml/2006/ole">
            <p:oleObj spid="_x0000_s1038" name="数式" r:id="rId10" imgW="482400" imgH="215640" progId="Equation.3">
              <p:embed/>
            </p:oleObj>
          </a:graphicData>
        </a:graphic>
      </p:graphicFrame>
      <p:sp>
        <p:nvSpPr>
          <p:cNvPr id="97" name="テキスト ボックス 96"/>
          <p:cNvSpPr txBox="1"/>
          <p:nvPr/>
        </p:nvSpPr>
        <p:spPr>
          <a:xfrm>
            <a:off x="1763688" y="5733256"/>
            <a:ext cx="6912768" cy="400110"/>
          </a:xfrm>
          <a:prstGeom prst="rect">
            <a:avLst/>
          </a:prstGeom>
          <a:noFill/>
        </p:spPr>
        <p:txBody>
          <a:bodyPr wrap="square" rtlCol="0">
            <a:spAutoFit/>
          </a:bodyPr>
          <a:lstStyle/>
          <a:p>
            <a:r>
              <a:rPr lang="en-US" altLang="ja-JP" sz="2000" dirty="0" smtClean="0">
                <a:solidFill>
                  <a:schemeClr val="accent6">
                    <a:lumMod val="75000"/>
                  </a:schemeClr>
                </a:solidFill>
                <a:latin typeface="HGPｺﾞｼｯｸE" pitchFamily="50" charset="-128"/>
                <a:ea typeface="HGPｺﾞｼｯｸE" pitchFamily="50" charset="-128"/>
              </a:rPr>
              <a:t>4</a:t>
            </a:r>
            <a:r>
              <a:rPr lang="ja-JP" altLang="en-US" sz="2000" dirty="0" smtClean="0">
                <a:solidFill>
                  <a:schemeClr val="accent6">
                    <a:lumMod val="75000"/>
                  </a:schemeClr>
                </a:solidFill>
                <a:latin typeface="HGPｺﾞｼｯｸE" pitchFamily="50" charset="-128"/>
                <a:ea typeface="HGPｺﾞｼｯｸE" pitchFamily="50" charset="-128"/>
              </a:rPr>
              <a:t>基以上の衛星から</a:t>
            </a:r>
            <a:r>
              <a:rPr lang="en-US" altLang="ja-JP" sz="2000" dirty="0" smtClean="0">
                <a:solidFill>
                  <a:schemeClr val="accent6">
                    <a:lumMod val="75000"/>
                  </a:schemeClr>
                </a:solidFill>
                <a:latin typeface="HGPｺﾞｼｯｸE" pitchFamily="50" charset="-128"/>
                <a:ea typeface="HGPｺﾞｼｯｸE" pitchFamily="50" charset="-128"/>
              </a:rPr>
              <a:t>GPS</a:t>
            </a:r>
            <a:r>
              <a:rPr lang="ja-JP" altLang="en-US" sz="2000" dirty="0" smtClean="0">
                <a:solidFill>
                  <a:schemeClr val="accent6">
                    <a:lumMod val="75000"/>
                  </a:schemeClr>
                </a:solidFill>
                <a:latin typeface="HGPｺﾞｼｯｸE" pitchFamily="50" charset="-128"/>
                <a:ea typeface="HGPｺﾞｼｯｸE" pitchFamily="50" charset="-128"/>
              </a:rPr>
              <a:t>波を受け取れば位置がわかる。</a:t>
            </a:r>
            <a:endParaRPr lang="en-US" altLang="ja-JP" sz="2000" dirty="0" smtClean="0">
              <a:solidFill>
                <a:schemeClr val="accent6">
                  <a:lumMod val="75000"/>
                </a:schemeClr>
              </a:solidFill>
              <a:latin typeface="HGPｺﾞｼｯｸE" pitchFamily="50" charset="-128"/>
              <a:ea typeface="HGPｺﾞｼｯｸE" pitchFamily="50" charset="-128"/>
            </a:endParaRPr>
          </a:p>
        </p:txBody>
      </p:sp>
      <p:sp>
        <p:nvSpPr>
          <p:cNvPr id="63" name="正方形/長方形 62"/>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4-4</a:t>
            </a:r>
            <a:r>
              <a:rPr lang="ja-JP" altLang="en-US" sz="4400" dirty="0" err="1" smtClean="0">
                <a:solidFill>
                  <a:srgbClr val="00B050"/>
                </a:solidFill>
                <a:latin typeface="HGPｺﾞｼｯｸM" pitchFamily="50" charset="-128"/>
                <a:ea typeface="HGPｺﾞｼｯｸM" pitchFamily="50" charset="-128"/>
              </a:rPr>
              <a:t>．</a:t>
            </a:r>
            <a:r>
              <a:rPr lang="ja-JP" altLang="en-US" sz="4100" dirty="0" smtClean="0">
                <a:solidFill>
                  <a:srgbClr val="00B050"/>
                </a:solidFill>
                <a:latin typeface="HGPｺﾞｼｯｸM" pitchFamily="50" charset="-128"/>
                <a:ea typeface="HGPｺﾞｼｯｸM" pitchFamily="50" charset="-128"/>
              </a:rPr>
              <a:t>どうして位置がわかる？</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iwasaki\Desktop\2014-04-25_20h43_52.bmp"/>
          <p:cNvPicPr>
            <a:picLocks noChangeAspect="1" noChangeArrowheads="1"/>
          </p:cNvPicPr>
          <p:nvPr/>
        </p:nvPicPr>
        <p:blipFill>
          <a:blip r:embed="rId4" cstate="screen"/>
          <a:srcRect/>
          <a:stretch>
            <a:fillRect/>
          </a:stretch>
        </p:blipFill>
        <p:spPr bwMode="auto">
          <a:xfrm>
            <a:off x="6588222" y="4509120"/>
            <a:ext cx="2237358" cy="1123952"/>
          </a:xfrm>
          <a:prstGeom prst="rect">
            <a:avLst/>
          </a:prstGeom>
          <a:noFill/>
        </p:spPr>
      </p:pic>
      <p:sp>
        <p:nvSpPr>
          <p:cNvPr id="63" name="円/楕円 62"/>
          <p:cNvSpPr/>
          <p:nvPr/>
        </p:nvSpPr>
        <p:spPr>
          <a:xfrm>
            <a:off x="2195736" y="5013176"/>
            <a:ext cx="4392488" cy="115212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p:cNvCxnSpPr>
            <a:stCxn id="6146" idx="2"/>
            <a:endCxn id="63" idx="6"/>
          </p:cNvCxnSpPr>
          <p:nvPr/>
        </p:nvCxnSpPr>
        <p:spPr>
          <a:xfrm>
            <a:off x="4398183" y="2762346"/>
            <a:ext cx="2190041" cy="2826894"/>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3" idx="6"/>
          </p:cNvCxnSpPr>
          <p:nvPr/>
        </p:nvCxnSpPr>
        <p:spPr>
          <a:xfrm flipH="1" flipV="1">
            <a:off x="4427986" y="5572398"/>
            <a:ext cx="2160238" cy="16842"/>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6146" name="Picture 2" descr="C:\Users\iwasaki\Desktop\l_058.jpg"/>
          <p:cNvPicPr>
            <a:picLocks noChangeAspect="1" noChangeArrowheads="1"/>
          </p:cNvPicPr>
          <p:nvPr/>
        </p:nvPicPr>
        <p:blipFill>
          <a:blip r:embed="rId5" cstate="screen"/>
          <a:srcRect/>
          <a:stretch>
            <a:fillRect/>
          </a:stretch>
        </p:blipFill>
        <p:spPr bwMode="auto">
          <a:xfrm rot="21289948">
            <a:off x="3882973" y="2030780"/>
            <a:ext cx="964394" cy="733056"/>
          </a:xfrm>
          <a:prstGeom prst="rect">
            <a:avLst/>
          </a:prstGeom>
          <a:noFill/>
        </p:spPr>
      </p:pic>
      <p:sp>
        <p:nvSpPr>
          <p:cNvPr id="75" name="テキスト ボックス 74"/>
          <p:cNvSpPr txBox="1"/>
          <p:nvPr/>
        </p:nvSpPr>
        <p:spPr>
          <a:xfrm>
            <a:off x="4716016" y="2276872"/>
            <a:ext cx="2016224" cy="461665"/>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ＧＰＳ衛星</a:t>
            </a:r>
            <a:endParaRPr lang="en-US" altLang="ja-JP" sz="2400" dirty="0" smtClean="0">
              <a:latin typeface="HGPｺﾞｼｯｸM" pitchFamily="50" charset="-128"/>
              <a:ea typeface="HGPｺﾞｼｯｸM" pitchFamily="50" charset="-128"/>
            </a:endParaRPr>
          </a:p>
        </p:txBody>
      </p:sp>
      <p:graphicFrame>
        <p:nvGraphicFramePr>
          <p:cNvPr id="51207" name="Object 7"/>
          <p:cNvGraphicFramePr>
            <a:graphicFrameLocks noChangeAspect="1"/>
          </p:cNvGraphicFramePr>
          <p:nvPr/>
        </p:nvGraphicFramePr>
        <p:xfrm>
          <a:off x="827584" y="2852936"/>
          <a:ext cx="2547937" cy="646113"/>
        </p:xfrm>
        <a:graphic>
          <a:graphicData uri="http://schemas.openxmlformats.org/presentationml/2006/ole">
            <p:oleObj spid="_x0000_s51207" name="数式" r:id="rId6" imgW="749160" imgH="203040" progId="Equation.3">
              <p:embed/>
            </p:oleObj>
          </a:graphicData>
        </a:graphic>
      </p:graphicFrame>
      <p:cxnSp>
        <p:nvCxnSpPr>
          <p:cNvPr id="67" name="直線コネクタ 66"/>
          <p:cNvCxnSpPr>
            <a:stCxn id="6146" idx="2"/>
          </p:cNvCxnSpPr>
          <p:nvPr/>
        </p:nvCxnSpPr>
        <p:spPr>
          <a:xfrm>
            <a:off x="4398183" y="2762346"/>
            <a:ext cx="29801" cy="2826894"/>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4427984" y="5301208"/>
            <a:ext cx="216024" cy="28803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1208" name="Object 8"/>
          <p:cNvGraphicFramePr>
            <a:graphicFrameLocks noChangeAspect="1"/>
          </p:cNvGraphicFramePr>
          <p:nvPr/>
        </p:nvGraphicFramePr>
        <p:xfrm>
          <a:off x="5076056" y="5589240"/>
          <a:ext cx="360040" cy="360040"/>
        </p:xfrm>
        <a:graphic>
          <a:graphicData uri="http://schemas.openxmlformats.org/presentationml/2006/ole">
            <p:oleObj spid="_x0000_s51208" name="数式" r:id="rId7" imgW="126720" imgH="139680" progId="Equation.3">
              <p:embed/>
            </p:oleObj>
          </a:graphicData>
        </a:graphic>
      </p:graphicFrame>
      <p:graphicFrame>
        <p:nvGraphicFramePr>
          <p:cNvPr id="86" name="Object 8"/>
          <p:cNvGraphicFramePr>
            <a:graphicFrameLocks noChangeAspect="1"/>
          </p:cNvGraphicFramePr>
          <p:nvPr/>
        </p:nvGraphicFramePr>
        <p:xfrm>
          <a:off x="3924300" y="3811588"/>
          <a:ext cx="360363" cy="458787"/>
        </p:xfrm>
        <a:graphic>
          <a:graphicData uri="http://schemas.openxmlformats.org/presentationml/2006/ole">
            <p:oleObj spid="_x0000_s51209" name="数式" r:id="rId8" imgW="126720" imgH="177480" progId="Equation.3">
              <p:embed/>
            </p:oleObj>
          </a:graphicData>
        </a:graphic>
      </p:graphicFrame>
      <p:graphicFrame>
        <p:nvGraphicFramePr>
          <p:cNvPr id="89" name="Object 8"/>
          <p:cNvGraphicFramePr>
            <a:graphicFrameLocks noChangeAspect="1"/>
          </p:cNvGraphicFramePr>
          <p:nvPr/>
        </p:nvGraphicFramePr>
        <p:xfrm>
          <a:off x="5597525" y="3860800"/>
          <a:ext cx="323850" cy="360363"/>
        </p:xfrm>
        <a:graphic>
          <a:graphicData uri="http://schemas.openxmlformats.org/presentationml/2006/ole">
            <p:oleObj spid="_x0000_s51210" name="数式" r:id="rId9" imgW="114120" imgH="139680" progId="Equation.3">
              <p:embed/>
            </p:oleObj>
          </a:graphicData>
        </a:graphic>
      </p:graphicFrame>
      <p:sp>
        <p:nvSpPr>
          <p:cNvPr id="90" name="テキスト ボックス 89"/>
          <p:cNvSpPr txBox="1"/>
          <p:nvPr/>
        </p:nvSpPr>
        <p:spPr>
          <a:xfrm>
            <a:off x="683568" y="1484784"/>
            <a:ext cx="2952328" cy="1384995"/>
          </a:xfrm>
          <a:prstGeom prst="rect">
            <a:avLst/>
          </a:prstGeom>
          <a:noFill/>
        </p:spPr>
        <p:txBody>
          <a:bodyPr wrap="square" rtlCol="0">
            <a:spAutoFit/>
          </a:bodyPr>
          <a:lstStyle/>
          <a:p>
            <a:r>
              <a:rPr lang="en-US" altLang="ja-JP" sz="2800" dirty="0" smtClean="0">
                <a:solidFill>
                  <a:srgbClr val="00B050"/>
                </a:solidFill>
                <a:latin typeface="HGPｺﾞｼｯｸE" pitchFamily="50" charset="-128"/>
                <a:ea typeface="HGPｺﾞｼｯｸE" pitchFamily="50" charset="-128"/>
              </a:rPr>
              <a:t>memo</a:t>
            </a:r>
          </a:p>
          <a:p>
            <a:endParaRPr lang="en-US" altLang="ja-JP" sz="2800" dirty="0" smtClean="0">
              <a:solidFill>
                <a:srgbClr val="00B050"/>
              </a:solidFill>
              <a:latin typeface="HGPｺﾞｼｯｸE" pitchFamily="50" charset="-128"/>
              <a:ea typeface="HGPｺﾞｼｯｸE" pitchFamily="50" charset="-128"/>
            </a:endParaRPr>
          </a:p>
          <a:p>
            <a:r>
              <a:rPr lang="ja-JP" altLang="en-US" sz="2800" dirty="0" smtClean="0">
                <a:latin typeface="HGPｺﾞｼｯｸE" pitchFamily="50" charset="-128"/>
                <a:ea typeface="HGPｺﾞｼｯｸE" pitchFamily="50" charset="-128"/>
              </a:rPr>
              <a:t>ピタゴラスの定理</a:t>
            </a:r>
            <a:endParaRPr lang="en-US" altLang="ja-JP" sz="2800" dirty="0" smtClean="0">
              <a:latin typeface="HGPｺﾞｼｯｸE" pitchFamily="50" charset="-128"/>
              <a:ea typeface="HGPｺﾞｼｯｸE" pitchFamily="50" charset="-128"/>
            </a:endParaRPr>
          </a:p>
        </p:txBody>
      </p:sp>
      <p:sp>
        <p:nvSpPr>
          <p:cNvPr id="99" name="正方形/長方形 98"/>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4-4</a:t>
            </a:r>
            <a:r>
              <a:rPr lang="ja-JP" altLang="en-US" sz="4400" dirty="0" err="1" smtClean="0">
                <a:solidFill>
                  <a:srgbClr val="00B050"/>
                </a:solidFill>
                <a:latin typeface="HGPｺﾞｼｯｸM" pitchFamily="50" charset="-128"/>
                <a:ea typeface="HGPｺﾞｼｯｸM" pitchFamily="50" charset="-128"/>
              </a:rPr>
              <a:t>．</a:t>
            </a:r>
            <a:r>
              <a:rPr lang="ja-JP" altLang="en-US" sz="4100" dirty="0" smtClean="0">
                <a:solidFill>
                  <a:srgbClr val="00B050"/>
                </a:solidFill>
                <a:latin typeface="HGPｺﾞｼｯｸM" pitchFamily="50" charset="-128"/>
                <a:ea typeface="HGPｺﾞｼｯｸM" pitchFamily="50" charset="-128"/>
              </a:rPr>
              <a:t>どうして位置がわかる？</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7" name="グループ化 146"/>
          <p:cNvGrpSpPr/>
          <p:nvPr/>
        </p:nvGrpSpPr>
        <p:grpSpPr>
          <a:xfrm>
            <a:off x="819132" y="1628800"/>
            <a:ext cx="8324868" cy="4608512"/>
            <a:chOff x="179512" y="2060848"/>
            <a:chExt cx="8324868" cy="4608512"/>
          </a:xfrm>
        </p:grpSpPr>
        <p:pic>
          <p:nvPicPr>
            <p:cNvPr id="122" name="Picture 2" descr="C:\Users\iwasaki\Desktop\l_058.jpg"/>
            <p:cNvPicPr>
              <a:picLocks noChangeAspect="1" noChangeArrowheads="1"/>
            </p:cNvPicPr>
            <p:nvPr/>
          </p:nvPicPr>
          <p:blipFill>
            <a:blip r:embed="rId3" cstate="screen"/>
            <a:srcRect/>
            <a:stretch>
              <a:fillRect/>
            </a:stretch>
          </p:blipFill>
          <p:spPr bwMode="auto">
            <a:xfrm rot="310052" flipH="1">
              <a:off x="1506666" y="3903936"/>
              <a:ext cx="985415" cy="733056"/>
            </a:xfrm>
            <a:prstGeom prst="rect">
              <a:avLst/>
            </a:prstGeom>
            <a:noFill/>
          </p:spPr>
        </p:pic>
        <p:sp>
          <p:nvSpPr>
            <p:cNvPr id="123" name="テキスト ボックス 122"/>
            <p:cNvSpPr txBox="1"/>
            <p:nvPr/>
          </p:nvSpPr>
          <p:spPr>
            <a:xfrm flipH="1">
              <a:off x="467543" y="3501009"/>
              <a:ext cx="2060172" cy="461665"/>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ＧＰＳ衛星</a:t>
              </a:r>
              <a:endParaRPr lang="en-US" altLang="ja-JP" sz="2400" dirty="0" smtClean="0">
                <a:latin typeface="HGPｺﾞｼｯｸM" pitchFamily="50" charset="-128"/>
                <a:ea typeface="HGPｺﾞｼｯｸM" pitchFamily="50" charset="-128"/>
              </a:endParaRPr>
            </a:p>
          </p:txBody>
        </p:sp>
        <p:pic>
          <p:nvPicPr>
            <p:cNvPr id="6147" name="Picture 3" descr="C:\Users\iwasaki\Desktop\2014-04-25_20h43_52.bmp"/>
            <p:cNvPicPr>
              <a:picLocks noChangeAspect="1" noChangeArrowheads="1"/>
            </p:cNvPicPr>
            <p:nvPr/>
          </p:nvPicPr>
          <p:blipFill>
            <a:blip r:embed="rId4" cstate="screen"/>
            <a:srcRect/>
            <a:stretch>
              <a:fillRect/>
            </a:stretch>
          </p:blipFill>
          <p:spPr bwMode="auto">
            <a:xfrm>
              <a:off x="3958414" y="6093296"/>
              <a:ext cx="716701" cy="360040"/>
            </a:xfrm>
            <a:prstGeom prst="rect">
              <a:avLst/>
            </a:prstGeom>
            <a:noFill/>
          </p:spPr>
        </p:pic>
        <p:grpSp>
          <p:nvGrpSpPr>
            <p:cNvPr id="70" name="グループ化 69"/>
            <p:cNvGrpSpPr/>
            <p:nvPr/>
          </p:nvGrpSpPr>
          <p:grpSpPr>
            <a:xfrm>
              <a:off x="251520" y="2060848"/>
              <a:ext cx="4392488" cy="4134524"/>
              <a:chOff x="2195736" y="2030780"/>
              <a:chExt cx="4392488" cy="4134524"/>
            </a:xfrm>
          </p:grpSpPr>
          <p:sp>
            <p:nvSpPr>
              <p:cNvPr id="63" name="円/楕円 62"/>
              <p:cNvSpPr/>
              <p:nvPr/>
            </p:nvSpPr>
            <p:spPr>
              <a:xfrm>
                <a:off x="2195736" y="5013176"/>
                <a:ext cx="4392488" cy="115212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p:cNvGrpSpPr/>
              <p:nvPr/>
            </p:nvGrpSpPr>
            <p:grpSpPr>
              <a:xfrm>
                <a:off x="2924268" y="2030780"/>
                <a:ext cx="3159900" cy="3888432"/>
                <a:chOff x="2924268" y="2030780"/>
                <a:chExt cx="3159900" cy="3888432"/>
              </a:xfrm>
            </p:grpSpPr>
            <p:pic>
              <p:nvPicPr>
                <p:cNvPr id="6146" name="Picture 2" descr="C:\Users\iwasaki\Desktop\l_058.jpg"/>
                <p:cNvPicPr>
                  <a:picLocks noChangeAspect="1" noChangeArrowheads="1"/>
                </p:cNvPicPr>
                <p:nvPr/>
              </p:nvPicPr>
              <p:blipFill>
                <a:blip r:embed="rId5" cstate="screen"/>
                <a:srcRect/>
                <a:stretch>
                  <a:fillRect/>
                </a:stretch>
              </p:blipFill>
              <p:spPr bwMode="auto">
                <a:xfrm rot="21289948">
                  <a:off x="3882973" y="2030780"/>
                  <a:ext cx="964394" cy="733056"/>
                </a:xfrm>
                <a:prstGeom prst="rect">
                  <a:avLst/>
                </a:prstGeom>
                <a:noFill/>
              </p:spPr>
            </p:pic>
            <p:sp>
              <p:nvSpPr>
                <p:cNvPr id="75" name="テキスト ボックス 74"/>
                <p:cNvSpPr txBox="1"/>
                <p:nvPr/>
              </p:nvSpPr>
              <p:spPr>
                <a:xfrm>
                  <a:off x="2924268" y="2750860"/>
                  <a:ext cx="2016224" cy="461665"/>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ＧＰＳ衛星</a:t>
                  </a:r>
                  <a:endParaRPr lang="en-US" altLang="ja-JP" sz="2400" dirty="0" smtClean="0">
                    <a:latin typeface="HGPｺﾞｼｯｸM" pitchFamily="50" charset="-128"/>
                    <a:ea typeface="HGPｺﾞｼｯｸM" pitchFamily="50" charset="-128"/>
                  </a:endParaRPr>
                </a:p>
              </p:txBody>
            </p:sp>
            <p:cxnSp>
              <p:nvCxnSpPr>
                <p:cNvPr id="79" name="直線コネクタ 78"/>
                <p:cNvCxnSpPr>
                  <a:stCxn id="6146" idx="2"/>
                </p:cNvCxnSpPr>
                <p:nvPr/>
              </p:nvCxnSpPr>
              <p:spPr>
                <a:xfrm>
                  <a:off x="4398183" y="2762346"/>
                  <a:ext cx="1685985" cy="315686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H="1" flipV="1">
                  <a:off x="4427986" y="5572398"/>
                  <a:ext cx="1656182" cy="346814"/>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stCxn id="6146" idx="2"/>
                </p:cNvCxnSpPr>
                <p:nvPr/>
              </p:nvCxnSpPr>
              <p:spPr>
                <a:xfrm>
                  <a:off x="4398183" y="2762346"/>
                  <a:ext cx="29801" cy="2826894"/>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72" name="円/楕円 71"/>
            <p:cNvSpPr/>
            <p:nvPr/>
          </p:nvSpPr>
          <p:spPr>
            <a:xfrm>
              <a:off x="3563888" y="5043244"/>
              <a:ext cx="4392488" cy="115212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 name="直線コネクタ 79"/>
            <p:cNvCxnSpPr>
              <a:stCxn id="82" idx="2"/>
            </p:cNvCxnSpPr>
            <p:nvPr/>
          </p:nvCxnSpPr>
          <p:spPr>
            <a:xfrm flipH="1">
              <a:off x="4139952" y="2792414"/>
              <a:ext cx="1665572" cy="315686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2" name="Picture 2" descr="C:\Users\iwasaki\Desktop\l_058.jpg"/>
            <p:cNvPicPr>
              <a:picLocks noChangeAspect="1" noChangeArrowheads="1"/>
            </p:cNvPicPr>
            <p:nvPr/>
          </p:nvPicPr>
          <p:blipFill>
            <a:blip r:embed="rId3" cstate="screen"/>
            <a:srcRect/>
            <a:stretch>
              <a:fillRect/>
            </a:stretch>
          </p:blipFill>
          <p:spPr bwMode="auto">
            <a:xfrm rot="310052" flipH="1">
              <a:off x="5345830" y="2060848"/>
              <a:ext cx="985415" cy="733056"/>
            </a:xfrm>
            <a:prstGeom prst="rect">
              <a:avLst/>
            </a:prstGeom>
            <a:noFill/>
          </p:spPr>
        </p:pic>
        <p:sp>
          <p:nvSpPr>
            <p:cNvPr id="83" name="テキスト ボックス 82"/>
            <p:cNvSpPr txBox="1"/>
            <p:nvPr/>
          </p:nvSpPr>
          <p:spPr>
            <a:xfrm flipH="1">
              <a:off x="6444208" y="2306940"/>
              <a:ext cx="2060172" cy="461665"/>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ＧＰＳ衛星</a:t>
              </a:r>
              <a:endParaRPr lang="en-US" altLang="ja-JP" sz="2400" dirty="0" smtClean="0">
                <a:latin typeface="HGPｺﾞｼｯｸM" pitchFamily="50" charset="-128"/>
                <a:ea typeface="HGPｺﾞｼｯｸM" pitchFamily="50" charset="-128"/>
              </a:endParaRPr>
            </a:p>
          </p:txBody>
        </p:sp>
        <p:cxnSp>
          <p:nvCxnSpPr>
            <p:cNvPr id="87" name="直線コネクタ 86"/>
            <p:cNvCxnSpPr>
              <a:stCxn id="82" idx="2"/>
            </p:cNvCxnSpPr>
            <p:nvPr/>
          </p:nvCxnSpPr>
          <p:spPr>
            <a:xfrm flipH="1">
              <a:off x="5774354" y="2792414"/>
              <a:ext cx="30451" cy="2826894"/>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5" name="円/楕円 94"/>
            <p:cNvSpPr/>
            <p:nvPr/>
          </p:nvSpPr>
          <p:spPr>
            <a:xfrm>
              <a:off x="2771800" y="4869160"/>
              <a:ext cx="3888432" cy="115212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6" name="Picture 2" descr="C:\Users\iwasaki\Desktop\l_058.jpg"/>
            <p:cNvPicPr>
              <a:picLocks noChangeAspect="1" noChangeArrowheads="1"/>
            </p:cNvPicPr>
            <p:nvPr/>
          </p:nvPicPr>
          <p:blipFill>
            <a:blip r:embed="rId3" cstate="screen"/>
            <a:srcRect/>
            <a:stretch>
              <a:fillRect/>
            </a:stretch>
          </p:blipFill>
          <p:spPr bwMode="auto">
            <a:xfrm rot="310052" flipH="1">
              <a:off x="4242971" y="2967831"/>
              <a:ext cx="985415" cy="733056"/>
            </a:xfrm>
            <a:prstGeom prst="rect">
              <a:avLst/>
            </a:prstGeom>
            <a:noFill/>
          </p:spPr>
        </p:pic>
        <p:cxnSp>
          <p:nvCxnSpPr>
            <p:cNvPr id="103" name="直線コネクタ 102"/>
            <p:cNvCxnSpPr/>
            <p:nvPr/>
          </p:nvCxnSpPr>
          <p:spPr>
            <a:xfrm flipH="1">
              <a:off x="4716016" y="3789040"/>
              <a:ext cx="23272" cy="1512168"/>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4139952" y="5301208"/>
              <a:ext cx="576064" cy="648072"/>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H="1">
              <a:off x="4139952" y="5589240"/>
              <a:ext cx="1656184" cy="36004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a:off x="4067944" y="3789040"/>
              <a:ext cx="648072" cy="216024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flipH="1">
              <a:off x="3203848" y="2564904"/>
              <a:ext cx="2060172" cy="461665"/>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ＧＰＳ衛星</a:t>
              </a:r>
              <a:endParaRPr lang="en-US" altLang="ja-JP" sz="2400" dirty="0" smtClean="0">
                <a:latin typeface="HGPｺﾞｼｯｸM" pitchFamily="50" charset="-128"/>
                <a:ea typeface="HGPｺﾞｼｯｸM" pitchFamily="50" charset="-128"/>
              </a:endParaRPr>
            </a:p>
          </p:txBody>
        </p:sp>
        <p:sp>
          <p:nvSpPr>
            <p:cNvPr id="121" name="円/楕円 120"/>
            <p:cNvSpPr/>
            <p:nvPr/>
          </p:nvSpPr>
          <p:spPr>
            <a:xfrm>
              <a:off x="179512" y="5373216"/>
              <a:ext cx="3888432" cy="12961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6" name="グループ化 145"/>
            <p:cNvGrpSpPr/>
            <p:nvPr/>
          </p:nvGrpSpPr>
          <p:grpSpPr>
            <a:xfrm>
              <a:off x="2123728" y="4581128"/>
              <a:ext cx="1944216" cy="1512168"/>
              <a:chOff x="2051720" y="4581128"/>
              <a:chExt cx="2016224" cy="1512168"/>
            </a:xfrm>
          </p:grpSpPr>
          <p:cxnSp>
            <p:nvCxnSpPr>
              <p:cNvPr id="124" name="直線コネクタ 123"/>
              <p:cNvCxnSpPr/>
              <p:nvPr/>
            </p:nvCxnSpPr>
            <p:spPr>
              <a:xfrm flipH="1">
                <a:off x="2051720" y="4581128"/>
                <a:ext cx="23272" cy="1512168"/>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a:stCxn id="121" idx="6"/>
              </p:cNvCxnSpPr>
              <p:nvPr/>
            </p:nvCxnSpPr>
            <p:spPr>
              <a:xfrm flipH="1">
                <a:off x="2051720" y="6021288"/>
                <a:ext cx="2016224" cy="72008"/>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a:endCxn id="121" idx="6"/>
              </p:cNvCxnSpPr>
              <p:nvPr/>
            </p:nvCxnSpPr>
            <p:spPr>
              <a:xfrm>
                <a:off x="2051720" y="4581128"/>
                <a:ext cx="2016224" cy="144016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71" name="テキスト ボックス 70"/>
          <p:cNvSpPr txBox="1"/>
          <p:nvPr/>
        </p:nvSpPr>
        <p:spPr>
          <a:xfrm>
            <a:off x="683568" y="1484784"/>
            <a:ext cx="2952328" cy="523220"/>
          </a:xfrm>
          <a:prstGeom prst="rect">
            <a:avLst/>
          </a:prstGeom>
          <a:noFill/>
        </p:spPr>
        <p:txBody>
          <a:bodyPr wrap="square" rtlCol="0">
            <a:spAutoFit/>
          </a:bodyPr>
          <a:lstStyle/>
          <a:p>
            <a:r>
              <a:rPr lang="en-US" altLang="ja-JP" sz="2800" dirty="0" smtClean="0">
                <a:solidFill>
                  <a:srgbClr val="00B050"/>
                </a:solidFill>
                <a:latin typeface="HGPｺﾞｼｯｸE" pitchFamily="50" charset="-128"/>
                <a:ea typeface="HGPｺﾞｼｯｸE" pitchFamily="50" charset="-128"/>
              </a:rPr>
              <a:t>memo</a:t>
            </a:r>
            <a:endParaRPr lang="en-US" altLang="ja-JP" sz="2800" dirty="0" smtClean="0">
              <a:latin typeface="HGPｺﾞｼｯｸE" pitchFamily="50" charset="-128"/>
              <a:ea typeface="HGPｺﾞｼｯｸE" pitchFamily="50" charset="-128"/>
            </a:endParaRPr>
          </a:p>
        </p:txBody>
      </p:sp>
      <p:sp>
        <p:nvSpPr>
          <p:cNvPr id="74"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4-4</a:t>
            </a:r>
            <a:r>
              <a:rPr lang="ja-JP" altLang="en-US" sz="4400" dirty="0" err="1" smtClean="0">
                <a:solidFill>
                  <a:srgbClr val="00B050"/>
                </a:solidFill>
                <a:latin typeface="HGPｺﾞｼｯｸM" pitchFamily="50" charset="-128"/>
                <a:ea typeface="HGPｺﾞｼｯｸM" pitchFamily="50" charset="-128"/>
              </a:rPr>
              <a:t>．</a:t>
            </a:r>
            <a:r>
              <a:rPr lang="ja-JP" altLang="en-US" sz="4100" dirty="0" smtClean="0">
                <a:solidFill>
                  <a:srgbClr val="00B050"/>
                </a:solidFill>
                <a:latin typeface="HGPｺﾞｼｯｸM" pitchFamily="50" charset="-128"/>
                <a:ea typeface="HGPｺﾞｼｯｸM" pitchFamily="50" charset="-128"/>
              </a:rPr>
              <a:t>どうして位置がわかる？</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 ボックス 74"/>
          <p:cNvSpPr txBox="1"/>
          <p:nvPr/>
        </p:nvSpPr>
        <p:spPr>
          <a:xfrm>
            <a:off x="539552" y="1916832"/>
            <a:ext cx="5616623" cy="523220"/>
          </a:xfrm>
          <a:prstGeom prst="rect">
            <a:avLst/>
          </a:prstGeom>
          <a:noFill/>
        </p:spPr>
        <p:txBody>
          <a:bodyPr wrap="square" rtlCol="0">
            <a:spAutoFit/>
          </a:bodyPr>
          <a:lstStyle/>
          <a:p>
            <a:r>
              <a:rPr lang="ja-JP" altLang="en-US" sz="2800" dirty="0" smtClean="0">
                <a:solidFill>
                  <a:srgbClr val="00B050"/>
                </a:solidFill>
                <a:latin typeface="HGPｺﾞｼｯｸE" pitchFamily="50" charset="-128"/>
                <a:ea typeface="HGPｺﾞｼｯｸE" pitchFamily="50" charset="-128"/>
              </a:rPr>
              <a:t>クルマと</a:t>
            </a:r>
            <a:r>
              <a:rPr lang="en-US" altLang="ja-JP" sz="2800" dirty="0" smtClean="0">
                <a:solidFill>
                  <a:srgbClr val="00B050"/>
                </a:solidFill>
                <a:latin typeface="HGPｺﾞｼｯｸE" pitchFamily="50" charset="-128"/>
                <a:ea typeface="HGPｺﾞｼｯｸE" pitchFamily="50" charset="-128"/>
              </a:rPr>
              <a:t>GPS</a:t>
            </a:r>
            <a:r>
              <a:rPr lang="ja-JP" altLang="en-US" sz="2800" dirty="0" smtClean="0">
                <a:solidFill>
                  <a:srgbClr val="00B050"/>
                </a:solidFill>
                <a:latin typeface="HGPｺﾞｼｯｸE" pitchFamily="50" charset="-128"/>
                <a:ea typeface="HGPｺﾞｼｯｸE" pitchFamily="50" charset="-128"/>
              </a:rPr>
              <a:t>衛星の距離</a:t>
            </a:r>
            <a:endParaRPr lang="en-US" altLang="ja-JP" sz="2800" dirty="0" smtClean="0">
              <a:solidFill>
                <a:srgbClr val="00B050"/>
              </a:solidFill>
              <a:latin typeface="HGPｺﾞｼｯｸE" pitchFamily="50" charset="-128"/>
              <a:ea typeface="HGPｺﾞｼｯｸE" pitchFamily="50" charset="-128"/>
            </a:endParaRPr>
          </a:p>
        </p:txBody>
      </p:sp>
      <p:graphicFrame>
        <p:nvGraphicFramePr>
          <p:cNvPr id="96" name="オブジェクト 95"/>
          <p:cNvGraphicFramePr>
            <a:graphicFrameLocks noChangeAspect="1"/>
          </p:cNvGraphicFramePr>
          <p:nvPr/>
        </p:nvGraphicFramePr>
        <p:xfrm>
          <a:off x="323528" y="3068638"/>
          <a:ext cx="8551863" cy="928687"/>
        </p:xfrm>
        <a:graphic>
          <a:graphicData uri="http://schemas.openxmlformats.org/presentationml/2006/ole">
            <p:oleObj spid="_x0000_s2054" name="数式" r:id="rId4" imgW="2514600" imgH="291960" progId="Equation.3">
              <p:embed/>
            </p:oleObj>
          </a:graphicData>
        </a:graphic>
      </p:graphicFrame>
      <p:graphicFrame>
        <p:nvGraphicFramePr>
          <p:cNvPr id="63" name="オブジェクト 62"/>
          <p:cNvGraphicFramePr>
            <a:graphicFrameLocks noChangeAspect="1"/>
          </p:cNvGraphicFramePr>
          <p:nvPr/>
        </p:nvGraphicFramePr>
        <p:xfrm>
          <a:off x="827088" y="4703763"/>
          <a:ext cx="7348537" cy="474662"/>
        </p:xfrm>
        <a:graphic>
          <a:graphicData uri="http://schemas.openxmlformats.org/presentationml/2006/ole">
            <p:oleObj spid="_x0000_s2055" name="数式" r:id="rId5" imgW="3174840" imgH="203040" progId="Equation.3">
              <p:embed/>
            </p:oleObj>
          </a:graphicData>
        </a:graphic>
      </p:graphicFrame>
      <p:sp>
        <p:nvSpPr>
          <p:cNvPr id="65" name="円形吹き出し 64"/>
          <p:cNvSpPr/>
          <p:nvPr/>
        </p:nvSpPr>
        <p:spPr>
          <a:xfrm>
            <a:off x="6372201" y="1412776"/>
            <a:ext cx="2448272" cy="144016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6588224" y="1556792"/>
            <a:ext cx="2160240" cy="1015663"/>
          </a:xfrm>
          <a:prstGeom prst="rect">
            <a:avLst/>
          </a:prstGeom>
          <a:noFill/>
        </p:spPr>
        <p:txBody>
          <a:bodyPr wrap="square" rtlCol="0">
            <a:spAutoFit/>
          </a:bodyPr>
          <a:lstStyle/>
          <a:p>
            <a:pPr algn="ctr"/>
            <a:r>
              <a:rPr lang="ja-JP" altLang="en-US" sz="2000" dirty="0" smtClean="0">
                <a:solidFill>
                  <a:schemeClr val="bg1"/>
                </a:solidFill>
                <a:latin typeface="HGPｺﾞｼｯｸE" pitchFamily="50" charset="-128"/>
                <a:ea typeface="HGPｺﾞｼｯｸE" pitchFamily="50" charset="-128"/>
              </a:rPr>
              <a:t>実は</a:t>
            </a:r>
            <a:endParaRPr lang="en-US" altLang="ja-JP" sz="2000" dirty="0" smtClean="0">
              <a:solidFill>
                <a:schemeClr val="bg1"/>
              </a:solidFill>
              <a:latin typeface="HGPｺﾞｼｯｸE" pitchFamily="50" charset="-128"/>
              <a:ea typeface="HGPｺﾞｼｯｸE" pitchFamily="50" charset="-128"/>
            </a:endParaRPr>
          </a:p>
          <a:p>
            <a:pPr algn="ctr"/>
            <a:r>
              <a:rPr lang="ja-JP" altLang="en-US" sz="2000" dirty="0" smtClean="0">
                <a:solidFill>
                  <a:schemeClr val="bg1"/>
                </a:solidFill>
                <a:latin typeface="HGPｺﾞｼｯｸE" pitchFamily="50" charset="-128"/>
                <a:ea typeface="HGPｺﾞｼｯｸE" pitchFamily="50" charset="-128"/>
              </a:rPr>
              <a:t>カンタンな計算で測位できる</a:t>
            </a:r>
            <a:r>
              <a:rPr lang="ja-JP" altLang="en-US" sz="2000" i="1" dirty="0" smtClean="0">
                <a:solidFill>
                  <a:schemeClr val="bg1"/>
                </a:solidFill>
                <a:latin typeface="HGPｺﾞｼｯｸE" pitchFamily="50" charset="-128"/>
                <a:ea typeface="HGPｺﾞｼｯｸE" pitchFamily="50" charset="-128"/>
              </a:rPr>
              <a:t>！</a:t>
            </a:r>
            <a:endParaRPr lang="en-US" altLang="ja-JP" sz="2000" i="1" dirty="0" smtClean="0">
              <a:solidFill>
                <a:schemeClr val="bg1"/>
              </a:solidFill>
              <a:latin typeface="HGPｺﾞｼｯｸE" pitchFamily="50" charset="-128"/>
              <a:ea typeface="HGPｺﾞｼｯｸE" pitchFamily="50" charset="-128"/>
            </a:endParaRPr>
          </a:p>
        </p:txBody>
      </p:sp>
      <p:sp>
        <p:nvSpPr>
          <p:cNvPr id="43" name="正方形/長方形 42"/>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4-4</a:t>
            </a:r>
            <a:r>
              <a:rPr lang="ja-JP" altLang="en-US" sz="4400" dirty="0" err="1" smtClean="0">
                <a:solidFill>
                  <a:srgbClr val="00B050"/>
                </a:solidFill>
                <a:latin typeface="HGPｺﾞｼｯｸM" pitchFamily="50" charset="-128"/>
                <a:ea typeface="HGPｺﾞｼｯｸM" pitchFamily="50" charset="-128"/>
              </a:rPr>
              <a:t>．</a:t>
            </a:r>
            <a:r>
              <a:rPr lang="ja-JP" altLang="en-US" sz="4100" dirty="0" smtClean="0">
                <a:solidFill>
                  <a:srgbClr val="00B050"/>
                </a:solidFill>
                <a:latin typeface="HGPｺﾞｼｯｸM" pitchFamily="50" charset="-128"/>
                <a:ea typeface="HGPｺﾞｼｯｸM" pitchFamily="50" charset="-128"/>
              </a:rPr>
              <a:t>どうして位置がわかる？</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C:\Users\iwasaki\Desktop\2014-05-19_20h29_37.bmp"/>
          <p:cNvPicPr>
            <a:picLocks noChangeAspect="1" noChangeArrowheads="1"/>
          </p:cNvPicPr>
          <p:nvPr/>
        </p:nvPicPr>
        <p:blipFill>
          <a:blip r:embed="rId3" cstate="screen"/>
          <a:srcRect l="7026" t="15049" b="35820"/>
          <a:stretch>
            <a:fillRect/>
          </a:stretch>
        </p:blipFill>
        <p:spPr bwMode="auto">
          <a:xfrm>
            <a:off x="1979712" y="2924944"/>
            <a:ext cx="4904386" cy="2088232"/>
          </a:xfrm>
          <a:prstGeom prst="rect">
            <a:avLst/>
          </a:prstGeom>
          <a:noFill/>
        </p:spPr>
      </p:pic>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692696"/>
            <a:ext cx="9144000" cy="1179711"/>
          </a:xfrm>
        </p:spPr>
        <p:txBody>
          <a:bodyPr anchor="t" anchorCtr="0">
            <a:normAutofit/>
          </a:bodyPr>
          <a:lstStyle/>
          <a:p>
            <a:r>
              <a:rPr lang="en-US" altLang="ja-JP" sz="4800" dirty="0" smtClean="0">
                <a:solidFill>
                  <a:prstClr val="black"/>
                </a:solidFill>
                <a:latin typeface="HGPｺﾞｼｯｸE" pitchFamily="50" charset="-128"/>
                <a:ea typeface="HGPｺﾞｼｯｸE" pitchFamily="50" charset="-128"/>
              </a:rPr>
              <a:t>ICT</a:t>
            </a:r>
            <a:r>
              <a:rPr lang="ja-JP" altLang="en-US" sz="4800" dirty="0" smtClean="0">
                <a:solidFill>
                  <a:prstClr val="black"/>
                </a:solidFill>
                <a:latin typeface="HGPｺﾞｼｯｸE" pitchFamily="50" charset="-128"/>
                <a:ea typeface="HGPｺﾞｼｯｸE" pitchFamily="50" charset="-128"/>
              </a:rPr>
              <a:t>化されたクルマの技術・機能</a:t>
            </a:r>
            <a:endParaRPr kumimoji="1" lang="ja-JP" altLang="en-US" sz="4800" dirty="0">
              <a:latin typeface="HGPｺﾞｼｯｸE" pitchFamily="50" charset="-128"/>
              <a:ea typeface="HGPｺﾞｼｯｸE" pitchFamily="50" charset="-128"/>
            </a:endParaRPr>
          </a:p>
        </p:txBody>
      </p:sp>
      <p:sp>
        <p:nvSpPr>
          <p:cNvPr id="14" name="テキスト ボックス 13"/>
          <p:cNvSpPr txBox="1"/>
          <p:nvPr/>
        </p:nvSpPr>
        <p:spPr>
          <a:xfrm>
            <a:off x="395536" y="4049688"/>
            <a:ext cx="504056"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4"/>
              </a:rPr>
              <a:t>ACC</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15" name="テキスト ボックス 14"/>
          <p:cNvSpPr txBox="1"/>
          <p:nvPr/>
        </p:nvSpPr>
        <p:spPr>
          <a:xfrm>
            <a:off x="323528" y="3656057"/>
            <a:ext cx="648072"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5"/>
              </a:rPr>
              <a:t>FCW</a:t>
            </a:r>
            <a:endParaRPr lang="en-US" altLang="ja-JP" sz="1200" dirty="0" smtClean="0">
              <a:solidFill>
                <a:schemeClr val="accent3">
                  <a:lumMod val="50000"/>
                </a:schemeClr>
              </a:solidFill>
              <a:latin typeface="HGPｺﾞｼｯｸM" pitchFamily="50" charset="-128"/>
              <a:ea typeface="HGPｺﾞｼｯｸM" pitchFamily="50" charset="-128"/>
            </a:endParaRPr>
          </a:p>
        </p:txBody>
      </p:sp>
      <p:sp>
        <p:nvSpPr>
          <p:cNvPr id="16" name="テキスト ボックス 15"/>
          <p:cNvSpPr txBox="1"/>
          <p:nvPr/>
        </p:nvSpPr>
        <p:spPr>
          <a:xfrm>
            <a:off x="251520" y="3296017"/>
            <a:ext cx="864096"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hlinkClick r:id="rId6"/>
              </a:rPr>
              <a:t>エアバッグ</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17" name="テキスト ボックス 16"/>
          <p:cNvSpPr txBox="1"/>
          <p:nvPr/>
        </p:nvSpPr>
        <p:spPr>
          <a:xfrm>
            <a:off x="611560" y="4941168"/>
            <a:ext cx="1080120" cy="288032"/>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エンジン制御</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18" name="テキスト ボックス 17"/>
          <p:cNvSpPr txBox="1"/>
          <p:nvPr/>
        </p:nvSpPr>
        <p:spPr>
          <a:xfrm>
            <a:off x="5220072" y="5373216"/>
            <a:ext cx="1512168"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自動緊急ブレーキ</a:t>
            </a:r>
            <a:endParaRPr lang="ja-JP" altLang="ja-JP" sz="1200" dirty="0" smtClean="0">
              <a:solidFill>
                <a:schemeClr val="accent3">
                  <a:lumMod val="50000"/>
                </a:schemeClr>
              </a:solidFill>
              <a:latin typeface="HGPｺﾞｼｯｸM" pitchFamily="50" charset="-128"/>
              <a:ea typeface="HGPｺﾞｼｯｸM" pitchFamily="50" charset="-128"/>
            </a:endParaRPr>
          </a:p>
        </p:txBody>
      </p:sp>
      <p:sp>
        <p:nvSpPr>
          <p:cNvPr id="19" name="テキスト ボックス 18"/>
          <p:cNvSpPr txBox="1"/>
          <p:nvPr/>
        </p:nvSpPr>
        <p:spPr>
          <a:xfrm>
            <a:off x="2195736" y="5733256"/>
            <a:ext cx="2304256"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ライトコントロールシステム</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20" name="テキスト ボックス 19"/>
          <p:cNvSpPr txBox="1"/>
          <p:nvPr/>
        </p:nvSpPr>
        <p:spPr>
          <a:xfrm>
            <a:off x="251520" y="2204864"/>
            <a:ext cx="1512168"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7"/>
              </a:rPr>
              <a:t>ナイトビジョンシステム</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21" name="テキスト ボックス 20"/>
          <p:cNvSpPr txBox="1"/>
          <p:nvPr/>
        </p:nvSpPr>
        <p:spPr>
          <a:xfrm>
            <a:off x="251520" y="2863969"/>
            <a:ext cx="1656184"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7"/>
              </a:rPr>
              <a:t>ヘッドアップディスプレイ</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22" name="テキスト ボックス 21"/>
          <p:cNvSpPr txBox="1"/>
          <p:nvPr/>
        </p:nvSpPr>
        <p:spPr>
          <a:xfrm>
            <a:off x="1907704" y="2132856"/>
            <a:ext cx="576064" cy="288032"/>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計器</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23" name="テキスト ボックス 22"/>
          <p:cNvSpPr txBox="1"/>
          <p:nvPr/>
        </p:nvSpPr>
        <p:spPr>
          <a:xfrm>
            <a:off x="3347864" y="2348880"/>
            <a:ext cx="1584176"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ドライブレコーダー</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24" name="テキスト ボックス 23"/>
          <p:cNvSpPr txBox="1"/>
          <p:nvPr/>
        </p:nvSpPr>
        <p:spPr>
          <a:xfrm>
            <a:off x="5220072" y="2708920"/>
            <a:ext cx="936104"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rPr>
              <a:t>カーナビ</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25" name="テキスト ボックス 24"/>
          <p:cNvSpPr txBox="1"/>
          <p:nvPr/>
        </p:nvSpPr>
        <p:spPr>
          <a:xfrm>
            <a:off x="5544616" y="4941168"/>
            <a:ext cx="827584"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8"/>
              </a:rPr>
              <a:t>LKAS</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26" name="テキスト ボックス 25"/>
          <p:cNvSpPr txBox="1"/>
          <p:nvPr/>
        </p:nvSpPr>
        <p:spPr>
          <a:xfrm>
            <a:off x="7164288" y="2420888"/>
            <a:ext cx="2267744" cy="288032"/>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アクティブサスペンション</a:t>
            </a:r>
          </a:p>
        </p:txBody>
      </p:sp>
      <p:sp>
        <p:nvSpPr>
          <p:cNvPr id="27" name="テキスト ボックス 26"/>
          <p:cNvSpPr txBox="1"/>
          <p:nvPr/>
        </p:nvSpPr>
        <p:spPr>
          <a:xfrm>
            <a:off x="7164288" y="2780928"/>
            <a:ext cx="1475656" cy="276999"/>
          </a:xfrm>
          <a:prstGeom prst="rect">
            <a:avLst/>
          </a:prstGeom>
          <a:noFill/>
        </p:spPr>
        <p:txBody>
          <a:bodyPr wrap="square" rtlCol="0">
            <a:spAutoFit/>
          </a:bodyPr>
          <a:lstStyle/>
          <a:p>
            <a:r>
              <a:rPr lang="ja-JP" altLang="ja-JP" sz="1200" dirty="0" smtClean="0">
                <a:solidFill>
                  <a:schemeClr val="accent3">
                    <a:lumMod val="50000"/>
                  </a:schemeClr>
                </a:solidFill>
                <a:latin typeface="HGPｺﾞｼｯｸM" pitchFamily="50" charset="-128"/>
                <a:ea typeface="HGPｺﾞｼｯｸM" pitchFamily="50" charset="-128"/>
                <a:hlinkClick r:id="rId9"/>
              </a:rPr>
              <a:t>坂道発進補助装置</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28" name="テキスト ボックス 27"/>
          <p:cNvSpPr txBox="1"/>
          <p:nvPr/>
        </p:nvSpPr>
        <p:spPr>
          <a:xfrm>
            <a:off x="7200800" y="4409728"/>
            <a:ext cx="1800200"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ブレーキシステム</a:t>
            </a:r>
          </a:p>
        </p:txBody>
      </p:sp>
      <p:sp>
        <p:nvSpPr>
          <p:cNvPr id="29" name="テキスト ボックス 28"/>
          <p:cNvSpPr txBox="1"/>
          <p:nvPr/>
        </p:nvSpPr>
        <p:spPr>
          <a:xfrm>
            <a:off x="7128792" y="3257600"/>
            <a:ext cx="1872208" cy="461665"/>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0"/>
              </a:rPr>
              <a:t>タイヤ・プレッシャー・　　　　　モニタリング・システム</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30" name="テキスト ボックス 29"/>
          <p:cNvSpPr txBox="1"/>
          <p:nvPr/>
        </p:nvSpPr>
        <p:spPr>
          <a:xfrm>
            <a:off x="7200800" y="3905672"/>
            <a:ext cx="1944216"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1"/>
              </a:rPr>
              <a:t>駐車アシストシステム</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31" name="テキスト ボックス 30"/>
          <p:cNvSpPr txBox="1"/>
          <p:nvPr/>
        </p:nvSpPr>
        <p:spPr>
          <a:xfrm>
            <a:off x="4499992" y="4941168"/>
            <a:ext cx="720080"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12"/>
              </a:rPr>
              <a:t>VSA</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32" name="テキスト ボックス 31"/>
          <p:cNvSpPr txBox="1"/>
          <p:nvPr/>
        </p:nvSpPr>
        <p:spPr>
          <a:xfrm>
            <a:off x="3491880" y="4941168"/>
            <a:ext cx="792088" cy="276999"/>
          </a:xfrm>
          <a:prstGeom prst="rect">
            <a:avLst/>
          </a:prstGeom>
          <a:noFill/>
        </p:spPr>
        <p:txBody>
          <a:bodyPr wrap="square" rtlCol="0">
            <a:spAutoFit/>
          </a:bodyPr>
          <a:lstStyle/>
          <a:p>
            <a:r>
              <a:rPr lang="en-US" altLang="ja-JP" sz="1200" dirty="0" smtClean="0">
                <a:solidFill>
                  <a:schemeClr val="accent3">
                    <a:lumMod val="50000"/>
                  </a:schemeClr>
                </a:solidFill>
                <a:latin typeface="HGPｺﾞｼｯｸM" pitchFamily="50" charset="-128"/>
                <a:ea typeface="HGPｺﾞｼｯｸM" pitchFamily="50" charset="-128"/>
                <a:hlinkClick r:id="rId13"/>
              </a:rPr>
              <a:t>LDW</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33" name="テキスト ボックス 32"/>
          <p:cNvSpPr txBox="1"/>
          <p:nvPr/>
        </p:nvSpPr>
        <p:spPr>
          <a:xfrm>
            <a:off x="539552" y="5775647"/>
            <a:ext cx="1368152" cy="276999"/>
          </a:xfrm>
          <a:prstGeom prst="rect">
            <a:avLst/>
          </a:prstGeom>
          <a:noFill/>
        </p:spPr>
        <p:txBody>
          <a:bodyPr wrap="square" rtlCol="0">
            <a:spAutoFit/>
          </a:bodyPr>
          <a:lstStyle/>
          <a:p>
            <a:r>
              <a:rPr lang="en-US" altLang="ja-JP" sz="1200" dirty="0" smtClean="0">
                <a:latin typeface="HGPｺﾞｼｯｸM" pitchFamily="50" charset="-128"/>
                <a:ea typeface="HGPｺﾞｼｯｸM" pitchFamily="50" charset="-128"/>
                <a:hlinkClick r:id="rId14"/>
              </a:rPr>
              <a:t>BSD</a:t>
            </a:r>
            <a:r>
              <a:rPr lang="ja-JP" altLang="en-US" sz="1200" dirty="0" smtClean="0">
                <a:latin typeface="HGPｺﾞｼｯｸM" pitchFamily="50" charset="-128"/>
                <a:ea typeface="HGPｺﾞｼｯｸM" pitchFamily="50" charset="-128"/>
                <a:hlinkClick r:id="rId14"/>
              </a:rPr>
              <a:t>（</a:t>
            </a:r>
            <a:r>
              <a:rPr lang="en-US" altLang="ja-JP" sz="1200" dirty="0" smtClean="0">
                <a:latin typeface="HGPｺﾞｼｯｸM" pitchFamily="50" charset="-128"/>
                <a:ea typeface="HGPｺﾞｼｯｸM" pitchFamily="50" charset="-128"/>
                <a:hlinkClick r:id="rId14"/>
              </a:rPr>
              <a:t>Lane Watch</a:t>
            </a:r>
            <a:r>
              <a:rPr lang="ja-JP" altLang="en-US" sz="1200" dirty="0" smtClean="0">
                <a:latin typeface="HGPｺﾞｼｯｸM" pitchFamily="50" charset="-128"/>
                <a:ea typeface="HGPｺﾞｼｯｸM" pitchFamily="50" charset="-128"/>
                <a:hlinkClick r:id="rId14"/>
              </a:rPr>
              <a:t>）</a:t>
            </a:r>
            <a:endParaRPr lang="ja-JP" altLang="ja-JP" sz="1200" dirty="0">
              <a:latin typeface="HGPｺﾞｼｯｸM" pitchFamily="50" charset="-128"/>
              <a:ea typeface="HGPｺﾞｼｯｸM" pitchFamily="50" charset="-128"/>
            </a:endParaRPr>
          </a:p>
        </p:txBody>
      </p:sp>
      <p:sp>
        <p:nvSpPr>
          <p:cNvPr id="34" name="テキスト ボックス 33"/>
          <p:cNvSpPr txBox="1"/>
          <p:nvPr/>
        </p:nvSpPr>
        <p:spPr>
          <a:xfrm>
            <a:off x="251520" y="4509120"/>
            <a:ext cx="1656184"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自己診断機能（</a:t>
            </a:r>
            <a:r>
              <a:rPr lang="en-US" altLang="ja-JP" sz="1200" dirty="0" smtClean="0">
                <a:solidFill>
                  <a:schemeClr val="accent3">
                    <a:lumMod val="50000"/>
                  </a:schemeClr>
                </a:solidFill>
                <a:latin typeface="HGPｺﾞｼｯｸM" pitchFamily="50" charset="-128"/>
                <a:ea typeface="HGPｺﾞｼｯｸM" pitchFamily="50" charset="-128"/>
              </a:rPr>
              <a:t>ODB</a:t>
            </a:r>
            <a:r>
              <a:rPr lang="ja-JP" altLang="en-US" sz="1200" dirty="0" smtClean="0">
                <a:solidFill>
                  <a:schemeClr val="accent3">
                    <a:lumMod val="50000"/>
                  </a:schemeClr>
                </a:solidFill>
                <a:latin typeface="HGPｺﾞｼｯｸM" pitchFamily="50" charset="-128"/>
                <a:ea typeface="HGPｺﾞｼｯｸM" pitchFamily="50" charset="-128"/>
              </a:rPr>
              <a:t>）</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35" name="テキスト ボックス 34"/>
          <p:cNvSpPr txBox="1"/>
          <p:nvPr/>
        </p:nvSpPr>
        <p:spPr>
          <a:xfrm>
            <a:off x="7200800" y="4924817"/>
            <a:ext cx="2160240"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アイドリングストップシステム</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36" name="テキスト ボックス 35"/>
          <p:cNvSpPr txBox="1"/>
          <p:nvPr/>
        </p:nvSpPr>
        <p:spPr>
          <a:xfrm>
            <a:off x="251520" y="5384249"/>
            <a:ext cx="1440160"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電子制御スロットル</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37" name="テキスト ボックス 36"/>
          <p:cNvSpPr txBox="1"/>
          <p:nvPr/>
        </p:nvSpPr>
        <p:spPr>
          <a:xfrm>
            <a:off x="4716016" y="2348880"/>
            <a:ext cx="2160240"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電動パワーステアリング</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38" name="テキスト ボックス 37"/>
          <p:cNvSpPr txBox="1"/>
          <p:nvPr/>
        </p:nvSpPr>
        <p:spPr>
          <a:xfrm>
            <a:off x="2987824" y="5373216"/>
            <a:ext cx="1368152"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rPr>
              <a:t>キーシステム</a:t>
            </a:r>
            <a:endParaRPr lang="ja-JP" altLang="ja-JP" sz="1200" dirty="0">
              <a:solidFill>
                <a:schemeClr val="accent3">
                  <a:lumMod val="50000"/>
                </a:schemeClr>
              </a:solidFill>
              <a:latin typeface="HGPｺﾞｼｯｸM" pitchFamily="50" charset="-128"/>
              <a:ea typeface="HGPｺﾞｼｯｸM" pitchFamily="50" charset="-128"/>
            </a:endParaRPr>
          </a:p>
        </p:txBody>
      </p:sp>
      <p:sp>
        <p:nvSpPr>
          <p:cNvPr id="39" name="テキスト ボックス 38"/>
          <p:cNvSpPr txBox="1"/>
          <p:nvPr/>
        </p:nvSpPr>
        <p:spPr>
          <a:xfrm>
            <a:off x="6732240" y="1948190"/>
            <a:ext cx="2952328"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5"/>
              </a:rPr>
              <a:t>プリクラッシュセーフティシステム </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sp>
        <p:nvSpPr>
          <p:cNvPr id="40" name="テキスト ボックス 39"/>
          <p:cNvSpPr txBox="1"/>
          <p:nvPr/>
        </p:nvSpPr>
        <p:spPr>
          <a:xfrm>
            <a:off x="4211960" y="5733256"/>
            <a:ext cx="2304256" cy="276999"/>
          </a:xfrm>
          <a:prstGeom prst="rect">
            <a:avLst/>
          </a:prstGeom>
          <a:noFill/>
        </p:spPr>
        <p:txBody>
          <a:bodyPr wrap="square" rtlCol="0">
            <a:spAutoFit/>
          </a:bodyPr>
          <a:lstStyle/>
          <a:p>
            <a:r>
              <a:rPr kumimoji="1" lang="ja-JP" altLang="en-US" sz="1200" dirty="0" smtClean="0">
                <a:solidFill>
                  <a:schemeClr val="accent3">
                    <a:lumMod val="50000"/>
                  </a:schemeClr>
                </a:solidFill>
                <a:latin typeface="HGPｺﾞｼｯｸM" pitchFamily="50" charset="-128"/>
                <a:ea typeface="HGPｺﾞｼｯｸM" pitchFamily="50" charset="-128"/>
                <a:hlinkClick r:id="rId16"/>
              </a:rPr>
              <a:t>ワイパーコントロールシステム</a:t>
            </a:r>
            <a:endParaRPr kumimoji="1" lang="ja-JP" altLang="en-US" sz="1200" dirty="0">
              <a:solidFill>
                <a:schemeClr val="accent3">
                  <a:lumMod val="50000"/>
                </a:schemeClr>
              </a:solidFill>
              <a:latin typeface="HGPｺﾞｼｯｸM" pitchFamily="50" charset="-128"/>
              <a:ea typeface="HGPｺﾞｼｯｸM" pitchFamily="50" charset="-128"/>
            </a:endParaRPr>
          </a:p>
        </p:txBody>
      </p:sp>
      <p:cxnSp>
        <p:nvCxnSpPr>
          <p:cNvPr id="41" name="直線コネクタ 40"/>
          <p:cNvCxnSpPr>
            <a:stCxn id="20" idx="3"/>
          </p:cNvCxnSpPr>
          <p:nvPr/>
        </p:nvCxnSpPr>
        <p:spPr>
          <a:xfrm>
            <a:off x="1763688" y="2343364"/>
            <a:ext cx="792088" cy="101362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a:stCxn id="22" idx="2"/>
          </p:cNvCxnSpPr>
          <p:nvPr/>
        </p:nvCxnSpPr>
        <p:spPr>
          <a:xfrm>
            <a:off x="2195736" y="2420888"/>
            <a:ext cx="648072" cy="93610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21" idx="3"/>
          </p:cNvCxnSpPr>
          <p:nvPr/>
        </p:nvCxnSpPr>
        <p:spPr>
          <a:xfrm>
            <a:off x="1907704" y="3002469"/>
            <a:ext cx="504056" cy="49853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a:stCxn id="16" idx="3"/>
          </p:cNvCxnSpPr>
          <p:nvPr/>
        </p:nvCxnSpPr>
        <p:spPr>
          <a:xfrm>
            <a:off x="1115616" y="3434517"/>
            <a:ext cx="1008112" cy="21050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15" idx="3"/>
          </p:cNvCxnSpPr>
          <p:nvPr/>
        </p:nvCxnSpPr>
        <p:spPr>
          <a:xfrm>
            <a:off x="971600" y="3794557"/>
            <a:ext cx="936104" cy="13849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14" idx="3"/>
          </p:cNvCxnSpPr>
          <p:nvPr/>
        </p:nvCxnSpPr>
        <p:spPr>
          <a:xfrm>
            <a:off x="899592" y="4188188"/>
            <a:ext cx="1008112" cy="329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34" idx="3"/>
          </p:cNvCxnSpPr>
          <p:nvPr/>
        </p:nvCxnSpPr>
        <p:spPr>
          <a:xfrm flipV="1">
            <a:off x="1907704" y="4581128"/>
            <a:ext cx="288032" cy="6649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stCxn id="17" idx="3"/>
          </p:cNvCxnSpPr>
          <p:nvPr/>
        </p:nvCxnSpPr>
        <p:spPr>
          <a:xfrm flipV="1">
            <a:off x="1691680" y="4797152"/>
            <a:ext cx="576064" cy="28803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6" idx="3"/>
          </p:cNvCxnSpPr>
          <p:nvPr/>
        </p:nvCxnSpPr>
        <p:spPr>
          <a:xfrm flipV="1">
            <a:off x="1691680" y="4941168"/>
            <a:ext cx="792088" cy="58158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3" idx="3"/>
          </p:cNvCxnSpPr>
          <p:nvPr/>
        </p:nvCxnSpPr>
        <p:spPr>
          <a:xfrm flipV="1">
            <a:off x="1907704" y="5013178"/>
            <a:ext cx="792088" cy="90096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8" idx="1"/>
          </p:cNvCxnSpPr>
          <p:nvPr/>
        </p:nvCxnSpPr>
        <p:spPr>
          <a:xfrm flipV="1">
            <a:off x="2987824" y="5013176"/>
            <a:ext cx="144016" cy="49854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69" idx="3"/>
          </p:cNvCxnSpPr>
          <p:nvPr/>
        </p:nvCxnSpPr>
        <p:spPr>
          <a:xfrm>
            <a:off x="2483768" y="1844824"/>
            <a:ext cx="576064" cy="144016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70" idx="1"/>
          </p:cNvCxnSpPr>
          <p:nvPr/>
        </p:nvCxnSpPr>
        <p:spPr>
          <a:xfrm>
            <a:off x="3059832" y="1850341"/>
            <a:ext cx="288032" cy="143464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stCxn id="32" idx="1"/>
          </p:cNvCxnSpPr>
          <p:nvPr/>
        </p:nvCxnSpPr>
        <p:spPr>
          <a:xfrm flipV="1">
            <a:off x="3491880" y="4869160"/>
            <a:ext cx="0" cy="21050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stCxn id="31" idx="1"/>
          </p:cNvCxnSpPr>
          <p:nvPr/>
        </p:nvCxnSpPr>
        <p:spPr>
          <a:xfrm flipH="1" flipV="1">
            <a:off x="4427984" y="4869160"/>
            <a:ext cx="72008" cy="21050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a:stCxn id="40" idx="1"/>
          </p:cNvCxnSpPr>
          <p:nvPr/>
        </p:nvCxnSpPr>
        <p:spPr>
          <a:xfrm flipH="1" flipV="1">
            <a:off x="4139952" y="4941169"/>
            <a:ext cx="72008" cy="93058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18" idx="1"/>
          </p:cNvCxnSpPr>
          <p:nvPr/>
        </p:nvCxnSpPr>
        <p:spPr>
          <a:xfrm flipH="1" flipV="1">
            <a:off x="5076056" y="4797153"/>
            <a:ext cx="144016" cy="71456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stCxn id="71" idx="1"/>
          </p:cNvCxnSpPr>
          <p:nvPr/>
        </p:nvCxnSpPr>
        <p:spPr>
          <a:xfrm flipH="1" flipV="1">
            <a:off x="6084168" y="4797152"/>
            <a:ext cx="611560" cy="107460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H="1" flipV="1">
            <a:off x="6372200" y="4725144"/>
            <a:ext cx="828600" cy="75918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a:stCxn id="35" idx="1"/>
          </p:cNvCxnSpPr>
          <p:nvPr/>
        </p:nvCxnSpPr>
        <p:spPr>
          <a:xfrm flipH="1" flipV="1">
            <a:off x="6588224" y="4653136"/>
            <a:ext cx="612576" cy="41018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a:stCxn id="28" idx="1"/>
          </p:cNvCxnSpPr>
          <p:nvPr/>
        </p:nvCxnSpPr>
        <p:spPr>
          <a:xfrm flipH="1" flipV="1">
            <a:off x="6804248" y="4509120"/>
            <a:ext cx="396552" cy="3910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stCxn id="30" idx="1"/>
          </p:cNvCxnSpPr>
          <p:nvPr/>
        </p:nvCxnSpPr>
        <p:spPr>
          <a:xfrm flipH="1">
            <a:off x="6876256" y="4044172"/>
            <a:ext cx="324544" cy="329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a:stCxn id="29" idx="1"/>
          </p:cNvCxnSpPr>
          <p:nvPr/>
        </p:nvCxnSpPr>
        <p:spPr>
          <a:xfrm flipH="1">
            <a:off x="6804248" y="3488433"/>
            <a:ext cx="324544" cy="15659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a:stCxn id="27" idx="1"/>
          </p:cNvCxnSpPr>
          <p:nvPr/>
        </p:nvCxnSpPr>
        <p:spPr>
          <a:xfrm flipH="1">
            <a:off x="6516216" y="2919428"/>
            <a:ext cx="648072" cy="43756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a:stCxn id="26" idx="1"/>
          </p:cNvCxnSpPr>
          <p:nvPr/>
        </p:nvCxnSpPr>
        <p:spPr>
          <a:xfrm flipH="1">
            <a:off x="6372200" y="2564904"/>
            <a:ext cx="792088" cy="72008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a:off x="6228184" y="2199348"/>
            <a:ext cx="504056" cy="101362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endCxn id="24" idx="1"/>
          </p:cNvCxnSpPr>
          <p:nvPr/>
        </p:nvCxnSpPr>
        <p:spPr>
          <a:xfrm flipV="1">
            <a:off x="5076056" y="2847420"/>
            <a:ext cx="144016" cy="14953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endCxn id="72" idx="1"/>
          </p:cNvCxnSpPr>
          <p:nvPr/>
        </p:nvCxnSpPr>
        <p:spPr>
          <a:xfrm flipV="1">
            <a:off x="4463988" y="1850341"/>
            <a:ext cx="396044" cy="111922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323528" y="1700808"/>
            <a:ext cx="2160240" cy="288032"/>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7"/>
              </a:rPr>
              <a:t>サイドミラーコントロールシステム</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70" name="テキスト ボックス 69"/>
          <p:cNvSpPr txBox="1"/>
          <p:nvPr/>
        </p:nvSpPr>
        <p:spPr>
          <a:xfrm>
            <a:off x="3059832" y="1711841"/>
            <a:ext cx="1944216"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8"/>
              </a:rPr>
              <a:t>ふらつき運転検知機能</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71" name="テキスト ボックス 70"/>
          <p:cNvSpPr txBox="1"/>
          <p:nvPr/>
        </p:nvSpPr>
        <p:spPr>
          <a:xfrm>
            <a:off x="6695728" y="5733256"/>
            <a:ext cx="2448272"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9"/>
              </a:rPr>
              <a:t>ブラインドスポットインフォメーション</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sp>
        <p:nvSpPr>
          <p:cNvPr id="72" name="テキスト ボックス 71"/>
          <p:cNvSpPr txBox="1"/>
          <p:nvPr/>
        </p:nvSpPr>
        <p:spPr>
          <a:xfrm>
            <a:off x="4860032" y="1711841"/>
            <a:ext cx="1800200" cy="276999"/>
          </a:xfrm>
          <a:prstGeom prst="rect">
            <a:avLst/>
          </a:prstGeom>
          <a:noFill/>
        </p:spPr>
        <p:txBody>
          <a:bodyPr wrap="square" rtlCol="0">
            <a:spAutoFit/>
          </a:bodyPr>
          <a:lstStyle/>
          <a:p>
            <a:r>
              <a:rPr lang="zh-TW" altLang="en-US" sz="1200" dirty="0" smtClean="0">
                <a:solidFill>
                  <a:schemeClr val="accent3">
                    <a:lumMod val="50000"/>
                  </a:schemeClr>
                </a:solidFill>
                <a:latin typeface="HGPｺﾞｼｯｸM" pitchFamily="50" charset="-128"/>
                <a:ea typeface="HGPｺﾞｼｯｸM" pitchFamily="50" charset="-128"/>
                <a:hlinkClick r:id="rId20"/>
              </a:rPr>
              <a:t>車両接近通報装置</a:t>
            </a:r>
            <a:endParaRPr lang="zh-TW" altLang="en-US" sz="1200" dirty="0" smtClean="0">
              <a:solidFill>
                <a:schemeClr val="accent3">
                  <a:lumMod val="50000"/>
                </a:schemeClr>
              </a:solidFill>
              <a:latin typeface="HGPｺﾞｼｯｸM" pitchFamily="50" charset="-128"/>
              <a:ea typeface="HGPｺﾞｼｯｸM" pitchFamily="50" charset="-128"/>
            </a:endParaRPr>
          </a:p>
        </p:txBody>
      </p:sp>
      <p:cxnSp>
        <p:nvCxnSpPr>
          <p:cNvPr id="73" name="直線コネクタ 72"/>
          <p:cNvCxnSpPr>
            <a:stCxn id="75" idx="1"/>
          </p:cNvCxnSpPr>
          <p:nvPr/>
        </p:nvCxnSpPr>
        <p:spPr>
          <a:xfrm flipH="1">
            <a:off x="6084168" y="1839308"/>
            <a:ext cx="467544" cy="130166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3995936" y="2636912"/>
            <a:ext cx="0" cy="36004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6551712" y="1700808"/>
            <a:ext cx="2592288" cy="276999"/>
          </a:xfrm>
          <a:prstGeom prst="rect">
            <a:avLst/>
          </a:prstGeom>
          <a:noFill/>
        </p:spPr>
        <p:txBody>
          <a:bodyPr wrap="square" rtlCol="0">
            <a:spAutoFit/>
          </a:bodyPr>
          <a:lstStyle/>
          <a:p>
            <a:r>
              <a:rPr lang="ja-JP" altLang="en-US" sz="1200" dirty="0" smtClean="0">
                <a:solidFill>
                  <a:schemeClr val="accent3">
                    <a:lumMod val="50000"/>
                  </a:schemeClr>
                </a:solidFill>
                <a:latin typeface="HGPｺﾞｼｯｸM" pitchFamily="50" charset="-128"/>
                <a:ea typeface="HGPｺﾞｼｯｸM" pitchFamily="50" charset="-128"/>
                <a:hlinkClick r:id="rId19"/>
              </a:rPr>
              <a:t>ブラインドスポットインフォメーション</a:t>
            </a:r>
            <a:endParaRPr lang="ja-JP" altLang="en-US" sz="1200" dirty="0" smtClean="0">
              <a:solidFill>
                <a:schemeClr val="accent3">
                  <a:lumMod val="50000"/>
                </a:schemeClr>
              </a:solidFill>
              <a:latin typeface="HGPｺﾞｼｯｸM" pitchFamily="50" charset="-128"/>
              <a:ea typeface="HGPｺﾞｼｯｸM" pitchFamily="50" charset="-128"/>
            </a:endParaRPr>
          </a:p>
        </p:txBody>
      </p:sp>
      <p:cxnSp>
        <p:nvCxnSpPr>
          <p:cNvPr id="76" name="直線コネクタ 75"/>
          <p:cNvCxnSpPr>
            <a:endCxn id="25" idx="1"/>
          </p:cNvCxnSpPr>
          <p:nvPr/>
        </p:nvCxnSpPr>
        <p:spPr>
          <a:xfrm>
            <a:off x="5472608" y="4869160"/>
            <a:ext cx="72008" cy="21050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2483768" y="5013176"/>
            <a:ext cx="432048" cy="64807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V="1">
            <a:off x="4788024" y="2636912"/>
            <a:ext cx="288032" cy="36004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7353200" y="5373216"/>
            <a:ext cx="3347864" cy="276999"/>
          </a:xfrm>
          <a:prstGeom prst="rect">
            <a:avLst/>
          </a:prstGeom>
          <a:noFill/>
        </p:spPr>
        <p:txBody>
          <a:bodyPr wrap="square" rtlCol="0">
            <a:spAutoFit/>
          </a:bodyPr>
          <a:lstStyle/>
          <a:p>
            <a:r>
              <a:rPr lang="ja-JP" altLang="ja-JP" sz="1200" dirty="0" smtClean="0">
                <a:solidFill>
                  <a:schemeClr val="accent3">
                    <a:lumMod val="50000"/>
                  </a:schemeClr>
                </a:solidFill>
                <a:latin typeface="HGPｺﾞｼｯｸM" pitchFamily="50" charset="-128"/>
                <a:ea typeface="HGPｺﾞｼｯｸM" pitchFamily="50" charset="-128"/>
              </a:rPr>
              <a:t>トランスミッション</a:t>
            </a:r>
            <a:r>
              <a:rPr lang="ja-JP" altLang="en-US" sz="1200" dirty="0" smtClean="0">
                <a:solidFill>
                  <a:schemeClr val="accent3">
                    <a:lumMod val="50000"/>
                  </a:schemeClr>
                </a:solidFill>
                <a:latin typeface="HGPｺﾞｼｯｸM" pitchFamily="50" charset="-128"/>
                <a:ea typeface="HGPｺﾞｼｯｸM" pitchFamily="50" charset="-128"/>
              </a:rPr>
              <a:t>制御</a:t>
            </a:r>
            <a:endParaRPr lang="ja-JP" altLang="ja-JP" sz="1200" dirty="0">
              <a:solidFill>
                <a:schemeClr val="accent3">
                  <a:lumMod val="50000"/>
                </a:schemeClr>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 ボックス 74"/>
          <p:cNvSpPr txBox="1"/>
          <p:nvPr/>
        </p:nvSpPr>
        <p:spPr>
          <a:xfrm>
            <a:off x="683568" y="1700808"/>
            <a:ext cx="5616623" cy="523220"/>
          </a:xfrm>
          <a:prstGeom prst="rect">
            <a:avLst/>
          </a:prstGeom>
          <a:noFill/>
        </p:spPr>
        <p:txBody>
          <a:bodyPr wrap="square" rtlCol="0">
            <a:spAutoFit/>
          </a:bodyPr>
          <a:lstStyle/>
          <a:p>
            <a:r>
              <a:rPr lang="en-US" altLang="ja-JP" sz="2800" dirty="0" smtClean="0">
                <a:solidFill>
                  <a:srgbClr val="00B050"/>
                </a:solidFill>
                <a:latin typeface="HGPｺﾞｼｯｸE" pitchFamily="50" charset="-128"/>
                <a:ea typeface="HGPｺﾞｼｯｸE" pitchFamily="50" charset="-128"/>
              </a:rPr>
              <a:t>GPS</a:t>
            </a:r>
            <a:r>
              <a:rPr lang="ja-JP" altLang="en-US" sz="2800" dirty="0" smtClean="0">
                <a:solidFill>
                  <a:srgbClr val="00B050"/>
                </a:solidFill>
                <a:latin typeface="HGPｺﾞｼｯｸE" pitchFamily="50" charset="-128"/>
                <a:ea typeface="HGPｺﾞｼｯｸE" pitchFamily="50" charset="-128"/>
              </a:rPr>
              <a:t>衛星から位置を求める方程式</a:t>
            </a:r>
            <a:endParaRPr lang="en-US" altLang="ja-JP" sz="2800" dirty="0" smtClean="0">
              <a:solidFill>
                <a:srgbClr val="00B050"/>
              </a:solidFill>
              <a:latin typeface="HGPｺﾞｼｯｸE" pitchFamily="50" charset="-128"/>
              <a:ea typeface="HGPｺﾞｼｯｸE" pitchFamily="50" charset="-128"/>
            </a:endParaRPr>
          </a:p>
        </p:txBody>
      </p:sp>
      <p:graphicFrame>
        <p:nvGraphicFramePr>
          <p:cNvPr id="96" name="オブジェクト 95"/>
          <p:cNvGraphicFramePr>
            <a:graphicFrameLocks noChangeAspect="1"/>
          </p:cNvGraphicFramePr>
          <p:nvPr/>
        </p:nvGraphicFramePr>
        <p:xfrm>
          <a:off x="467544" y="2492375"/>
          <a:ext cx="8208912" cy="2841625"/>
        </p:xfrm>
        <a:graphic>
          <a:graphicData uri="http://schemas.openxmlformats.org/presentationml/2006/ole">
            <p:oleObj spid="_x0000_s3074" name="数式" r:id="rId4" imgW="3022560" imgH="1193760" progId="Equation.3">
              <p:embed/>
            </p:oleObj>
          </a:graphicData>
        </a:graphic>
      </p:graphicFrame>
      <p:sp>
        <p:nvSpPr>
          <p:cNvPr id="41" name="テキスト ボックス 40"/>
          <p:cNvSpPr txBox="1"/>
          <p:nvPr/>
        </p:nvSpPr>
        <p:spPr>
          <a:xfrm>
            <a:off x="827584" y="5661248"/>
            <a:ext cx="8064896" cy="1015663"/>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実際はこのように，クルマと</a:t>
            </a:r>
            <a:r>
              <a:rPr lang="en-US" altLang="ja-JP" sz="2000" dirty="0" smtClean="0">
                <a:latin typeface="HGPｺﾞｼｯｸM" pitchFamily="50" charset="-128"/>
                <a:ea typeface="HGPｺﾞｼｯｸM" pitchFamily="50" charset="-128"/>
              </a:rPr>
              <a:t>GPS</a:t>
            </a:r>
            <a:r>
              <a:rPr lang="ja-JP" altLang="en-US" sz="2000" dirty="0" smtClean="0">
                <a:latin typeface="HGPｺﾞｼｯｸM" pitchFamily="50" charset="-128"/>
                <a:ea typeface="HGPｺﾞｼｯｸM" pitchFamily="50" charset="-128"/>
              </a:rPr>
              <a:t>衛星の</a:t>
            </a:r>
            <a:r>
              <a:rPr lang="ja-JP" altLang="en-US" sz="2000" u="sng" dirty="0" smtClean="0">
                <a:latin typeface="HGPｺﾞｼｯｸM" pitchFamily="50" charset="-128"/>
                <a:ea typeface="HGPｺﾞｼｯｸM" pitchFamily="50" charset="-128"/>
              </a:rPr>
              <a:t>時計のずれ（＝誤差Ｔ）</a:t>
            </a:r>
            <a:r>
              <a:rPr lang="ja-JP" altLang="en-US" sz="2000" dirty="0" smtClean="0">
                <a:latin typeface="HGPｺﾞｼｯｸM" pitchFamily="50" charset="-128"/>
                <a:ea typeface="HGPｺﾞｼｯｸM" pitchFamily="50" charset="-128"/>
              </a:rPr>
              <a:t>を加えた</a:t>
            </a:r>
            <a:r>
              <a:rPr lang="en-US" altLang="ja-JP" sz="2000" dirty="0" smtClean="0">
                <a:latin typeface="HGPｺﾞｼｯｸM" pitchFamily="50" charset="-128"/>
                <a:ea typeface="HGPｺﾞｼｯｸM" pitchFamily="50" charset="-128"/>
              </a:rPr>
              <a:t>4</a:t>
            </a:r>
            <a:r>
              <a:rPr lang="ja-JP" altLang="en-US" sz="2000" dirty="0" err="1" smtClean="0">
                <a:latin typeface="HGPｺﾞｼｯｸM" pitchFamily="50" charset="-128"/>
                <a:ea typeface="HGPｺﾞｼｯｸM" pitchFamily="50" charset="-128"/>
              </a:rPr>
              <a:t>つの</a:t>
            </a:r>
            <a:endParaRPr lang="en-US" altLang="ja-JP" sz="2000" dirty="0" smtClean="0">
              <a:latin typeface="HGPｺﾞｼｯｸM" pitchFamily="50" charset="-128"/>
              <a:ea typeface="HGPｺﾞｼｯｸM" pitchFamily="50" charset="-128"/>
            </a:endParaRPr>
          </a:p>
          <a:p>
            <a:r>
              <a:rPr lang="ja-JP" altLang="en-US" sz="2000" dirty="0" smtClean="0">
                <a:latin typeface="HGPｺﾞｼｯｸM" pitchFamily="50" charset="-128"/>
                <a:ea typeface="HGPｺﾞｼｯｸM" pitchFamily="50" charset="-128"/>
              </a:rPr>
              <a:t>未知数を</a:t>
            </a:r>
            <a:r>
              <a:rPr lang="ja-JP" altLang="en-US" sz="2000" dirty="0" smtClean="0">
                <a:latin typeface="HGPｺﾞｼｯｸM" pitchFamily="50" charset="-128"/>
                <a:ea typeface="HGPｺﾞｼｯｸM" pitchFamily="50" charset="-128"/>
              </a:rPr>
              <a:t>求めることで，</a:t>
            </a:r>
            <a:r>
              <a:rPr lang="ja-JP" altLang="en-US" sz="2000" dirty="0" smtClean="0">
                <a:latin typeface="HGPｺﾞｼｯｸM" pitchFamily="50" charset="-128"/>
                <a:ea typeface="HGPｺﾞｼｯｸM" pitchFamily="50" charset="-128"/>
              </a:rPr>
              <a:t>位置を測定しています</a:t>
            </a:r>
            <a:r>
              <a:rPr lang="ja-JP" altLang="en-US" sz="2000" dirty="0" smtClean="0">
                <a:latin typeface="HGPｺﾞｼｯｸM" pitchFamily="50" charset="-128"/>
                <a:ea typeface="HGPｺﾞｼｯｸM" pitchFamily="50" charset="-128"/>
              </a:rPr>
              <a:t>。</a:t>
            </a:r>
            <a:endParaRPr lang="en-US" altLang="ja-JP" sz="2000" dirty="0" smtClean="0">
              <a:latin typeface="HGPｺﾞｼｯｸM" pitchFamily="50" charset="-128"/>
              <a:ea typeface="HGPｺﾞｼｯｸM" pitchFamily="50" charset="-128"/>
            </a:endParaRPr>
          </a:p>
          <a:p>
            <a:r>
              <a:rPr lang="en-US" altLang="ja-JP" sz="2000" dirty="0" smtClean="0">
                <a:latin typeface="HGPｺﾞｼｯｸM" pitchFamily="50" charset="-128"/>
                <a:ea typeface="HGPｺﾞｼｯｸM" pitchFamily="50" charset="-128"/>
              </a:rPr>
              <a:t>※</a:t>
            </a:r>
            <a:r>
              <a:rPr lang="ja-JP" altLang="en-US" sz="2000" dirty="0" smtClean="0">
                <a:latin typeface="HGPｺﾞｼｯｸM" pitchFamily="50" charset="-128"/>
                <a:ea typeface="HGPｺﾞｼｯｸM" pitchFamily="50" charset="-128"/>
              </a:rPr>
              <a:t>電波</a:t>
            </a:r>
            <a:r>
              <a:rPr lang="ja-JP" altLang="en-US" sz="2000" dirty="0" smtClean="0">
                <a:latin typeface="HGPｺﾞｼｯｸM" pitchFamily="50" charset="-128"/>
                <a:ea typeface="HGPｺﾞｼｯｸM" pitchFamily="50" charset="-128"/>
              </a:rPr>
              <a:t>を</a:t>
            </a:r>
            <a:r>
              <a:rPr lang="ja-JP" altLang="en-US" sz="2000" dirty="0" smtClean="0">
                <a:latin typeface="HGPｺﾞｼｯｸM" pitchFamily="50" charset="-128"/>
                <a:ea typeface="HGPｺﾞｼｯｸM" pitchFamily="50" charset="-128"/>
              </a:rPr>
              <a:t>受ける衛星</a:t>
            </a:r>
            <a:r>
              <a:rPr lang="ja-JP" altLang="en-US" sz="2000" dirty="0" smtClean="0">
                <a:latin typeface="HGPｺﾞｼｯｸM" pitchFamily="50" charset="-128"/>
                <a:ea typeface="HGPｺﾞｼｯｸM" pitchFamily="50" charset="-128"/>
              </a:rPr>
              <a:t>の</a:t>
            </a:r>
            <a:r>
              <a:rPr lang="ja-JP" altLang="en-US" sz="2000" dirty="0" smtClean="0">
                <a:latin typeface="HGPｺﾞｼｯｸM" pitchFamily="50" charset="-128"/>
                <a:ea typeface="HGPｺﾞｼｯｸM" pitchFamily="50" charset="-128"/>
              </a:rPr>
              <a:t>数が多ければ多いほど位置を正確に測れる。</a:t>
            </a:r>
            <a:endParaRPr lang="en-US" altLang="ja-JP" sz="2000" dirty="0" smtClean="0">
              <a:latin typeface="HGPｺﾞｼｯｸM" pitchFamily="50" charset="-128"/>
              <a:ea typeface="HGPｺﾞｼｯｸM" pitchFamily="50" charset="-128"/>
            </a:endParaRPr>
          </a:p>
        </p:txBody>
      </p:sp>
      <p:sp>
        <p:nvSpPr>
          <p:cNvPr id="43" name="正方形/長方形 42"/>
          <p:cNvSpPr/>
          <p:nvPr/>
        </p:nvSpPr>
        <p:spPr>
          <a:xfrm>
            <a:off x="0" y="0"/>
            <a:ext cx="9144000" cy="2606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rgbClr val="00B050"/>
                </a:solidFill>
                <a:latin typeface="HGPｺﾞｼｯｸM" pitchFamily="50" charset="-128"/>
                <a:ea typeface="HGPｺﾞｼｯｸM" pitchFamily="50" charset="-128"/>
              </a:rPr>
              <a:t>4-4</a:t>
            </a:r>
            <a:r>
              <a:rPr lang="ja-JP" altLang="en-US" sz="4400" dirty="0" err="1" smtClean="0">
                <a:solidFill>
                  <a:srgbClr val="00B050"/>
                </a:solidFill>
                <a:latin typeface="HGPｺﾞｼｯｸM" pitchFamily="50" charset="-128"/>
                <a:ea typeface="HGPｺﾞｼｯｸM" pitchFamily="50" charset="-128"/>
              </a:rPr>
              <a:t>．</a:t>
            </a:r>
            <a:r>
              <a:rPr lang="ja-JP" altLang="en-US" sz="4100" dirty="0" smtClean="0">
                <a:solidFill>
                  <a:srgbClr val="00B050"/>
                </a:solidFill>
                <a:latin typeface="HGPｺﾞｼｯｸM" pitchFamily="50" charset="-128"/>
                <a:ea typeface="HGPｺﾞｼｯｸM" pitchFamily="50" charset="-128"/>
              </a:rPr>
              <a:t>どうして位置がわかる？</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正方形/長方形 74"/>
          <p:cNvSpPr/>
          <p:nvPr/>
        </p:nvSpPr>
        <p:spPr>
          <a:xfrm>
            <a:off x="2123728" y="2852936"/>
            <a:ext cx="864096" cy="252028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2699792" y="2852936"/>
            <a:ext cx="432048" cy="252028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角丸四角形 77"/>
          <p:cNvSpPr/>
          <p:nvPr/>
        </p:nvSpPr>
        <p:spPr>
          <a:xfrm>
            <a:off x="467544" y="3573016"/>
            <a:ext cx="1944216" cy="792088"/>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
        <p:nvSpPr>
          <p:cNvPr id="15" name="テキスト ボックス 14"/>
          <p:cNvSpPr txBox="1"/>
          <p:nvPr/>
        </p:nvSpPr>
        <p:spPr>
          <a:xfrm>
            <a:off x="755576" y="3717032"/>
            <a:ext cx="2016224" cy="461665"/>
          </a:xfrm>
          <a:prstGeom prst="rect">
            <a:avLst/>
          </a:prstGeom>
          <a:noFill/>
        </p:spPr>
        <p:txBody>
          <a:bodyPr wrap="square" rtlCol="0">
            <a:spAutoFit/>
          </a:bodyPr>
          <a:lstStyle/>
          <a:p>
            <a:r>
              <a:rPr lang="ja-JP" altLang="en-US" sz="2400" dirty="0" smtClean="0">
                <a:solidFill>
                  <a:schemeClr val="bg1"/>
                </a:solidFill>
                <a:latin typeface="HGPｺﾞｼｯｸE" pitchFamily="50" charset="-128"/>
                <a:ea typeface="HGPｺﾞｼｯｸE" pitchFamily="50" charset="-128"/>
              </a:rPr>
              <a:t>スマホ</a:t>
            </a:r>
            <a:endParaRPr lang="en-US" altLang="ja-JP" sz="2400" dirty="0" smtClean="0">
              <a:solidFill>
                <a:schemeClr val="bg1"/>
              </a:solidFill>
              <a:latin typeface="HGPｺﾞｼｯｸE" pitchFamily="50" charset="-128"/>
              <a:ea typeface="HGPｺﾞｼｯｸE" pitchFamily="50" charset="-128"/>
            </a:endParaRPr>
          </a:p>
        </p:txBody>
      </p:sp>
      <p:sp>
        <p:nvSpPr>
          <p:cNvPr id="43" name="テキスト ボックス 42"/>
          <p:cNvSpPr txBox="1"/>
          <p:nvPr/>
        </p:nvSpPr>
        <p:spPr>
          <a:xfrm>
            <a:off x="2699792" y="2564904"/>
            <a:ext cx="6372200" cy="830997"/>
          </a:xfrm>
          <a:prstGeom prst="rect">
            <a:avLst/>
          </a:prstGeom>
          <a:noFill/>
        </p:spPr>
        <p:txBody>
          <a:bodyPr wrap="square" rtlCol="0">
            <a:spAutoFit/>
          </a:bodyPr>
          <a:lstStyle/>
          <a:p>
            <a:r>
              <a:rPr lang="en-US" altLang="ja-JP" sz="2400" dirty="0" smtClean="0">
                <a:solidFill>
                  <a:schemeClr val="accent6">
                    <a:lumMod val="75000"/>
                  </a:schemeClr>
                </a:solidFill>
                <a:latin typeface="HGPｺﾞｼｯｸE" pitchFamily="50" charset="-128"/>
                <a:ea typeface="HGPｺﾞｼｯｸE" pitchFamily="50" charset="-128"/>
              </a:rPr>
              <a:t>A-</a:t>
            </a:r>
            <a:r>
              <a:rPr lang="ja-JP" altLang="en-US" sz="2400" dirty="0" smtClean="0">
                <a:solidFill>
                  <a:schemeClr val="accent6">
                    <a:lumMod val="75000"/>
                  </a:schemeClr>
                </a:solidFill>
                <a:latin typeface="HGPｺﾞｼｯｸE" pitchFamily="50" charset="-128"/>
                <a:ea typeface="HGPｺﾞｼｯｸE" pitchFamily="50" charset="-128"/>
              </a:rPr>
              <a:t>ＧＰＳ：</a:t>
            </a:r>
            <a:r>
              <a:rPr lang="en-US" altLang="ja-JP" sz="2400" dirty="0" smtClean="0">
                <a:solidFill>
                  <a:srgbClr val="00B050"/>
                </a:solidFill>
                <a:latin typeface="HGPｺﾞｼｯｸE" pitchFamily="50" charset="-128"/>
                <a:ea typeface="HGPｺﾞｼｯｸE" pitchFamily="50" charset="-128"/>
              </a:rPr>
              <a:t>GPS</a:t>
            </a:r>
            <a:r>
              <a:rPr lang="ja-JP" altLang="en-US" sz="2400" dirty="0" smtClean="0">
                <a:solidFill>
                  <a:srgbClr val="00B050"/>
                </a:solidFill>
                <a:latin typeface="HGPｺﾞｼｯｸE" pitchFamily="50" charset="-128"/>
                <a:ea typeface="HGPｺﾞｼｯｸE" pitchFamily="50" charset="-128"/>
              </a:rPr>
              <a:t>＋携帯電話網から測定</a:t>
            </a:r>
            <a:endParaRPr lang="en-US" altLang="ja-JP" sz="2400" dirty="0" smtClean="0">
              <a:solidFill>
                <a:srgbClr val="00B050"/>
              </a:solidFill>
              <a:latin typeface="HGPｺﾞｼｯｸE" pitchFamily="50" charset="-128"/>
              <a:ea typeface="HGPｺﾞｼｯｸE" pitchFamily="50" charset="-128"/>
            </a:endParaRPr>
          </a:p>
          <a:p>
            <a:endParaRPr lang="en-US" altLang="ja-JP" sz="2400" dirty="0" smtClean="0">
              <a:solidFill>
                <a:srgbClr val="00B050"/>
              </a:solidFill>
              <a:latin typeface="HGPｺﾞｼｯｸE" pitchFamily="50" charset="-128"/>
              <a:ea typeface="HGPｺﾞｼｯｸE" pitchFamily="50" charset="-128"/>
            </a:endParaRPr>
          </a:p>
        </p:txBody>
      </p:sp>
      <p:sp>
        <p:nvSpPr>
          <p:cNvPr id="80" name="テキスト ボックス 79"/>
          <p:cNvSpPr txBox="1"/>
          <p:nvPr/>
        </p:nvSpPr>
        <p:spPr>
          <a:xfrm>
            <a:off x="827584" y="1412776"/>
            <a:ext cx="8064896" cy="707886"/>
          </a:xfrm>
          <a:prstGeom prst="rect">
            <a:avLst/>
          </a:prstGeom>
          <a:noFill/>
        </p:spPr>
        <p:txBody>
          <a:bodyPr wrap="square" rtlCol="0">
            <a:spAutoFit/>
          </a:bodyPr>
          <a:lstStyle/>
          <a:p>
            <a:r>
              <a:rPr lang="en-US" altLang="ja-JP" sz="4000" dirty="0" smtClean="0">
                <a:solidFill>
                  <a:schemeClr val="accent6">
                    <a:lumMod val="75000"/>
                  </a:schemeClr>
                </a:solidFill>
                <a:latin typeface="HGPｺﾞｼｯｸE" pitchFamily="50" charset="-128"/>
                <a:ea typeface="HGPｺﾞｼｯｸE" pitchFamily="50" charset="-128"/>
              </a:rPr>
              <a:t>A-GPS</a:t>
            </a:r>
            <a:r>
              <a:rPr lang="ja-JP" altLang="en-US" sz="2000" dirty="0" smtClean="0">
                <a:latin typeface="HGPｺﾞｼｯｸM" pitchFamily="50" charset="-128"/>
                <a:ea typeface="HGPｺﾞｼｯｸM" pitchFamily="50" charset="-128"/>
              </a:rPr>
              <a:t>をメインに</a:t>
            </a:r>
            <a:r>
              <a:rPr lang="ja-JP" altLang="en-US" sz="2400" dirty="0" smtClean="0">
                <a:latin typeface="HGPｺﾞｼｯｸM" pitchFamily="50" charset="-128"/>
                <a:ea typeface="HGPｺﾞｼｯｸM" pitchFamily="50" charset="-128"/>
              </a:rPr>
              <a:t>位置を計算</a:t>
            </a:r>
            <a:endParaRPr lang="en-US" altLang="ja-JP" sz="2400" dirty="0" smtClean="0">
              <a:latin typeface="HGPｺﾞｼｯｸM" pitchFamily="50" charset="-128"/>
              <a:ea typeface="HGPｺﾞｼｯｸM" pitchFamily="50" charset="-128"/>
            </a:endParaRPr>
          </a:p>
        </p:txBody>
      </p:sp>
      <p:sp>
        <p:nvSpPr>
          <p:cNvPr id="67" name="テキスト ボックス 66"/>
          <p:cNvSpPr txBox="1"/>
          <p:nvPr/>
        </p:nvSpPr>
        <p:spPr>
          <a:xfrm>
            <a:off x="2627784" y="3001506"/>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良さ</a:t>
            </a:r>
            <a:endParaRPr lang="en-US" altLang="ja-JP" sz="2000" dirty="0" smtClean="0">
              <a:latin typeface="HGPｺﾞｼｯｸM" pitchFamily="50" charset="-128"/>
              <a:ea typeface="HGPｺﾞｼｯｸM" pitchFamily="50" charset="-128"/>
            </a:endParaRPr>
          </a:p>
        </p:txBody>
      </p:sp>
      <p:sp>
        <p:nvSpPr>
          <p:cNvPr id="77" name="テキスト ボックス 76"/>
          <p:cNvSpPr txBox="1"/>
          <p:nvPr/>
        </p:nvSpPr>
        <p:spPr>
          <a:xfrm>
            <a:off x="2627784" y="3316922"/>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弱点</a:t>
            </a:r>
            <a:endParaRPr lang="en-US" altLang="ja-JP" sz="2000" dirty="0" smtClean="0">
              <a:latin typeface="HGPｺﾞｼｯｸM" pitchFamily="50" charset="-128"/>
              <a:ea typeface="HGPｺﾞｼｯｸM" pitchFamily="50" charset="-128"/>
            </a:endParaRPr>
          </a:p>
        </p:txBody>
      </p:sp>
      <p:sp>
        <p:nvSpPr>
          <p:cNvPr id="82" name="テキスト ボックス 81"/>
          <p:cNvSpPr txBox="1"/>
          <p:nvPr/>
        </p:nvSpPr>
        <p:spPr>
          <a:xfrm>
            <a:off x="3923928" y="3001506"/>
            <a:ext cx="4824536"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：精度が高い，測位の時間が早い</a:t>
            </a:r>
            <a:endParaRPr lang="en-US" altLang="ja-JP" sz="2000" dirty="0" smtClean="0">
              <a:latin typeface="HGPｺﾞｼｯｸM" pitchFamily="50" charset="-128"/>
              <a:ea typeface="HGPｺﾞｼｯｸM" pitchFamily="50" charset="-128"/>
            </a:endParaRPr>
          </a:p>
        </p:txBody>
      </p:sp>
      <p:sp>
        <p:nvSpPr>
          <p:cNvPr id="83" name="テキスト ボックス 82"/>
          <p:cNvSpPr txBox="1"/>
          <p:nvPr/>
        </p:nvSpPr>
        <p:spPr>
          <a:xfrm>
            <a:off x="3923928" y="3316922"/>
            <a:ext cx="5220072"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：通信料がかかる。圏外では測定できない</a:t>
            </a:r>
            <a:endParaRPr lang="en-US" altLang="ja-JP" sz="2000" dirty="0" smtClean="0">
              <a:latin typeface="HGPｺﾞｼｯｸM" pitchFamily="50" charset="-128"/>
              <a:ea typeface="HGPｺﾞｼｯｸM" pitchFamily="50" charset="-128"/>
            </a:endParaRPr>
          </a:p>
        </p:txBody>
      </p:sp>
      <p:sp>
        <p:nvSpPr>
          <p:cNvPr id="86" name="正方形/長方形 85"/>
          <p:cNvSpPr/>
          <p:nvPr/>
        </p:nvSpPr>
        <p:spPr>
          <a:xfrm>
            <a:off x="2123728" y="4077072"/>
            <a:ext cx="864096" cy="1296144"/>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2699792" y="4077072"/>
            <a:ext cx="432048" cy="1296144"/>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2699792" y="3831431"/>
            <a:ext cx="5976664" cy="461665"/>
          </a:xfrm>
          <a:prstGeom prst="rect">
            <a:avLst/>
          </a:prstGeom>
          <a:noFill/>
        </p:spPr>
        <p:txBody>
          <a:bodyPr wrap="square" rtlCol="0">
            <a:spAutoFit/>
          </a:bodyPr>
          <a:lstStyle/>
          <a:p>
            <a:r>
              <a:rPr lang="ja-JP" altLang="en-US" sz="2400" dirty="0" smtClean="0">
                <a:solidFill>
                  <a:schemeClr val="accent6">
                    <a:lumMod val="75000"/>
                  </a:schemeClr>
                </a:solidFill>
                <a:latin typeface="HGPｺﾞｼｯｸE" pitchFamily="50" charset="-128"/>
                <a:ea typeface="HGPｺﾞｼｯｸE" pitchFamily="50" charset="-128"/>
              </a:rPr>
              <a:t>ＧＰＳ：</a:t>
            </a:r>
            <a:r>
              <a:rPr lang="en-US" altLang="ja-JP" sz="2400" dirty="0" smtClean="0">
                <a:solidFill>
                  <a:srgbClr val="00B050"/>
                </a:solidFill>
                <a:latin typeface="HGPｺﾞｼｯｸE" pitchFamily="50" charset="-128"/>
                <a:ea typeface="HGPｺﾞｼｯｸE" pitchFamily="50" charset="-128"/>
              </a:rPr>
              <a:t>GPS</a:t>
            </a:r>
            <a:r>
              <a:rPr lang="ja-JP" altLang="en-US" sz="2400" dirty="0" smtClean="0">
                <a:solidFill>
                  <a:srgbClr val="00B050"/>
                </a:solidFill>
                <a:latin typeface="HGPｺﾞｼｯｸE" pitchFamily="50" charset="-128"/>
                <a:ea typeface="HGPｺﾞｼｯｸE" pitchFamily="50" charset="-128"/>
              </a:rPr>
              <a:t>衛星からの電波で測定</a:t>
            </a:r>
            <a:endParaRPr lang="en-US" altLang="ja-JP" sz="2400" dirty="0" smtClean="0">
              <a:solidFill>
                <a:srgbClr val="00B050"/>
              </a:solidFill>
              <a:latin typeface="HGPｺﾞｼｯｸE" pitchFamily="50" charset="-128"/>
              <a:ea typeface="HGPｺﾞｼｯｸE" pitchFamily="50" charset="-128"/>
            </a:endParaRPr>
          </a:p>
        </p:txBody>
      </p:sp>
      <p:sp>
        <p:nvSpPr>
          <p:cNvPr id="65" name="テキスト ボックス 64"/>
          <p:cNvSpPr txBox="1"/>
          <p:nvPr/>
        </p:nvSpPr>
        <p:spPr>
          <a:xfrm>
            <a:off x="2699792" y="5157192"/>
            <a:ext cx="6372200" cy="461665"/>
          </a:xfrm>
          <a:prstGeom prst="rect">
            <a:avLst/>
          </a:prstGeom>
          <a:noFill/>
        </p:spPr>
        <p:txBody>
          <a:bodyPr wrap="square" rtlCol="0">
            <a:spAutoFit/>
          </a:bodyPr>
          <a:lstStyle/>
          <a:p>
            <a:r>
              <a:rPr lang="ja-JP" altLang="en-US" sz="2400" dirty="0" smtClean="0">
                <a:solidFill>
                  <a:schemeClr val="accent6">
                    <a:lumMod val="75000"/>
                  </a:schemeClr>
                </a:solidFill>
                <a:latin typeface="HGPｺﾞｼｯｸE" pitchFamily="50" charset="-128"/>
                <a:ea typeface="HGPｺﾞｼｯｸE" pitchFamily="50" charset="-128"/>
              </a:rPr>
              <a:t>簡易位置情報：</a:t>
            </a:r>
            <a:r>
              <a:rPr lang="ja-JP" altLang="en-US" sz="2400" dirty="0" smtClean="0">
                <a:solidFill>
                  <a:srgbClr val="00B050"/>
                </a:solidFill>
                <a:latin typeface="HGPｺﾞｼｯｸE" pitchFamily="50" charset="-128"/>
                <a:ea typeface="HGPｺﾞｼｯｸE" pitchFamily="50" charset="-128"/>
              </a:rPr>
              <a:t>基地局からの電波で測位</a:t>
            </a:r>
            <a:endParaRPr lang="en-US" altLang="ja-JP" sz="2400" dirty="0" smtClean="0">
              <a:solidFill>
                <a:srgbClr val="00B050"/>
              </a:solidFill>
              <a:latin typeface="HGPｺﾞｼｯｸE" pitchFamily="50" charset="-128"/>
              <a:ea typeface="HGPｺﾞｼｯｸE" pitchFamily="50" charset="-128"/>
            </a:endParaRPr>
          </a:p>
        </p:txBody>
      </p:sp>
      <p:sp>
        <p:nvSpPr>
          <p:cNvPr id="88" name="テキスト ボックス 87"/>
          <p:cNvSpPr txBox="1"/>
          <p:nvPr/>
        </p:nvSpPr>
        <p:spPr>
          <a:xfrm>
            <a:off x="2627784" y="4297650"/>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良さ</a:t>
            </a:r>
            <a:endParaRPr lang="en-US" altLang="ja-JP" sz="2000" dirty="0" smtClean="0">
              <a:latin typeface="HGPｺﾞｼｯｸM" pitchFamily="50" charset="-128"/>
              <a:ea typeface="HGPｺﾞｼｯｸM" pitchFamily="50" charset="-128"/>
            </a:endParaRPr>
          </a:p>
        </p:txBody>
      </p:sp>
      <p:sp>
        <p:nvSpPr>
          <p:cNvPr id="89" name="テキスト ボックス 88"/>
          <p:cNvSpPr txBox="1"/>
          <p:nvPr/>
        </p:nvSpPr>
        <p:spPr>
          <a:xfrm>
            <a:off x="2627784" y="4613066"/>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弱点</a:t>
            </a:r>
            <a:endParaRPr lang="en-US" altLang="ja-JP" sz="2000" dirty="0" smtClean="0">
              <a:latin typeface="HGPｺﾞｼｯｸM" pitchFamily="50" charset="-128"/>
              <a:ea typeface="HGPｺﾞｼｯｸM" pitchFamily="50" charset="-128"/>
            </a:endParaRPr>
          </a:p>
        </p:txBody>
      </p:sp>
      <p:sp>
        <p:nvSpPr>
          <p:cNvPr id="90" name="テキスト ボックス 89"/>
          <p:cNvSpPr txBox="1"/>
          <p:nvPr/>
        </p:nvSpPr>
        <p:spPr>
          <a:xfrm>
            <a:off x="3923928" y="4297650"/>
            <a:ext cx="4824536"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：精度が高い，圏外でも測位できる</a:t>
            </a:r>
            <a:endParaRPr lang="en-US" altLang="ja-JP" sz="2000" dirty="0" smtClean="0">
              <a:latin typeface="HGPｺﾞｼｯｸM" pitchFamily="50" charset="-128"/>
              <a:ea typeface="HGPｺﾞｼｯｸM" pitchFamily="50" charset="-128"/>
            </a:endParaRPr>
          </a:p>
        </p:txBody>
      </p:sp>
      <p:sp>
        <p:nvSpPr>
          <p:cNvPr id="91" name="テキスト ボックス 90"/>
          <p:cNvSpPr txBox="1"/>
          <p:nvPr/>
        </p:nvSpPr>
        <p:spPr>
          <a:xfrm>
            <a:off x="3923928" y="4613066"/>
            <a:ext cx="5220072"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：時間がかかる。障害物があると精度が落ちる</a:t>
            </a:r>
            <a:endParaRPr lang="en-US" altLang="ja-JP" sz="2000" dirty="0" smtClean="0">
              <a:latin typeface="HGPｺﾞｼｯｸM" pitchFamily="50" charset="-128"/>
              <a:ea typeface="HGPｺﾞｼｯｸM" pitchFamily="50" charset="-128"/>
            </a:endParaRPr>
          </a:p>
        </p:txBody>
      </p:sp>
      <p:sp>
        <p:nvSpPr>
          <p:cNvPr id="92" name="テキスト ボックス 91"/>
          <p:cNvSpPr txBox="1"/>
          <p:nvPr/>
        </p:nvSpPr>
        <p:spPr>
          <a:xfrm>
            <a:off x="2627784" y="5593794"/>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良さ</a:t>
            </a:r>
            <a:endParaRPr lang="en-US" altLang="ja-JP" sz="2000" dirty="0" smtClean="0">
              <a:latin typeface="HGPｺﾞｼｯｸM" pitchFamily="50" charset="-128"/>
              <a:ea typeface="HGPｺﾞｼｯｸM" pitchFamily="50" charset="-128"/>
            </a:endParaRPr>
          </a:p>
        </p:txBody>
      </p:sp>
      <p:sp>
        <p:nvSpPr>
          <p:cNvPr id="93" name="テキスト ボックス 92"/>
          <p:cNvSpPr txBox="1"/>
          <p:nvPr/>
        </p:nvSpPr>
        <p:spPr>
          <a:xfrm>
            <a:off x="2627784" y="5909210"/>
            <a:ext cx="1331640" cy="400110"/>
          </a:xfrm>
          <a:prstGeom prst="rect">
            <a:avLst/>
          </a:prstGeom>
          <a:noFill/>
        </p:spPr>
        <p:txBody>
          <a:bodyPr wrap="square" rtlCol="0">
            <a:spAutoFit/>
          </a:bodyPr>
          <a:lstStyle/>
          <a:p>
            <a:pPr algn="r"/>
            <a:r>
              <a:rPr lang="ja-JP" altLang="en-US" sz="2000" dirty="0" smtClean="0">
                <a:latin typeface="HGPｺﾞｼｯｸM" pitchFamily="50" charset="-128"/>
                <a:ea typeface="HGPｺﾞｼｯｸM" pitchFamily="50" charset="-128"/>
              </a:rPr>
              <a:t>弱点</a:t>
            </a:r>
            <a:endParaRPr lang="en-US" altLang="ja-JP" sz="2000" dirty="0" smtClean="0">
              <a:latin typeface="HGPｺﾞｼｯｸM" pitchFamily="50" charset="-128"/>
              <a:ea typeface="HGPｺﾞｼｯｸM" pitchFamily="50" charset="-128"/>
            </a:endParaRPr>
          </a:p>
        </p:txBody>
      </p:sp>
      <p:sp>
        <p:nvSpPr>
          <p:cNvPr id="94" name="テキスト ボックス 93"/>
          <p:cNvSpPr txBox="1"/>
          <p:nvPr/>
        </p:nvSpPr>
        <p:spPr>
          <a:xfrm>
            <a:off x="3923928" y="5593794"/>
            <a:ext cx="4824536"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a:t>
            </a:r>
            <a:r>
              <a:rPr lang="en-US" altLang="ja-JP" sz="2000" dirty="0" smtClean="0">
                <a:latin typeface="HGPｺﾞｼｯｸM" pitchFamily="50" charset="-128"/>
                <a:ea typeface="HGPｺﾞｼｯｸM" pitchFamily="50" charset="-128"/>
              </a:rPr>
              <a:t>GPS</a:t>
            </a:r>
            <a:r>
              <a:rPr lang="ja-JP" altLang="en-US" sz="2000" dirty="0" smtClean="0">
                <a:latin typeface="HGPｺﾞｼｯｸM" pitchFamily="50" charset="-128"/>
                <a:ea typeface="HGPｺﾞｼｯｸM" pitchFamily="50" charset="-128"/>
              </a:rPr>
              <a:t>が利用できなくても測位できる</a:t>
            </a:r>
            <a:endParaRPr lang="en-US" altLang="ja-JP" sz="2000" dirty="0" smtClean="0">
              <a:latin typeface="HGPｺﾞｼｯｸM" pitchFamily="50" charset="-128"/>
              <a:ea typeface="HGPｺﾞｼｯｸM" pitchFamily="50" charset="-128"/>
            </a:endParaRPr>
          </a:p>
        </p:txBody>
      </p:sp>
      <p:sp>
        <p:nvSpPr>
          <p:cNvPr id="95" name="テキスト ボックス 94"/>
          <p:cNvSpPr txBox="1"/>
          <p:nvPr/>
        </p:nvSpPr>
        <p:spPr>
          <a:xfrm>
            <a:off x="3923928" y="5909210"/>
            <a:ext cx="5220072" cy="400110"/>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：精度が低い。圏外では測位できない</a:t>
            </a:r>
            <a:endParaRPr lang="en-US" altLang="ja-JP" sz="2000" dirty="0" smtClean="0">
              <a:latin typeface="HGPｺﾞｼｯｸM" pitchFamily="50" charset="-128"/>
              <a:ea typeface="HGPｺﾞｼｯｸM" pitchFamily="50" charset="-128"/>
            </a:endParaRPr>
          </a:p>
        </p:txBody>
      </p:sp>
      <p:sp>
        <p:nvSpPr>
          <p:cNvPr id="96" name="正方形/長方形 95"/>
          <p:cNvSpPr/>
          <p:nvPr/>
        </p:nvSpPr>
        <p:spPr>
          <a:xfrm>
            <a:off x="0" y="0"/>
            <a:ext cx="9144000" cy="26064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chemeClr val="accent6">
                    <a:lumMod val="75000"/>
                  </a:schemeClr>
                </a:solidFill>
                <a:latin typeface="HGPｺﾞｼｯｸM" pitchFamily="50" charset="-128"/>
                <a:ea typeface="HGPｺﾞｼｯｸM" pitchFamily="50" charset="-128"/>
              </a:rPr>
              <a:t>4-5</a:t>
            </a:r>
            <a:r>
              <a:rPr lang="ja-JP" altLang="en-US" sz="4400" dirty="0" err="1" smtClean="0">
                <a:solidFill>
                  <a:schemeClr val="accent6">
                    <a:lumMod val="75000"/>
                  </a:schemeClr>
                </a:solidFill>
                <a:latin typeface="HGPｺﾞｼｯｸM" pitchFamily="50" charset="-128"/>
                <a:ea typeface="HGPｺﾞｼｯｸM" pitchFamily="50" charset="-128"/>
              </a:rPr>
              <a:t>．</a:t>
            </a:r>
            <a:r>
              <a:rPr lang="ja-JP" altLang="en-US" sz="4400" dirty="0" smtClean="0">
                <a:solidFill>
                  <a:schemeClr val="accent6">
                    <a:lumMod val="75000"/>
                  </a:schemeClr>
                </a:solidFill>
                <a:latin typeface="HGPｺﾞｼｯｸM" pitchFamily="50" charset="-128"/>
                <a:ea typeface="HGPｺﾞｼｯｸM" pitchFamily="50" charset="-128"/>
              </a:rPr>
              <a:t>どうして位置がわかる？</a:t>
            </a:r>
          </a:p>
        </p:txBody>
      </p:sp>
      <p:sp>
        <p:nvSpPr>
          <p:cNvPr id="42" name="円/楕円 41"/>
          <p:cNvSpPr/>
          <p:nvPr/>
        </p:nvSpPr>
        <p:spPr>
          <a:xfrm>
            <a:off x="7668344" y="404664"/>
            <a:ext cx="1152128" cy="1152128"/>
          </a:xfrm>
          <a:prstGeom prst="ellipse">
            <a:avLst/>
          </a:prstGeom>
          <a:solidFill>
            <a:schemeClr val="accent6">
              <a:lumMod val="75000"/>
            </a:schemeClr>
          </a:solidFill>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コンテンツ プレースホルダ 2"/>
          <p:cNvSpPr>
            <a:spLocks noGrp="1"/>
          </p:cNvSpPr>
          <p:nvPr>
            <p:ph idx="1"/>
          </p:nvPr>
        </p:nvSpPr>
        <p:spPr>
          <a:xfrm>
            <a:off x="7668344" y="764704"/>
            <a:ext cx="1152128" cy="432048"/>
          </a:xfrm>
        </p:spPr>
        <p:txBody>
          <a:bodyPr>
            <a:normAutofit/>
          </a:bodyPr>
          <a:lstStyle/>
          <a:p>
            <a:pPr algn="ctr">
              <a:buNone/>
            </a:pPr>
            <a:r>
              <a:rPr lang="ja-JP" altLang="en-US" sz="1800" dirty="0" smtClean="0">
                <a:solidFill>
                  <a:schemeClr val="bg1"/>
                </a:solidFill>
                <a:latin typeface="HGPｺﾞｼｯｸE" pitchFamily="50" charset="-128"/>
                <a:ea typeface="HGPｺﾞｼｯｸE" pitchFamily="50" charset="-128"/>
              </a:rPr>
              <a:t>スマホ編</a:t>
            </a:r>
            <a:endParaRPr lang="en-US" altLang="ja-JP" sz="1800" dirty="0" smtClean="0">
              <a:solidFill>
                <a:schemeClr val="bg1"/>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円/楕円 54"/>
          <p:cNvSpPr/>
          <p:nvPr/>
        </p:nvSpPr>
        <p:spPr>
          <a:xfrm>
            <a:off x="4644008" y="4909230"/>
            <a:ext cx="4176464" cy="936104"/>
          </a:xfrm>
          <a:prstGeom prst="ellipse">
            <a:avLst/>
          </a:prstGeom>
          <a:solidFill>
            <a:schemeClr val="accent6">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Picture 2" descr="C:\Users\iwasaki\Desktop\l_058.jpg"/>
          <p:cNvPicPr>
            <a:picLocks noChangeAspect="1" noChangeArrowheads="1"/>
          </p:cNvPicPr>
          <p:nvPr/>
        </p:nvPicPr>
        <p:blipFill>
          <a:blip r:embed="rId3" cstate="screen"/>
          <a:srcRect/>
          <a:stretch>
            <a:fillRect/>
          </a:stretch>
        </p:blipFill>
        <p:spPr bwMode="auto">
          <a:xfrm rot="21289948">
            <a:off x="2532764" y="1690449"/>
            <a:ext cx="1417528" cy="1077493"/>
          </a:xfrm>
          <a:prstGeom prst="rect">
            <a:avLst/>
          </a:prstGeom>
          <a:noFill/>
        </p:spPr>
      </p:pic>
      <p:pic>
        <p:nvPicPr>
          <p:cNvPr id="45" name="Picture 2" descr="C:\Users\iwasaki\Desktop\l_058.jpg"/>
          <p:cNvPicPr>
            <a:picLocks noChangeAspect="1" noChangeArrowheads="1"/>
          </p:cNvPicPr>
          <p:nvPr/>
        </p:nvPicPr>
        <p:blipFill>
          <a:blip r:embed="rId3" cstate="screen"/>
          <a:srcRect/>
          <a:stretch>
            <a:fillRect/>
          </a:stretch>
        </p:blipFill>
        <p:spPr bwMode="auto">
          <a:xfrm rot="21289948">
            <a:off x="4041577" y="1690448"/>
            <a:ext cx="1417528" cy="1077493"/>
          </a:xfrm>
          <a:prstGeom prst="rect">
            <a:avLst/>
          </a:prstGeom>
          <a:noFill/>
        </p:spPr>
      </p:pic>
      <p:pic>
        <p:nvPicPr>
          <p:cNvPr id="46" name="Picture 2" descr="C:\Users\iwasaki\Desktop\l_058.jpg"/>
          <p:cNvPicPr>
            <a:picLocks noChangeAspect="1" noChangeArrowheads="1"/>
          </p:cNvPicPr>
          <p:nvPr/>
        </p:nvPicPr>
        <p:blipFill>
          <a:blip r:embed="rId3" cstate="screen"/>
          <a:srcRect/>
          <a:stretch>
            <a:fillRect/>
          </a:stretch>
        </p:blipFill>
        <p:spPr bwMode="auto">
          <a:xfrm rot="21289948">
            <a:off x="5625754" y="1690448"/>
            <a:ext cx="1417528" cy="1077493"/>
          </a:xfrm>
          <a:prstGeom prst="rect">
            <a:avLst/>
          </a:prstGeom>
          <a:noFill/>
        </p:spPr>
      </p:pic>
      <p:pic>
        <p:nvPicPr>
          <p:cNvPr id="47" name="Picture 2" descr="C:\Users\iwasaki\Desktop\l_058.jpg"/>
          <p:cNvPicPr>
            <a:picLocks noChangeAspect="1" noChangeArrowheads="1"/>
          </p:cNvPicPr>
          <p:nvPr/>
        </p:nvPicPr>
        <p:blipFill>
          <a:blip r:embed="rId3" cstate="screen"/>
          <a:srcRect/>
          <a:stretch>
            <a:fillRect/>
          </a:stretch>
        </p:blipFill>
        <p:spPr bwMode="auto">
          <a:xfrm rot="21289948">
            <a:off x="7425954" y="1690448"/>
            <a:ext cx="1417528" cy="1077493"/>
          </a:xfrm>
          <a:prstGeom prst="rect">
            <a:avLst/>
          </a:prstGeom>
          <a:noFill/>
        </p:spPr>
      </p:pic>
      <p:cxnSp>
        <p:nvCxnSpPr>
          <p:cNvPr id="50" name="直線矢印コネクタ 49"/>
          <p:cNvCxnSpPr/>
          <p:nvPr/>
        </p:nvCxnSpPr>
        <p:spPr>
          <a:xfrm>
            <a:off x="2627784" y="2780928"/>
            <a:ext cx="4392488" cy="136815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4283968" y="2780928"/>
            <a:ext cx="2808312" cy="122413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5868144" y="2780928"/>
            <a:ext cx="1224136" cy="108012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7812360" y="2748990"/>
            <a:ext cx="2016224" cy="369332"/>
          </a:xfrm>
          <a:prstGeom prst="rect">
            <a:avLst/>
          </a:prstGeom>
          <a:noFill/>
        </p:spPr>
        <p:txBody>
          <a:bodyPr wrap="square" rtlCol="0">
            <a:spAutoFit/>
          </a:bodyPr>
          <a:lstStyle/>
          <a:p>
            <a:r>
              <a:rPr lang="ja-JP" altLang="en-US" dirty="0" smtClean="0">
                <a:solidFill>
                  <a:schemeClr val="bg1">
                    <a:lumMod val="50000"/>
                  </a:schemeClr>
                </a:solidFill>
                <a:latin typeface="HGPｺﾞｼｯｸM" pitchFamily="50" charset="-128"/>
                <a:ea typeface="HGPｺﾞｼｯｸM" pitchFamily="50" charset="-128"/>
              </a:rPr>
              <a:t>ＧＰＳ衛星</a:t>
            </a:r>
            <a:endParaRPr lang="en-US" altLang="ja-JP" dirty="0" smtClean="0">
              <a:solidFill>
                <a:schemeClr val="bg1">
                  <a:lumMod val="50000"/>
                </a:schemeClr>
              </a:solidFill>
              <a:latin typeface="HGPｺﾞｼｯｸM" pitchFamily="50" charset="-128"/>
              <a:ea typeface="HGPｺﾞｼｯｸM" pitchFamily="50" charset="-128"/>
            </a:endParaRPr>
          </a:p>
        </p:txBody>
      </p:sp>
      <p:sp>
        <p:nvSpPr>
          <p:cNvPr id="63" name="テキスト ボックス 62"/>
          <p:cNvSpPr txBox="1"/>
          <p:nvPr/>
        </p:nvSpPr>
        <p:spPr>
          <a:xfrm>
            <a:off x="611560" y="5445224"/>
            <a:ext cx="2016224" cy="400110"/>
          </a:xfrm>
          <a:prstGeom prst="rect">
            <a:avLst/>
          </a:prstGeom>
          <a:noFill/>
        </p:spPr>
        <p:txBody>
          <a:bodyPr wrap="square" rtlCol="0">
            <a:spAutoFit/>
          </a:bodyPr>
          <a:lstStyle/>
          <a:p>
            <a:r>
              <a:rPr lang="en-US" altLang="ja-JP" sz="2000" dirty="0" smtClean="0">
                <a:solidFill>
                  <a:schemeClr val="accent6">
                    <a:lumMod val="75000"/>
                  </a:schemeClr>
                </a:solidFill>
                <a:latin typeface="HGPｺﾞｼｯｸE" pitchFamily="50" charset="-128"/>
                <a:ea typeface="HGPｺﾞｼｯｸE" pitchFamily="50" charset="-128"/>
              </a:rPr>
              <a:t>A-GPS</a:t>
            </a:r>
            <a:r>
              <a:rPr lang="ja-JP" altLang="en-US" sz="2000" dirty="0" smtClean="0">
                <a:solidFill>
                  <a:schemeClr val="accent6">
                    <a:lumMod val="75000"/>
                  </a:schemeClr>
                </a:solidFill>
                <a:latin typeface="HGPｺﾞｼｯｸE" pitchFamily="50" charset="-128"/>
                <a:ea typeface="HGPｺﾞｼｯｸE" pitchFamily="50" charset="-128"/>
              </a:rPr>
              <a:t>サーバ</a:t>
            </a:r>
            <a:endParaRPr lang="en-US" altLang="ja-JP" sz="2000" dirty="0" smtClean="0">
              <a:solidFill>
                <a:schemeClr val="accent6">
                  <a:lumMod val="75000"/>
                </a:schemeClr>
              </a:solidFill>
              <a:latin typeface="HGPｺﾞｼｯｸE" pitchFamily="50" charset="-128"/>
              <a:ea typeface="HGPｺﾞｼｯｸE" pitchFamily="50" charset="-128"/>
            </a:endParaRPr>
          </a:p>
        </p:txBody>
      </p:sp>
      <p:pic>
        <p:nvPicPr>
          <p:cNvPr id="50185" name="Picture 9" descr="C:\Users\iwasaki\Desktop\DRNE017.JPG"/>
          <p:cNvPicPr>
            <a:picLocks noChangeAspect="1" noChangeArrowheads="1"/>
          </p:cNvPicPr>
          <p:nvPr/>
        </p:nvPicPr>
        <p:blipFill>
          <a:blip r:embed="rId4" cstate="screen"/>
          <a:srcRect/>
          <a:stretch>
            <a:fillRect/>
          </a:stretch>
        </p:blipFill>
        <p:spPr bwMode="auto">
          <a:xfrm>
            <a:off x="153988" y="4227414"/>
            <a:ext cx="1105644" cy="1105644"/>
          </a:xfrm>
          <a:prstGeom prst="rect">
            <a:avLst/>
          </a:prstGeom>
          <a:noFill/>
        </p:spPr>
      </p:pic>
      <p:cxnSp>
        <p:nvCxnSpPr>
          <p:cNvPr id="98" name="直線矢印コネクタ 97"/>
          <p:cNvCxnSpPr/>
          <p:nvPr/>
        </p:nvCxnSpPr>
        <p:spPr>
          <a:xfrm flipH="1">
            <a:off x="971600" y="2780928"/>
            <a:ext cx="1656184" cy="136815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flipH="1">
            <a:off x="1187624" y="2780928"/>
            <a:ext cx="3096344" cy="144016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p:nvPr/>
        </p:nvCxnSpPr>
        <p:spPr>
          <a:xfrm flipH="1">
            <a:off x="1331640" y="2780928"/>
            <a:ext cx="4536504" cy="158417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flipH="1">
            <a:off x="1547664" y="2780928"/>
            <a:ext cx="6120680" cy="172819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6" name="直方体 105"/>
          <p:cNvSpPr/>
          <p:nvPr/>
        </p:nvSpPr>
        <p:spPr>
          <a:xfrm flipH="1">
            <a:off x="1187624" y="4725144"/>
            <a:ext cx="432048" cy="576064"/>
          </a:xfrm>
          <a:prstGeom prst="cube">
            <a:avLst>
              <a:gd name="adj" fmla="val 25000"/>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テキスト ボックス 154"/>
          <p:cNvSpPr txBox="1"/>
          <p:nvPr/>
        </p:nvSpPr>
        <p:spPr>
          <a:xfrm>
            <a:off x="323528" y="1556792"/>
            <a:ext cx="5616623" cy="523220"/>
          </a:xfrm>
          <a:prstGeom prst="rect">
            <a:avLst/>
          </a:prstGeom>
          <a:noFill/>
        </p:spPr>
        <p:txBody>
          <a:bodyPr wrap="square" rtlCol="0">
            <a:spAutoFit/>
          </a:bodyPr>
          <a:lstStyle/>
          <a:p>
            <a:r>
              <a:rPr lang="en-US" altLang="ja-JP" sz="2800" dirty="0" smtClean="0">
                <a:solidFill>
                  <a:schemeClr val="accent6">
                    <a:lumMod val="75000"/>
                  </a:schemeClr>
                </a:solidFill>
                <a:latin typeface="HGPｺﾞｼｯｸE" pitchFamily="50" charset="-128"/>
                <a:ea typeface="HGPｺﾞｼｯｸE" pitchFamily="50" charset="-128"/>
              </a:rPr>
              <a:t>A-GPS</a:t>
            </a:r>
            <a:r>
              <a:rPr lang="ja-JP" altLang="en-US" sz="2800" dirty="0" smtClean="0">
                <a:solidFill>
                  <a:schemeClr val="accent6">
                    <a:lumMod val="75000"/>
                  </a:schemeClr>
                </a:solidFill>
                <a:latin typeface="HGPｺﾞｼｯｸE" pitchFamily="50" charset="-128"/>
                <a:ea typeface="HGPｺﾞｼｯｸE" pitchFamily="50" charset="-128"/>
              </a:rPr>
              <a:t>のしくみ</a:t>
            </a:r>
            <a:endParaRPr lang="en-US" altLang="ja-JP" sz="2800" dirty="0" smtClean="0">
              <a:solidFill>
                <a:schemeClr val="accent6">
                  <a:lumMod val="75000"/>
                </a:schemeClr>
              </a:solidFill>
              <a:latin typeface="HGPｺﾞｼｯｸE" pitchFamily="50" charset="-128"/>
              <a:ea typeface="HGPｺﾞｼｯｸE" pitchFamily="50" charset="-128"/>
            </a:endParaRPr>
          </a:p>
        </p:txBody>
      </p:sp>
      <p:pic>
        <p:nvPicPr>
          <p:cNvPr id="50184" name="Picture 8" descr="C:\Users\iwasaki\Desktop\2014-05-01_11h15_51.bmp"/>
          <p:cNvPicPr>
            <a:picLocks noChangeAspect="1" noChangeArrowheads="1"/>
          </p:cNvPicPr>
          <p:nvPr/>
        </p:nvPicPr>
        <p:blipFill>
          <a:blip r:embed="rId5" cstate="screen"/>
          <a:srcRect/>
          <a:stretch>
            <a:fillRect/>
          </a:stretch>
        </p:blipFill>
        <p:spPr bwMode="auto">
          <a:xfrm>
            <a:off x="7236296" y="3429000"/>
            <a:ext cx="1358105" cy="1686438"/>
          </a:xfrm>
          <a:prstGeom prst="rect">
            <a:avLst/>
          </a:prstGeom>
          <a:noFill/>
        </p:spPr>
      </p:pic>
      <p:cxnSp>
        <p:nvCxnSpPr>
          <p:cNvPr id="53" name="直線矢印コネクタ 52"/>
          <p:cNvCxnSpPr/>
          <p:nvPr/>
        </p:nvCxnSpPr>
        <p:spPr>
          <a:xfrm flipH="1">
            <a:off x="7236296" y="2780928"/>
            <a:ext cx="432048" cy="108012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1979712" y="5085184"/>
            <a:ext cx="3384376" cy="21602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2" name="グループ化 91"/>
          <p:cNvGrpSpPr/>
          <p:nvPr/>
        </p:nvGrpSpPr>
        <p:grpSpPr>
          <a:xfrm>
            <a:off x="5508104" y="4437112"/>
            <a:ext cx="504056" cy="1152128"/>
            <a:chOff x="5220072" y="4725144"/>
            <a:chExt cx="504056" cy="1152128"/>
          </a:xfrm>
        </p:grpSpPr>
        <p:sp>
          <p:nvSpPr>
            <p:cNvPr id="109" name="直方体 108"/>
            <p:cNvSpPr/>
            <p:nvPr/>
          </p:nvSpPr>
          <p:spPr>
            <a:xfrm>
              <a:off x="5220072" y="5013176"/>
              <a:ext cx="504056" cy="864096"/>
            </a:xfrm>
            <a:prstGeom prst="cube">
              <a:avLst>
                <a:gd name="adj" fmla="val 25000"/>
              </a:avLst>
            </a:prstGeom>
            <a:solidFill>
              <a:schemeClr val="accent6">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19"/>
            <p:cNvGrpSpPr/>
            <p:nvPr/>
          </p:nvGrpSpPr>
          <p:grpSpPr>
            <a:xfrm>
              <a:off x="5292080" y="4725144"/>
              <a:ext cx="360040" cy="360040"/>
              <a:chOff x="5436096" y="5949280"/>
              <a:chExt cx="360040" cy="504056"/>
            </a:xfrm>
          </p:grpSpPr>
          <p:sp>
            <p:nvSpPr>
              <p:cNvPr id="119" name="角丸四角形 118"/>
              <p:cNvSpPr/>
              <p:nvPr/>
            </p:nvSpPr>
            <p:spPr>
              <a:xfrm>
                <a:off x="5436096" y="6165304"/>
                <a:ext cx="360040" cy="72008"/>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角丸四角形 115"/>
              <p:cNvSpPr/>
              <p:nvPr/>
            </p:nvSpPr>
            <p:spPr>
              <a:xfrm>
                <a:off x="5436096"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角丸四角形 116"/>
              <p:cNvSpPr/>
              <p:nvPr/>
            </p:nvSpPr>
            <p:spPr>
              <a:xfrm>
                <a:off x="5580112" y="5949280"/>
                <a:ext cx="72008" cy="50405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角丸四角形 117"/>
              <p:cNvSpPr/>
              <p:nvPr/>
            </p:nvSpPr>
            <p:spPr>
              <a:xfrm>
                <a:off x="5724128"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88" name="直線矢印コネクタ 87"/>
          <p:cNvCxnSpPr/>
          <p:nvPr/>
        </p:nvCxnSpPr>
        <p:spPr>
          <a:xfrm flipV="1">
            <a:off x="6084168" y="4581128"/>
            <a:ext cx="1008112" cy="72008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6191672" y="5301208"/>
            <a:ext cx="2952328" cy="400110"/>
          </a:xfrm>
          <a:prstGeom prst="rect">
            <a:avLst/>
          </a:prstGeom>
          <a:noFill/>
        </p:spPr>
        <p:txBody>
          <a:bodyPr wrap="square" rtlCol="0">
            <a:spAutoFit/>
          </a:bodyPr>
          <a:lstStyle/>
          <a:p>
            <a:r>
              <a:rPr lang="ja-JP" altLang="en-US" sz="2000" dirty="0" smtClean="0">
                <a:solidFill>
                  <a:schemeClr val="accent6">
                    <a:lumMod val="75000"/>
                  </a:schemeClr>
                </a:solidFill>
                <a:latin typeface="HGPｺﾞｼｯｸE" pitchFamily="50" charset="-128"/>
                <a:ea typeface="HGPｺﾞｼｯｸE" pitchFamily="50" charset="-128"/>
              </a:rPr>
              <a:t>基地局</a:t>
            </a:r>
            <a:endParaRPr lang="en-US" altLang="ja-JP" sz="2000" dirty="0" smtClean="0">
              <a:solidFill>
                <a:schemeClr val="accent6">
                  <a:lumMod val="75000"/>
                </a:schemeClr>
              </a:solidFill>
              <a:latin typeface="HGPｺﾞｼｯｸE" pitchFamily="50" charset="-128"/>
              <a:ea typeface="HGPｺﾞｼｯｸE" pitchFamily="50" charset="-128"/>
            </a:endParaRPr>
          </a:p>
        </p:txBody>
      </p:sp>
      <p:sp>
        <p:nvSpPr>
          <p:cNvPr id="114" name="テキスト ボックス 113"/>
          <p:cNvSpPr txBox="1"/>
          <p:nvPr/>
        </p:nvSpPr>
        <p:spPr>
          <a:xfrm>
            <a:off x="6588224" y="4941168"/>
            <a:ext cx="576064" cy="369332"/>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❸</a:t>
            </a:r>
            <a:endParaRPr lang="en-US" altLang="ja-JP" dirty="0" smtClean="0">
              <a:solidFill>
                <a:srgbClr val="FF0000"/>
              </a:solidFill>
              <a:latin typeface="HGPｺﾞｼｯｸE" pitchFamily="50" charset="-128"/>
              <a:ea typeface="HGPｺﾞｼｯｸE" pitchFamily="50" charset="-128"/>
            </a:endParaRPr>
          </a:p>
        </p:txBody>
      </p:sp>
      <p:sp>
        <p:nvSpPr>
          <p:cNvPr id="113" name="テキスト ボックス 112"/>
          <p:cNvSpPr txBox="1"/>
          <p:nvPr/>
        </p:nvSpPr>
        <p:spPr>
          <a:xfrm>
            <a:off x="179512" y="5877272"/>
            <a:ext cx="8964488" cy="1754326"/>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❶ </a:t>
            </a:r>
            <a:r>
              <a:rPr lang="en-US" altLang="ja-JP" dirty="0" smtClean="0">
                <a:latin typeface="HGPｺﾞｼｯｸM" pitchFamily="50" charset="-128"/>
                <a:ea typeface="HGPｺﾞｼｯｸM" pitchFamily="50" charset="-128"/>
              </a:rPr>
              <a:t>GPS</a:t>
            </a:r>
            <a:r>
              <a:rPr lang="ja-JP" altLang="en-US" dirty="0" smtClean="0">
                <a:latin typeface="HGPｺﾞｼｯｸM" pitchFamily="50" charset="-128"/>
                <a:ea typeface="HGPｺﾞｼｯｸM" pitchFamily="50" charset="-128"/>
              </a:rPr>
              <a:t>から時刻情報を受け取る。　　</a:t>
            </a:r>
            <a:r>
              <a:rPr lang="ja-JP" altLang="en-US" dirty="0" smtClean="0">
                <a:solidFill>
                  <a:srgbClr val="FF0000"/>
                </a:solidFill>
                <a:latin typeface="HGPｺﾞｼｯｸE" pitchFamily="50" charset="-128"/>
                <a:ea typeface="HGPｺﾞｼｯｸE" pitchFamily="50" charset="-128"/>
              </a:rPr>
              <a:t>❷</a:t>
            </a:r>
            <a:r>
              <a:rPr lang="en-US" altLang="ja-JP" dirty="0" smtClean="0">
                <a:latin typeface="HGPｺﾞｼｯｸM" pitchFamily="50" charset="-128"/>
                <a:ea typeface="HGPｺﾞｼｯｸM" pitchFamily="50" charset="-128"/>
              </a:rPr>
              <a:t> GPS</a:t>
            </a:r>
            <a:r>
              <a:rPr lang="ja-JP" altLang="en-US" dirty="0" smtClean="0">
                <a:latin typeface="HGPｺﾞｼｯｸM" pitchFamily="50" charset="-128"/>
                <a:ea typeface="HGPｺﾞｼｯｸM" pitchFamily="50" charset="-128"/>
              </a:rPr>
              <a:t>衛星の軌道情報を受け取る。</a:t>
            </a:r>
            <a:endParaRPr lang="en-US" altLang="ja-JP" dirty="0" smtClean="0">
              <a:latin typeface="HGPｺﾞｼｯｸM" pitchFamily="50" charset="-128"/>
              <a:ea typeface="HGPｺﾞｼｯｸM" pitchFamily="50" charset="-128"/>
            </a:endParaRPr>
          </a:p>
          <a:p>
            <a:r>
              <a:rPr lang="ja-JP" altLang="en-US" dirty="0" smtClean="0">
                <a:solidFill>
                  <a:srgbClr val="FF0000"/>
                </a:solidFill>
                <a:latin typeface="HGPｺﾞｼｯｸM" pitchFamily="50" charset="-128"/>
                <a:ea typeface="HGPｺﾞｼｯｸM" pitchFamily="50" charset="-128"/>
              </a:rPr>
              <a:t>❸ </a:t>
            </a:r>
            <a:r>
              <a:rPr lang="ja-JP" altLang="en-US" dirty="0" smtClean="0">
                <a:latin typeface="HGPｺﾞｼｯｸM" pitchFamily="50" charset="-128"/>
                <a:ea typeface="HGPｺﾞｼｯｸM" pitchFamily="50" charset="-128"/>
              </a:rPr>
              <a:t>利用可能なＧ</a:t>
            </a:r>
            <a:r>
              <a:rPr lang="en-US" altLang="ja-JP" dirty="0" smtClean="0">
                <a:latin typeface="HGPｺﾞｼｯｸM" pitchFamily="50" charset="-128"/>
                <a:ea typeface="HGPｺﾞｼｯｸM" pitchFamily="50" charset="-128"/>
              </a:rPr>
              <a:t>PS</a:t>
            </a:r>
            <a:r>
              <a:rPr lang="ja-JP" altLang="en-US" dirty="0" smtClean="0">
                <a:latin typeface="HGPｺﾞｼｯｸM" pitchFamily="50" charset="-128"/>
                <a:ea typeface="HGPｺﾞｼｯｸM" pitchFamily="50" charset="-128"/>
              </a:rPr>
              <a:t>衛星の軌道情報を携帯電話網を通じて送る。　</a:t>
            </a:r>
            <a:endParaRPr lang="en-US" altLang="ja-JP" dirty="0" smtClean="0">
              <a:latin typeface="HGPｺﾞｼｯｸM" pitchFamily="50" charset="-128"/>
              <a:ea typeface="HGPｺﾞｼｯｸM" pitchFamily="50" charset="-128"/>
            </a:endParaRPr>
          </a:p>
          <a:p>
            <a:r>
              <a:rPr lang="ja-JP" altLang="en-US" dirty="0" smtClean="0">
                <a:solidFill>
                  <a:srgbClr val="FF0000"/>
                </a:solidFill>
                <a:latin typeface="HGPｺﾞｼｯｸM" pitchFamily="50" charset="-128"/>
                <a:ea typeface="HGPｺﾞｼｯｸM" pitchFamily="50" charset="-128"/>
              </a:rPr>
              <a:t>❹ </a:t>
            </a:r>
            <a:r>
              <a:rPr lang="ja-JP" altLang="en-US" dirty="0" smtClean="0">
                <a:latin typeface="HGPｺﾞｼｯｸM" pitchFamily="50" charset="-128"/>
                <a:ea typeface="HGPｺﾞｼｯｸM" pitchFamily="50" charset="-128"/>
              </a:rPr>
              <a:t>①と③の情報をもとに測位。 　</a:t>
            </a:r>
            <a:endParaRPr lang="en-US" altLang="ja-JP" dirty="0" smtClean="0">
              <a:latin typeface="HGPｺﾞｼｯｸM" pitchFamily="50" charset="-128"/>
              <a:ea typeface="HGPｺﾞｼｯｸM" pitchFamily="50" charset="-128"/>
            </a:endParaRPr>
          </a:p>
          <a:p>
            <a:endParaRPr lang="en-US" altLang="ja-JP" dirty="0" smtClean="0">
              <a:latin typeface="HGPｺﾞｼｯｸM" pitchFamily="50" charset="-128"/>
              <a:ea typeface="HGPｺﾞｼｯｸM" pitchFamily="50" charset="-128"/>
            </a:endParaRPr>
          </a:p>
          <a:p>
            <a:endParaRPr lang="en-US" altLang="ja-JP" dirty="0" smtClean="0">
              <a:latin typeface="HGPｺﾞｼｯｸM" pitchFamily="50" charset="-128"/>
              <a:ea typeface="HGPｺﾞｼｯｸM" pitchFamily="50" charset="-128"/>
            </a:endParaRPr>
          </a:p>
          <a:p>
            <a:endParaRPr lang="en-US" altLang="ja-JP" dirty="0" smtClean="0">
              <a:latin typeface="HGPｺﾞｼｯｸE" pitchFamily="50" charset="-128"/>
              <a:ea typeface="HGPｺﾞｼｯｸE" pitchFamily="50" charset="-128"/>
            </a:endParaRPr>
          </a:p>
        </p:txBody>
      </p:sp>
      <p:sp>
        <p:nvSpPr>
          <p:cNvPr id="120" name="テキスト ボックス 119"/>
          <p:cNvSpPr txBox="1"/>
          <p:nvPr/>
        </p:nvSpPr>
        <p:spPr>
          <a:xfrm>
            <a:off x="3059832" y="5229200"/>
            <a:ext cx="576064" cy="369332"/>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❸</a:t>
            </a:r>
            <a:endParaRPr lang="en-US" altLang="ja-JP" dirty="0" smtClean="0">
              <a:solidFill>
                <a:srgbClr val="FF0000"/>
              </a:solidFill>
              <a:latin typeface="HGPｺﾞｼｯｸE" pitchFamily="50" charset="-128"/>
              <a:ea typeface="HGPｺﾞｼｯｸE" pitchFamily="50" charset="-128"/>
            </a:endParaRPr>
          </a:p>
        </p:txBody>
      </p:sp>
      <p:sp>
        <p:nvSpPr>
          <p:cNvPr id="121" name="テキスト ボックス 120"/>
          <p:cNvSpPr txBox="1"/>
          <p:nvPr/>
        </p:nvSpPr>
        <p:spPr>
          <a:xfrm>
            <a:off x="6876256" y="3212976"/>
            <a:ext cx="576064" cy="369332"/>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❶</a:t>
            </a:r>
            <a:endParaRPr lang="en-US" altLang="ja-JP" dirty="0" smtClean="0">
              <a:latin typeface="HGPｺﾞｼｯｸE" pitchFamily="50" charset="-128"/>
              <a:ea typeface="HGPｺﾞｼｯｸE" pitchFamily="50" charset="-128"/>
            </a:endParaRPr>
          </a:p>
        </p:txBody>
      </p:sp>
      <p:sp>
        <p:nvSpPr>
          <p:cNvPr id="75" name="正方形/長方形 74"/>
          <p:cNvSpPr/>
          <p:nvPr/>
        </p:nvSpPr>
        <p:spPr>
          <a:xfrm>
            <a:off x="0" y="0"/>
            <a:ext cx="9144000" cy="26064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chemeClr val="accent6">
                    <a:lumMod val="75000"/>
                  </a:schemeClr>
                </a:solidFill>
                <a:latin typeface="HGPｺﾞｼｯｸM" pitchFamily="50" charset="-128"/>
                <a:ea typeface="HGPｺﾞｼｯｸM" pitchFamily="50" charset="-128"/>
              </a:rPr>
              <a:t>4-5</a:t>
            </a:r>
            <a:r>
              <a:rPr lang="ja-JP" altLang="en-US" sz="4400" dirty="0" err="1" smtClean="0">
                <a:solidFill>
                  <a:schemeClr val="accent6">
                    <a:lumMod val="75000"/>
                  </a:schemeClr>
                </a:solidFill>
                <a:latin typeface="HGPｺﾞｼｯｸM" pitchFamily="50" charset="-128"/>
                <a:ea typeface="HGPｺﾞｼｯｸM" pitchFamily="50" charset="-128"/>
              </a:rPr>
              <a:t>．</a:t>
            </a:r>
            <a:r>
              <a:rPr lang="ja-JP" altLang="en-US" sz="4400" dirty="0" smtClean="0">
                <a:solidFill>
                  <a:schemeClr val="accent6">
                    <a:lumMod val="75000"/>
                  </a:schemeClr>
                </a:solidFill>
                <a:latin typeface="HGPｺﾞｼｯｸM" pitchFamily="50" charset="-128"/>
                <a:ea typeface="HGPｺﾞｼｯｸM" pitchFamily="50" charset="-128"/>
              </a:rPr>
              <a:t>どうして位置がわかる？</a:t>
            </a:r>
          </a:p>
        </p:txBody>
      </p:sp>
      <p:sp>
        <p:nvSpPr>
          <p:cNvPr id="91" name="円/楕円 90"/>
          <p:cNvSpPr/>
          <p:nvPr/>
        </p:nvSpPr>
        <p:spPr>
          <a:xfrm>
            <a:off x="7668344" y="404664"/>
            <a:ext cx="1152128" cy="1152128"/>
          </a:xfrm>
          <a:prstGeom prst="ellipse">
            <a:avLst/>
          </a:prstGeom>
          <a:solidFill>
            <a:schemeClr val="accent6">
              <a:lumMod val="75000"/>
            </a:schemeClr>
          </a:solidFill>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3" name="コンテンツ プレースホルダ 2"/>
          <p:cNvSpPr>
            <a:spLocks noGrp="1"/>
          </p:cNvSpPr>
          <p:nvPr>
            <p:ph idx="1"/>
          </p:nvPr>
        </p:nvSpPr>
        <p:spPr>
          <a:xfrm>
            <a:off x="7668344" y="764704"/>
            <a:ext cx="1152128" cy="432048"/>
          </a:xfrm>
        </p:spPr>
        <p:txBody>
          <a:bodyPr>
            <a:normAutofit/>
          </a:bodyPr>
          <a:lstStyle/>
          <a:p>
            <a:pPr algn="ctr">
              <a:buNone/>
            </a:pPr>
            <a:r>
              <a:rPr lang="ja-JP" altLang="en-US" sz="1800" dirty="0" smtClean="0">
                <a:solidFill>
                  <a:schemeClr val="bg1"/>
                </a:solidFill>
                <a:latin typeface="HGPｺﾞｼｯｸE" pitchFamily="50" charset="-128"/>
                <a:ea typeface="HGPｺﾞｼｯｸE" pitchFamily="50" charset="-128"/>
              </a:rPr>
              <a:t>スマホ編</a:t>
            </a:r>
            <a:endParaRPr lang="en-US" altLang="ja-JP" sz="1800" dirty="0" smtClean="0">
              <a:solidFill>
                <a:schemeClr val="bg1"/>
              </a:solidFill>
              <a:latin typeface="HGPｺﾞｼｯｸM" pitchFamily="50" charset="-128"/>
              <a:ea typeface="HGPｺﾞｼｯｸM" pitchFamily="50" charset="-128"/>
            </a:endParaRPr>
          </a:p>
        </p:txBody>
      </p:sp>
      <p:sp>
        <p:nvSpPr>
          <p:cNvPr id="61" name="テキスト ボックス 60"/>
          <p:cNvSpPr txBox="1"/>
          <p:nvPr/>
        </p:nvSpPr>
        <p:spPr>
          <a:xfrm>
            <a:off x="899592" y="3429000"/>
            <a:ext cx="576064" cy="646331"/>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❷</a:t>
            </a:r>
            <a:endParaRPr lang="en-US" altLang="ja-JP" dirty="0" smtClean="0">
              <a:latin typeface="HGPｺﾞｼｯｸE" pitchFamily="50" charset="-128"/>
              <a:ea typeface="HGPｺﾞｼｯｸE" pitchFamily="50" charset="-128"/>
            </a:endParaRPr>
          </a:p>
          <a:p>
            <a:endParaRPr lang="en-US" altLang="ja-JP" dirty="0" smtClean="0">
              <a:solidFill>
                <a:srgbClr val="FF0000"/>
              </a:solidFill>
              <a:latin typeface="HGPｺﾞｼｯｸE" pitchFamily="50" charset="-128"/>
              <a:ea typeface="HGPｺﾞｼｯｸE" pitchFamily="50" charset="-128"/>
            </a:endParaRPr>
          </a:p>
        </p:txBody>
      </p:sp>
      <p:sp>
        <p:nvSpPr>
          <p:cNvPr id="62" name="テキスト ボックス 61"/>
          <p:cNvSpPr txBox="1"/>
          <p:nvPr/>
        </p:nvSpPr>
        <p:spPr>
          <a:xfrm>
            <a:off x="7740352" y="5157192"/>
            <a:ext cx="576064" cy="369332"/>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❹</a:t>
            </a:r>
            <a:endParaRPr lang="en-US" altLang="ja-JP" dirty="0" smtClean="0">
              <a:solidFill>
                <a:srgbClr val="FF0000"/>
              </a:solidFill>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円/楕円 96"/>
          <p:cNvSpPr/>
          <p:nvPr/>
        </p:nvSpPr>
        <p:spPr>
          <a:xfrm>
            <a:off x="2195736" y="3861048"/>
            <a:ext cx="4248472" cy="2160240"/>
          </a:xfrm>
          <a:prstGeom prst="ellipse">
            <a:avLst/>
          </a:prstGeom>
          <a:solidFill>
            <a:schemeClr val="accent6">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a:off x="4644008" y="2780928"/>
            <a:ext cx="4248472" cy="1656184"/>
          </a:xfrm>
          <a:prstGeom prst="ellipse">
            <a:avLst/>
          </a:prstGeom>
          <a:solidFill>
            <a:schemeClr val="accent6">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3419872" y="5445224"/>
            <a:ext cx="1080120" cy="400110"/>
          </a:xfrm>
          <a:prstGeom prst="rect">
            <a:avLst/>
          </a:prstGeom>
          <a:noFill/>
        </p:spPr>
        <p:txBody>
          <a:bodyPr wrap="square" rtlCol="0">
            <a:spAutoFit/>
          </a:bodyPr>
          <a:lstStyle/>
          <a:p>
            <a:r>
              <a:rPr lang="ja-JP" altLang="en-US" sz="2000" dirty="0" smtClean="0">
                <a:solidFill>
                  <a:schemeClr val="accent6">
                    <a:lumMod val="75000"/>
                  </a:schemeClr>
                </a:solidFill>
                <a:latin typeface="HGPｺﾞｼｯｸE" pitchFamily="50" charset="-128"/>
                <a:ea typeface="HGPｺﾞｼｯｸE" pitchFamily="50" charset="-128"/>
              </a:rPr>
              <a:t>基地局</a:t>
            </a:r>
            <a:endParaRPr lang="en-US" altLang="ja-JP" sz="2000" dirty="0" smtClean="0">
              <a:solidFill>
                <a:schemeClr val="accent6">
                  <a:lumMod val="75000"/>
                </a:schemeClr>
              </a:solidFill>
              <a:latin typeface="HGPｺﾞｼｯｸE" pitchFamily="50" charset="-128"/>
              <a:ea typeface="HGPｺﾞｼｯｸE" pitchFamily="50" charset="-128"/>
            </a:endParaRPr>
          </a:p>
        </p:txBody>
      </p:sp>
      <p:sp>
        <p:nvSpPr>
          <p:cNvPr id="55" name="円/楕円 54"/>
          <p:cNvSpPr/>
          <p:nvPr/>
        </p:nvSpPr>
        <p:spPr>
          <a:xfrm>
            <a:off x="539552" y="2780928"/>
            <a:ext cx="4176464" cy="1440160"/>
          </a:xfrm>
          <a:prstGeom prst="ellipse">
            <a:avLst/>
          </a:prstGeom>
          <a:solidFill>
            <a:schemeClr val="accent6">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テキスト ボックス 154"/>
          <p:cNvSpPr txBox="1"/>
          <p:nvPr/>
        </p:nvSpPr>
        <p:spPr>
          <a:xfrm>
            <a:off x="395536" y="1628800"/>
            <a:ext cx="7920880" cy="523220"/>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簡易位置情報</a:t>
            </a:r>
            <a:r>
              <a:rPr lang="ja-JP" altLang="en-US" sz="2800" dirty="0" smtClean="0">
                <a:latin typeface="HGPｺﾞｼｯｸM" pitchFamily="50" charset="-128"/>
                <a:ea typeface="HGPｺﾞｼｯｸM" pitchFamily="50" charset="-128"/>
              </a:rPr>
              <a:t>：基地局からの電波で測位するしくみ</a:t>
            </a:r>
            <a:endParaRPr lang="en-US" altLang="ja-JP" sz="2800" dirty="0" smtClean="0">
              <a:latin typeface="HGPｺﾞｼｯｸM" pitchFamily="50" charset="-128"/>
              <a:ea typeface="HGPｺﾞｼｯｸM" pitchFamily="50" charset="-128"/>
            </a:endParaRPr>
          </a:p>
        </p:txBody>
      </p:sp>
      <p:grpSp>
        <p:nvGrpSpPr>
          <p:cNvPr id="2" name="グループ化 91"/>
          <p:cNvGrpSpPr/>
          <p:nvPr/>
        </p:nvGrpSpPr>
        <p:grpSpPr>
          <a:xfrm>
            <a:off x="2339752" y="2204864"/>
            <a:ext cx="504056" cy="1152128"/>
            <a:chOff x="5220072" y="4725144"/>
            <a:chExt cx="504056" cy="1152128"/>
          </a:xfrm>
        </p:grpSpPr>
        <p:sp>
          <p:nvSpPr>
            <p:cNvPr id="109" name="直方体 108"/>
            <p:cNvSpPr/>
            <p:nvPr/>
          </p:nvSpPr>
          <p:spPr>
            <a:xfrm>
              <a:off x="5220072" y="5013176"/>
              <a:ext cx="504056" cy="864096"/>
            </a:xfrm>
            <a:prstGeom prst="cube">
              <a:avLst>
                <a:gd name="adj" fmla="val 25000"/>
              </a:avLst>
            </a:prstGeom>
            <a:solidFill>
              <a:schemeClr val="accent6">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119"/>
            <p:cNvGrpSpPr/>
            <p:nvPr/>
          </p:nvGrpSpPr>
          <p:grpSpPr>
            <a:xfrm>
              <a:off x="5292080" y="4725144"/>
              <a:ext cx="360040" cy="360040"/>
              <a:chOff x="5436096" y="5949280"/>
              <a:chExt cx="360040" cy="504056"/>
            </a:xfrm>
          </p:grpSpPr>
          <p:sp>
            <p:nvSpPr>
              <p:cNvPr id="119" name="角丸四角形 118"/>
              <p:cNvSpPr/>
              <p:nvPr/>
            </p:nvSpPr>
            <p:spPr>
              <a:xfrm>
                <a:off x="5436096" y="6165304"/>
                <a:ext cx="360040" cy="72008"/>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角丸四角形 115"/>
              <p:cNvSpPr/>
              <p:nvPr/>
            </p:nvSpPr>
            <p:spPr>
              <a:xfrm>
                <a:off x="5436096"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角丸四角形 116"/>
              <p:cNvSpPr/>
              <p:nvPr/>
            </p:nvSpPr>
            <p:spPr>
              <a:xfrm>
                <a:off x="5580112" y="5949280"/>
                <a:ext cx="72008" cy="50405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角丸四角形 117"/>
              <p:cNvSpPr/>
              <p:nvPr/>
            </p:nvSpPr>
            <p:spPr>
              <a:xfrm>
                <a:off x="5724128"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7" name="テキスト ボックス 106"/>
          <p:cNvSpPr txBox="1"/>
          <p:nvPr/>
        </p:nvSpPr>
        <p:spPr>
          <a:xfrm>
            <a:off x="6372200" y="3501008"/>
            <a:ext cx="1080120" cy="400110"/>
          </a:xfrm>
          <a:prstGeom prst="rect">
            <a:avLst/>
          </a:prstGeom>
          <a:noFill/>
        </p:spPr>
        <p:txBody>
          <a:bodyPr wrap="square" rtlCol="0">
            <a:spAutoFit/>
          </a:bodyPr>
          <a:lstStyle/>
          <a:p>
            <a:r>
              <a:rPr lang="ja-JP" altLang="en-US" sz="2000" dirty="0" smtClean="0">
                <a:solidFill>
                  <a:schemeClr val="accent6">
                    <a:lumMod val="75000"/>
                  </a:schemeClr>
                </a:solidFill>
                <a:latin typeface="HGPｺﾞｼｯｸE" pitchFamily="50" charset="-128"/>
                <a:ea typeface="HGPｺﾞｼｯｸE" pitchFamily="50" charset="-128"/>
              </a:rPr>
              <a:t>基地局</a:t>
            </a:r>
            <a:endParaRPr lang="en-US" altLang="ja-JP" sz="2000" dirty="0" smtClean="0">
              <a:solidFill>
                <a:schemeClr val="accent6">
                  <a:lumMod val="75000"/>
                </a:schemeClr>
              </a:solidFill>
              <a:latin typeface="HGPｺﾞｼｯｸE" pitchFamily="50" charset="-128"/>
              <a:ea typeface="HGPｺﾞｼｯｸE" pitchFamily="50" charset="-128"/>
            </a:endParaRPr>
          </a:p>
        </p:txBody>
      </p:sp>
      <p:grpSp>
        <p:nvGrpSpPr>
          <p:cNvPr id="85" name="グループ化 91"/>
          <p:cNvGrpSpPr/>
          <p:nvPr/>
        </p:nvGrpSpPr>
        <p:grpSpPr>
          <a:xfrm>
            <a:off x="6516216" y="2348880"/>
            <a:ext cx="504056" cy="1152128"/>
            <a:chOff x="5220072" y="4725144"/>
            <a:chExt cx="504056" cy="1152128"/>
          </a:xfrm>
        </p:grpSpPr>
        <p:sp>
          <p:nvSpPr>
            <p:cNvPr id="86" name="直方体 85"/>
            <p:cNvSpPr/>
            <p:nvPr/>
          </p:nvSpPr>
          <p:spPr>
            <a:xfrm>
              <a:off x="5220072" y="5013176"/>
              <a:ext cx="504056" cy="864096"/>
            </a:xfrm>
            <a:prstGeom prst="cube">
              <a:avLst>
                <a:gd name="adj" fmla="val 25000"/>
              </a:avLst>
            </a:prstGeom>
            <a:solidFill>
              <a:schemeClr val="accent6">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7" name="グループ化 119"/>
            <p:cNvGrpSpPr/>
            <p:nvPr/>
          </p:nvGrpSpPr>
          <p:grpSpPr>
            <a:xfrm>
              <a:off x="5292080" y="4725144"/>
              <a:ext cx="360040" cy="360040"/>
              <a:chOff x="5436096" y="5949280"/>
              <a:chExt cx="360040" cy="504056"/>
            </a:xfrm>
          </p:grpSpPr>
          <p:sp>
            <p:nvSpPr>
              <p:cNvPr id="89" name="角丸四角形 88"/>
              <p:cNvSpPr/>
              <p:nvPr/>
            </p:nvSpPr>
            <p:spPr>
              <a:xfrm>
                <a:off x="5436096" y="6165304"/>
                <a:ext cx="360040" cy="72008"/>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角丸四角形 89"/>
              <p:cNvSpPr/>
              <p:nvPr/>
            </p:nvSpPr>
            <p:spPr>
              <a:xfrm>
                <a:off x="5436096"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角丸四角形 90"/>
              <p:cNvSpPr/>
              <p:nvPr/>
            </p:nvSpPr>
            <p:spPr>
              <a:xfrm>
                <a:off x="5580112" y="5949280"/>
                <a:ext cx="72008" cy="50405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角丸四角形 91"/>
              <p:cNvSpPr/>
              <p:nvPr/>
            </p:nvSpPr>
            <p:spPr>
              <a:xfrm>
                <a:off x="5724128"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68" name="グループ化 91"/>
          <p:cNvGrpSpPr/>
          <p:nvPr/>
        </p:nvGrpSpPr>
        <p:grpSpPr>
          <a:xfrm>
            <a:off x="3203848" y="4221088"/>
            <a:ext cx="504056" cy="1152128"/>
            <a:chOff x="5220072" y="4725144"/>
            <a:chExt cx="504056" cy="1152128"/>
          </a:xfrm>
        </p:grpSpPr>
        <p:sp>
          <p:nvSpPr>
            <p:cNvPr id="72" name="直方体 71"/>
            <p:cNvSpPr/>
            <p:nvPr/>
          </p:nvSpPr>
          <p:spPr>
            <a:xfrm>
              <a:off x="5220072" y="5013176"/>
              <a:ext cx="504056" cy="864096"/>
            </a:xfrm>
            <a:prstGeom prst="cube">
              <a:avLst>
                <a:gd name="adj" fmla="val 25000"/>
              </a:avLst>
            </a:prstGeom>
            <a:solidFill>
              <a:schemeClr val="accent6">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119"/>
            <p:cNvGrpSpPr/>
            <p:nvPr/>
          </p:nvGrpSpPr>
          <p:grpSpPr>
            <a:xfrm>
              <a:off x="5292080" y="4725144"/>
              <a:ext cx="360040" cy="360040"/>
              <a:chOff x="5436096" y="5949280"/>
              <a:chExt cx="360040" cy="504056"/>
            </a:xfrm>
          </p:grpSpPr>
          <p:sp>
            <p:nvSpPr>
              <p:cNvPr id="74" name="角丸四角形 73"/>
              <p:cNvSpPr/>
              <p:nvPr/>
            </p:nvSpPr>
            <p:spPr>
              <a:xfrm>
                <a:off x="5436096" y="6165304"/>
                <a:ext cx="360040" cy="72008"/>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角丸四角形 74"/>
              <p:cNvSpPr/>
              <p:nvPr/>
            </p:nvSpPr>
            <p:spPr>
              <a:xfrm>
                <a:off x="5436096"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角丸四角形 75"/>
              <p:cNvSpPr/>
              <p:nvPr/>
            </p:nvSpPr>
            <p:spPr>
              <a:xfrm>
                <a:off x="5580112" y="5949280"/>
                <a:ext cx="72008" cy="50405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角丸四角形 83"/>
              <p:cNvSpPr/>
              <p:nvPr/>
            </p:nvSpPr>
            <p:spPr>
              <a:xfrm>
                <a:off x="5724128" y="5949280"/>
                <a:ext cx="72008" cy="288032"/>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96" name="テキスト ボックス 95"/>
          <p:cNvSpPr txBox="1"/>
          <p:nvPr/>
        </p:nvSpPr>
        <p:spPr>
          <a:xfrm>
            <a:off x="2123728" y="3429000"/>
            <a:ext cx="1080120" cy="400110"/>
          </a:xfrm>
          <a:prstGeom prst="rect">
            <a:avLst/>
          </a:prstGeom>
          <a:noFill/>
        </p:spPr>
        <p:txBody>
          <a:bodyPr wrap="square" rtlCol="0">
            <a:spAutoFit/>
          </a:bodyPr>
          <a:lstStyle/>
          <a:p>
            <a:r>
              <a:rPr lang="ja-JP" altLang="en-US" sz="2000" dirty="0" smtClean="0">
                <a:solidFill>
                  <a:schemeClr val="accent6">
                    <a:lumMod val="75000"/>
                  </a:schemeClr>
                </a:solidFill>
                <a:latin typeface="HGPｺﾞｼｯｸE" pitchFamily="50" charset="-128"/>
                <a:ea typeface="HGPｺﾞｼｯｸE" pitchFamily="50" charset="-128"/>
              </a:rPr>
              <a:t>基地局</a:t>
            </a:r>
            <a:endParaRPr lang="en-US" altLang="ja-JP" sz="2000" dirty="0" smtClean="0">
              <a:solidFill>
                <a:schemeClr val="accent6">
                  <a:lumMod val="75000"/>
                </a:schemeClr>
              </a:solidFill>
              <a:latin typeface="HGPｺﾞｼｯｸE" pitchFamily="50" charset="-128"/>
              <a:ea typeface="HGPｺﾞｼｯｸE" pitchFamily="50" charset="-128"/>
            </a:endParaRPr>
          </a:p>
        </p:txBody>
      </p:sp>
      <p:pic>
        <p:nvPicPr>
          <p:cNvPr id="52226" name="Picture 2"/>
          <p:cNvPicPr>
            <a:picLocks noChangeAspect="1" noChangeArrowheads="1"/>
          </p:cNvPicPr>
          <p:nvPr/>
        </p:nvPicPr>
        <p:blipFill>
          <a:blip r:embed="rId3" cstate="screen"/>
          <a:srcRect/>
          <a:stretch>
            <a:fillRect/>
          </a:stretch>
        </p:blipFill>
        <p:spPr bwMode="auto">
          <a:xfrm rot="931599">
            <a:off x="3927411" y="3216457"/>
            <a:ext cx="1275980" cy="1275980"/>
          </a:xfrm>
          <a:prstGeom prst="rect">
            <a:avLst/>
          </a:prstGeom>
          <a:noFill/>
          <a:ln w="9525">
            <a:noFill/>
            <a:miter lim="800000"/>
            <a:headEnd/>
            <a:tailEnd/>
          </a:ln>
          <a:effectLst/>
        </p:spPr>
      </p:pic>
      <p:sp>
        <p:nvSpPr>
          <p:cNvPr id="136" name="テキスト ボックス 135"/>
          <p:cNvSpPr txBox="1"/>
          <p:nvPr/>
        </p:nvSpPr>
        <p:spPr>
          <a:xfrm>
            <a:off x="7524328" y="5661248"/>
            <a:ext cx="1296144" cy="400110"/>
          </a:xfrm>
          <a:prstGeom prst="rect">
            <a:avLst/>
          </a:prstGeom>
          <a:noFill/>
        </p:spPr>
        <p:txBody>
          <a:bodyPr wrap="square" rtlCol="0">
            <a:spAutoFit/>
          </a:bodyPr>
          <a:lstStyle/>
          <a:p>
            <a:r>
              <a:rPr lang="ja-JP" altLang="en-US" sz="2000" dirty="0" smtClean="0">
                <a:solidFill>
                  <a:schemeClr val="accent6">
                    <a:lumMod val="75000"/>
                  </a:schemeClr>
                </a:solidFill>
                <a:latin typeface="HGPｺﾞｼｯｸE" pitchFamily="50" charset="-128"/>
                <a:ea typeface="HGPｺﾞｼｯｸE" pitchFamily="50" charset="-128"/>
              </a:rPr>
              <a:t>サーバ</a:t>
            </a:r>
            <a:endParaRPr lang="en-US" altLang="ja-JP" sz="2000" dirty="0" smtClean="0">
              <a:solidFill>
                <a:schemeClr val="accent6">
                  <a:lumMod val="75000"/>
                </a:schemeClr>
              </a:solidFill>
              <a:latin typeface="HGPｺﾞｼｯｸE" pitchFamily="50" charset="-128"/>
              <a:ea typeface="HGPｺﾞｼｯｸE" pitchFamily="50" charset="-128"/>
            </a:endParaRPr>
          </a:p>
        </p:txBody>
      </p:sp>
      <p:sp>
        <p:nvSpPr>
          <p:cNvPr id="137" name="直方体 136"/>
          <p:cNvSpPr/>
          <p:nvPr/>
        </p:nvSpPr>
        <p:spPr>
          <a:xfrm>
            <a:off x="7740352" y="4797152"/>
            <a:ext cx="576064" cy="720080"/>
          </a:xfrm>
          <a:prstGeom prst="cube">
            <a:avLst>
              <a:gd name="adj" fmla="val 25000"/>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テキスト ボックス 139"/>
          <p:cNvSpPr txBox="1"/>
          <p:nvPr/>
        </p:nvSpPr>
        <p:spPr>
          <a:xfrm>
            <a:off x="179512" y="4437112"/>
            <a:ext cx="3096344" cy="646331"/>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❶</a:t>
            </a:r>
            <a:r>
              <a:rPr lang="ja-JP" altLang="en-US" dirty="0" smtClean="0">
                <a:latin typeface="HGPｺﾞｼｯｸM" pitchFamily="50" charset="-128"/>
                <a:ea typeface="HGPｺﾞｼｯｸM" pitchFamily="50" charset="-128"/>
              </a:rPr>
              <a:t>位置情報を要求。</a:t>
            </a:r>
            <a:endParaRPr lang="en-US" altLang="ja-JP" dirty="0" smtClean="0">
              <a:latin typeface="HGPｺﾞｼｯｸM" pitchFamily="50" charset="-128"/>
              <a:ea typeface="HGPｺﾞｼｯｸM" pitchFamily="50" charset="-128"/>
            </a:endParaRPr>
          </a:p>
          <a:p>
            <a:endParaRPr lang="en-US" altLang="ja-JP" dirty="0" smtClean="0">
              <a:latin typeface="HGPｺﾞｼｯｸE" pitchFamily="50" charset="-128"/>
              <a:ea typeface="HGPｺﾞｼｯｸE" pitchFamily="50" charset="-128"/>
            </a:endParaRPr>
          </a:p>
        </p:txBody>
      </p:sp>
      <p:sp>
        <p:nvSpPr>
          <p:cNvPr id="141" name="テキスト ボックス 140"/>
          <p:cNvSpPr txBox="1"/>
          <p:nvPr/>
        </p:nvSpPr>
        <p:spPr>
          <a:xfrm>
            <a:off x="179512" y="4941168"/>
            <a:ext cx="2700808" cy="923330"/>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❷</a:t>
            </a:r>
            <a:r>
              <a:rPr lang="ja-JP" altLang="en-US" dirty="0" smtClean="0">
                <a:latin typeface="HGPｺﾞｼｯｸM" pitchFamily="50" charset="-128"/>
                <a:ea typeface="HGPｺﾞｼｯｸM" pitchFamily="50" charset="-128"/>
              </a:rPr>
              <a:t>基地局の位置，</a:t>
            </a:r>
            <a:endParaRPr lang="en-US" altLang="ja-JP" dirty="0" smtClean="0">
              <a:latin typeface="HGPｺﾞｼｯｸM" pitchFamily="50" charset="-128"/>
              <a:ea typeface="HGPｺﾞｼｯｸM" pitchFamily="50" charset="-128"/>
            </a:endParaRPr>
          </a:p>
          <a:p>
            <a:r>
              <a:rPr lang="en-US" altLang="ja-JP" dirty="0" smtClean="0">
                <a:latin typeface="HGPｺﾞｼｯｸM" pitchFamily="50" charset="-128"/>
                <a:ea typeface="HGPｺﾞｼｯｸM" pitchFamily="50" charset="-128"/>
              </a:rPr>
              <a:t>   </a:t>
            </a:r>
            <a:r>
              <a:rPr lang="ja-JP" altLang="en-US" dirty="0" smtClean="0">
                <a:latin typeface="HGPｺﾞｼｯｸM" pitchFamily="50" charset="-128"/>
                <a:ea typeface="HGPｺﾞｼｯｸM" pitchFamily="50" charset="-128"/>
              </a:rPr>
              <a:t>電波受信状況から</a:t>
            </a:r>
            <a:endParaRPr lang="en-US" altLang="ja-JP" dirty="0" smtClean="0">
              <a:latin typeface="HGPｺﾞｼｯｸM" pitchFamily="50" charset="-128"/>
              <a:ea typeface="HGPｺﾞｼｯｸM" pitchFamily="50" charset="-128"/>
            </a:endParaRPr>
          </a:p>
          <a:p>
            <a:r>
              <a:rPr lang="en-US" altLang="ja-JP" dirty="0" smtClean="0">
                <a:latin typeface="HGPｺﾞｼｯｸM" pitchFamily="50" charset="-128"/>
                <a:ea typeface="HGPｺﾞｼｯｸM" pitchFamily="50" charset="-128"/>
              </a:rPr>
              <a:t>   </a:t>
            </a:r>
            <a:r>
              <a:rPr lang="ja-JP" altLang="en-US" dirty="0" smtClean="0">
                <a:latin typeface="HGPｺﾞｼｯｸM" pitchFamily="50" charset="-128"/>
                <a:ea typeface="HGPｺﾞｼｯｸM" pitchFamily="50" charset="-128"/>
              </a:rPr>
              <a:t>位置を推測して送る。</a:t>
            </a:r>
            <a:endParaRPr lang="en-US" altLang="ja-JP" dirty="0" smtClean="0">
              <a:latin typeface="HGPｺﾞｼｯｸM" pitchFamily="50" charset="-128"/>
              <a:ea typeface="HGPｺﾞｼｯｸM" pitchFamily="50" charset="-128"/>
            </a:endParaRPr>
          </a:p>
        </p:txBody>
      </p:sp>
      <p:sp>
        <p:nvSpPr>
          <p:cNvPr id="142" name="テキスト ボックス 141"/>
          <p:cNvSpPr txBox="1"/>
          <p:nvPr/>
        </p:nvSpPr>
        <p:spPr>
          <a:xfrm>
            <a:off x="5148064" y="5157192"/>
            <a:ext cx="576064" cy="369332"/>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❷</a:t>
            </a:r>
            <a:endParaRPr lang="en-US" altLang="ja-JP" dirty="0" smtClean="0">
              <a:latin typeface="HGPｺﾞｼｯｸE" pitchFamily="50" charset="-128"/>
              <a:ea typeface="HGPｺﾞｼｯｸE" pitchFamily="50" charset="-128"/>
            </a:endParaRPr>
          </a:p>
        </p:txBody>
      </p:sp>
      <p:sp>
        <p:nvSpPr>
          <p:cNvPr id="143" name="環状矢印 142"/>
          <p:cNvSpPr/>
          <p:nvPr/>
        </p:nvSpPr>
        <p:spPr>
          <a:xfrm rot="20921621" flipH="1">
            <a:off x="3416883" y="3296871"/>
            <a:ext cx="1008112" cy="1538450"/>
          </a:xfrm>
          <a:prstGeom prst="circularArrow">
            <a:avLst>
              <a:gd name="adj1" fmla="val 7233"/>
              <a:gd name="adj2" fmla="val 1480674"/>
              <a:gd name="adj3" fmla="val 20234534"/>
              <a:gd name="adj4" fmla="val 13705407"/>
              <a:gd name="adj5" fmla="val 125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9" name="テキスト ボックス 138"/>
          <p:cNvSpPr txBox="1"/>
          <p:nvPr/>
        </p:nvSpPr>
        <p:spPr>
          <a:xfrm>
            <a:off x="3275856" y="3356992"/>
            <a:ext cx="576064" cy="369332"/>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❶</a:t>
            </a:r>
            <a:endParaRPr lang="en-US" altLang="ja-JP" dirty="0" smtClean="0">
              <a:latin typeface="HGPｺﾞｼｯｸE" pitchFamily="50" charset="-128"/>
              <a:ea typeface="HGPｺﾞｼｯｸE" pitchFamily="50" charset="-128"/>
            </a:endParaRPr>
          </a:p>
        </p:txBody>
      </p:sp>
      <p:sp>
        <p:nvSpPr>
          <p:cNvPr id="145" name="右矢印 144"/>
          <p:cNvSpPr/>
          <p:nvPr/>
        </p:nvSpPr>
        <p:spPr>
          <a:xfrm>
            <a:off x="3995936" y="4797152"/>
            <a:ext cx="3528392" cy="216024"/>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テキスト ボックス 145"/>
          <p:cNvSpPr txBox="1"/>
          <p:nvPr/>
        </p:nvSpPr>
        <p:spPr>
          <a:xfrm>
            <a:off x="5508104" y="4581128"/>
            <a:ext cx="576064" cy="369332"/>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❶</a:t>
            </a:r>
            <a:endParaRPr lang="en-US" altLang="ja-JP" dirty="0" smtClean="0">
              <a:latin typeface="HGPｺﾞｼｯｸE" pitchFamily="50" charset="-128"/>
              <a:ea typeface="HGPｺﾞｼｯｸE" pitchFamily="50" charset="-128"/>
            </a:endParaRPr>
          </a:p>
        </p:txBody>
      </p:sp>
      <p:sp>
        <p:nvSpPr>
          <p:cNvPr id="147" name="右矢印 146"/>
          <p:cNvSpPr/>
          <p:nvPr/>
        </p:nvSpPr>
        <p:spPr>
          <a:xfrm flipH="1">
            <a:off x="3995936" y="5085184"/>
            <a:ext cx="3528392" cy="216024"/>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環状矢印 147"/>
          <p:cNvSpPr/>
          <p:nvPr/>
        </p:nvSpPr>
        <p:spPr>
          <a:xfrm rot="20921621">
            <a:off x="3506924" y="3745194"/>
            <a:ext cx="1120742" cy="998987"/>
          </a:xfrm>
          <a:prstGeom prst="circularArrow">
            <a:avLst>
              <a:gd name="adj1" fmla="val 7233"/>
              <a:gd name="adj2" fmla="val 1480674"/>
              <a:gd name="adj3" fmla="val 20234534"/>
              <a:gd name="adj4" fmla="val 12183303"/>
              <a:gd name="adj5" fmla="val 125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9" name="テキスト ボックス 148"/>
          <p:cNvSpPr txBox="1"/>
          <p:nvPr/>
        </p:nvSpPr>
        <p:spPr>
          <a:xfrm>
            <a:off x="3707904" y="3573016"/>
            <a:ext cx="576064" cy="369332"/>
          </a:xfrm>
          <a:prstGeom prst="rect">
            <a:avLst/>
          </a:prstGeom>
          <a:noFill/>
        </p:spPr>
        <p:txBody>
          <a:bodyPr wrap="square" rtlCol="0">
            <a:spAutoFit/>
          </a:bodyPr>
          <a:lstStyle/>
          <a:p>
            <a:r>
              <a:rPr lang="ja-JP" altLang="en-US" dirty="0" smtClean="0">
                <a:solidFill>
                  <a:srgbClr val="FF0000"/>
                </a:solidFill>
                <a:latin typeface="HGPｺﾞｼｯｸE" pitchFamily="50" charset="-128"/>
                <a:ea typeface="HGPｺﾞｼｯｸE" pitchFamily="50" charset="-128"/>
              </a:rPr>
              <a:t>❷</a:t>
            </a:r>
            <a:endParaRPr lang="en-US" altLang="ja-JP" dirty="0" smtClean="0">
              <a:latin typeface="HGPｺﾞｼｯｸE" pitchFamily="50" charset="-128"/>
              <a:ea typeface="HGPｺﾞｼｯｸE" pitchFamily="50" charset="-128"/>
            </a:endParaRPr>
          </a:p>
        </p:txBody>
      </p:sp>
      <p:sp>
        <p:nvSpPr>
          <p:cNvPr id="52" name="正方形/長方形 51"/>
          <p:cNvSpPr/>
          <p:nvPr/>
        </p:nvSpPr>
        <p:spPr>
          <a:xfrm>
            <a:off x="0" y="0"/>
            <a:ext cx="9144000" cy="26064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a:spcBef>
                <a:spcPct val="0"/>
              </a:spcBef>
            </a:pPr>
            <a:r>
              <a:rPr lang="en-US" altLang="ja-JP" sz="4400" dirty="0" smtClean="0">
                <a:solidFill>
                  <a:schemeClr val="accent6">
                    <a:lumMod val="75000"/>
                  </a:schemeClr>
                </a:solidFill>
                <a:latin typeface="HGPｺﾞｼｯｸM" pitchFamily="50" charset="-128"/>
                <a:ea typeface="HGPｺﾞｼｯｸM" pitchFamily="50" charset="-128"/>
              </a:rPr>
              <a:t>4-5</a:t>
            </a:r>
            <a:r>
              <a:rPr lang="ja-JP" altLang="en-US" sz="4400" dirty="0" err="1" smtClean="0">
                <a:solidFill>
                  <a:schemeClr val="accent6">
                    <a:lumMod val="75000"/>
                  </a:schemeClr>
                </a:solidFill>
                <a:latin typeface="HGPｺﾞｼｯｸM" pitchFamily="50" charset="-128"/>
                <a:ea typeface="HGPｺﾞｼｯｸM" pitchFamily="50" charset="-128"/>
              </a:rPr>
              <a:t>．</a:t>
            </a:r>
            <a:r>
              <a:rPr lang="ja-JP" altLang="en-US" sz="4400" dirty="0" smtClean="0">
                <a:solidFill>
                  <a:schemeClr val="accent6">
                    <a:lumMod val="75000"/>
                  </a:schemeClr>
                </a:solidFill>
                <a:latin typeface="HGPｺﾞｼｯｸM" pitchFamily="50" charset="-128"/>
                <a:ea typeface="HGPｺﾞｼｯｸM" pitchFamily="50" charset="-128"/>
              </a:rPr>
              <a:t>どうして位置がわかる？</a:t>
            </a:r>
          </a:p>
        </p:txBody>
      </p:sp>
      <p:sp>
        <p:nvSpPr>
          <p:cNvPr id="56" name="円/楕円 55"/>
          <p:cNvSpPr/>
          <p:nvPr/>
        </p:nvSpPr>
        <p:spPr>
          <a:xfrm>
            <a:off x="7668344" y="404664"/>
            <a:ext cx="1152128" cy="1152128"/>
          </a:xfrm>
          <a:prstGeom prst="ellipse">
            <a:avLst/>
          </a:prstGeom>
          <a:solidFill>
            <a:schemeClr val="accent6">
              <a:lumMod val="75000"/>
            </a:schemeClr>
          </a:solidFill>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コンテンツ プレースホルダ 2"/>
          <p:cNvSpPr>
            <a:spLocks noGrp="1"/>
          </p:cNvSpPr>
          <p:nvPr>
            <p:ph idx="1"/>
          </p:nvPr>
        </p:nvSpPr>
        <p:spPr>
          <a:xfrm>
            <a:off x="7668344" y="764704"/>
            <a:ext cx="1152128" cy="432048"/>
          </a:xfrm>
        </p:spPr>
        <p:txBody>
          <a:bodyPr>
            <a:normAutofit/>
          </a:bodyPr>
          <a:lstStyle/>
          <a:p>
            <a:pPr algn="ctr">
              <a:buNone/>
            </a:pPr>
            <a:r>
              <a:rPr lang="ja-JP" altLang="en-US" sz="1800" dirty="0" smtClean="0">
                <a:solidFill>
                  <a:schemeClr val="bg1"/>
                </a:solidFill>
                <a:latin typeface="HGPｺﾞｼｯｸE" pitchFamily="50" charset="-128"/>
                <a:ea typeface="HGPｺﾞｼｯｸE" pitchFamily="50" charset="-128"/>
              </a:rPr>
              <a:t>スマホ編</a:t>
            </a:r>
            <a:endParaRPr lang="en-US" altLang="ja-JP" sz="1800" dirty="0" smtClean="0">
              <a:solidFill>
                <a:schemeClr val="bg1"/>
              </a:solidFill>
              <a:latin typeface="HGPｺﾞｼｯｸM" pitchFamily="50" charset="-128"/>
              <a:ea typeface="HGPｺﾞｼｯｸM" pitchFamily="50" charset="-128"/>
            </a:endParaRPr>
          </a:p>
        </p:txBody>
      </p:sp>
      <p:sp>
        <p:nvSpPr>
          <p:cNvPr id="47" name="テキスト ボックス 46"/>
          <p:cNvSpPr txBox="1"/>
          <p:nvPr/>
        </p:nvSpPr>
        <p:spPr>
          <a:xfrm>
            <a:off x="179512" y="6165304"/>
            <a:ext cx="8712968" cy="646331"/>
          </a:xfrm>
          <a:prstGeom prst="rect">
            <a:avLst/>
          </a:prstGeom>
          <a:noFill/>
        </p:spPr>
        <p:txBody>
          <a:bodyPr wrap="square" rtlCol="0">
            <a:spAutoFit/>
          </a:bodyPr>
          <a:lstStyle/>
          <a:p>
            <a:r>
              <a:rPr lang="ja-JP" altLang="en-US" dirty="0" smtClean="0">
                <a:latin typeface="HGPｺﾞｼｯｸM" pitchFamily="50" charset="-128"/>
                <a:ea typeface="HGPｺﾞｼｯｸM" pitchFamily="50" charset="-128"/>
              </a:rPr>
              <a:t>ＧＰＳ衛星による測位と同様に，電波を受け取れる基地局の数が増えれば，</a:t>
            </a:r>
            <a:endParaRPr lang="en-US" altLang="ja-JP" dirty="0" smtClean="0">
              <a:latin typeface="HGPｺﾞｼｯｸM" pitchFamily="50" charset="-128"/>
              <a:ea typeface="HGPｺﾞｼｯｸM" pitchFamily="50" charset="-128"/>
            </a:endParaRPr>
          </a:p>
          <a:p>
            <a:r>
              <a:rPr lang="ja-JP" altLang="en-US" dirty="0" smtClean="0">
                <a:latin typeface="HGPｺﾞｼｯｸM" pitchFamily="50" charset="-128"/>
                <a:ea typeface="HGPｺﾞｼｯｸM" pitchFamily="50" charset="-128"/>
              </a:rPr>
              <a:t>測位の精度が高くなる。</a:t>
            </a:r>
            <a:endParaRPr lang="en-US" altLang="ja-JP" dirty="0" smtClean="0">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83568" y="332656"/>
            <a:ext cx="8460432" cy="1470025"/>
          </a:xfrm>
          <a:prstGeom prst="rect">
            <a:avLst/>
          </a:prstGeom>
        </p:spPr>
        <p:txBody>
          <a:bodyPr vert="horz" lIns="91440" tIns="45720" rIns="91440" bIns="45720" rtlCol="0" anchor="ctr">
            <a:normAutofit/>
          </a:bodyPr>
          <a:lstStyle/>
          <a:p>
            <a:pPr lvl="0">
              <a:spcBef>
                <a:spcPct val="0"/>
              </a:spcBef>
            </a:pPr>
            <a:r>
              <a:rPr kumimoji="1" lang="ja-JP" altLang="en-US" sz="44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第</a:t>
            </a:r>
            <a:r>
              <a:rPr lang="ja-JP" altLang="en-US" sz="4400" dirty="0" smtClean="0">
                <a:latin typeface="HGPｺﾞｼｯｸM" pitchFamily="50" charset="-128"/>
                <a:ea typeface="HGPｺﾞｼｯｸM" pitchFamily="50" charset="-128"/>
                <a:cs typeface="+mj-cs"/>
              </a:rPr>
              <a:t>２</a:t>
            </a:r>
            <a:r>
              <a:rPr kumimoji="1" lang="ja-JP" altLang="en-US" sz="44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j-cs"/>
              </a:rPr>
              <a:t>部　</a:t>
            </a:r>
            <a:r>
              <a:rPr lang="ja-JP" altLang="en-US" sz="4400" dirty="0" smtClean="0">
                <a:latin typeface="HGPｺﾞｼｯｸM" pitchFamily="50" charset="-128"/>
                <a:ea typeface="HGPｺﾞｼｯｸM" pitchFamily="50" charset="-128"/>
              </a:rPr>
              <a:t>道路交通システムと　　　　　　</a:t>
            </a:r>
            <a:endParaRPr lang="en-US" altLang="ja-JP" sz="4400" dirty="0" smtClean="0">
              <a:latin typeface="HGPｺﾞｼｯｸM" pitchFamily="50" charset="-128"/>
              <a:ea typeface="HGPｺﾞｼｯｸM" pitchFamily="50" charset="-128"/>
            </a:endParaRPr>
          </a:p>
          <a:p>
            <a:pPr lvl="0">
              <a:spcBef>
                <a:spcPct val="0"/>
              </a:spcBef>
            </a:pPr>
            <a:r>
              <a:rPr lang="ja-JP" altLang="en-US" sz="4400" dirty="0" smtClean="0">
                <a:latin typeface="HGPｺﾞｼｯｸM" pitchFamily="50" charset="-128"/>
                <a:ea typeface="HGPｺﾞｼｯｸM" pitchFamily="50" charset="-128"/>
              </a:rPr>
              <a:t>　　　　　情報通信技術</a:t>
            </a:r>
            <a:r>
              <a:rPr lang="en-US" altLang="ja-JP" sz="4400" dirty="0" smtClean="0">
                <a:latin typeface="HGPｺﾞｼｯｸM" pitchFamily="50" charset="-128"/>
                <a:ea typeface="HGPｺﾞｼｯｸM" pitchFamily="50" charset="-128"/>
              </a:rPr>
              <a:t>(ICT)</a:t>
            </a:r>
            <a:endParaRPr lang="ja-JP" altLang="en-US" sz="4400" dirty="0">
              <a:latin typeface="HGPｺﾞｼｯｸM" pitchFamily="50" charset="-128"/>
              <a:ea typeface="HGPｺﾞｼｯｸM" pitchFamily="50" charset="-128"/>
            </a:endParaRPr>
          </a:p>
        </p:txBody>
      </p:sp>
      <p:cxnSp>
        <p:nvCxnSpPr>
          <p:cNvPr id="6" name="直線コネクタ 5"/>
          <p:cNvCxnSpPr/>
          <p:nvPr/>
        </p:nvCxnSpPr>
        <p:spPr>
          <a:xfrm>
            <a:off x="2411760" y="1988840"/>
            <a:ext cx="0" cy="460851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サブタイトル 4"/>
          <p:cNvSpPr txBox="1">
            <a:spLocks/>
          </p:cNvSpPr>
          <p:nvPr/>
        </p:nvSpPr>
        <p:spPr>
          <a:xfrm>
            <a:off x="899592" y="1916832"/>
            <a:ext cx="1368152" cy="432048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contents</a:t>
            </a:r>
            <a:endParaRPr kumimoji="1" lang="ja-JP" altLang="en-US" sz="2400" b="0" i="0" u="none" strike="noStrike" kern="1200" cap="none" spc="0" normalizeH="0" baseline="0" noProof="0" dirty="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
        <p:nvSpPr>
          <p:cNvPr id="8" name="正方形/長方形 7"/>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サブタイトル 4"/>
          <p:cNvSpPr txBox="1">
            <a:spLocks/>
          </p:cNvSpPr>
          <p:nvPr/>
        </p:nvSpPr>
        <p:spPr>
          <a:xfrm>
            <a:off x="3059832" y="1916832"/>
            <a:ext cx="5868144" cy="4680520"/>
          </a:xfrm>
          <a:prstGeom prst="rect">
            <a:avLst/>
          </a:prstGeom>
        </p:spPr>
        <p:txBody>
          <a:bodyPr vert="horz" lIns="91440" tIns="45720" rIns="91440" bIns="45720" rtlCol="0">
            <a:noAutofit/>
          </a:bodyPr>
          <a:lstStyle/>
          <a:p>
            <a:pPr marL="342900" indent="-342900">
              <a:lnSpc>
                <a:spcPct val="8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ITS</a:t>
            </a:r>
            <a:r>
              <a:rPr lang="ja-JP" altLang="en-US" sz="2400" dirty="0" smtClean="0">
                <a:solidFill>
                  <a:schemeClr val="tx1">
                    <a:lumMod val="50000"/>
                    <a:lumOff val="50000"/>
                  </a:schemeClr>
                </a:solidFill>
                <a:latin typeface="HGPｺﾞｼｯｸM" pitchFamily="50" charset="-128"/>
                <a:ea typeface="HGPｺﾞｼｯｸM" pitchFamily="50" charset="-128"/>
              </a:rPr>
              <a:t>（高度道路交通システム）って？</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ITS</a:t>
            </a:r>
            <a:r>
              <a:rPr lang="ja-JP" altLang="en-US" sz="2400" dirty="0" smtClean="0">
                <a:solidFill>
                  <a:schemeClr val="tx1">
                    <a:lumMod val="50000"/>
                    <a:lumOff val="50000"/>
                  </a:schemeClr>
                </a:solidFill>
                <a:latin typeface="HGPｺﾞｼｯｸM" pitchFamily="50" charset="-128"/>
                <a:ea typeface="HGPｺﾞｼｯｸM" pitchFamily="50" charset="-128"/>
              </a:rPr>
              <a:t>はなんのために？</a:t>
            </a:r>
          </a:p>
          <a:p>
            <a:pPr marL="342900" indent="-342900">
              <a:lnSpc>
                <a:spcPct val="8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ITS</a:t>
            </a:r>
            <a:r>
              <a:rPr lang="ja-JP" altLang="en-US" sz="2400" dirty="0" smtClean="0">
                <a:solidFill>
                  <a:schemeClr val="tx1">
                    <a:lumMod val="50000"/>
                    <a:lumOff val="50000"/>
                  </a:schemeClr>
                </a:solidFill>
                <a:latin typeface="HGPｺﾞｼｯｸM" pitchFamily="50" charset="-128"/>
                <a:ea typeface="HGPｺﾞｼｯｸM" pitchFamily="50" charset="-128"/>
              </a:rPr>
              <a:t>の世界は広い</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ITS</a:t>
            </a:r>
            <a:r>
              <a:rPr lang="ja-JP" altLang="en-US" sz="2400" dirty="0" smtClean="0">
                <a:solidFill>
                  <a:schemeClr val="tx1">
                    <a:lumMod val="50000"/>
                    <a:lumOff val="50000"/>
                  </a:schemeClr>
                </a:solidFill>
                <a:latin typeface="HGPｺﾞｼｯｸM" pitchFamily="50" charset="-128"/>
                <a:ea typeface="HGPｺﾞｼｯｸM" pitchFamily="50" charset="-128"/>
              </a:rPr>
              <a:t>で実現した技術・システム</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１　交通情報をまとめて発信</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２　ノンストップで支払い</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危険を事前に察知</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見えないところも教えてくれる</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未来の自動車</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実用化されたすごい機能</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前のクルマに合わせて自動運転</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車線に合わせてくれる</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ぶつかる前に教えてくれる</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居眠りしそうになったら</a:t>
            </a:r>
            <a:r>
              <a:rPr lang="en-US" altLang="ja-JP" sz="1500" dirty="0" smtClean="0">
                <a:solidFill>
                  <a:schemeClr val="tx1">
                    <a:lumMod val="50000"/>
                    <a:lumOff val="50000"/>
                  </a:schemeClr>
                </a:solidFill>
                <a:latin typeface="HGPｺﾞｼｯｸM" pitchFamily="50" charset="-128"/>
                <a:ea typeface="HGPｺﾞｼｯｸM" pitchFamily="50" charset="-128"/>
              </a:rPr>
              <a:t>……</a:t>
            </a: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苦手な駐車がカンタンに</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３　スタントマン泣かせの機能</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４　パトカー，救急車をサポート</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ja-JP" altLang="en-US" sz="1500" dirty="0" smtClean="0">
                <a:solidFill>
                  <a:schemeClr val="tx1">
                    <a:lumMod val="50000"/>
                    <a:lumOff val="50000"/>
                  </a:schemeClr>
                </a:solidFill>
                <a:latin typeface="HGPｺﾞｼｯｸM" pitchFamily="50" charset="-128"/>
                <a:ea typeface="HGPｺﾞｼｯｸM" pitchFamily="50" charset="-128"/>
              </a:rPr>
              <a:t>４</a:t>
            </a:r>
            <a:r>
              <a:rPr lang="en-US" altLang="ja-JP" sz="1500" dirty="0" smtClean="0">
                <a:solidFill>
                  <a:schemeClr val="tx1">
                    <a:lumMod val="50000"/>
                    <a:lumOff val="50000"/>
                  </a:schemeClr>
                </a:solidFill>
                <a:latin typeface="HGPｺﾞｼｯｸM" pitchFamily="50" charset="-128"/>
                <a:ea typeface="HGPｺﾞｼｯｸM" pitchFamily="50" charset="-128"/>
              </a:rPr>
              <a:t>-</a:t>
            </a:r>
            <a:r>
              <a:rPr lang="ja-JP" altLang="en-US" sz="1500" dirty="0" smtClean="0">
                <a:solidFill>
                  <a:schemeClr val="tx1">
                    <a:lumMod val="50000"/>
                    <a:lumOff val="50000"/>
                  </a:schemeClr>
                </a:solidFill>
                <a:latin typeface="HGPｺﾞｼｯｸM" pitchFamily="50" charset="-128"/>
                <a:ea typeface="HGPｺﾞｼｯｸM" pitchFamily="50" charset="-128"/>
              </a:rPr>
              <a:t>５　バスをサポート　</a:t>
            </a:r>
            <a:endParaRPr lang="en-US" altLang="ja-JP" sz="15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endParaRPr kumimoji="1" lang="en-US" altLang="ja-JP" sz="15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endParaRPr kumimoji="1" lang="ja-JP" altLang="en-US" sz="1500" b="0" i="0" u="none" strike="noStrike" kern="1200" cap="none" spc="0" normalizeH="0" baseline="0" noProof="0" dirty="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
        <p:nvSpPr>
          <p:cNvPr id="5" name="サブタイトル 4"/>
          <p:cNvSpPr txBox="1">
            <a:spLocks/>
          </p:cNvSpPr>
          <p:nvPr/>
        </p:nvSpPr>
        <p:spPr>
          <a:xfrm>
            <a:off x="2339752" y="1916832"/>
            <a:ext cx="864096" cy="4680520"/>
          </a:xfrm>
          <a:prstGeom prst="rect">
            <a:avLst/>
          </a:prstGeom>
          <a:noFill/>
        </p:spPr>
        <p:txBody>
          <a:bodyPr vert="horz" lIns="91440" tIns="45720" rIns="91440" bIns="45720" rtlCol="0">
            <a:noAutofit/>
          </a:bodyPr>
          <a:lstStyle/>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１．</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２</a:t>
            </a:r>
            <a:r>
              <a:rPr lang="ja-JP" altLang="en-US" sz="2400" noProof="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３</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４</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iwasaki\Desktop\2014-05-14_21h23_23.bmp"/>
          <p:cNvPicPr>
            <a:picLocks noChangeAspect="1" noChangeArrowheads="1"/>
          </p:cNvPicPr>
          <p:nvPr/>
        </p:nvPicPr>
        <p:blipFill>
          <a:blip r:embed="rId2" cstate="screen"/>
          <a:srcRect/>
          <a:stretch>
            <a:fillRect/>
          </a:stretch>
        </p:blipFill>
        <p:spPr bwMode="auto">
          <a:xfrm>
            <a:off x="827584" y="1268760"/>
            <a:ext cx="7238182" cy="5102495"/>
          </a:xfrm>
          <a:prstGeom prst="rect">
            <a:avLst/>
          </a:prstGeom>
          <a:noFill/>
          <a:ln>
            <a:solidFill>
              <a:schemeClr val="bg1">
                <a:lumMod val="50000"/>
              </a:schemeClr>
            </a:solidFill>
          </a:ln>
        </p:spPr>
      </p:pic>
      <p:sp>
        <p:nvSpPr>
          <p:cNvPr id="2" name="タイトル 1"/>
          <p:cNvSpPr>
            <a:spLocks noGrp="1"/>
          </p:cNvSpPr>
          <p:nvPr>
            <p:ph type="title"/>
          </p:nvPr>
        </p:nvSpPr>
        <p:spPr/>
        <p:txBody>
          <a:bodyPr/>
          <a:lstStyle/>
          <a:p>
            <a:pPr algn="l"/>
            <a:r>
              <a:rPr kumimoji="1" lang="ja-JP" altLang="en-US" dirty="0" smtClean="0">
                <a:latin typeface="HGPｺﾞｼｯｸM" pitchFamily="50" charset="-128"/>
                <a:ea typeface="HGPｺﾞｼｯｸM" pitchFamily="50" charset="-128"/>
              </a:rPr>
              <a:t>３．誌面データ</a:t>
            </a:r>
            <a:endParaRPr kumimoji="1" lang="ja-JP" altLang="en-US" dirty="0">
              <a:latin typeface="HGPｺﾞｼｯｸM" pitchFamily="50" charset="-128"/>
              <a:ea typeface="HGPｺﾞｼｯｸM" pitchFamily="50" charset="-128"/>
            </a:endParaRPr>
          </a:p>
        </p:txBody>
      </p:sp>
      <p:sp>
        <p:nvSpPr>
          <p:cNvPr id="7" name="正方形/長方形 6"/>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C:\Users\iwasaki\Desktop\情報科＋No2印刷誌面データ\2014-05-15_15h00_30.bmp"/>
          <p:cNvPicPr>
            <a:picLocks noChangeAspect="1" noChangeArrowheads="1"/>
          </p:cNvPicPr>
          <p:nvPr/>
        </p:nvPicPr>
        <p:blipFill>
          <a:blip r:embed="rId2" cstate="screen"/>
          <a:srcRect/>
          <a:stretch>
            <a:fillRect/>
          </a:stretch>
        </p:blipFill>
        <p:spPr bwMode="auto">
          <a:xfrm>
            <a:off x="323528" y="1340768"/>
            <a:ext cx="8546153" cy="4320480"/>
          </a:xfrm>
          <a:prstGeom prst="rect">
            <a:avLst/>
          </a:prstGeom>
          <a:noFill/>
        </p:spPr>
      </p:pic>
      <p:sp>
        <p:nvSpPr>
          <p:cNvPr id="2" name="タイトル 1"/>
          <p:cNvSpPr>
            <a:spLocks noGrp="1"/>
          </p:cNvSpPr>
          <p:nvPr>
            <p:ph type="title"/>
          </p:nvPr>
        </p:nvSpPr>
        <p:spPr/>
        <p:txBody>
          <a:bodyPr>
            <a:normAutofit/>
          </a:bodyPr>
          <a:lstStyle/>
          <a:p>
            <a:pPr algn="l"/>
            <a:r>
              <a:rPr kumimoji="1" lang="ja-JP" altLang="en-US" dirty="0" smtClean="0">
                <a:latin typeface="HGPｺﾞｼｯｸM" pitchFamily="50" charset="-128"/>
                <a:ea typeface="HGPｺﾞｼｯｸM" pitchFamily="50" charset="-128"/>
              </a:rPr>
              <a:t>４．誌面イラスト</a:t>
            </a:r>
            <a:r>
              <a:rPr kumimoji="1" lang="ja-JP" altLang="en-US" sz="1800" dirty="0" smtClean="0">
                <a:latin typeface="HGPｺﾞｼｯｸM" pitchFamily="50" charset="-128"/>
                <a:ea typeface="HGPｺﾞｼｯｸM" pitchFamily="50" charset="-128"/>
              </a:rPr>
              <a:t>（イラスト本文含む）</a:t>
            </a:r>
            <a:endParaRPr kumimoji="1" lang="ja-JP" altLang="en-US" sz="1800" dirty="0">
              <a:latin typeface="HGPｺﾞｼｯｸM" pitchFamily="50" charset="-128"/>
              <a:ea typeface="HGPｺﾞｼｯｸM" pitchFamily="50" charset="-128"/>
            </a:endParaRPr>
          </a:p>
        </p:txBody>
      </p:sp>
      <p:sp>
        <p:nvSpPr>
          <p:cNvPr id="7" name="正方形/長方形 6"/>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descr="C:\Users\iwasaki\Desktop\情報科＋No2印刷誌面データ\2014-05-15_15h00_48.bmp"/>
          <p:cNvPicPr>
            <a:picLocks noChangeAspect="1" noChangeArrowheads="1"/>
          </p:cNvPicPr>
          <p:nvPr/>
        </p:nvPicPr>
        <p:blipFill>
          <a:blip r:embed="rId2" cstate="screen"/>
          <a:srcRect/>
          <a:stretch>
            <a:fillRect/>
          </a:stretch>
        </p:blipFill>
        <p:spPr bwMode="auto">
          <a:xfrm>
            <a:off x="467544" y="1268760"/>
            <a:ext cx="7771103" cy="5322690"/>
          </a:xfrm>
          <a:prstGeom prst="rect">
            <a:avLst/>
          </a:prstGeom>
          <a:noFill/>
        </p:spPr>
      </p:pic>
      <p:sp>
        <p:nvSpPr>
          <p:cNvPr id="2" name="タイトル 1"/>
          <p:cNvSpPr>
            <a:spLocks noGrp="1"/>
          </p:cNvSpPr>
          <p:nvPr>
            <p:ph type="title"/>
          </p:nvPr>
        </p:nvSpPr>
        <p:spPr/>
        <p:txBody>
          <a:bodyPr>
            <a:normAutofit/>
          </a:bodyPr>
          <a:lstStyle/>
          <a:p>
            <a:pPr algn="l"/>
            <a:r>
              <a:rPr kumimoji="1" lang="ja-JP" altLang="en-US" dirty="0" smtClean="0">
                <a:latin typeface="HGPｺﾞｼｯｸM" pitchFamily="50" charset="-128"/>
                <a:ea typeface="HGPｺﾞｼｯｸM" pitchFamily="50" charset="-128"/>
              </a:rPr>
              <a:t>４．誌面</a:t>
            </a:r>
            <a:r>
              <a:rPr lang="ja-JP" altLang="en-US" dirty="0" smtClean="0">
                <a:latin typeface="HGPｺﾞｼｯｸM" pitchFamily="50" charset="-128"/>
                <a:ea typeface="HGPｺﾞｼｯｸM" pitchFamily="50" charset="-128"/>
              </a:rPr>
              <a:t>イラスト</a:t>
            </a:r>
            <a:r>
              <a:rPr lang="ja-JP" altLang="en-US" sz="1600" dirty="0" smtClean="0">
                <a:latin typeface="HGPｺﾞｼｯｸM" pitchFamily="50" charset="-128"/>
                <a:ea typeface="HGPｺﾞｼｯｸM" pitchFamily="50" charset="-128"/>
              </a:rPr>
              <a:t>（イラストのみ）</a:t>
            </a:r>
            <a:endParaRPr kumimoji="1" lang="ja-JP" altLang="en-US" sz="1600" dirty="0">
              <a:latin typeface="HGPｺﾞｼｯｸM" pitchFamily="50" charset="-128"/>
              <a:ea typeface="HGPｺﾞｼｯｸM" pitchFamily="50" charset="-128"/>
            </a:endParaRPr>
          </a:p>
        </p:txBody>
      </p:sp>
      <p:sp>
        <p:nvSpPr>
          <p:cNvPr id="7" name="正方形/長方形 6"/>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484784"/>
            <a:ext cx="7560840" cy="604664"/>
          </a:xfrm>
        </p:spPr>
        <p:txBody>
          <a:bodyPr>
            <a:noAutofit/>
          </a:bodyPr>
          <a:lstStyle/>
          <a:p>
            <a:pPr>
              <a:buNone/>
            </a:pPr>
            <a:r>
              <a:rPr kumimoji="1" lang="ja-JP" altLang="en-US" dirty="0" smtClean="0">
                <a:latin typeface="HGPｺﾞｼｯｸE" pitchFamily="50" charset="-128"/>
                <a:ea typeface="HGPｺﾞｼｯｸE" pitchFamily="50" charset="-128"/>
              </a:rPr>
              <a:t>●</a:t>
            </a:r>
            <a:r>
              <a:rPr kumimoji="1" lang="en-US" altLang="ja-JP" dirty="0" smtClean="0">
                <a:latin typeface="HGPｺﾞｼｯｸE" pitchFamily="50" charset="-128"/>
                <a:ea typeface="HGPｺﾞｼｯｸE" pitchFamily="50" charset="-128"/>
              </a:rPr>
              <a:t>ITS</a:t>
            </a:r>
            <a:r>
              <a:rPr kumimoji="1" lang="ja-JP" altLang="en-US" dirty="0" smtClean="0">
                <a:latin typeface="HGPｺﾞｼｯｸE" pitchFamily="50" charset="-128"/>
                <a:ea typeface="HGPｺﾞｼｯｸE" pitchFamily="50" charset="-128"/>
              </a:rPr>
              <a:t>とは</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7092280" y="4437112"/>
            <a:ext cx="1872208" cy="1872208"/>
          </a:xfrm>
          <a:prstGeom prst="ellipse">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8244408" y="4653136"/>
            <a:ext cx="216024" cy="216024"/>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7164288" y="5157192"/>
            <a:ext cx="1728192" cy="523220"/>
          </a:xfrm>
          <a:prstGeom prst="rect">
            <a:avLst/>
          </a:prstGeom>
          <a:noFill/>
        </p:spPr>
        <p:txBody>
          <a:bodyPr wrap="square" rtlCol="0">
            <a:spAutoFit/>
          </a:bodyPr>
          <a:lstStyle/>
          <a:p>
            <a:pPr algn="ctr"/>
            <a:r>
              <a:rPr kumimoji="1" lang="ja-JP" altLang="en-US" sz="2800" dirty="0" smtClean="0">
                <a:latin typeface="HGPｺﾞｼｯｸE" pitchFamily="50" charset="-128"/>
                <a:ea typeface="HGPｺﾞｼｯｸE" pitchFamily="50" charset="-128"/>
              </a:rPr>
              <a:t>クルマ</a:t>
            </a:r>
            <a:endParaRPr kumimoji="1" lang="ja-JP" altLang="en-US" sz="2800" dirty="0">
              <a:latin typeface="HGPｺﾞｼｯｸE" pitchFamily="50" charset="-128"/>
              <a:ea typeface="HGPｺﾞｼｯｸE" pitchFamily="50" charset="-128"/>
            </a:endParaRPr>
          </a:p>
        </p:txBody>
      </p:sp>
      <p:sp>
        <p:nvSpPr>
          <p:cNvPr id="26" name="円/楕円 25"/>
          <p:cNvSpPr/>
          <p:nvPr/>
        </p:nvSpPr>
        <p:spPr>
          <a:xfrm>
            <a:off x="4572000" y="4437112"/>
            <a:ext cx="1872208" cy="1872208"/>
          </a:xfrm>
          <a:prstGeom prst="ellipse">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724128" y="4653136"/>
            <a:ext cx="216024" cy="216024"/>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796136" y="2232248"/>
            <a:ext cx="1872208" cy="1872208"/>
          </a:xfrm>
          <a:prstGeom prst="ellipse">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6948264" y="2448272"/>
            <a:ext cx="216024" cy="216024"/>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5796136" y="2952328"/>
            <a:ext cx="1872208" cy="523220"/>
          </a:xfrm>
          <a:prstGeom prst="rect">
            <a:avLst/>
          </a:prstGeom>
          <a:noFill/>
        </p:spPr>
        <p:txBody>
          <a:bodyPr wrap="square" rtlCol="0">
            <a:spAutoFit/>
          </a:bodyPr>
          <a:lstStyle/>
          <a:p>
            <a:pPr algn="ctr"/>
            <a:r>
              <a:rPr lang="ja-JP" altLang="en-US" sz="2800" dirty="0" smtClean="0">
                <a:latin typeface="HGPｺﾞｼｯｸE" pitchFamily="50" charset="-128"/>
                <a:ea typeface="HGPｺﾞｼｯｸE" pitchFamily="50" charset="-128"/>
              </a:rPr>
              <a:t>人</a:t>
            </a:r>
            <a:endParaRPr lang="en-US" altLang="ja-JP" sz="2800" dirty="0" smtClean="0">
              <a:latin typeface="HGPｺﾞｼｯｸE" pitchFamily="50" charset="-128"/>
              <a:ea typeface="HGPｺﾞｼｯｸE" pitchFamily="50" charset="-128"/>
            </a:endParaRPr>
          </a:p>
        </p:txBody>
      </p:sp>
      <p:sp>
        <p:nvSpPr>
          <p:cNvPr id="33" name="テキスト ボックス 32"/>
          <p:cNvSpPr txBox="1"/>
          <p:nvPr/>
        </p:nvSpPr>
        <p:spPr>
          <a:xfrm>
            <a:off x="4572000" y="5157192"/>
            <a:ext cx="1872208" cy="523220"/>
          </a:xfrm>
          <a:prstGeom prst="rect">
            <a:avLst/>
          </a:prstGeom>
          <a:noFill/>
        </p:spPr>
        <p:txBody>
          <a:bodyPr wrap="square" rtlCol="0">
            <a:spAutoFit/>
          </a:bodyPr>
          <a:lstStyle/>
          <a:p>
            <a:pPr algn="ctr"/>
            <a:r>
              <a:rPr lang="ja-JP" altLang="en-US" sz="2800" dirty="0" smtClean="0">
                <a:latin typeface="HGPｺﾞｼｯｸE" pitchFamily="50" charset="-128"/>
                <a:ea typeface="HGPｺﾞｼｯｸE" pitchFamily="50" charset="-128"/>
              </a:rPr>
              <a:t>道路</a:t>
            </a:r>
            <a:endParaRPr lang="en-US" altLang="ja-JP" sz="2800" dirty="0" smtClean="0">
              <a:latin typeface="HGPｺﾞｼｯｸE" pitchFamily="50" charset="-128"/>
              <a:ea typeface="HGPｺﾞｼｯｸE" pitchFamily="50" charset="-128"/>
            </a:endParaRPr>
          </a:p>
        </p:txBody>
      </p:sp>
      <p:sp>
        <p:nvSpPr>
          <p:cNvPr id="34" name="左右矢印 33"/>
          <p:cNvSpPr/>
          <p:nvPr/>
        </p:nvSpPr>
        <p:spPr>
          <a:xfrm rot="2700000">
            <a:off x="6946234" y="3838794"/>
            <a:ext cx="1056910" cy="432048"/>
          </a:xfrm>
          <a:prstGeom prst="leftRightArrow">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左右矢印 34"/>
          <p:cNvSpPr/>
          <p:nvPr/>
        </p:nvSpPr>
        <p:spPr>
          <a:xfrm rot="18900000">
            <a:off x="5506075" y="3910802"/>
            <a:ext cx="1056910" cy="432048"/>
          </a:xfrm>
          <a:prstGeom prst="leftRightArrow">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左右矢印 35"/>
          <p:cNvSpPr/>
          <p:nvPr/>
        </p:nvSpPr>
        <p:spPr>
          <a:xfrm>
            <a:off x="6228184" y="4824536"/>
            <a:ext cx="1056910" cy="432048"/>
          </a:xfrm>
          <a:prstGeom prst="leftRightArrow">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テキスト ボックス 21"/>
          <p:cNvSpPr txBox="1"/>
          <p:nvPr/>
        </p:nvSpPr>
        <p:spPr>
          <a:xfrm>
            <a:off x="395536" y="2492896"/>
            <a:ext cx="5976664" cy="3046988"/>
          </a:xfrm>
          <a:prstGeom prst="rect">
            <a:avLst/>
          </a:prstGeom>
          <a:noFill/>
        </p:spPr>
        <p:txBody>
          <a:bodyPr wrap="square" rtlCol="0">
            <a:spAutoFit/>
          </a:bodyPr>
          <a:lstStyle/>
          <a:p>
            <a:pPr>
              <a:lnSpc>
                <a:spcPct val="120000"/>
              </a:lnSpc>
            </a:pPr>
            <a:r>
              <a:rPr lang="ja-JP" altLang="en-US" sz="3200" dirty="0" smtClean="0">
                <a:solidFill>
                  <a:schemeClr val="accent6">
                    <a:lumMod val="75000"/>
                  </a:schemeClr>
                </a:solidFill>
                <a:latin typeface="HGPｺﾞｼｯｸE" pitchFamily="50" charset="-128"/>
                <a:ea typeface="HGPｺﾞｼｯｸE" pitchFamily="50" charset="-128"/>
              </a:rPr>
              <a:t>情報通信技術</a:t>
            </a:r>
            <a:r>
              <a:rPr lang="ja-JP" altLang="en-US" sz="3200" dirty="0" smtClean="0">
                <a:latin typeface="HGPｺﾞｼｯｸM" pitchFamily="50" charset="-128"/>
                <a:ea typeface="HGPｺﾞｼｯｸM" pitchFamily="50" charset="-128"/>
              </a:rPr>
              <a:t>を用いて，</a:t>
            </a:r>
            <a:endParaRPr lang="en-US" altLang="ja-JP" sz="3200" dirty="0" smtClean="0">
              <a:latin typeface="HGPｺﾞｼｯｸM" pitchFamily="50" charset="-128"/>
              <a:ea typeface="HGPｺﾞｼｯｸM" pitchFamily="50" charset="-128"/>
            </a:endParaRPr>
          </a:p>
          <a:p>
            <a:pPr>
              <a:lnSpc>
                <a:spcPct val="120000"/>
              </a:lnSpc>
            </a:pPr>
            <a:r>
              <a:rPr lang="ja-JP" altLang="en-US" sz="3200" dirty="0" smtClean="0">
                <a:solidFill>
                  <a:schemeClr val="accent6">
                    <a:lumMod val="75000"/>
                  </a:schemeClr>
                </a:solidFill>
                <a:latin typeface="HGPｺﾞｼｯｸE" pitchFamily="50" charset="-128"/>
                <a:ea typeface="HGPｺﾞｼｯｸE" pitchFamily="50" charset="-128"/>
              </a:rPr>
              <a:t>人</a:t>
            </a:r>
            <a:r>
              <a:rPr lang="ja-JP" altLang="en-US" sz="3200" dirty="0" smtClean="0">
                <a:latin typeface="HGPｺﾞｼｯｸM" pitchFamily="50" charset="-128"/>
                <a:ea typeface="HGPｺﾞｼｯｸM" pitchFamily="50" charset="-128"/>
              </a:rPr>
              <a:t>と</a:t>
            </a:r>
            <a:r>
              <a:rPr lang="ja-JP" altLang="en-US" sz="3200" dirty="0" smtClean="0">
                <a:solidFill>
                  <a:schemeClr val="accent6">
                    <a:lumMod val="75000"/>
                  </a:schemeClr>
                </a:solidFill>
                <a:latin typeface="HGPｺﾞｼｯｸE" pitchFamily="50" charset="-128"/>
                <a:ea typeface="HGPｺﾞｼｯｸE" pitchFamily="50" charset="-128"/>
              </a:rPr>
              <a:t>道路</a:t>
            </a:r>
            <a:r>
              <a:rPr lang="ja-JP" altLang="en-US" sz="3200" dirty="0" smtClean="0">
                <a:latin typeface="HGPｺﾞｼｯｸM" pitchFamily="50" charset="-128"/>
                <a:ea typeface="HGPｺﾞｼｯｸM" pitchFamily="50" charset="-128"/>
              </a:rPr>
              <a:t>と</a:t>
            </a:r>
            <a:r>
              <a:rPr lang="ja-JP" altLang="en-US" sz="3200" dirty="0" smtClean="0">
                <a:solidFill>
                  <a:schemeClr val="accent6">
                    <a:lumMod val="75000"/>
                  </a:schemeClr>
                </a:solidFill>
                <a:latin typeface="HGPｺﾞｼｯｸE" pitchFamily="50" charset="-128"/>
                <a:ea typeface="HGPｺﾞｼｯｸE" pitchFamily="50" charset="-128"/>
              </a:rPr>
              <a:t>クルマ</a:t>
            </a:r>
            <a:r>
              <a:rPr lang="ja-JP" altLang="en-US" sz="3200" dirty="0" smtClean="0">
                <a:latin typeface="HGPｺﾞｼｯｸM" pitchFamily="50" charset="-128"/>
                <a:ea typeface="HGPｺﾞｼｯｸM" pitchFamily="50" charset="-128"/>
              </a:rPr>
              <a:t>を</a:t>
            </a:r>
            <a:endParaRPr lang="en-US" altLang="ja-JP" sz="3200" dirty="0" smtClean="0">
              <a:latin typeface="HGPｺﾞｼｯｸM" pitchFamily="50" charset="-128"/>
              <a:ea typeface="HGPｺﾞｼｯｸM" pitchFamily="50" charset="-128"/>
            </a:endParaRPr>
          </a:p>
          <a:p>
            <a:pPr>
              <a:lnSpc>
                <a:spcPct val="120000"/>
              </a:lnSpc>
            </a:pPr>
            <a:r>
              <a:rPr lang="ja-JP" altLang="en-US" sz="3200" dirty="0" smtClean="0">
                <a:latin typeface="HGPｺﾞｼｯｸM" pitchFamily="50" charset="-128"/>
                <a:ea typeface="HGPｺﾞｼｯｸM" pitchFamily="50" charset="-128"/>
              </a:rPr>
              <a:t>ネットワークで結び，</a:t>
            </a:r>
            <a:endParaRPr lang="en-US" altLang="ja-JP" sz="3200" dirty="0" smtClean="0">
              <a:latin typeface="HGPｺﾞｼｯｸM" pitchFamily="50" charset="-128"/>
              <a:ea typeface="HGPｺﾞｼｯｸM" pitchFamily="50" charset="-128"/>
            </a:endParaRPr>
          </a:p>
          <a:p>
            <a:pPr>
              <a:lnSpc>
                <a:spcPct val="120000"/>
              </a:lnSpc>
            </a:pPr>
            <a:r>
              <a:rPr lang="ja-JP" altLang="en-US" sz="3200" u="sng" dirty="0" smtClean="0">
                <a:solidFill>
                  <a:schemeClr val="accent6">
                    <a:lumMod val="75000"/>
                  </a:schemeClr>
                </a:solidFill>
                <a:latin typeface="HGPｺﾞｼｯｸE" pitchFamily="50" charset="-128"/>
                <a:ea typeface="HGPｺﾞｼｯｸE" pitchFamily="50" charset="-128"/>
              </a:rPr>
              <a:t>道路交通問題</a:t>
            </a:r>
            <a:r>
              <a:rPr lang="ja-JP" altLang="en-US" sz="3200" dirty="0" smtClean="0">
                <a:latin typeface="HGPｺﾞｼｯｸM" pitchFamily="50" charset="-128"/>
                <a:ea typeface="HGPｺﾞｼｯｸM" pitchFamily="50" charset="-128"/>
              </a:rPr>
              <a:t>を</a:t>
            </a:r>
            <a:r>
              <a:rPr lang="ja-JP" altLang="en-US" sz="3200" dirty="0" smtClean="0">
                <a:solidFill>
                  <a:schemeClr val="accent6">
                    <a:lumMod val="75000"/>
                  </a:schemeClr>
                </a:solidFill>
                <a:latin typeface="HGPｺﾞｼｯｸE" pitchFamily="50" charset="-128"/>
                <a:ea typeface="HGPｺﾞｼｯｸE" pitchFamily="50" charset="-128"/>
              </a:rPr>
              <a:t>解決</a:t>
            </a:r>
            <a:r>
              <a:rPr lang="ja-JP" altLang="en-US" sz="3200" dirty="0" smtClean="0">
                <a:latin typeface="HGPｺﾞｼｯｸM" pitchFamily="50" charset="-128"/>
                <a:ea typeface="HGPｺﾞｼｯｸM" pitchFamily="50" charset="-128"/>
              </a:rPr>
              <a:t>する</a:t>
            </a:r>
            <a:endParaRPr lang="en-US" altLang="ja-JP" sz="3200" dirty="0" smtClean="0">
              <a:latin typeface="HGPｺﾞｼｯｸM" pitchFamily="50" charset="-128"/>
              <a:ea typeface="HGPｺﾞｼｯｸM" pitchFamily="50" charset="-128"/>
            </a:endParaRPr>
          </a:p>
          <a:p>
            <a:pPr>
              <a:lnSpc>
                <a:spcPct val="120000"/>
              </a:lnSpc>
            </a:pPr>
            <a:r>
              <a:rPr lang="ja-JP" altLang="en-US" sz="3200" dirty="0" smtClean="0">
                <a:latin typeface="HGPｺﾞｼｯｸM" pitchFamily="50" charset="-128"/>
                <a:ea typeface="HGPｺﾞｼｯｸM" pitchFamily="50" charset="-128"/>
              </a:rPr>
              <a:t>ためのシステム</a:t>
            </a:r>
            <a:endParaRPr lang="en-US" altLang="ja-JP" sz="3200" dirty="0" smtClean="0">
              <a:latin typeface="HGPｺﾞｼｯｸM" pitchFamily="50" charset="-128"/>
              <a:ea typeface="HGPｺﾞｼｯｸM" pitchFamily="50" charset="-128"/>
            </a:endParaRPr>
          </a:p>
        </p:txBody>
      </p:sp>
      <p:sp>
        <p:nvSpPr>
          <p:cNvPr id="19" name="テキスト ボックス 18"/>
          <p:cNvSpPr txBox="1"/>
          <p:nvPr/>
        </p:nvSpPr>
        <p:spPr>
          <a:xfrm>
            <a:off x="5940152" y="4221088"/>
            <a:ext cx="1872208" cy="461665"/>
          </a:xfrm>
          <a:prstGeom prst="rect">
            <a:avLst/>
          </a:prstGeom>
          <a:noFill/>
        </p:spPr>
        <p:txBody>
          <a:bodyPr wrap="square" rtlCol="0">
            <a:spAutoFit/>
          </a:bodyPr>
          <a:lstStyle/>
          <a:p>
            <a:pPr>
              <a:lnSpc>
                <a:spcPct val="120000"/>
              </a:lnSpc>
            </a:pPr>
            <a:r>
              <a:rPr lang="ja-JP" altLang="en-US" sz="2000" dirty="0" smtClean="0">
                <a:latin typeface="HGPｺﾞｼｯｸE" pitchFamily="50" charset="-128"/>
                <a:ea typeface="HGPｺﾞｼｯｸE" pitchFamily="50" charset="-128"/>
              </a:rPr>
              <a:t>情報通信技術</a:t>
            </a:r>
            <a:endParaRPr lang="en-US" altLang="ja-JP" sz="2000" dirty="0" smtClean="0">
              <a:latin typeface="HGPｺﾞｼｯｸM" pitchFamily="50" charset="-128"/>
              <a:ea typeface="HGPｺﾞｼｯｸM" pitchFamily="50" charset="-128"/>
            </a:endParaRPr>
          </a:p>
        </p:txBody>
      </p:sp>
      <p:sp>
        <p:nvSpPr>
          <p:cNvPr id="20" name="タイトル 1"/>
          <p:cNvSpPr txBox="1">
            <a:spLocks/>
          </p:cNvSpPr>
          <p:nvPr/>
        </p:nvSpPr>
        <p:spPr>
          <a:xfrm>
            <a:off x="457200" y="274638"/>
            <a:ext cx="8686800" cy="1143000"/>
          </a:xfrm>
          <a:prstGeom prst="rect">
            <a:avLst/>
          </a:prstGeom>
        </p:spPr>
        <p:txBody>
          <a:bodyPr vert="horz" lIns="91440" tIns="45720" rIns="91440" bIns="45720" rtlCol="0" anchor="ctr">
            <a:normAutofit fontScale="92500"/>
          </a:bodyPr>
          <a:lstStyle/>
          <a:p>
            <a:pPr lvl="0">
              <a:spcBef>
                <a:spcPct val="0"/>
              </a:spcBef>
            </a:pPr>
            <a:r>
              <a:rPr lang="ja-JP" altLang="en-US" sz="4400" dirty="0" smtClean="0">
                <a:solidFill>
                  <a:srgbClr val="0070C0"/>
                </a:solidFill>
                <a:latin typeface="HGPｺﾞｼｯｸM" pitchFamily="50" charset="-128"/>
                <a:ea typeface="HGPｺﾞｼｯｸM" pitchFamily="50" charset="-128"/>
              </a:rPr>
              <a:t>１．</a:t>
            </a:r>
            <a:r>
              <a:rPr lang="en-US" altLang="ja-JP" sz="4400" dirty="0" smtClean="0">
                <a:solidFill>
                  <a:srgbClr val="0070C0"/>
                </a:solidFill>
                <a:latin typeface="HGPｺﾞｼｯｸM" pitchFamily="50" charset="-128"/>
                <a:ea typeface="HGPｺﾞｼｯｸM" pitchFamily="50" charset="-128"/>
              </a:rPr>
              <a:t>ITS</a:t>
            </a:r>
            <a:r>
              <a:rPr lang="ja-JP" altLang="en-US" sz="4400" dirty="0" smtClean="0">
                <a:solidFill>
                  <a:srgbClr val="0070C0"/>
                </a:solidFill>
                <a:latin typeface="HGPｺﾞｼｯｸM" pitchFamily="50" charset="-128"/>
                <a:ea typeface="HGPｺﾞｼｯｸM" pitchFamily="50" charset="-128"/>
              </a:rPr>
              <a:t>（高度道路交通システム）って？</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コネクタ 22"/>
          <p:cNvCxnSpPr/>
          <p:nvPr/>
        </p:nvCxnSpPr>
        <p:spPr>
          <a:xfrm>
            <a:off x="395536" y="5192384"/>
            <a:ext cx="78488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95536" y="2852936"/>
            <a:ext cx="7848872"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円/楕円 36"/>
          <p:cNvSpPr/>
          <p:nvPr/>
        </p:nvSpPr>
        <p:spPr>
          <a:xfrm>
            <a:off x="2915816" y="2636912"/>
            <a:ext cx="2808312" cy="2808312"/>
          </a:xfrm>
          <a:prstGeom prst="ellipse">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コンテンツ プレースホルダ 2"/>
          <p:cNvSpPr>
            <a:spLocks noGrp="1"/>
          </p:cNvSpPr>
          <p:nvPr>
            <p:ph idx="1"/>
          </p:nvPr>
        </p:nvSpPr>
        <p:spPr>
          <a:xfrm>
            <a:off x="467544" y="1340768"/>
            <a:ext cx="7560840" cy="604664"/>
          </a:xfrm>
        </p:spPr>
        <p:txBody>
          <a:bodyPr>
            <a:noAutofit/>
          </a:bodyPr>
          <a:lstStyle/>
          <a:p>
            <a:pPr>
              <a:buNone/>
            </a:pPr>
            <a:r>
              <a:rPr kumimoji="1" lang="ja-JP" altLang="en-US" dirty="0" smtClean="0">
                <a:latin typeface="HGPｺﾞｼｯｸE" pitchFamily="50" charset="-128"/>
                <a:ea typeface="HGPｺﾞｼｯｸE" pitchFamily="50" charset="-128"/>
              </a:rPr>
              <a:t>●道路交通問題を解消</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915816" y="3789040"/>
            <a:ext cx="2808312" cy="523220"/>
          </a:xfrm>
          <a:prstGeom prst="rect">
            <a:avLst/>
          </a:prstGeom>
          <a:noFill/>
        </p:spPr>
        <p:txBody>
          <a:bodyPr wrap="square" rtlCol="0">
            <a:spAutoFit/>
          </a:bodyPr>
          <a:lstStyle/>
          <a:p>
            <a:pPr algn="ctr"/>
            <a:r>
              <a:rPr lang="zh-TW" altLang="en-US" sz="2800" dirty="0" smtClean="0">
                <a:solidFill>
                  <a:schemeClr val="bg1"/>
                </a:solidFill>
                <a:latin typeface="HGPｺﾞｼｯｸE" pitchFamily="50" charset="-128"/>
                <a:ea typeface="HGPｺﾞｼｯｸE" pitchFamily="50" charset="-128"/>
              </a:rPr>
              <a:t>道路交通問題</a:t>
            </a:r>
          </a:p>
        </p:txBody>
      </p:sp>
      <p:sp>
        <p:nvSpPr>
          <p:cNvPr id="22" name="テキスト ボックス 21"/>
          <p:cNvSpPr txBox="1"/>
          <p:nvPr/>
        </p:nvSpPr>
        <p:spPr>
          <a:xfrm>
            <a:off x="683568" y="2204864"/>
            <a:ext cx="2016224" cy="604781"/>
          </a:xfrm>
          <a:prstGeom prst="rect">
            <a:avLst/>
          </a:prstGeom>
          <a:noFill/>
        </p:spPr>
        <p:txBody>
          <a:bodyPr wrap="square" rtlCol="0">
            <a:spAutoFit/>
          </a:bodyPr>
          <a:lstStyle/>
          <a:p>
            <a:pPr>
              <a:lnSpc>
                <a:spcPct val="120000"/>
              </a:lnSpc>
            </a:pPr>
            <a:r>
              <a:rPr lang="ja-JP" altLang="en-US" sz="3200" dirty="0" smtClean="0">
                <a:solidFill>
                  <a:schemeClr val="accent6">
                    <a:lumMod val="75000"/>
                  </a:schemeClr>
                </a:solidFill>
                <a:latin typeface="HGPｺﾞｼｯｸE" pitchFamily="50" charset="-128"/>
                <a:ea typeface="HGPｺﾞｼｯｸE" pitchFamily="50" charset="-128"/>
              </a:rPr>
              <a:t>交通事故</a:t>
            </a:r>
          </a:p>
        </p:txBody>
      </p:sp>
      <p:sp>
        <p:nvSpPr>
          <p:cNvPr id="41" name="テキスト ボックス 40"/>
          <p:cNvSpPr txBox="1"/>
          <p:nvPr/>
        </p:nvSpPr>
        <p:spPr>
          <a:xfrm>
            <a:off x="683568" y="4581128"/>
            <a:ext cx="1872208" cy="604781"/>
          </a:xfrm>
          <a:prstGeom prst="rect">
            <a:avLst/>
          </a:prstGeom>
          <a:noFill/>
        </p:spPr>
        <p:txBody>
          <a:bodyPr wrap="square" rtlCol="0">
            <a:spAutoFit/>
          </a:bodyPr>
          <a:lstStyle/>
          <a:p>
            <a:pPr>
              <a:lnSpc>
                <a:spcPct val="120000"/>
              </a:lnSpc>
            </a:pPr>
            <a:r>
              <a:rPr lang="ja-JP" altLang="en-US" sz="3200" dirty="0" smtClean="0">
                <a:solidFill>
                  <a:schemeClr val="accent6">
                    <a:lumMod val="75000"/>
                  </a:schemeClr>
                </a:solidFill>
                <a:latin typeface="HGPｺﾞｼｯｸE" pitchFamily="50" charset="-128"/>
                <a:ea typeface="HGPｺﾞｼｯｸE" pitchFamily="50" charset="-128"/>
              </a:rPr>
              <a:t>交通渋滞 </a:t>
            </a:r>
            <a:endParaRPr lang="en-US" altLang="ja-JP" sz="3200" dirty="0" smtClean="0">
              <a:solidFill>
                <a:schemeClr val="accent6">
                  <a:lumMod val="75000"/>
                </a:schemeClr>
              </a:solidFill>
              <a:latin typeface="HGPｺﾞｼｯｸE" pitchFamily="50" charset="-128"/>
              <a:ea typeface="HGPｺﾞｼｯｸE" pitchFamily="50" charset="-128"/>
            </a:endParaRPr>
          </a:p>
        </p:txBody>
      </p:sp>
      <p:sp>
        <p:nvSpPr>
          <p:cNvPr id="42" name="テキスト ボックス 41"/>
          <p:cNvSpPr txBox="1"/>
          <p:nvPr/>
        </p:nvSpPr>
        <p:spPr>
          <a:xfrm>
            <a:off x="5292080" y="2204864"/>
            <a:ext cx="2232248" cy="604781"/>
          </a:xfrm>
          <a:prstGeom prst="rect">
            <a:avLst/>
          </a:prstGeom>
          <a:noFill/>
        </p:spPr>
        <p:txBody>
          <a:bodyPr wrap="square" rtlCol="0">
            <a:spAutoFit/>
          </a:bodyPr>
          <a:lstStyle/>
          <a:p>
            <a:pPr algn="r">
              <a:lnSpc>
                <a:spcPct val="120000"/>
              </a:lnSpc>
            </a:pPr>
            <a:r>
              <a:rPr lang="en-US" altLang="ja-JP" sz="3200" dirty="0" smtClean="0">
                <a:solidFill>
                  <a:schemeClr val="accent6">
                    <a:lumMod val="75000"/>
                  </a:schemeClr>
                </a:solidFill>
                <a:latin typeface="HGPｺﾞｼｯｸE" pitchFamily="50" charset="-128"/>
                <a:ea typeface="HGPｺﾞｼｯｸE" pitchFamily="50" charset="-128"/>
              </a:rPr>
              <a:t>CO</a:t>
            </a:r>
            <a:r>
              <a:rPr lang="en-US" altLang="ja-JP" dirty="0" smtClean="0">
                <a:solidFill>
                  <a:schemeClr val="accent6">
                    <a:lumMod val="75000"/>
                  </a:schemeClr>
                </a:solidFill>
                <a:latin typeface="HGPｺﾞｼｯｸE" pitchFamily="50" charset="-128"/>
                <a:ea typeface="HGPｺﾞｼｯｸE" pitchFamily="50" charset="-128"/>
              </a:rPr>
              <a:t>2</a:t>
            </a:r>
            <a:r>
              <a:rPr lang="ja-JP" altLang="en-US" sz="3200" dirty="0" smtClean="0">
                <a:solidFill>
                  <a:schemeClr val="accent6">
                    <a:lumMod val="75000"/>
                  </a:schemeClr>
                </a:solidFill>
                <a:latin typeface="HGPｺﾞｼｯｸE" pitchFamily="50" charset="-128"/>
                <a:ea typeface="HGPｺﾞｼｯｸE" pitchFamily="50" charset="-128"/>
              </a:rPr>
              <a:t>削減</a:t>
            </a:r>
          </a:p>
        </p:txBody>
      </p:sp>
      <p:sp>
        <p:nvSpPr>
          <p:cNvPr id="44" name="テキスト ボックス 43"/>
          <p:cNvSpPr txBox="1"/>
          <p:nvPr/>
        </p:nvSpPr>
        <p:spPr>
          <a:xfrm>
            <a:off x="5580112" y="4581128"/>
            <a:ext cx="2411760" cy="604781"/>
          </a:xfrm>
          <a:prstGeom prst="rect">
            <a:avLst/>
          </a:prstGeom>
          <a:noFill/>
        </p:spPr>
        <p:txBody>
          <a:bodyPr wrap="square" rtlCol="0">
            <a:spAutoFit/>
          </a:bodyPr>
          <a:lstStyle/>
          <a:p>
            <a:pPr algn="r">
              <a:lnSpc>
                <a:spcPct val="120000"/>
              </a:lnSpc>
            </a:pPr>
            <a:r>
              <a:rPr lang="ja-JP" altLang="en-US" sz="3200" dirty="0" smtClean="0">
                <a:solidFill>
                  <a:schemeClr val="accent6">
                    <a:lumMod val="75000"/>
                  </a:schemeClr>
                </a:solidFill>
                <a:latin typeface="HGPｺﾞｼｯｸE" pitchFamily="50" charset="-128"/>
                <a:ea typeface="HGPｺﾞｼｯｸE" pitchFamily="50" charset="-128"/>
              </a:rPr>
              <a:t>超高齢社会</a:t>
            </a:r>
          </a:p>
        </p:txBody>
      </p:sp>
      <p:sp>
        <p:nvSpPr>
          <p:cNvPr id="15"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lvl="0">
              <a:spcBef>
                <a:spcPct val="0"/>
              </a:spcBef>
            </a:pPr>
            <a:r>
              <a:rPr lang="ja-JP" altLang="en-US" sz="4400" dirty="0" smtClean="0">
                <a:solidFill>
                  <a:srgbClr val="0070C0"/>
                </a:solidFill>
                <a:latin typeface="HGPｺﾞｼｯｸM" pitchFamily="50" charset="-128"/>
                <a:ea typeface="HGPｺﾞｼｯｸM" pitchFamily="50" charset="-128"/>
              </a:rPr>
              <a:t>２．</a:t>
            </a:r>
            <a:r>
              <a:rPr lang="en-US" altLang="ja-JP" sz="4400" dirty="0" smtClean="0">
                <a:solidFill>
                  <a:srgbClr val="0070C0"/>
                </a:solidFill>
                <a:latin typeface="HGPｺﾞｼｯｸM" pitchFamily="50" charset="-128"/>
                <a:ea typeface="HGPｺﾞｼｯｸM" pitchFamily="50" charset="-128"/>
              </a:rPr>
              <a:t>ITS</a:t>
            </a:r>
            <a:r>
              <a:rPr lang="ja-JP" altLang="en-US" sz="4400" dirty="0" smtClean="0">
                <a:solidFill>
                  <a:srgbClr val="0070C0"/>
                </a:solidFill>
                <a:latin typeface="HGPｺﾞｼｯｸM" pitchFamily="50" charset="-128"/>
                <a:ea typeface="HGPｺﾞｼｯｸM" pitchFamily="50" charset="-128"/>
              </a:rPr>
              <a:t>はなんのために？</a:t>
            </a:r>
          </a:p>
        </p:txBody>
      </p:sp>
      <p:sp>
        <p:nvSpPr>
          <p:cNvPr id="16" name="テキスト ボックス 15"/>
          <p:cNvSpPr txBox="1"/>
          <p:nvPr/>
        </p:nvSpPr>
        <p:spPr>
          <a:xfrm>
            <a:off x="611560" y="5192384"/>
            <a:ext cx="2304256" cy="867930"/>
          </a:xfrm>
          <a:prstGeom prst="rect">
            <a:avLst/>
          </a:prstGeom>
          <a:noFill/>
        </p:spPr>
        <p:txBody>
          <a:bodyPr wrap="square" rtlCol="0">
            <a:spAutoFit/>
          </a:bodyPr>
          <a:lstStyle/>
          <a:p>
            <a:pPr>
              <a:lnSpc>
                <a:spcPct val="90000"/>
              </a:lnSpc>
            </a:pPr>
            <a:r>
              <a:rPr lang="ja-JP" altLang="en-US" sz="2800" dirty="0" smtClean="0">
                <a:latin typeface="HGPｺﾞｼｯｸM" pitchFamily="50" charset="-128"/>
                <a:ea typeface="HGPｺﾞｼｯｸM" pitchFamily="50" charset="-128"/>
              </a:rPr>
              <a:t>渋滞損失額：</a:t>
            </a:r>
            <a:endParaRPr lang="en-US" altLang="ja-JP" sz="2800" dirty="0" smtClean="0">
              <a:latin typeface="HGPｺﾞｼｯｸM" pitchFamily="50" charset="-128"/>
              <a:ea typeface="HGPｺﾞｼｯｸM" pitchFamily="50" charset="-128"/>
            </a:endParaRPr>
          </a:p>
          <a:p>
            <a:pPr>
              <a:lnSpc>
                <a:spcPct val="90000"/>
              </a:lnSpc>
            </a:pPr>
            <a:r>
              <a:rPr lang="ja-JP" altLang="en-US" sz="2800" dirty="0" smtClean="0">
                <a:latin typeface="HGPｺﾞｼｯｸM" pitchFamily="50" charset="-128"/>
                <a:ea typeface="HGPｺﾞｼｯｸM" pitchFamily="50" charset="-128"/>
              </a:rPr>
              <a:t>年間</a:t>
            </a:r>
            <a:r>
              <a:rPr lang="en-US" altLang="ja-JP" sz="2800" dirty="0" smtClean="0">
                <a:latin typeface="HGPｺﾞｼｯｸM" pitchFamily="50" charset="-128"/>
                <a:ea typeface="HGPｺﾞｼｯｸM" pitchFamily="50" charset="-128"/>
              </a:rPr>
              <a:t>12</a:t>
            </a:r>
            <a:r>
              <a:rPr lang="ja-JP" altLang="en-US" sz="2800" dirty="0" smtClean="0">
                <a:latin typeface="HGPｺﾞｼｯｸM" pitchFamily="50" charset="-128"/>
                <a:ea typeface="HGPｺﾞｼｯｸM" pitchFamily="50" charset="-128"/>
              </a:rPr>
              <a:t>兆円</a:t>
            </a:r>
          </a:p>
        </p:txBody>
      </p:sp>
      <p:sp>
        <p:nvSpPr>
          <p:cNvPr id="17" name="テキスト ボックス 16"/>
          <p:cNvSpPr txBox="1"/>
          <p:nvPr/>
        </p:nvSpPr>
        <p:spPr>
          <a:xfrm>
            <a:off x="683568" y="2852936"/>
            <a:ext cx="2592288" cy="1144929"/>
          </a:xfrm>
          <a:prstGeom prst="rect">
            <a:avLst/>
          </a:prstGeom>
          <a:noFill/>
        </p:spPr>
        <p:txBody>
          <a:bodyPr wrap="square" rtlCol="0">
            <a:spAutoFit/>
          </a:bodyPr>
          <a:lstStyle/>
          <a:p>
            <a:pPr>
              <a:lnSpc>
                <a:spcPct val="90000"/>
              </a:lnSpc>
            </a:pPr>
            <a:r>
              <a:rPr lang="ja-JP" altLang="en-US" sz="2800" dirty="0" smtClean="0">
                <a:latin typeface="HGPｺﾞｼｯｸM" pitchFamily="50" charset="-128"/>
                <a:ea typeface="HGPｺﾞｼｯｸM" pitchFamily="50" charset="-128"/>
              </a:rPr>
              <a:t>事故約</a:t>
            </a:r>
            <a:r>
              <a:rPr lang="en-US" altLang="ja-JP" sz="2800" dirty="0" smtClean="0">
                <a:latin typeface="HGPｺﾞｼｯｸM" pitchFamily="50" charset="-128"/>
                <a:ea typeface="HGPｺﾞｼｯｸM" pitchFamily="50" charset="-128"/>
              </a:rPr>
              <a:t>63</a:t>
            </a:r>
            <a:r>
              <a:rPr lang="ja-JP" altLang="en-US" sz="2800" dirty="0" smtClean="0">
                <a:latin typeface="HGPｺﾞｼｯｸM" pitchFamily="50" charset="-128"/>
                <a:ea typeface="HGPｺﾞｼｯｸM" pitchFamily="50" charset="-128"/>
              </a:rPr>
              <a:t>万件</a:t>
            </a:r>
            <a:endParaRPr lang="en-US" altLang="ja-JP" sz="2800" dirty="0" smtClean="0">
              <a:latin typeface="HGPｺﾞｼｯｸM" pitchFamily="50" charset="-128"/>
              <a:ea typeface="HGPｺﾞｼｯｸM" pitchFamily="50" charset="-128"/>
            </a:endParaRPr>
          </a:p>
          <a:p>
            <a:pPr>
              <a:lnSpc>
                <a:spcPct val="90000"/>
              </a:lnSpc>
            </a:pPr>
            <a:r>
              <a:rPr lang="ja-JP" altLang="en-US" sz="2800" dirty="0" smtClean="0">
                <a:latin typeface="HGPｺﾞｼｯｸM" pitchFamily="50" charset="-128"/>
                <a:ea typeface="HGPｺﾞｼｯｸM" pitchFamily="50" charset="-128"/>
              </a:rPr>
              <a:t>死者</a:t>
            </a:r>
            <a:r>
              <a:rPr lang="en-US" altLang="ja-JP" sz="2800" dirty="0" smtClean="0">
                <a:latin typeface="HGPｺﾞｼｯｸM" pitchFamily="50" charset="-128"/>
                <a:ea typeface="HGPｺﾞｼｯｸM" pitchFamily="50" charset="-128"/>
              </a:rPr>
              <a:t>4,373</a:t>
            </a:r>
            <a:r>
              <a:rPr lang="ja-JP" altLang="en-US" sz="2800" dirty="0" smtClean="0">
                <a:latin typeface="HGPｺﾞｼｯｸM" pitchFamily="50" charset="-128"/>
                <a:ea typeface="HGPｺﾞｼｯｸM" pitchFamily="50" charset="-128"/>
              </a:rPr>
              <a:t>人</a:t>
            </a:r>
            <a:endParaRPr lang="en-US" altLang="ja-JP" sz="2800" dirty="0" smtClean="0">
              <a:latin typeface="HGPｺﾞｼｯｸM" pitchFamily="50" charset="-128"/>
              <a:ea typeface="HGPｺﾞｼｯｸM" pitchFamily="50" charset="-128"/>
            </a:endParaRPr>
          </a:p>
          <a:p>
            <a:pPr>
              <a:lnSpc>
                <a:spcPct val="90000"/>
              </a:lnSpc>
            </a:pPr>
            <a:r>
              <a:rPr lang="ja-JP" altLang="en-US" sz="2000" dirty="0" smtClean="0">
                <a:latin typeface="HGPｺﾞｼｯｸM" pitchFamily="50" charset="-128"/>
                <a:ea typeface="HGPｺﾞｼｯｸM" pitchFamily="50" charset="-128"/>
              </a:rPr>
              <a:t>（平成</a:t>
            </a:r>
            <a:r>
              <a:rPr lang="en-US" altLang="ja-JP" sz="2000" dirty="0" smtClean="0">
                <a:latin typeface="HGPｺﾞｼｯｸM" pitchFamily="50" charset="-128"/>
                <a:ea typeface="HGPｺﾞｼｯｸM" pitchFamily="50" charset="-128"/>
              </a:rPr>
              <a:t>25</a:t>
            </a:r>
            <a:r>
              <a:rPr lang="ja-JP" altLang="en-US" sz="2000" dirty="0" smtClean="0">
                <a:latin typeface="HGPｺﾞｼｯｸM" pitchFamily="50" charset="-128"/>
                <a:ea typeface="HGPｺﾞｼｯｸM" pitchFamily="50" charset="-128"/>
              </a:rPr>
              <a:t>年）</a:t>
            </a:r>
            <a:endParaRPr lang="en-US" altLang="ja-JP" sz="2800" dirty="0" smtClean="0">
              <a:latin typeface="HGPｺﾞｼｯｸM" pitchFamily="50" charset="-128"/>
              <a:ea typeface="HGPｺﾞｼｯｸM" pitchFamily="50" charset="-128"/>
            </a:endParaRPr>
          </a:p>
        </p:txBody>
      </p:sp>
      <p:sp>
        <p:nvSpPr>
          <p:cNvPr id="18" name="テキスト ボックス 17"/>
          <p:cNvSpPr txBox="1"/>
          <p:nvPr/>
        </p:nvSpPr>
        <p:spPr>
          <a:xfrm>
            <a:off x="5508104" y="2996952"/>
            <a:ext cx="2880320" cy="867930"/>
          </a:xfrm>
          <a:prstGeom prst="rect">
            <a:avLst/>
          </a:prstGeom>
          <a:noFill/>
        </p:spPr>
        <p:txBody>
          <a:bodyPr wrap="square" rtlCol="0">
            <a:spAutoFit/>
          </a:bodyPr>
          <a:lstStyle/>
          <a:p>
            <a:pPr algn="r">
              <a:lnSpc>
                <a:spcPct val="90000"/>
              </a:lnSpc>
            </a:pPr>
            <a:r>
              <a:rPr lang="en-US" altLang="ja-JP" sz="2800" dirty="0" smtClean="0">
                <a:latin typeface="HGPｺﾞｼｯｸM" pitchFamily="50" charset="-128"/>
                <a:ea typeface="HGPｺﾞｼｯｸM" pitchFamily="50" charset="-128"/>
              </a:rPr>
              <a:t>CO</a:t>
            </a:r>
            <a:r>
              <a:rPr lang="en-US" altLang="ja-JP" dirty="0" smtClean="0">
                <a:latin typeface="HGPｺﾞｼｯｸM" pitchFamily="50" charset="-128"/>
                <a:ea typeface="HGPｺﾞｼｯｸM" pitchFamily="50" charset="-128"/>
              </a:rPr>
              <a:t>2</a:t>
            </a:r>
            <a:r>
              <a:rPr lang="ja-JP" altLang="en-US" sz="2800" dirty="0" smtClean="0">
                <a:latin typeface="HGPｺﾞｼｯｸM" pitchFamily="50" charset="-128"/>
                <a:ea typeface="HGPｺﾞｼｯｸM" pitchFamily="50" charset="-128"/>
              </a:rPr>
              <a:t>排出量の</a:t>
            </a:r>
            <a:endParaRPr lang="en-US" altLang="ja-JP" sz="2800" dirty="0" smtClean="0">
              <a:latin typeface="HGPｺﾞｼｯｸM" pitchFamily="50" charset="-128"/>
              <a:ea typeface="HGPｺﾞｼｯｸM" pitchFamily="50" charset="-128"/>
            </a:endParaRPr>
          </a:p>
          <a:p>
            <a:pPr algn="r">
              <a:lnSpc>
                <a:spcPct val="90000"/>
              </a:lnSpc>
            </a:pPr>
            <a:r>
              <a:rPr lang="ja-JP" altLang="en-US" sz="2800" dirty="0" smtClean="0">
                <a:latin typeface="HGPｺﾞｼｯｸM" pitchFamily="50" charset="-128"/>
                <a:ea typeface="HGPｺﾞｼｯｸM" pitchFamily="50" charset="-128"/>
              </a:rPr>
              <a:t>約</a:t>
            </a:r>
            <a:r>
              <a:rPr lang="en-US" altLang="ja-JP" sz="2800" dirty="0" smtClean="0">
                <a:latin typeface="HGPｺﾞｼｯｸM" pitchFamily="50" charset="-128"/>
                <a:ea typeface="HGPｺﾞｼｯｸM" pitchFamily="50" charset="-128"/>
              </a:rPr>
              <a:t>18</a:t>
            </a:r>
            <a:r>
              <a:rPr lang="ja-JP" altLang="en-US" sz="2800" dirty="0" smtClean="0">
                <a:latin typeface="HGPｺﾞｼｯｸM" pitchFamily="50" charset="-128"/>
                <a:ea typeface="HGPｺﾞｼｯｸM" pitchFamily="50" charset="-128"/>
              </a:rPr>
              <a:t>％はクルマ</a:t>
            </a:r>
            <a:endParaRPr lang="en-US" altLang="ja-JP" sz="2800" dirty="0" smtClean="0">
              <a:latin typeface="HGPｺﾞｼｯｸM" pitchFamily="50" charset="-128"/>
              <a:ea typeface="HGPｺﾞｼｯｸM" pitchFamily="50" charset="-128"/>
            </a:endParaRPr>
          </a:p>
        </p:txBody>
      </p:sp>
      <p:sp>
        <p:nvSpPr>
          <p:cNvPr id="19" name="テキスト ボックス 18"/>
          <p:cNvSpPr txBox="1"/>
          <p:nvPr/>
        </p:nvSpPr>
        <p:spPr>
          <a:xfrm>
            <a:off x="4860032" y="5336400"/>
            <a:ext cx="3491880" cy="867930"/>
          </a:xfrm>
          <a:prstGeom prst="rect">
            <a:avLst/>
          </a:prstGeom>
          <a:noFill/>
        </p:spPr>
        <p:txBody>
          <a:bodyPr wrap="square" rtlCol="0">
            <a:spAutoFit/>
          </a:bodyPr>
          <a:lstStyle/>
          <a:p>
            <a:pPr algn="r">
              <a:lnSpc>
                <a:spcPct val="90000"/>
              </a:lnSpc>
            </a:pPr>
            <a:r>
              <a:rPr lang="ja-JP" altLang="en-US" sz="2800" dirty="0" smtClean="0">
                <a:latin typeface="HGPｺﾞｼｯｸM" pitchFamily="50" charset="-128"/>
                <a:ea typeface="HGPｺﾞｼｯｸM" pitchFamily="50" charset="-128"/>
              </a:rPr>
              <a:t>安心・安全で気軽に　移動できる社会に。</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3" descr="C:\Users\iwasaki\Desktop\000情報科＋NO2原稿フォルダ\スライド作成資料\honda_20140423\am_ac1312009H.jpg"/>
          <p:cNvPicPr>
            <a:picLocks noChangeAspect="1" noChangeArrowheads="1"/>
          </p:cNvPicPr>
          <p:nvPr/>
        </p:nvPicPr>
        <p:blipFill>
          <a:blip r:embed="rId3" cstate="screen"/>
          <a:srcRect t="5117" r="9276" b="10988"/>
          <a:stretch>
            <a:fillRect/>
          </a:stretch>
        </p:blipFill>
        <p:spPr bwMode="auto">
          <a:xfrm>
            <a:off x="2555776" y="2132856"/>
            <a:ext cx="4032448" cy="2662278"/>
          </a:xfrm>
          <a:prstGeom prst="rect">
            <a:avLst/>
          </a:prstGeom>
          <a:noFill/>
        </p:spPr>
      </p:pic>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0" y="692696"/>
            <a:ext cx="9144000" cy="1656184"/>
          </a:xfrm>
        </p:spPr>
        <p:txBody>
          <a:bodyPr anchor="t" anchorCtr="0">
            <a:normAutofit/>
          </a:bodyPr>
          <a:lstStyle/>
          <a:p>
            <a:r>
              <a:rPr lang="ja-JP" altLang="en-US" sz="3200" dirty="0" smtClean="0">
                <a:solidFill>
                  <a:prstClr val="black"/>
                </a:solidFill>
                <a:latin typeface="HGPｺﾞｼｯｸE" pitchFamily="50" charset="-128"/>
                <a:ea typeface="HGPｺﾞｼｯｸE" pitchFamily="50" charset="-128"/>
              </a:rPr>
              <a:t>現代のクルマは</a:t>
            </a:r>
            <a:r>
              <a:rPr lang="en-US" altLang="ja-JP" sz="3200" dirty="0" smtClean="0">
                <a:solidFill>
                  <a:prstClr val="black"/>
                </a:solidFill>
                <a:latin typeface="HGPｺﾞｼｯｸE" pitchFamily="50" charset="-128"/>
                <a:ea typeface="HGPｺﾞｼｯｸE" pitchFamily="50" charset="-128"/>
              </a:rPr>
              <a:t/>
            </a:r>
            <a:br>
              <a:rPr lang="en-US" altLang="ja-JP" sz="3200" dirty="0" smtClean="0">
                <a:solidFill>
                  <a:prstClr val="black"/>
                </a:solidFill>
                <a:latin typeface="HGPｺﾞｼｯｸE" pitchFamily="50" charset="-128"/>
                <a:ea typeface="HGPｺﾞｼｯｸE" pitchFamily="50" charset="-128"/>
              </a:rPr>
            </a:br>
            <a:r>
              <a:rPr lang="ja-JP" altLang="en-US" sz="6000" dirty="0" smtClean="0">
                <a:solidFill>
                  <a:srgbClr val="00B050"/>
                </a:solidFill>
                <a:latin typeface="HGPｺﾞｼｯｸE" pitchFamily="50" charset="-128"/>
                <a:ea typeface="HGPｺﾞｼｯｸE" pitchFamily="50" charset="-128"/>
              </a:rPr>
              <a:t>コンピュータ</a:t>
            </a:r>
            <a:r>
              <a:rPr lang="ja-JP" altLang="en-US" sz="3600" dirty="0" smtClean="0">
                <a:solidFill>
                  <a:srgbClr val="00B050"/>
                </a:solidFill>
                <a:latin typeface="HGPｺﾞｼｯｸE" pitchFamily="50" charset="-128"/>
                <a:ea typeface="HGPｺﾞｼｯｸE" pitchFamily="50" charset="-128"/>
              </a:rPr>
              <a:t>の</a:t>
            </a:r>
            <a:r>
              <a:rPr lang="ja-JP" altLang="en-US" sz="6000" dirty="0" smtClean="0">
                <a:solidFill>
                  <a:srgbClr val="00B050"/>
                </a:solidFill>
                <a:latin typeface="HGPｺﾞｼｯｸE" pitchFamily="50" charset="-128"/>
                <a:ea typeface="HGPｺﾞｼｯｸE" pitchFamily="50" charset="-128"/>
              </a:rPr>
              <a:t>固まり</a:t>
            </a:r>
            <a:endParaRPr kumimoji="1" lang="ja-JP" altLang="en-US" sz="6000" dirty="0">
              <a:latin typeface="HGPｺﾞｼｯｸE" pitchFamily="50" charset="-128"/>
              <a:ea typeface="HGPｺﾞｼｯｸE" pitchFamily="50" charset="-128"/>
            </a:endParaRPr>
          </a:p>
        </p:txBody>
      </p:sp>
      <p:sp>
        <p:nvSpPr>
          <p:cNvPr id="79" name="タイトル 1"/>
          <p:cNvSpPr txBox="1">
            <a:spLocks/>
          </p:cNvSpPr>
          <p:nvPr/>
        </p:nvSpPr>
        <p:spPr>
          <a:xfrm>
            <a:off x="0" y="4797152"/>
            <a:ext cx="9144000" cy="1656184"/>
          </a:xfrm>
          <a:prstGeom prst="rect">
            <a:avLst/>
          </a:prstGeom>
        </p:spPr>
        <p:txBody>
          <a:bodyPr vert="horz" lIns="91440" tIns="45720" rIns="91440" bIns="4572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black"/>
                </a:solidFill>
                <a:effectLst/>
                <a:uLnTx/>
                <a:uFillTx/>
                <a:latin typeface="HGPｺﾞｼｯｸE" pitchFamily="50" charset="-128"/>
                <a:ea typeface="HGPｺﾞｼｯｸE" pitchFamily="50" charset="-128"/>
                <a:cs typeface="+mj-cs"/>
              </a:rPr>
              <a:t>そんななか</a:t>
            </a:r>
            <a:endParaRPr lang="en-US" altLang="ja-JP" sz="3200" dirty="0" smtClean="0">
              <a:solidFill>
                <a:prstClr val="black"/>
              </a:solidFill>
              <a:latin typeface="HGPｺﾞｼｯｸE" pitchFamily="50" charset="-128"/>
              <a:ea typeface="HGPｺﾞｼｯｸE" pitchFamily="50" charset="-128"/>
              <a:cs typeface="+mj-cs"/>
            </a:endParaRPr>
          </a:p>
          <a:p>
            <a:pPr lvl="0" algn="ctr">
              <a:spcBef>
                <a:spcPct val="0"/>
              </a:spcBef>
              <a:defRPr/>
            </a:pPr>
            <a:r>
              <a:rPr lang="ja-JP" altLang="en-US" sz="5200" dirty="0" smtClean="0">
                <a:solidFill>
                  <a:srgbClr val="FA0CCD"/>
                </a:solidFill>
                <a:latin typeface="HGPｺﾞｼｯｸE" pitchFamily="50" charset="-128"/>
                <a:ea typeface="HGPｺﾞｼｯｸE" pitchFamily="50" charset="-128"/>
              </a:rPr>
              <a:t>もっとも</a:t>
            </a:r>
            <a:r>
              <a:rPr kumimoji="1" lang="ja-JP" altLang="en-US" sz="5200" b="0" i="0" u="none" strike="noStrike" kern="1200" cap="none" spc="0" normalizeH="0" baseline="0" noProof="0" dirty="0" smtClean="0">
                <a:ln>
                  <a:noFill/>
                </a:ln>
                <a:solidFill>
                  <a:srgbClr val="FA0CCD"/>
                </a:solidFill>
                <a:effectLst/>
                <a:uLnTx/>
                <a:uFillTx/>
                <a:latin typeface="HGPｺﾞｼｯｸE" pitchFamily="50" charset="-128"/>
                <a:ea typeface="HGPｺﾞｼｯｸE" pitchFamily="50" charset="-128"/>
                <a:cs typeface="+mj-cs"/>
              </a:rPr>
              <a:t>期待されているのが</a:t>
            </a:r>
            <a:endParaRPr kumimoji="1" lang="ja-JP" altLang="en-US" sz="5200" b="0" i="0" u="none" strike="noStrike" kern="1200" cap="none" spc="0" normalizeH="0" baseline="0" noProof="0" dirty="0">
              <a:ln>
                <a:noFill/>
              </a:ln>
              <a:solidFill>
                <a:srgbClr val="FA0CCD"/>
              </a:solidFill>
              <a:effectLst/>
              <a:uLnTx/>
              <a:uFillTx/>
              <a:latin typeface="HGPｺﾞｼｯｸE" pitchFamily="50" charset="-128"/>
              <a:ea typeface="HGPｺﾞｼｯｸE" pitchFamily="50" charset="-128"/>
              <a:cs typeface="+mj-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268760"/>
            <a:ext cx="7560840" cy="604664"/>
          </a:xfrm>
        </p:spPr>
        <p:txBody>
          <a:bodyPr>
            <a:noAutofit/>
          </a:bodyPr>
          <a:lstStyle/>
          <a:p>
            <a:pPr>
              <a:buNone/>
            </a:pPr>
            <a:r>
              <a:rPr kumimoji="1" lang="ja-JP" altLang="en-US" dirty="0" smtClean="0">
                <a:latin typeface="HGPｺﾞｼｯｸE" pitchFamily="50" charset="-128"/>
                <a:ea typeface="HGPｺﾞｼｯｸE" pitchFamily="50" charset="-128"/>
              </a:rPr>
              <a:t>●</a:t>
            </a:r>
            <a:r>
              <a:rPr lang="ja-JP" altLang="en-US" dirty="0" smtClean="0">
                <a:latin typeface="HGPｺﾞｼｯｸE" pitchFamily="50" charset="-128"/>
                <a:ea typeface="HGPｺﾞｼｯｸE" pitchFamily="50" charset="-128"/>
              </a:rPr>
              <a:t>９つの開発分野</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29"/>
          <p:cNvGrpSpPr/>
          <p:nvPr/>
        </p:nvGrpSpPr>
        <p:grpSpPr>
          <a:xfrm>
            <a:off x="683568" y="1916832"/>
            <a:ext cx="7992888" cy="4536504"/>
            <a:chOff x="467544" y="2060848"/>
            <a:chExt cx="7992888" cy="4536504"/>
          </a:xfrm>
        </p:grpSpPr>
        <p:sp>
          <p:nvSpPr>
            <p:cNvPr id="15" name="正方形/長方形 14"/>
            <p:cNvSpPr/>
            <p:nvPr/>
          </p:nvSpPr>
          <p:spPr>
            <a:xfrm>
              <a:off x="3131840" y="2060848"/>
              <a:ext cx="2664296" cy="1512168"/>
            </a:xfrm>
            <a:prstGeom prst="rect">
              <a:avLst/>
            </a:prstGeom>
            <a:solidFill>
              <a:schemeClr val="bg1"/>
            </a:solidFill>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正方形/長方形 17"/>
            <p:cNvSpPr/>
            <p:nvPr/>
          </p:nvSpPr>
          <p:spPr>
            <a:xfrm>
              <a:off x="3131840" y="3573016"/>
              <a:ext cx="2664296" cy="1512168"/>
            </a:xfrm>
            <a:prstGeom prst="rect">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正方形/長方形 18"/>
            <p:cNvSpPr/>
            <p:nvPr/>
          </p:nvSpPr>
          <p:spPr>
            <a:xfrm>
              <a:off x="3131840" y="5085184"/>
              <a:ext cx="2664296" cy="1512168"/>
            </a:xfrm>
            <a:prstGeom prst="rect">
              <a:avLst/>
            </a:prstGeom>
            <a:solidFill>
              <a:schemeClr val="bg1"/>
            </a:solidFill>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正方形/長方形 19"/>
            <p:cNvSpPr/>
            <p:nvPr/>
          </p:nvSpPr>
          <p:spPr>
            <a:xfrm>
              <a:off x="467544" y="2060848"/>
              <a:ext cx="2664296" cy="1512168"/>
            </a:xfrm>
            <a:prstGeom prst="rect">
              <a:avLst/>
            </a:prstGeom>
            <a:solidFill>
              <a:srgbClr val="0070C0"/>
            </a:solidFill>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正方形/長方形 23"/>
            <p:cNvSpPr/>
            <p:nvPr/>
          </p:nvSpPr>
          <p:spPr>
            <a:xfrm>
              <a:off x="467544" y="3573016"/>
              <a:ext cx="2664296" cy="1512168"/>
            </a:xfrm>
            <a:prstGeom prst="rect">
              <a:avLst/>
            </a:prstGeom>
            <a:solidFill>
              <a:schemeClr val="bg1"/>
            </a:solidFill>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正方形/長方形 24"/>
            <p:cNvSpPr/>
            <p:nvPr/>
          </p:nvSpPr>
          <p:spPr>
            <a:xfrm>
              <a:off x="467544" y="5085184"/>
              <a:ext cx="2664296" cy="1512168"/>
            </a:xfrm>
            <a:prstGeom prst="rect">
              <a:avLst/>
            </a:prstGeom>
            <a:solidFill>
              <a:srgbClr val="0070C0"/>
            </a:solidFill>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正方形/長方形 25"/>
            <p:cNvSpPr/>
            <p:nvPr/>
          </p:nvSpPr>
          <p:spPr>
            <a:xfrm>
              <a:off x="5796136" y="2060848"/>
              <a:ext cx="2664296" cy="1512168"/>
            </a:xfrm>
            <a:prstGeom prst="rect">
              <a:avLst/>
            </a:prstGeom>
            <a:solidFill>
              <a:srgbClr val="0070C0"/>
            </a:solidFill>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正方形/長方形 27"/>
            <p:cNvSpPr/>
            <p:nvPr/>
          </p:nvSpPr>
          <p:spPr>
            <a:xfrm>
              <a:off x="5796136" y="3573016"/>
              <a:ext cx="2664296" cy="1512168"/>
            </a:xfrm>
            <a:prstGeom prst="rect">
              <a:avLst/>
            </a:prstGeom>
            <a:solidFill>
              <a:schemeClr val="bg1"/>
            </a:solidFill>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正方形/長方形 28"/>
            <p:cNvSpPr/>
            <p:nvPr/>
          </p:nvSpPr>
          <p:spPr>
            <a:xfrm>
              <a:off x="5796136" y="5085184"/>
              <a:ext cx="2664296" cy="1512168"/>
            </a:xfrm>
            <a:prstGeom prst="rect">
              <a:avLst/>
            </a:prstGeom>
            <a:solidFill>
              <a:srgbClr val="0070C0"/>
            </a:solidFill>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1" name="正方形/長方形 30"/>
          <p:cNvSpPr/>
          <p:nvPr/>
        </p:nvSpPr>
        <p:spPr>
          <a:xfrm>
            <a:off x="683568" y="1916832"/>
            <a:ext cx="7992888" cy="4536504"/>
          </a:xfrm>
          <a:prstGeom prst="rect">
            <a:avLst/>
          </a:prstGeom>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テキスト ボックス 31"/>
          <p:cNvSpPr txBox="1"/>
          <p:nvPr/>
        </p:nvSpPr>
        <p:spPr>
          <a:xfrm>
            <a:off x="755576" y="2204283"/>
            <a:ext cx="2520280" cy="1015663"/>
          </a:xfrm>
          <a:prstGeom prst="rect">
            <a:avLst/>
          </a:prstGeom>
          <a:noFill/>
        </p:spPr>
        <p:txBody>
          <a:bodyPr wrap="square" rtlCol="0" anchor="ctr" anchorCtr="0">
            <a:spAutoFit/>
          </a:bodyPr>
          <a:lstStyle/>
          <a:p>
            <a:pPr algn="ctr"/>
            <a:r>
              <a:rPr lang="ja-JP" altLang="en-US" sz="2000" dirty="0" smtClean="0">
                <a:solidFill>
                  <a:schemeClr val="bg1"/>
                </a:solidFill>
                <a:latin typeface="HGPｺﾞｼｯｸE" pitchFamily="50" charset="-128"/>
                <a:ea typeface="HGPｺﾞｼｯｸE" pitchFamily="50" charset="-128"/>
                <a:cs typeface="メイリオ" pitchFamily="50" charset="-128"/>
              </a:rPr>
              <a:t>ナビゲーション　　</a:t>
            </a:r>
            <a:endParaRPr lang="en-US" altLang="ja-JP" sz="2000" dirty="0" smtClean="0">
              <a:solidFill>
                <a:schemeClr val="bg1"/>
              </a:solidFill>
              <a:latin typeface="HGPｺﾞｼｯｸE" pitchFamily="50" charset="-128"/>
              <a:ea typeface="HGPｺﾞｼｯｸE" pitchFamily="50" charset="-128"/>
              <a:cs typeface="メイリオ" pitchFamily="50" charset="-128"/>
            </a:endParaRPr>
          </a:p>
          <a:p>
            <a:pPr algn="ctr"/>
            <a:r>
              <a:rPr lang="ja-JP" altLang="en-US" sz="2000" dirty="0" smtClean="0">
                <a:solidFill>
                  <a:schemeClr val="bg1"/>
                </a:solidFill>
                <a:latin typeface="HGPｺﾞｼｯｸE" pitchFamily="50" charset="-128"/>
                <a:ea typeface="HGPｺﾞｼｯｸE" pitchFamily="50" charset="-128"/>
                <a:cs typeface="メイリオ" pitchFamily="50" charset="-128"/>
              </a:rPr>
              <a:t>システムの高度化（</a:t>
            </a:r>
            <a:r>
              <a:rPr lang="en-US" altLang="ja-JP" sz="2000" dirty="0" smtClean="0">
                <a:solidFill>
                  <a:schemeClr val="bg1"/>
                </a:solidFill>
                <a:latin typeface="HGPｺﾞｼｯｸE" pitchFamily="50" charset="-128"/>
                <a:ea typeface="HGPｺﾞｼｯｸE" pitchFamily="50" charset="-128"/>
                <a:cs typeface="メイリオ" pitchFamily="50" charset="-128"/>
              </a:rPr>
              <a:t>VICS</a:t>
            </a:r>
            <a:r>
              <a:rPr lang="ja-JP" altLang="en-US" sz="2000" dirty="0" smtClean="0">
                <a:solidFill>
                  <a:schemeClr val="bg1"/>
                </a:solidFill>
                <a:latin typeface="HGPｺﾞｼｯｸE" pitchFamily="50" charset="-128"/>
                <a:ea typeface="HGPｺﾞｼｯｸE" pitchFamily="50" charset="-128"/>
                <a:cs typeface="メイリオ" pitchFamily="50" charset="-128"/>
              </a:rPr>
              <a:t>）</a:t>
            </a:r>
            <a:endParaRPr kumimoji="1" lang="ja-JP" altLang="en-US" sz="2000" dirty="0">
              <a:solidFill>
                <a:schemeClr val="bg1"/>
              </a:solidFill>
              <a:latin typeface="HGPｺﾞｼｯｸE" pitchFamily="50" charset="-128"/>
              <a:ea typeface="HGPｺﾞｼｯｸE" pitchFamily="50" charset="-128"/>
              <a:cs typeface="メイリオ" pitchFamily="50" charset="-128"/>
            </a:endParaRPr>
          </a:p>
        </p:txBody>
      </p:sp>
      <p:sp>
        <p:nvSpPr>
          <p:cNvPr id="33" name="テキスト ボックス 32"/>
          <p:cNvSpPr txBox="1"/>
          <p:nvPr/>
        </p:nvSpPr>
        <p:spPr>
          <a:xfrm>
            <a:off x="6084168" y="2265838"/>
            <a:ext cx="2520280" cy="892552"/>
          </a:xfrm>
          <a:prstGeom prst="rect">
            <a:avLst/>
          </a:prstGeom>
          <a:noFill/>
        </p:spPr>
        <p:txBody>
          <a:bodyPr wrap="square" rtlCol="0" anchor="ctr" anchorCtr="0">
            <a:spAutoFit/>
          </a:bodyPr>
          <a:lstStyle/>
          <a:p>
            <a:pPr algn="ctr"/>
            <a:r>
              <a:rPr lang="ja-JP" altLang="en-US" sz="2000" dirty="0" smtClean="0">
                <a:solidFill>
                  <a:schemeClr val="bg1"/>
                </a:solidFill>
                <a:latin typeface="HGPｺﾞｼｯｸE" pitchFamily="50" charset="-128"/>
                <a:ea typeface="HGPｺﾞｼｯｸE" pitchFamily="50" charset="-128"/>
                <a:cs typeface="メイリオ" pitchFamily="50" charset="-128"/>
              </a:rPr>
              <a:t>安全運転の支援</a:t>
            </a:r>
            <a:endParaRPr lang="en-US" altLang="ja-JP" sz="2000" dirty="0" smtClean="0">
              <a:solidFill>
                <a:schemeClr val="bg1"/>
              </a:solidFill>
              <a:latin typeface="HGPｺﾞｼｯｸE" pitchFamily="50" charset="-128"/>
              <a:ea typeface="HGPｺﾞｼｯｸE" pitchFamily="50" charset="-128"/>
              <a:cs typeface="メイリオ" pitchFamily="50" charset="-128"/>
            </a:endParaRPr>
          </a:p>
          <a:p>
            <a:pPr algn="ctr"/>
            <a:r>
              <a:rPr lang="ja-JP" altLang="en-US" sz="1600" dirty="0" smtClean="0">
                <a:solidFill>
                  <a:schemeClr val="bg1"/>
                </a:solidFill>
                <a:latin typeface="HGPｺﾞｼｯｸE" pitchFamily="50" charset="-128"/>
                <a:ea typeface="HGPｺﾞｼｯｸE" pitchFamily="50" charset="-128"/>
                <a:cs typeface="メイリオ" pitchFamily="50" charset="-128"/>
              </a:rPr>
              <a:t>（</a:t>
            </a:r>
            <a:r>
              <a:rPr lang="en-US" altLang="ja-JP" sz="1600" dirty="0" smtClean="0">
                <a:solidFill>
                  <a:schemeClr val="bg1"/>
                </a:solidFill>
                <a:latin typeface="HGPｺﾞｼｯｸE" pitchFamily="50" charset="-128"/>
                <a:ea typeface="HGPｺﾞｼｯｸE" pitchFamily="50" charset="-128"/>
                <a:cs typeface="メイリオ" pitchFamily="50" charset="-128"/>
              </a:rPr>
              <a:t>ASV</a:t>
            </a:r>
            <a:r>
              <a:rPr lang="ja-JP" altLang="en-US" sz="1600" dirty="0" err="1" smtClean="0">
                <a:solidFill>
                  <a:schemeClr val="bg1"/>
                </a:solidFill>
                <a:latin typeface="HGPｺﾞｼｯｸE" pitchFamily="50" charset="-128"/>
                <a:ea typeface="HGPｺﾞｼｯｸE" pitchFamily="50" charset="-128"/>
                <a:cs typeface="メイリオ" pitchFamily="50" charset="-128"/>
              </a:rPr>
              <a:t>，</a:t>
            </a:r>
            <a:r>
              <a:rPr lang="en-US" altLang="ja-JP" sz="1600" dirty="0" smtClean="0">
                <a:solidFill>
                  <a:schemeClr val="bg1"/>
                </a:solidFill>
                <a:latin typeface="HGPｺﾞｼｯｸE" pitchFamily="50" charset="-128"/>
                <a:ea typeface="HGPｺﾞｼｯｸE" pitchFamily="50" charset="-128"/>
                <a:cs typeface="メイリオ" pitchFamily="50" charset="-128"/>
              </a:rPr>
              <a:t>DSSS</a:t>
            </a:r>
            <a:r>
              <a:rPr lang="ja-JP" altLang="en-US" sz="1600" dirty="0" smtClean="0">
                <a:solidFill>
                  <a:schemeClr val="bg1"/>
                </a:solidFill>
                <a:latin typeface="HGPｺﾞｼｯｸE" pitchFamily="50" charset="-128"/>
                <a:ea typeface="HGPｺﾞｼｯｸE" pitchFamily="50" charset="-128"/>
                <a:cs typeface="メイリオ" pitchFamily="50" charset="-128"/>
              </a:rPr>
              <a:t> </a:t>
            </a:r>
            <a:r>
              <a:rPr lang="ja-JP" altLang="en-US" sz="1600" dirty="0" err="1" smtClean="0">
                <a:solidFill>
                  <a:schemeClr val="bg1"/>
                </a:solidFill>
                <a:latin typeface="HGPｺﾞｼｯｸE" pitchFamily="50" charset="-128"/>
                <a:ea typeface="HGPｺﾞｼｯｸE" pitchFamily="50" charset="-128"/>
                <a:cs typeface="メイリオ" pitchFamily="50" charset="-128"/>
              </a:rPr>
              <a:t>，</a:t>
            </a:r>
            <a:r>
              <a:rPr lang="ja-JP" altLang="en-US" sz="1600" dirty="0" smtClean="0">
                <a:solidFill>
                  <a:schemeClr val="bg1"/>
                </a:solidFill>
                <a:latin typeface="HGPｺﾞｼｯｸE" pitchFamily="50" charset="-128"/>
                <a:ea typeface="HGPｺﾞｼｯｸE" pitchFamily="50" charset="-128"/>
                <a:cs typeface="メイリオ" pitchFamily="50" charset="-128"/>
              </a:rPr>
              <a:t> </a:t>
            </a:r>
            <a:r>
              <a:rPr lang="en-US" altLang="ja-JP" sz="1600" dirty="0" smtClean="0">
                <a:solidFill>
                  <a:schemeClr val="bg1"/>
                </a:solidFill>
                <a:latin typeface="HGPｺﾞｼｯｸE" pitchFamily="50" charset="-128"/>
                <a:ea typeface="HGPｺﾞｼｯｸE" pitchFamily="50" charset="-128"/>
                <a:cs typeface="メイリオ" pitchFamily="50" charset="-128"/>
              </a:rPr>
              <a:t>ITS</a:t>
            </a:r>
            <a:r>
              <a:rPr lang="ja-JP" altLang="en-US" sz="1600" dirty="0" smtClean="0">
                <a:solidFill>
                  <a:schemeClr val="bg1"/>
                </a:solidFill>
                <a:latin typeface="HGPｺﾞｼｯｸE" pitchFamily="50" charset="-128"/>
                <a:ea typeface="HGPｺﾞｼｯｸE" pitchFamily="50" charset="-128"/>
                <a:cs typeface="メイリオ" pitchFamily="50" charset="-128"/>
              </a:rPr>
              <a:t>スポットサービス）</a:t>
            </a:r>
          </a:p>
        </p:txBody>
      </p:sp>
      <p:sp>
        <p:nvSpPr>
          <p:cNvPr id="34" name="テキスト ボックス 33"/>
          <p:cNvSpPr txBox="1"/>
          <p:nvPr/>
        </p:nvSpPr>
        <p:spPr>
          <a:xfrm>
            <a:off x="755576" y="5536977"/>
            <a:ext cx="2520280" cy="400110"/>
          </a:xfrm>
          <a:prstGeom prst="rect">
            <a:avLst/>
          </a:prstGeom>
          <a:noFill/>
        </p:spPr>
        <p:txBody>
          <a:bodyPr wrap="square" rtlCol="0" anchor="ctr" anchorCtr="0">
            <a:spAutoFit/>
          </a:bodyPr>
          <a:lstStyle/>
          <a:p>
            <a:pPr algn="ctr"/>
            <a:r>
              <a:rPr lang="ja-JP" altLang="en-US" sz="2000" dirty="0" smtClean="0">
                <a:solidFill>
                  <a:schemeClr val="bg1"/>
                </a:solidFill>
                <a:latin typeface="HGPｺﾞｼｯｸE" pitchFamily="50" charset="-128"/>
                <a:ea typeface="HGPｺﾞｼｯｸE" pitchFamily="50" charset="-128"/>
                <a:cs typeface="メイリオ" pitchFamily="50" charset="-128"/>
              </a:rPr>
              <a:t>商用車の効率化</a:t>
            </a:r>
            <a:endParaRPr kumimoji="1" lang="ja-JP" altLang="en-US" sz="2000" dirty="0">
              <a:solidFill>
                <a:schemeClr val="bg1"/>
              </a:solidFill>
              <a:latin typeface="HGPｺﾞｼｯｸE" pitchFamily="50" charset="-128"/>
              <a:ea typeface="HGPｺﾞｼｯｸE" pitchFamily="50" charset="-128"/>
              <a:cs typeface="メイリオ" pitchFamily="50" charset="-128"/>
            </a:endParaRPr>
          </a:p>
        </p:txBody>
      </p:sp>
      <p:sp>
        <p:nvSpPr>
          <p:cNvPr id="35" name="テキスト ボックス 34"/>
          <p:cNvSpPr txBox="1"/>
          <p:nvPr/>
        </p:nvSpPr>
        <p:spPr>
          <a:xfrm>
            <a:off x="6084168" y="5536977"/>
            <a:ext cx="2520280" cy="400110"/>
          </a:xfrm>
          <a:prstGeom prst="rect">
            <a:avLst/>
          </a:prstGeom>
          <a:noFill/>
        </p:spPr>
        <p:txBody>
          <a:bodyPr wrap="square" rtlCol="0" anchor="ctr" anchorCtr="0">
            <a:spAutoFit/>
          </a:bodyPr>
          <a:lstStyle/>
          <a:p>
            <a:pPr algn="ctr"/>
            <a:r>
              <a:rPr lang="ja-JP" altLang="en-US" sz="2000" dirty="0" smtClean="0">
                <a:solidFill>
                  <a:schemeClr val="bg1"/>
                </a:solidFill>
                <a:latin typeface="HGPｺﾞｼｯｸE" pitchFamily="50" charset="-128"/>
                <a:ea typeface="HGPｺﾞｼｯｸE" pitchFamily="50" charset="-128"/>
                <a:cs typeface="メイリオ" pitchFamily="50" charset="-128"/>
              </a:rPr>
              <a:t>緊急車両の運行支援</a:t>
            </a:r>
          </a:p>
        </p:txBody>
      </p:sp>
      <p:sp>
        <p:nvSpPr>
          <p:cNvPr id="36" name="テキスト ボックス 35"/>
          <p:cNvSpPr txBox="1"/>
          <p:nvPr/>
        </p:nvSpPr>
        <p:spPr>
          <a:xfrm>
            <a:off x="3419872" y="4024809"/>
            <a:ext cx="2520280" cy="400110"/>
          </a:xfrm>
          <a:prstGeom prst="rect">
            <a:avLst/>
          </a:prstGeom>
          <a:noFill/>
        </p:spPr>
        <p:txBody>
          <a:bodyPr wrap="square" rtlCol="0" anchor="ctr" anchorCtr="0">
            <a:spAutoFit/>
          </a:bodyPr>
          <a:lstStyle/>
          <a:p>
            <a:pPr algn="ctr"/>
            <a:r>
              <a:rPr lang="ja-JP" altLang="en-US" sz="2000" dirty="0" smtClean="0">
                <a:solidFill>
                  <a:schemeClr val="bg1"/>
                </a:solidFill>
                <a:latin typeface="HGPｺﾞｼｯｸE" pitchFamily="50" charset="-128"/>
                <a:ea typeface="HGPｺﾞｼｯｸE" pitchFamily="50" charset="-128"/>
                <a:cs typeface="メイリオ" pitchFamily="50" charset="-128"/>
              </a:rPr>
              <a:t>道路管理の効率化</a:t>
            </a:r>
          </a:p>
        </p:txBody>
      </p:sp>
      <p:sp>
        <p:nvSpPr>
          <p:cNvPr id="37" name="テキスト ボックス 36"/>
          <p:cNvSpPr txBox="1"/>
          <p:nvPr/>
        </p:nvSpPr>
        <p:spPr>
          <a:xfrm>
            <a:off x="3419872" y="2204283"/>
            <a:ext cx="2520280" cy="1015663"/>
          </a:xfrm>
          <a:prstGeom prst="rect">
            <a:avLst/>
          </a:prstGeom>
          <a:noFill/>
        </p:spPr>
        <p:txBody>
          <a:bodyPr wrap="square" rtlCol="0" anchor="ctr" anchorCtr="0">
            <a:spAutoFit/>
          </a:bodyPr>
          <a:lstStyle/>
          <a:p>
            <a:pPr algn="ctr"/>
            <a:r>
              <a:rPr lang="ja-JP" altLang="en-US" sz="2000" dirty="0" smtClean="0">
                <a:solidFill>
                  <a:srgbClr val="0070C0"/>
                </a:solidFill>
                <a:latin typeface="HGPｺﾞｼｯｸE" pitchFamily="50" charset="-128"/>
                <a:ea typeface="HGPｺﾞｼｯｸE" pitchFamily="50" charset="-128"/>
                <a:cs typeface="メイリオ" pitchFamily="50" charset="-128"/>
              </a:rPr>
              <a:t>自動料金収受</a:t>
            </a:r>
            <a:endParaRPr lang="en-US" altLang="ja-JP" sz="2000" dirty="0" smtClean="0">
              <a:solidFill>
                <a:srgbClr val="0070C0"/>
              </a:solidFill>
              <a:latin typeface="HGPｺﾞｼｯｸE" pitchFamily="50" charset="-128"/>
              <a:ea typeface="HGPｺﾞｼｯｸE" pitchFamily="50" charset="-128"/>
              <a:cs typeface="メイリオ" pitchFamily="50" charset="-128"/>
            </a:endParaRPr>
          </a:p>
          <a:p>
            <a:pPr algn="ctr"/>
            <a:r>
              <a:rPr lang="ja-JP" altLang="en-US" sz="2000" dirty="0" smtClean="0">
                <a:solidFill>
                  <a:srgbClr val="0070C0"/>
                </a:solidFill>
                <a:latin typeface="HGPｺﾞｼｯｸE" pitchFamily="50" charset="-128"/>
                <a:ea typeface="HGPｺﾞｼｯｸE" pitchFamily="50" charset="-128"/>
                <a:cs typeface="メイリオ" pitchFamily="50" charset="-128"/>
              </a:rPr>
              <a:t>システム</a:t>
            </a:r>
            <a:endParaRPr lang="en-US" altLang="ja-JP" sz="2000" dirty="0" smtClean="0">
              <a:solidFill>
                <a:srgbClr val="0070C0"/>
              </a:solidFill>
              <a:latin typeface="HGPｺﾞｼｯｸE" pitchFamily="50" charset="-128"/>
              <a:ea typeface="HGPｺﾞｼｯｸE" pitchFamily="50" charset="-128"/>
              <a:cs typeface="メイリオ" pitchFamily="50" charset="-128"/>
            </a:endParaRPr>
          </a:p>
          <a:p>
            <a:pPr algn="ctr"/>
            <a:r>
              <a:rPr lang="ja-JP" altLang="en-US" sz="2000" dirty="0" smtClean="0">
                <a:solidFill>
                  <a:srgbClr val="0070C0"/>
                </a:solidFill>
                <a:latin typeface="HGPｺﾞｼｯｸE" pitchFamily="50" charset="-128"/>
                <a:ea typeface="HGPｺﾞｼｯｸE" pitchFamily="50" charset="-128"/>
                <a:cs typeface="メイリオ" pitchFamily="50" charset="-128"/>
              </a:rPr>
              <a:t>（</a:t>
            </a:r>
            <a:r>
              <a:rPr lang="en-US" altLang="ja-JP" sz="2000" dirty="0" smtClean="0">
                <a:solidFill>
                  <a:srgbClr val="0070C0"/>
                </a:solidFill>
                <a:latin typeface="HGPｺﾞｼｯｸE" pitchFamily="50" charset="-128"/>
                <a:ea typeface="HGPｺﾞｼｯｸE" pitchFamily="50" charset="-128"/>
                <a:cs typeface="メイリオ" pitchFamily="50" charset="-128"/>
              </a:rPr>
              <a:t>ETC</a:t>
            </a:r>
            <a:r>
              <a:rPr lang="ja-JP" altLang="en-US" sz="2000" dirty="0" smtClean="0">
                <a:solidFill>
                  <a:srgbClr val="0070C0"/>
                </a:solidFill>
                <a:latin typeface="HGPｺﾞｼｯｸE" pitchFamily="50" charset="-128"/>
                <a:ea typeface="HGPｺﾞｼｯｸE" pitchFamily="50" charset="-128"/>
                <a:cs typeface="メイリオ" pitchFamily="50" charset="-128"/>
              </a:rPr>
              <a:t>）</a:t>
            </a:r>
          </a:p>
        </p:txBody>
      </p:sp>
      <p:sp>
        <p:nvSpPr>
          <p:cNvPr id="38" name="テキスト ボックス 37"/>
          <p:cNvSpPr txBox="1"/>
          <p:nvPr/>
        </p:nvSpPr>
        <p:spPr>
          <a:xfrm>
            <a:off x="3419872" y="5536977"/>
            <a:ext cx="2520280" cy="400110"/>
          </a:xfrm>
          <a:prstGeom prst="rect">
            <a:avLst/>
          </a:prstGeom>
          <a:noFill/>
        </p:spPr>
        <p:txBody>
          <a:bodyPr wrap="square" rtlCol="0" anchor="ctr" anchorCtr="0">
            <a:spAutoFit/>
          </a:bodyPr>
          <a:lstStyle/>
          <a:p>
            <a:pPr algn="ctr"/>
            <a:r>
              <a:rPr lang="ja-JP" altLang="en-US" sz="2000" dirty="0" smtClean="0">
                <a:solidFill>
                  <a:srgbClr val="0070C0"/>
                </a:solidFill>
                <a:latin typeface="HGPｺﾞｼｯｸE" pitchFamily="50" charset="-128"/>
                <a:ea typeface="HGPｺﾞｼｯｸE" pitchFamily="50" charset="-128"/>
                <a:cs typeface="メイリオ" pitchFamily="50" charset="-128"/>
              </a:rPr>
              <a:t>歩行者等の支援</a:t>
            </a:r>
          </a:p>
        </p:txBody>
      </p:sp>
      <p:sp>
        <p:nvSpPr>
          <p:cNvPr id="39" name="テキスト ボックス 38"/>
          <p:cNvSpPr txBox="1"/>
          <p:nvPr/>
        </p:nvSpPr>
        <p:spPr>
          <a:xfrm>
            <a:off x="755576" y="3901697"/>
            <a:ext cx="2520280" cy="646331"/>
          </a:xfrm>
          <a:prstGeom prst="rect">
            <a:avLst/>
          </a:prstGeom>
          <a:noFill/>
        </p:spPr>
        <p:txBody>
          <a:bodyPr wrap="square" rtlCol="0" anchor="ctr" anchorCtr="0">
            <a:spAutoFit/>
          </a:bodyPr>
          <a:lstStyle/>
          <a:p>
            <a:pPr algn="ctr"/>
            <a:r>
              <a:rPr lang="ja-JP" altLang="en-US" sz="2000" dirty="0" smtClean="0">
                <a:solidFill>
                  <a:srgbClr val="0070C0"/>
                </a:solidFill>
                <a:latin typeface="HGPｺﾞｼｯｸE" pitchFamily="50" charset="-128"/>
                <a:ea typeface="HGPｺﾞｼｯｸE" pitchFamily="50" charset="-128"/>
                <a:cs typeface="メイリオ" pitchFamily="50" charset="-128"/>
              </a:rPr>
              <a:t>交通管理の最適化</a:t>
            </a:r>
            <a:r>
              <a:rPr lang="ja-JP" altLang="en-US" sz="1600" dirty="0" smtClean="0">
                <a:solidFill>
                  <a:srgbClr val="0070C0"/>
                </a:solidFill>
                <a:latin typeface="HGPｺﾞｼｯｸE" pitchFamily="50" charset="-128"/>
                <a:ea typeface="HGPｺﾞｼｯｸE" pitchFamily="50" charset="-128"/>
                <a:cs typeface="メイリオ" pitchFamily="50" charset="-128"/>
              </a:rPr>
              <a:t>（</a:t>
            </a:r>
            <a:r>
              <a:rPr lang="en-US" altLang="ja-JP" sz="1600" dirty="0" smtClean="0">
                <a:solidFill>
                  <a:srgbClr val="0070C0"/>
                </a:solidFill>
                <a:latin typeface="HGPｺﾞｼｯｸE" pitchFamily="50" charset="-128"/>
                <a:ea typeface="HGPｺﾞｼｯｸE" pitchFamily="50" charset="-128"/>
                <a:cs typeface="メイリオ" pitchFamily="50" charset="-128"/>
              </a:rPr>
              <a:t>UTMS</a:t>
            </a:r>
            <a:r>
              <a:rPr lang="ja-JP" altLang="en-US" sz="1600" dirty="0" err="1" smtClean="0">
                <a:solidFill>
                  <a:srgbClr val="0070C0"/>
                </a:solidFill>
                <a:latin typeface="HGPｺﾞｼｯｸE" pitchFamily="50" charset="-128"/>
                <a:ea typeface="HGPｺﾞｼｯｸE" pitchFamily="50" charset="-128"/>
                <a:cs typeface="メイリオ" pitchFamily="50" charset="-128"/>
              </a:rPr>
              <a:t>，</a:t>
            </a:r>
            <a:r>
              <a:rPr lang="ja-JP" altLang="en-US" sz="1600" dirty="0" smtClean="0">
                <a:solidFill>
                  <a:srgbClr val="0070C0"/>
                </a:solidFill>
                <a:latin typeface="HGPｺﾞｼｯｸE" pitchFamily="50" charset="-128"/>
                <a:ea typeface="HGPｺﾞｼｯｸE" pitchFamily="50" charset="-128"/>
                <a:cs typeface="メイリオ" pitchFamily="50" charset="-128"/>
              </a:rPr>
              <a:t>駐車場案内）</a:t>
            </a:r>
          </a:p>
        </p:txBody>
      </p:sp>
      <p:sp>
        <p:nvSpPr>
          <p:cNvPr id="40" name="テキスト ボックス 39"/>
          <p:cNvSpPr txBox="1"/>
          <p:nvPr/>
        </p:nvSpPr>
        <p:spPr>
          <a:xfrm>
            <a:off x="6084168" y="4024809"/>
            <a:ext cx="2520280" cy="400110"/>
          </a:xfrm>
          <a:prstGeom prst="rect">
            <a:avLst/>
          </a:prstGeom>
          <a:noFill/>
        </p:spPr>
        <p:txBody>
          <a:bodyPr wrap="square" rtlCol="0" anchor="ctr" anchorCtr="0">
            <a:spAutoFit/>
          </a:bodyPr>
          <a:lstStyle/>
          <a:p>
            <a:pPr algn="ctr"/>
            <a:r>
              <a:rPr lang="ja-JP" altLang="en-US" sz="2000" dirty="0" smtClean="0">
                <a:solidFill>
                  <a:srgbClr val="0070C0"/>
                </a:solidFill>
                <a:latin typeface="HGPｺﾞｼｯｸE" pitchFamily="50" charset="-128"/>
                <a:ea typeface="HGPｺﾞｼｯｸE" pitchFamily="50" charset="-128"/>
                <a:cs typeface="メイリオ" pitchFamily="50" charset="-128"/>
              </a:rPr>
              <a:t>公共交通の支援</a:t>
            </a:r>
            <a:endParaRPr kumimoji="1" lang="ja-JP" altLang="en-US" sz="2000" dirty="0">
              <a:solidFill>
                <a:srgbClr val="0070C0"/>
              </a:solidFill>
              <a:latin typeface="HGPｺﾞｼｯｸE" pitchFamily="50" charset="-128"/>
              <a:ea typeface="HGPｺﾞｼｯｸE" pitchFamily="50" charset="-128"/>
              <a:cs typeface="メイリオ" pitchFamily="50" charset="-128"/>
            </a:endParaRPr>
          </a:p>
        </p:txBody>
      </p:sp>
      <p:sp>
        <p:nvSpPr>
          <p:cNvPr id="41" name="テキスト ボックス 40"/>
          <p:cNvSpPr txBox="1"/>
          <p:nvPr/>
        </p:nvSpPr>
        <p:spPr>
          <a:xfrm>
            <a:off x="683568" y="2020778"/>
            <a:ext cx="432048" cy="400110"/>
          </a:xfrm>
          <a:prstGeom prst="rect">
            <a:avLst/>
          </a:prstGeom>
          <a:noFill/>
        </p:spPr>
        <p:txBody>
          <a:bodyPr wrap="square" rtlCol="0" anchor="ctr" anchorCtr="0">
            <a:spAutoFit/>
          </a:bodyPr>
          <a:lstStyle/>
          <a:p>
            <a:r>
              <a:rPr kumimoji="1" lang="ja-JP" altLang="en-US" sz="2000" b="1" dirty="0" smtClean="0">
                <a:solidFill>
                  <a:schemeClr val="bg1"/>
                </a:solidFill>
                <a:latin typeface="メイリオ" pitchFamily="50" charset="-128"/>
                <a:ea typeface="メイリオ" pitchFamily="50" charset="-128"/>
                <a:cs typeface="メイリオ" pitchFamily="50" charset="-128"/>
              </a:rPr>
              <a:t>１</a:t>
            </a:r>
            <a:endParaRPr kumimoji="1" lang="ja-JP" altLang="en-US" sz="2000" b="1" dirty="0">
              <a:solidFill>
                <a:schemeClr val="bg1"/>
              </a:solidFill>
              <a:latin typeface="メイリオ" pitchFamily="50" charset="-128"/>
              <a:ea typeface="メイリオ" pitchFamily="50" charset="-128"/>
              <a:cs typeface="メイリオ" pitchFamily="50" charset="-128"/>
            </a:endParaRPr>
          </a:p>
        </p:txBody>
      </p:sp>
      <p:sp>
        <p:nvSpPr>
          <p:cNvPr id="42" name="テキスト ボックス 41"/>
          <p:cNvSpPr txBox="1"/>
          <p:nvPr/>
        </p:nvSpPr>
        <p:spPr>
          <a:xfrm>
            <a:off x="683568" y="3532946"/>
            <a:ext cx="432048" cy="400110"/>
          </a:xfrm>
          <a:prstGeom prst="rect">
            <a:avLst/>
          </a:prstGeom>
          <a:noFill/>
        </p:spPr>
        <p:txBody>
          <a:bodyPr wrap="square" rtlCol="0" anchor="ctr" anchorCtr="0">
            <a:spAutoFit/>
          </a:bodyPr>
          <a:lstStyle/>
          <a:p>
            <a:r>
              <a:rPr kumimoji="1" lang="ja-JP" altLang="en-US" sz="2000" b="1" dirty="0" smtClean="0">
                <a:solidFill>
                  <a:srgbClr val="0070C0"/>
                </a:solidFill>
                <a:latin typeface="メイリオ" pitchFamily="50" charset="-128"/>
                <a:ea typeface="メイリオ" pitchFamily="50" charset="-128"/>
                <a:cs typeface="メイリオ" pitchFamily="50" charset="-128"/>
              </a:rPr>
              <a:t>４</a:t>
            </a:r>
            <a:endParaRPr kumimoji="1" lang="ja-JP" altLang="en-US" sz="2000" b="1" dirty="0">
              <a:solidFill>
                <a:srgbClr val="0070C0"/>
              </a:solidFill>
              <a:latin typeface="メイリオ" pitchFamily="50" charset="-128"/>
              <a:ea typeface="メイリオ" pitchFamily="50" charset="-128"/>
              <a:cs typeface="メイリオ" pitchFamily="50" charset="-128"/>
            </a:endParaRPr>
          </a:p>
        </p:txBody>
      </p:sp>
      <p:sp>
        <p:nvSpPr>
          <p:cNvPr id="43" name="テキスト ボックス 42"/>
          <p:cNvSpPr txBox="1"/>
          <p:nvPr/>
        </p:nvSpPr>
        <p:spPr>
          <a:xfrm>
            <a:off x="683568" y="5045114"/>
            <a:ext cx="432048" cy="400110"/>
          </a:xfrm>
          <a:prstGeom prst="rect">
            <a:avLst/>
          </a:prstGeom>
          <a:noFill/>
        </p:spPr>
        <p:txBody>
          <a:bodyPr wrap="square" rtlCol="0" anchor="ctr" anchorCtr="0">
            <a:spAutoFit/>
          </a:bodyPr>
          <a:lstStyle/>
          <a:p>
            <a:r>
              <a:rPr lang="ja-JP" altLang="en-US" sz="2000" b="1" dirty="0" smtClean="0">
                <a:solidFill>
                  <a:schemeClr val="bg1"/>
                </a:solidFill>
                <a:latin typeface="メイリオ" pitchFamily="50" charset="-128"/>
                <a:ea typeface="メイリオ" pitchFamily="50" charset="-128"/>
                <a:cs typeface="メイリオ" pitchFamily="50" charset="-128"/>
              </a:rPr>
              <a:t>７</a:t>
            </a:r>
            <a:endParaRPr kumimoji="1" lang="ja-JP" altLang="en-US" sz="2000" b="1" dirty="0">
              <a:solidFill>
                <a:schemeClr val="bg1"/>
              </a:solidFill>
              <a:latin typeface="メイリオ" pitchFamily="50" charset="-128"/>
              <a:ea typeface="メイリオ" pitchFamily="50" charset="-128"/>
              <a:cs typeface="メイリオ" pitchFamily="50" charset="-128"/>
            </a:endParaRPr>
          </a:p>
        </p:txBody>
      </p:sp>
      <p:sp>
        <p:nvSpPr>
          <p:cNvPr id="44" name="テキスト ボックス 43"/>
          <p:cNvSpPr txBox="1"/>
          <p:nvPr/>
        </p:nvSpPr>
        <p:spPr>
          <a:xfrm>
            <a:off x="3347864" y="2020778"/>
            <a:ext cx="432048" cy="400110"/>
          </a:xfrm>
          <a:prstGeom prst="rect">
            <a:avLst/>
          </a:prstGeom>
          <a:noFill/>
        </p:spPr>
        <p:txBody>
          <a:bodyPr wrap="square" rtlCol="0" anchor="ctr" anchorCtr="0">
            <a:spAutoFit/>
          </a:bodyPr>
          <a:lstStyle/>
          <a:p>
            <a:r>
              <a:rPr kumimoji="1" lang="ja-JP" altLang="en-US" sz="2000" b="1" dirty="0" smtClean="0">
                <a:solidFill>
                  <a:srgbClr val="0070C0"/>
                </a:solidFill>
                <a:latin typeface="メイリオ" pitchFamily="50" charset="-128"/>
                <a:ea typeface="メイリオ" pitchFamily="50" charset="-128"/>
                <a:cs typeface="メイリオ" pitchFamily="50" charset="-128"/>
              </a:rPr>
              <a:t>２</a:t>
            </a:r>
            <a:endParaRPr kumimoji="1" lang="ja-JP" altLang="en-US" sz="2000" b="1" dirty="0">
              <a:solidFill>
                <a:srgbClr val="0070C0"/>
              </a:solidFill>
              <a:latin typeface="メイリオ" pitchFamily="50" charset="-128"/>
              <a:ea typeface="メイリオ" pitchFamily="50" charset="-128"/>
              <a:cs typeface="メイリオ" pitchFamily="50" charset="-128"/>
            </a:endParaRPr>
          </a:p>
        </p:txBody>
      </p:sp>
      <p:sp>
        <p:nvSpPr>
          <p:cNvPr id="45" name="テキスト ボックス 44"/>
          <p:cNvSpPr txBox="1"/>
          <p:nvPr/>
        </p:nvSpPr>
        <p:spPr>
          <a:xfrm>
            <a:off x="3347864" y="3532946"/>
            <a:ext cx="432048" cy="400110"/>
          </a:xfrm>
          <a:prstGeom prst="rect">
            <a:avLst/>
          </a:prstGeom>
          <a:noFill/>
        </p:spPr>
        <p:txBody>
          <a:bodyPr wrap="square" rtlCol="0" anchor="ctr" anchorCtr="0">
            <a:spAutoFit/>
          </a:bodyPr>
          <a:lstStyle/>
          <a:p>
            <a:r>
              <a:rPr kumimoji="1" lang="ja-JP" altLang="en-US" sz="2000" b="1" dirty="0" smtClean="0">
                <a:solidFill>
                  <a:schemeClr val="bg1"/>
                </a:solidFill>
                <a:latin typeface="メイリオ" pitchFamily="50" charset="-128"/>
                <a:ea typeface="メイリオ" pitchFamily="50" charset="-128"/>
                <a:cs typeface="メイリオ" pitchFamily="50" charset="-128"/>
              </a:rPr>
              <a:t>５</a:t>
            </a:r>
            <a:endParaRPr kumimoji="1" lang="ja-JP" altLang="en-US" sz="2000" b="1" dirty="0">
              <a:solidFill>
                <a:schemeClr val="bg1"/>
              </a:solidFill>
              <a:latin typeface="メイリオ" pitchFamily="50" charset="-128"/>
              <a:ea typeface="メイリオ" pitchFamily="50" charset="-128"/>
              <a:cs typeface="メイリオ" pitchFamily="50" charset="-128"/>
            </a:endParaRPr>
          </a:p>
        </p:txBody>
      </p:sp>
      <p:sp>
        <p:nvSpPr>
          <p:cNvPr id="46" name="テキスト ボックス 45"/>
          <p:cNvSpPr txBox="1"/>
          <p:nvPr/>
        </p:nvSpPr>
        <p:spPr>
          <a:xfrm>
            <a:off x="3347864" y="5045114"/>
            <a:ext cx="432048" cy="400110"/>
          </a:xfrm>
          <a:prstGeom prst="rect">
            <a:avLst/>
          </a:prstGeom>
          <a:noFill/>
        </p:spPr>
        <p:txBody>
          <a:bodyPr wrap="square" rtlCol="0" anchor="ctr" anchorCtr="0">
            <a:spAutoFit/>
          </a:bodyPr>
          <a:lstStyle/>
          <a:p>
            <a:r>
              <a:rPr kumimoji="1" lang="ja-JP" altLang="en-US" sz="2000" b="1" dirty="0" smtClean="0">
                <a:solidFill>
                  <a:srgbClr val="0070C0"/>
                </a:solidFill>
                <a:latin typeface="メイリオ" pitchFamily="50" charset="-128"/>
                <a:ea typeface="メイリオ" pitchFamily="50" charset="-128"/>
                <a:cs typeface="メイリオ" pitchFamily="50" charset="-128"/>
              </a:rPr>
              <a:t>８</a:t>
            </a:r>
            <a:endParaRPr kumimoji="1" lang="ja-JP" altLang="en-US" sz="2000" b="1" dirty="0">
              <a:solidFill>
                <a:srgbClr val="0070C0"/>
              </a:solidFill>
              <a:latin typeface="メイリオ" pitchFamily="50" charset="-128"/>
              <a:ea typeface="メイリオ" pitchFamily="50" charset="-128"/>
              <a:cs typeface="メイリオ" pitchFamily="50" charset="-128"/>
            </a:endParaRPr>
          </a:p>
        </p:txBody>
      </p:sp>
      <p:sp>
        <p:nvSpPr>
          <p:cNvPr id="47" name="テキスト ボックス 46"/>
          <p:cNvSpPr txBox="1"/>
          <p:nvPr/>
        </p:nvSpPr>
        <p:spPr>
          <a:xfrm>
            <a:off x="6084168" y="2020778"/>
            <a:ext cx="432048" cy="400110"/>
          </a:xfrm>
          <a:prstGeom prst="rect">
            <a:avLst/>
          </a:prstGeom>
          <a:noFill/>
        </p:spPr>
        <p:txBody>
          <a:bodyPr wrap="square" rtlCol="0" anchor="ctr" anchorCtr="0">
            <a:spAutoFit/>
          </a:bodyPr>
          <a:lstStyle/>
          <a:p>
            <a:r>
              <a:rPr kumimoji="1" lang="ja-JP" altLang="en-US" sz="2000" b="1" dirty="0" smtClean="0">
                <a:solidFill>
                  <a:schemeClr val="bg1"/>
                </a:solidFill>
                <a:latin typeface="メイリオ" pitchFamily="50" charset="-128"/>
                <a:ea typeface="メイリオ" pitchFamily="50" charset="-128"/>
                <a:cs typeface="メイリオ" pitchFamily="50" charset="-128"/>
              </a:rPr>
              <a:t>３</a:t>
            </a:r>
            <a:endParaRPr kumimoji="1" lang="ja-JP" altLang="en-US" sz="2000" b="1" dirty="0">
              <a:solidFill>
                <a:schemeClr val="bg1"/>
              </a:solidFill>
              <a:latin typeface="メイリオ" pitchFamily="50" charset="-128"/>
              <a:ea typeface="メイリオ" pitchFamily="50" charset="-128"/>
              <a:cs typeface="メイリオ" pitchFamily="50" charset="-128"/>
            </a:endParaRPr>
          </a:p>
        </p:txBody>
      </p:sp>
      <p:sp>
        <p:nvSpPr>
          <p:cNvPr id="48" name="テキスト ボックス 47"/>
          <p:cNvSpPr txBox="1"/>
          <p:nvPr/>
        </p:nvSpPr>
        <p:spPr>
          <a:xfrm>
            <a:off x="6084168" y="3532946"/>
            <a:ext cx="432048" cy="400110"/>
          </a:xfrm>
          <a:prstGeom prst="rect">
            <a:avLst/>
          </a:prstGeom>
          <a:noFill/>
        </p:spPr>
        <p:txBody>
          <a:bodyPr wrap="square" rtlCol="0" anchor="ctr" anchorCtr="0">
            <a:spAutoFit/>
          </a:bodyPr>
          <a:lstStyle/>
          <a:p>
            <a:r>
              <a:rPr kumimoji="1" lang="ja-JP" altLang="en-US" sz="2000" b="1" dirty="0" smtClean="0">
                <a:solidFill>
                  <a:srgbClr val="0070C0"/>
                </a:solidFill>
                <a:latin typeface="メイリオ" pitchFamily="50" charset="-128"/>
                <a:ea typeface="メイリオ" pitchFamily="50" charset="-128"/>
                <a:cs typeface="メイリオ" pitchFamily="50" charset="-128"/>
              </a:rPr>
              <a:t>６</a:t>
            </a:r>
            <a:endParaRPr kumimoji="1" lang="ja-JP" altLang="en-US" sz="2000" b="1" dirty="0">
              <a:solidFill>
                <a:srgbClr val="0070C0"/>
              </a:solidFill>
              <a:latin typeface="メイリオ" pitchFamily="50" charset="-128"/>
              <a:ea typeface="メイリオ" pitchFamily="50" charset="-128"/>
              <a:cs typeface="メイリオ" pitchFamily="50" charset="-128"/>
            </a:endParaRPr>
          </a:p>
        </p:txBody>
      </p:sp>
      <p:sp>
        <p:nvSpPr>
          <p:cNvPr id="49" name="テキスト ボックス 48"/>
          <p:cNvSpPr txBox="1"/>
          <p:nvPr/>
        </p:nvSpPr>
        <p:spPr>
          <a:xfrm>
            <a:off x="6084168" y="5045114"/>
            <a:ext cx="432048" cy="400110"/>
          </a:xfrm>
          <a:prstGeom prst="rect">
            <a:avLst/>
          </a:prstGeom>
          <a:noFill/>
        </p:spPr>
        <p:txBody>
          <a:bodyPr wrap="square" rtlCol="0" anchor="ctr" anchorCtr="0">
            <a:spAutoFit/>
          </a:bodyPr>
          <a:lstStyle/>
          <a:p>
            <a:r>
              <a:rPr kumimoji="1" lang="ja-JP" altLang="en-US" sz="2000" b="1" dirty="0" smtClean="0">
                <a:solidFill>
                  <a:schemeClr val="bg1"/>
                </a:solidFill>
                <a:latin typeface="メイリオ" pitchFamily="50" charset="-128"/>
                <a:ea typeface="メイリオ" pitchFamily="50" charset="-128"/>
                <a:cs typeface="メイリオ" pitchFamily="50" charset="-128"/>
              </a:rPr>
              <a:t>９</a:t>
            </a:r>
            <a:endParaRPr kumimoji="1" lang="ja-JP" altLang="en-US" sz="2000" b="1" dirty="0">
              <a:solidFill>
                <a:schemeClr val="bg1"/>
              </a:solidFill>
              <a:latin typeface="メイリオ" pitchFamily="50" charset="-128"/>
              <a:ea typeface="メイリオ" pitchFamily="50" charset="-128"/>
              <a:cs typeface="メイリオ" pitchFamily="50" charset="-128"/>
            </a:endParaRPr>
          </a:p>
        </p:txBody>
      </p:sp>
      <p:sp>
        <p:nvSpPr>
          <p:cNvPr id="52"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lvl="0">
              <a:spcBef>
                <a:spcPct val="0"/>
              </a:spcBef>
            </a:pPr>
            <a:r>
              <a:rPr lang="ja-JP" altLang="en-US" sz="4400" dirty="0" smtClean="0">
                <a:solidFill>
                  <a:srgbClr val="0070C0"/>
                </a:solidFill>
                <a:latin typeface="HGPｺﾞｼｯｸM" pitchFamily="50" charset="-128"/>
                <a:ea typeface="HGPｺﾞｼｯｸM" pitchFamily="50" charset="-128"/>
              </a:rPr>
              <a:t>３．</a:t>
            </a:r>
            <a:r>
              <a:rPr lang="en-US" altLang="ja-JP" sz="4400" dirty="0" smtClean="0">
                <a:solidFill>
                  <a:srgbClr val="0070C0"/>
                </a:solidFill>
                <a:latin typeface="HGPｺﾞｼｯｸM" pitchFamily="50" charset="-128"/>
                <a:ea typeface="HGPｺﾞｼｯｸM" pitchFamily="50" charset="-128"/>
              </a:rPr>
              <a:t>ITS</a:t>
            </a:r>
            <a:r>
              <a:rPr lang="ja-JP" altLang="en-US" sz="4400" dirty="0" smtClean="0">
                <a:solidFill>
                  <a:srgbClr val="0070C0"/>
                </a:solidFill>
                <a:latin typeface="HGPｺﾞｼｯｸM" pitchFamily="50" charset="-128"/>
                <a:ea typeface="HGPｺﾞｼｯｸM" pitchFamily="50" charset="-128"/>
              </a:rPr>
              <a:t>の世界は広い</a:t>
            </a:r>
            <a:r>
              <a:rPr lang="ja-JP" altLang="en-US" sz="4400" i="1" dirty="0" smtClean="0">
                <a:solidFill>
                  <a:srgbClr val="0070C0"/>
                </a:solidFill>
                <a:latin typeface="HGPｺﾞｼｯｸM" pitchFamily="50" charset="-128"/>
                <a:ea typeface="HGPｺﾞｼｯｸM" pitchFamily="50" charset="-128"/>
              </a:rPr>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11560" y="2348880"/>
            <a:ext cx="8532440" cy="3046988"/>
          </a:xfrm>
          <a:prstGeom prst="rect">
            <a:avLst/>
          </a:prstGeom>
          <a:noFill/>
        </p:spPr>
        <p:txBody>
          <a:bodyPr wrap="square" rtlCol="0">
            <a:spAutoFit/>
          </a:bodyPr>
          <a:lstStyle/>
          <a:p>
            <a:r>
              <a:rPr lang="ja-JP" altLang="en-US" sz="3200" dirty="0" smtClean="0">
                <a:solidFill>
                  <a:srgbClr val="0070C0"/>
                </a:solidFill>
                <a:latin typeface="HGPｺﾞｼｯｸE" pitchFamily="50" charset="-128"/>
                <a:ea typeface="HGPｺﾞｼｯｸE" pitchFamily="50" charset="-128"/>
              </a:rPr>
              <a:t>❶ </a:t>
            </a:r>
            <a:r>
              <a:rPr lang="en-US" altLang="ja-JP" sz="3200" dirty="0" smtClean="0">
                <a:solidFill>
                  <a:srgbClr val="0070C0"/>
                </a:solidFill>
                <a:latin typeface="HGPｺﾞｼｯｸE" pitchFamily="50" charset="-128"/>
                <a:ea typeface="HGPｺﾞｼｯｸE" pitchFamily="50" charset="-128"/>
              </a:rPr>
              <a:t>VICS</a:t>
            </a:r>
          </a:p>
          <a:p>
            <a:r>
              <a:rPr lang="ja-JP" altLang="en-US" sz="3200" dirty="0" smtClean="0">
                <a:solidFill>
                  <a:srgbClr val="0070C0"/>
                </a:solidFill>
                <a:latin typeface="HGPｺﾞｼｯｸE" pitchFamily="50" charset="-128"/>
                <a:ea typeface="HGPｺﾞｼｯｸE" pitchFamily="50" charset="-128"/>
              </a:rPr>
              <a:t>❷ </a:t>
            </a:r>
            <a:r>
              <a:rPr lang="en-US" altLang="ja-JP" sz="3200" dirty="0" smtClean="0">
                <a:solidFill>
                  <a:srgbClr val="0070C0"/>
                </a:solidFill>
                <a:latin typeface="HGPｺﾞｼｯｸE" pitchFamily="50" charset="-128"/>
                <a:ea typeface="HGPｺﾞｼｯｸE" pitchFamily="50" charset="-128"/>
              </a:rPr>
              <a:t>ETC</a:t>
            </a:r>
          </a:p>
          <a:p>
            <a:r>
              <a:rPr lang="ja-JP" altLang="en-US" sz="3200" dirty="0" smtClean="0">
                <a:solidFill>
                  <a:srgbClr val="0070C0"/>
                </a:solidFill>
                <a:latin typeface="HGPｺﾞｼｯｸE" pitchFamily="50" charset="-128"/>
                <a:ea typeface="HGPｺﾞｼｯｸE" pitchFamily="50" charset="-128"/>
              </a:rPr>
              <a:t>❸ 自動運転・運転支援 </a:t>
            </a:r>
            <a:r>
              <a:rPr lang="ja-JP" altLang="en-US" sz="2000" dirty="0" smtClean="0">
                <a:solidFill>
                  <a:schemeClr val="bg1">
                    <a:lumMod val="50000"/>
                  </a:schemeClr>
                </a:solidFill>
                <a:latin typeface="HGPｺﾞｼｯｸM" pitchFamily="50" charset="-128"/>
                <a:ea typeface="HGPｺﾞｼｯｸM" pitchFamily="50" charset="-128"/>
              </a:rPr>
              <a:t>（</a:t>
            </a:r>
            <a:r>
              <a:rPr lang="en-US" altLang="ja-JP" sz="2000" dirty="0" smtClean="0">
                <a:solidFill>
                  <a:schemeClr val="bg1">
                    <a:lumMod val="50000"/>
                  </a:schemeClr>
                </a:solidFill>
                <a:latin typeface="HGPｺﾞｼｯｸM" pitchFamily="50" charset="-128"/>
                <a:ea typeface="HGPｺﾞｼｯｸM" pitchFamily="50" charset="-128"/>
              </a:rPr>
              <a:t>DSSS</a:t>
            </a:r>
            <a:r>
              <a:rPr lang="ja-JP" altLang="en-US" sz="2000" dirty="0" smtClean="0">
                <a:solidFill>
                  <a:schemeClr val="bg1">
                    <a:lumMod val="50000"/>
                  </a:schemeClr>
                </a:solidFill>
                <a:latin typeface="HGPｺﾞｼｯｸM" pitchFamily="50" charset="-128"/>
                <a:ea typeface="HGPｺﾞｼｯｸM" pitchFamily="50" charset="-128"/>
              </a:rPr>
              <a:t>・</a:t>
            </a:r>
            <a:r>
              <a:rPr lang="en-US" altLang="ja-JP" sz="2000" dirty="0" smtClean="0">
                <a:solidFill>
                  <a:schemeClr val="bg1">
                    <a:lumMod val="50000"/>
                  </a:schemeClr>
                </a:solidFill>
                <a:latin typeface="HGPｺﾞｼｯｸM" pitchFamily="50" charset="-128"/>
                <a:ea typeface="HGPｺﾞｼｯｸM" pitchFamily="50" charset="-128"/>
              </a:rPr>
              <a:t>ITS</a:t>
            </a:r>
            <a:r>
              <a:rPr lang="ja-JP" altLang="en-US" sz="2000" dirty="0" smtClean="0">
                <a:solidFill>
                  <a:schemeClr val="bg1">
                    <a:lumMod val="50000"/>
                  </a:schemeClr>
                </a:solidFill>
                <a:latin typeface="HGPｺﾞｼｯｸM" pitchFamily="50" charset="-128"/>
                <a:ea typeface="HGPｺﾞｼｯｸM" pitchFamily="50" charset="-128"/>
              </a:rPr>
              <a:t>スポットサービス・</a:t>
            </a:r>
            <a:r>
              <a:rPr lang="en-US" altLang="ja-JP" sz="2000" dirty="0" smtClean="0">
                <a:solidFill>
                  <a:schemeClr val="bg1">
                    <a:lumMod val="50000"/>
                  </a:schemeClr>
                </a:solidFill>
                <a:latin typeface="HGPｺﾞｼｯｸM" pitchFamily="50" charset="-128"/>
                <a:ea typeface="HGPｺﾞｼｯｸM" pitchFamily="50" charset="-128"/>
              </a:rPr>
              <a:t>ASV)</a:t>
            </a:r>
            <a:r>
              <a:rPr lang="en-US" altLang="ja-JP" sz="2000" dirty="0" smtClean="0">
                <a:solidFill>
                  <a:srgbClr val="0070C0"/>
                </a:solidFill>
                <a:latin typeface="HGPｺﾞｼｯｸE" pitchFamily="50" charset="-128"/>
                <a:ea typeface="HGPｺﾞｼｯｸE" pitchFamily="50" charset="-128"/>
              </a:rPr>
              <a:t> </a:t>
            </a:r>
          </a:p>
          <a:p>
            <a:r>
              <a:rPr lang="ja-JP" altLang="en-US" sz="3200" dirty="0" smtClean="0">
                <a:solidFill>
                  <a:srgbClr val="0070C0"/>
                </a:solidFill>
                <a:latin typeface="HGPｺﾞｼｯｸE" pitchFamily="50" charset="-128"/>
                <a:ea typeface="HGPｺﾞｼｯｸE" pitchFamily="50" charset="-128"/>
              </a:rPr>
              <a:t>❹ 緊急車両の運転支援</a:t>
            </a:r>
            <a:endParaRPr lang="en-US" altLang="ja-JP" sz="3200" dirty="0" smtClean="0">
              <a:solidFill>
                <a:srgbClr val="0070C0"/>
              </a:solidFill>
              <a:latin typeface="HGPｺﾞｼｯｸE" pitchFamily="50" charset="-128"/>
              <a:ea typeface="HGPｺﾞｼｯｸE" pitchFamily="50" charset="-128"/>
            </a:endParaRPr>
          </a:p>
          <a:p>
            <a:r>
              <a:rPr lang="ja-JP" altLang="en-US" sz="3200" dirty="0" smtClean="0">
                <a:solidFill>
                  <a:srgbClr val="0070C0"/>
                </a:solidFill>
                <a:latin typeface="HGPｺﾞｼｯｸE" pitchFamily="50" charset="-128"/>
                <a:ea typeface="HGPｺﾞｼｯｸE" pitchFamily="50" charset="-128"/>
              </a:rPr>
              <a:t>❺ バスロケーションシステム</a:t>
            </a:r>
            <a:endParaRPr lang="en-US" altLang="ja-JP" sz="3200" dirty="0" smtClean="0">
              <a:solidFill>
                <a:srgbClr val="0070C0"/>
              </a:solidFill>
              <a:latin typeface="HGPｺﾞｼｯｸE" pitchFamily="50" charset="-128"/>
              <a:ea typeface="HGPｺﾞｼｯｸE" pitchFamily="50" charset="-128"/>
            </a:endParaRPr>
          </a:p>
          <a:p>
            <a:endParaRPr lang="en-US" altLang="ja-JP" sz="3200" dirty="0" smtClean="0">
              <a:solidFill>
                <a:srgbClr val="0070C0"/>
              </a:solidFill>
              <a:latin typeface="HGPｺﾞｼｯｸE" pitchFamily="50" charset="-128"/>
              <a:ea typeface="HGPｺﾞｼｯｸE" pitchFamily="50" charset="-128"/>
            </a:endParaRPr>
          </a:p>
        </p:txBody>
      </p:sp>
      <p:sp>
        <p:nvSpPr>
          <p:cNvPr id="23" name="テキスト ボックス 22"/>
          <p:cNvSpPr txBox="1"/>
          <p:nvPr/>
        </p:nvSpPr>
        <p:spPr>
          <a:xfrm>
            <a:off x="467544" y="1556792"/>
            <a:ext cx="3168352" cy="584775"/>
          </a:xfrm>
          <a:prstGeom prst="rect">
            <a:avLst/>
          </a:prstGeom>
          <a:noFill/>
        </p:spPr>
        <p:txBody>
          <a:bodyPr wrap="square" rtlCol="0">
            <a:spAutoFit/>
          </a:bodyPr>
          <a:lstStyle/>
          <a:p>
            <a:r>
              <a:rPr lang="ja-JP" altLang="en-US" sz="3200" dirty="0" smtClean="0">
                <a:latin typeface="HGPｺﾞｼｯｸE" pitchFamily="50" charset="-128"/>
                <a:ea typeface="HGPｺﾞｼｯｸE" pitchFamily="50" charset="-128"/>
              </a:rPr>
              <a:t>●代表的なもの</a:t>
            </a:r>
            <a:endParaRPr lang="en-US" altLang="ja-JP" sz="3200" dirty="0" smtClean="0">
              <a:latin typeface="HGPｺﾞｼｯｸE" pitchFamily="50" charset="-128"/>
              <a:ea typeface="HGPｺﾞｼｯｸE" pitchFamily="50" charset="-128"/>
            </a:endParaRPr>
          </a:p>
        </p:txBody>
      </p:sp>
      <p:sp>
        <p:nvSpPr>
          <p:cNvPr id="20"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lvl="0">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ITS</a:t>
            </a:r>
            <a:r>
              <a:rPr lang="ja-JP" altLang="en-US" sz="4400" dirty="0" smtClean="0">
                <a:solidFill>
                  <a:srgbClr val="0070C0"/>
                </a:solidFill>
                <a:latin typeface="HGPｺﾞｼｯｸM" pitchFamily="50" charset="-128"/>
                <a:ea typeface="HGPｺﾞｼｯｸM" pitchFamily="50" charset="-128"/>
              </a:rPr>
              <a:t>で実現した技術・システム</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268760"/>
            <a:ext cx="7560840" cy="604664"/>
          </a:xfrm>
        </p:spPr>
        <p:txBody>
          <a:bodyPr>
            <a:noAutofit/>
          </a:bodyPr>
          <a:lstStyle/>
          <a:p>
            <a:pPr>
              <a:buNone/>
            </a:pPr>
            <a:r>
              <a:rPr kumimoji="1" lang="ja-JP" altLang="en-US" dirty="0" smtClean="0">
                <a:latin typeface="HGPｺﾞｼｯｸE" pitchFamily="50" charset="-128"/>
                <a:ea typeface="HGPｺﾞｼｯｸE" pitchFamily="50" charset="-128"/>
              </a:rPr>
              <a:t>❶ </a:t>
            </a:r>
            <a:r>
              <a:rPr kumimoji="1" lang="en-US" altLang="ja-JP" dirty="0" smtClean="0">
                <a:latin typeface="HGPｺﾞｼｯｸE" pitchFamily="50" charset="-128"/>
                <a:ea typeface="HGPｺﾞｼｯｸE" pitchFamily="50" charset="-128"/>
              </a:rPr>
              <a:t>VICS</a:t>
            </a:r>
            <a:r>
              <a:rPr kumimoji="1" lang="ja-JP" altLang="en-US" dirty="0" smtClean="0">
                <a:latin typeface="HGPｺﾞｼｯｸE" pitchFamily="50" charset="-128"/>
                <a:ea typeface="HGPｺﾞｼｯｸE" pitchFamily="50" charset="-128"/>
              </a:rPr>
              <a:t>は</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115616" y="3573016"/>
            <a:ext cx="8028384" cy="2554545"/>
          </a:xfrm>
          <a:prstGeom prst="rect">
            <a:avLst/>
          </a:prstGeom>
          <a:noFill/>
        </p:spPr>
        <p:txBody>
          <a:bodyPr wrap="square" rtlCol="0">
            <a:spAutoFit/>
          </a:bodyPr>
          <a:lstStyle/>
          <a:p>
            <a:r>
              <a:rPr lang="ja-JP" altLang="en-US" sz="3200" dirty="0" smtClean="0">
                <a:solidFill>
                  <a:srgbClr val="0070C0"/>
                </a:solidFill>
                <a:latin typeface="HGPｺﾞｼｯｸM" pitchFamily="50" charset="-128"/>
                <a:ea typeface="HGPｺﾞｼｯｸM" pitchFamily="50" charset="-128"/>
              </a:rPr>
              <a:t>渋滞情報</a:t>
            </a:r>
            <a:endParaRPr lang="en-US" altLang="ja-JP" sz="3200" dirty="0" smtClean="0">
              <a:solidFill>
                <a:srgbClr val="0070C0"/>
              </a:solidFill>
              <a:latin typeface="HGPｺﾞｼｯｸM" pitchFamily="50" charset="-128"/>
              <a:ea typeface="HGPｺﾞｼｯｸM" pitchFamily="50" charset="-128"/>
            </a:endParaRPr>
          </a:p>
          <a:p>
            <a:r>
              <a:rPr lang="ja-JP" altLang="en-US" sz="3200" dirty="0" smtClean="0">
                <a:solidFill>
                  <a:srgbClr val="0070C0"/>
                </a:solidFill>
                <a:latin typeface="HGPｺﾞｼｯｸM" pitchFamily="50" charset="-128"/>
                <a:ea typeface="HGPｺﾞｼｯｸM" pitchFamily="50" charset="-128"/>
              </a:rPr>
              <a:t>所要時間</a:t>
            </a:r>
            <a:endParaRPr lang="en-US" altLang="ja-JP" sz="3200" dirty="0" smtClean="0">
              <a:solidFill>
                <a:srgbClr val="0070C0"/>
              </a:solidFill>
              <a:latin typeface="HGPｺﾞｼｯｸM" pitchFamily="50" charset="-128"/>
              <a:ea typeface="HGPｺﾞｼｯｸM" pitchFamily="50" charset="-128"/>
            </a:endParaRPr>
          </a:p>
          <a:p>
            <a:r>
              <a:rPr lang="ja-JP" altLang="en-US" sz="3200" dirty="0" smtClean="0">
                <a:solidFill>
                  <a:srgbClr val="0070C0"/>
                </a:solidFill>
                <a:latin typeface="HGPｺﾞｼｯｸM" pitchFamily="50" charset="-128"/>
                <a:ea typeface="HGPｺﾞｼｯｸM" pitchFamily="50" charset="-128"/>
              </a:rPr>
              <a:t>事故・故障車・工事情報</a:t>
            </a:r>
            <a:endParaRPr lang="en-US" altLang="ja-JP" sz="3200" dirty="0" smtClean="0">
              <a:solidFill>
                <a:srgbClr val="0070C0"/>
              </a:solidFill>
              <a:latin typeface="HGPｺﾞｼｯｸM" pitchFamily="50" charset="-128"/>
              <a:ea typeface="HGPｺﾞｼｯｸM" pitchFamily="50" charset="-128"/>
            </a:endParaRPr>
          </a:p>
          <a:p>
            <a:r>
              <a:rPr lang="ja-JP" altLang="en-US" sz="3200" dirty="0" smtClean="0">
                <a:solidFill>
                  <a:srgbClr val="0070C0"/>
                </a:solidFill>
                <a:latin typeface="HGPｺﾞｼｯｸM" pitchFamily="50" charset="-128"/>
                <a:ea typeface="HGPｺﾞｼｯｸM" pitchFamily="50" charset="-128"/>
              </a:rPr>
              <a:t>交通規制情報（速度規制・車線規制）</a:t>
            </a:r>
            <a:endParaRPr lang="en-US" altLang="ja-JP" sz="3200" dirty="0" smtClean="0">
              <a:solidFill>
                <a:srgbClr val="0070C0"/>
              </a:solidFill>
              <a:latin typeface="HGPｺﾞｼｯｸM" pitchFamily="50" charset="-128"/>
              <a:ea typeface="HGPｺﾞｼｯｸM" pitchFamily="50" charset="-128"/>
            </a:endParaRPr>
          </a:p>
          <a:p>
            <a:r>
              <a:rPr lang="ja-JP" altLang="en-US" sz="3200" dirty="0" smtClean="0">
                <a:solidFill>
                  <a:srgbClr val="0070C0"/>
                </a:solidFill>
                <a:latin typeface="HGPｺﾞｼｯｸM" pitchFamily="50" charset="-128"/>
                <a:ea typeface="HGPｺﾞｼｯｸM" pitchFamily="50" charset="-128"/>
              </a:rPr>
              <a:t>駐車場情報</a:t>
            </a:r>
            <a:endParaRPr lang="en-US" altLang="ja-JP" sz="3200" dirty="0" smtClean="0">
              <a:solidFill>
                <a:srgbClr val="0070C0"/>
              </a:solidFill>
              <a:latin typeface="HGPｺﾞｼｯｸM" pitchFamily="50" charset="-128"/>
              <a:ea typeface="HGPｺﾞｼｯｸM" pitchFamily="50" charset="-128"/>
            </a:endParaRPr>
          </a:p>
        </p:txBody>
      </p:sp>
      <p:sp>
        <p:nvSpPr>
          <p:cNvPr id="23" name="テキスト ボックス 22"/>
          <p:cNvSpPr txBox="1"/>
          <p:nvPr/>
        </p:nvSpPr>
        <p:spPr>
          <a:xfrm>
            <a:off x="683568" y="1969676"/>
            <a:ext cx="8208912" cy="830997"/>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道路交通情報通信システム</a:t>
            </a:r>
            <a:r>
              <a:rPr lang="ja-JP" altLang="en-US" sz="2000" dirty="0" smtClean="0">
                <a:latin typeface="HGPｺﾞｼｯｸM" pitchFamily="50" charset="-128"/>
                <a:ea typeface="HGPｺﾞｼｯｸM" pitchFamily="50" charset="-128"/>
              </a:rPr>
              <a:t>のこと。</a:t>
            </a:r>
            <a:endParaRPr lang="en-US" altLang="ja-JP" sz="2000" dirty="0" smtClean="0">
              <a:latin typeface="HGPｺﾞｼｯｸM" pitchFamily="50" charset="-128"/>
              <a:ea typeface="HGPｺﾞｼｯｸM" pitchFamily="50" charset="-128"/>
            </a:endParaRPr>
          </a:p>
          <a:p>
            <a:r>
              <a:rPr lang="ja-JP" altLang="en-US" sz="2000" dirty="0" smtClean="0">
                <a:latin typeface="HGPｺﾞｼｯｸM" pitchFamily="50" charset="-128"/>
                <a:ea typeface="HGPｺﾞｼｯｸM" pitchFamily="50" charset="-128"/>
              </a:rPr>
              <a:t>（</a:t>
            </a:r>
            <a:r>
              <a:rPr lang="en-US" altLang="ja-JP" sz="2000" dirty="0" smtClean="0">
                <a:latin typeface="HGPｺﾞｼｯｸM" pitchFamily="50" charset="-128"/>
                <a:ea typeface="HGPｺﾞｼｯｸM" pitchFamily="50" charset="-128"/>
              </a:rPr>
              <a:t>Vehicle Information and Communication System</a:t>
            </a:r>
            <a:r>
              <a:rPr lang="ja-JP" altLang="en-US" sz="2000" dirty="0" smtClean="0">
                <a:latin typeface="HGPｺﾞｼｯｸM" pitchFamily="50" charset="-128"/>
                <a:ea typeface="HGPｺﾞｼｯｸM" pitchFamily="50" charset="-128"/>
              </a:rPr>
              <a:t>）</a:t>
            </a:r>
            <a:endParaRPr lang="en-US" altLang="ja-JP" sz="2000" dirty="0" smtClean="0">
              <a:latin typeface="HGPｺﾞｼｯｸM" pitchFamily="50" charset="-128"/>
              <a:ea typeface="HGPｺﾞｼｯｸM" pitchFamily="50" charset="-128"/>
            </a:endParaRPr>
          </a:p>
        </p:txBody>
      </p:sp>
      <p:sp>
        <p:nvSpPr>
          <p:cNvPr id="24" name="コンテンツ プレースホルダ 2"/>
          <p:cNvSpPr txBox="1">
            <a:spLocks/>
          </p:cNvSpPr>
          <p:nvPr/>
        </p:nvSpPr>
        <p:spPr>
          <a:xfrm rot="16200000">
            <a:off x="575556" y="3609020"/>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25" name="コンテンツ プレースホルダ 2"/>
          <p:cNvSpPr txBox="1">
            <a:spLocks/>
          </p:cNvSpPr>
          <p:nvPr/>
        </p:nvSpPr>
        <p:spPr>
          <a:xfrm rot="16200000">
            <a:off x="575556" y="4113076"/>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26" name="コンテンツ プレースホルダ 2"/>
          <p:cNvSpPr txBox="1">
            <a:spLocks/>
          </p:cNvSpPr>
          <p:nvPr/>
        </p:nvSpPr>
        <p:spPr>
          <a:xfrm rot="16200000">
            <a:off x="575556" y="4617132"/>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28" name="コンテンツ プレースホルダ 2"/>
          <p:cNvSpPr txBox="1">
            <a:spLocks/>
          </p:cNvSpPr>
          <p:nvPr/>
        </p:nvSpPr>
        <p:spPr>
          <a:xfrm rot="16200000">
            <a:off x="575556" y="5553236"/>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18" name="コンテンツ プレースホルダ 2"/>
          <p:cNvSpPr txBox="1">
            <a:spLocks/>
          </p:cNvSpPr>
          <p:nvPr/>
        </p:nvSpPr>
        <p:spPr>
          <a:xfrm rot="16200000">
            <a:off x="575556" y="5049180"/>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19" name="テキスト ボックス 18"/>
          <p:cNvSpPr txBox="1"/>
          <p:nvPr/>
        </p:nvSpPr>
        <p:spPr>
          <a:xfrm>
            <a:off x="683568" y="2996952"/>
            <a:ext cx="5472608" cy="523220"/>
          </a:xfrm>
          <a:prstGeom prst="rect">
            <a:avLst/>
          </a:prstGeom>
          <a:noFill/>
        </p:spPr>
        <p:txBody>
          <a:bodyPr wrap="square" rtlCol="0">
            <a:spAutoFit/>
          </a:bodyPr>
          <a:lstStyle/>
          <a:p>
            <a:r>
              <a:rPr lang="ja-JP" altLang="en-US" sz="2800" dirty="0" smtClean="0">
                <a:latin typeface="HGPｺﾞｼｯｸM" pitchFamily="50" charset="-128"/>
                <a:ea typeface="HGPｺﾞｼｯｸM" pitchFamily="50" charset="-128"/>
              </a:rPr>
              <a:t>次のような情報を提供。</a:t>
            </a:r>
            <a:endParaRPr lang="en-US" altLang="ja-JP" sz="2800" dirty="0" smtClean="0">
              <a:latin typeface="HGPｺﾞｼｯｸM" pitchFamily="50" charset="-128"/>
              <a:ea typeface="HGPｺﾞｼｯｸM" pitchFamily="50" charset="-128"/>
            </a:endParaRPr>
          </a:p>
        </p:txBody>
      </p:sp>
      <p:sp>
        <p:nvSpPr>
          <p:cNvPr id="29" name="タイトル 1"/>
          <p:cNvSpPr txBox="1">
            <a:spLocks/>
          </p:cNvSpPr>
          <p:nvPr/>
        </p:nvSpPr>
        <p:spPr>
          <a:xfrm>
            <a:off x="457200" y="274638"/>
            <a:ext cx="8686800" cy="1143000"/>
          </a:xfrm>
          <a:prstGeom prst="rect">
            <a:avLst/>
          </a:prstGeom>
        </p:spPr>
        <p:txBody>
          <a:bodyPr vert="horz" lIns="91440" tIns="45720" rIns="91440" bIns="45720" rtlCol="0" anchor="ctr">
            <a:normAutofit fontScale="925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１．交通情報をまとめて発信～</a:t>
            </a:r>
            <a:r>
              <a:rPr lang="en-US" altLang="ja-JP" sz="4400" dirty="0" smtClean="0">
                <a:solidFill>
                  <a:srgbClr val="0070C0"/>
                </a:solidFill>
                <a:latin typeface="HGPｺﾞｼｯｸM" pitchFamily="50" charset="-128"/>
                <a:ea typeface="HGPｺﾞｼｯｸM" pitchFamily="50" charset="-128"/>
              </a:rPr>
              <a:t>VICS</a:t>
            </a:r>
            <a:endParaRPr lang="ja-JP" altLang="en-US" sz="4400" dirty="0" smtClean="0">
              <a:solidFill>
                <a:srgbClr val="0070C0"/>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268760"/>
            <a:ext cx="7560840" cy="604664"/>
          </a:xfrm>
        </p:spPr>
        <p:txBody>
          <a:bodyPr>
            <a:noAutofit/>
          </a:bodyPr>
          <a:lstStyle/>
          <a:p>
            <a:pPr>
              <a:buNone/>
            </a:pPr>
            <a:r>
              <a:rPr lang="ja-JP" altLang="en-US" dirty="0" smtClean="0">
                <a:latin typeface="HGPｺﾞｼｯｸE" pitchFamily="50" charset="-128"/>
                <a:ea typeface="HGPｺﾞｼｯｸE" pitchFamily="50" charset="-128"/>
              </a:rPr>
              <a:t>❶ </a:t>
            </a:r>
            <a:r>
              <a:rPr lang="en-US" altLang="ja-JP" dirty="0" smtClean="0">
                <a:latin typeface="HGPｺﾞｼｯｸE" pitchFamily="50" charset="-128"/>
                <a:ea typeface="HGPｺﾞｼｯｸE" pitchFamily="50" charset="-128"/>
              </a:rPr>
              <a:t>VICS</a:t>
            </a:r>
            <a:r>
              <a:rPr lang="ja-JP" altLang="en-US" dirty="0" smtClean="0">
                <a:latin typeface="HGPｺﾞｼｯｸE" pitchFamily="50" charset="-128"/>
                <a:ea typeface="HGPｺﾞｼｯｸE" pitchFamily="50" charset="-128"/>
              </a:rPr>
              <a:t>のしくみ</a:t>
            </a:r>
            <a:endParaRPr lang="en-US" altLang="ja-JP" dirty="0" smtClean="0">
              <a:latin typeface="HGPｺﾞｼｯｸM" pitchFamily="50" charset="-128"/>
              <a:ea typeface="HGPｺﾞｼｯｸM" pitchFamily="50" charset="-128"/>
            </a:endParaRPr>
          </a:p>
          <a:p>
            <a:pPr>
              <a:buNone/>
            </a:pP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755576" y="2060848"/>
            <a:ext cx="2592288" cy="864096"/>
          </a:xfrm>
          <a:prstGeom prst="roundRect">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コンテンツ プレースホルダ 2"/>
          <p:cNvSpPr txBox="1">
            <a:spLocks/>
          </p:cNvSpPr>
          <p:nvPr/>
        </p:nvSpPr>
        <p:spPr>
          <a:xfrm>
            <a:off x="827584" y="2204864"/>
            <a:ext cx="2520280" cy="60466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8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n-cs"/>
              </a:rPr>
              <a:t>VICS</a:t>
            </a:r>
            <a:r>
              <a:rPr kumimoji="1" lang="ja-JP" altLang="en-US" sz="2800" b="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cs typeface="+mn-cs"/>
              </a:rPr>
              <a:t>センター</a:t>
            </a:r>
            <a:endParaRPr kumimoji="1" lang="en-US" altLang="ja-JP" sz="2800" b="0" i="0" u="none" strike="noStrike" kern="1200" cap="none" spc="0" normalizeH="0" baseline="0" noProof="0" dirty="0" smtClean="0">
              <a:ln>
                <a:noFill/>
              </a:ln>
              <a:solidFill>
                <a:schemeClr val="bg1"/>
              </a:solidFill>
              <a:effectLst/>
              <a:uLnTx/>
              <a:uFillTx/>
              <a:latin typeface="HGPｺﾞｼｯｸM" pitchFamily="50" charset="-128"/>
              <a:ea typeface="HGPｺﾞｼｯｸM" pitchFamily="50" charset="-128"/>
              <a:cs typeface="+mn-cs"/>
            </a:endParaRPr>
          </a:p>
        </p:txBody>
      </p:sp>
      <p:sp>
        <p:nvSpPr>
          <p:cNvPr id="31" name="右矢印 30"/>
          <p:cNvSpPr/>
          <p:nvPr/>
        </p:nvSpPr>
        <p:spPr>
          <a:xfrm rot="2201632">
            <a:off x="3262348" y="3054837"/>
            <a:ext cx="2458399" cy="288032"/>
          </a:xfrm>
          <a:prstGeom prst="rightArrow">
            <a:avLst/>
          </a:prstGeom>
          <a:solidFill>
            <a:srgbClr val="FA0CCD"/>
          </a:solidFill>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右矢印 31"/>
          <p:cNvSpPr/>
          <p:nvPr/>
        </p:nvSpPr>
        <p:spPr>
          <a:xfrm rot="3600000">
            <a:off x="2614799" y="3979835"/>
            <a:ext cx="3787251" cy="288032"/>
          </a:xfrm>
          <a:prstGeom prst="rightArrow">
            <a:avLst/>
          </a:prstGeom>
          <a:solidFill>
            <a:srgbClr val="FA0CCD"/>
          </a:solidFill>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右矢印 32"/>
          <p:cNvSpPr/>
          <p:nvPr/>
        </p:nvSpPr>
        <p:spPr>
          <a:xfrm>
            <a:off x="3491880" y="2348880"/>
            <a:ext cx="2105805" cy="294822"/>
          </a:xfrm>
          <a:prstGeom prst="rightArrow">
            <a:avLst/>
          </a:prstGeom>
          <a:solidFill>
            <a:srgbClr val="FA0CCD"/>
          </a:solidFill>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テキスト ボックス 33"/>
          <p:cNvSpPr txBox="1"/>
          <p:nvPr/>
        </p:nvSpPr>
        <p:spPr>
          <a:xfrm>
            <a:off x="5580112" y="5517232"/>
            <a:ext cx="1512168" cy="830997"/>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光ビーコン</a:t>
            </a:r>
            <a:endParaRPr lang="en-US" altLang="ja-JP" sz="2400" dirty="0" smtClean="0">
              <a:latin typeface="HGPｺﾞｼｯｸM" pitchFamily="50" charset="-128"/>
              <a:ea typeface="HGPｺﾞｼｯｸM" pitchFamily="50" charset="-128"/>
            </a:endParaRPr>
          </a:p>
          <a:p>
            <a:r>
              <a:rPr lang="ja-JP" altLang="en-US" sz="2400" dirty="0" smtClean="0">
                <a:latin typeface="HGPｺﾞｼｯｸM" pitchFamily="50" charset="-128"/>
                <a:ea typeface="HGPｺﾞｼｯｸM" pitchFamily="50" charset="-128"/>
              </a:rPr>
              <a:t>（一般道）</a:t>
            </a:r>
            <a:endParaRPr lang="en-US" altLang="ja-JP" sz="2400" dirty="0" smtClean="0">
              <a:latin typeface="HGPｺﾞｼｯｸM" pitchFamily="50" charset="-128"/>
              <a:ea typeface="HGPｺﾞｼｯｸM" pitchFamily="50" charset="-128"/>
            </a:endParaRPr>
          </a:p>
        </p:txBody>
      </p:sp>
      <p:sp>
        <p:nvSpPr>
          <p:cNvPr id="35" name="テキスト ボックス 34"/>
          <p:cNvSpPr txBox="1"/>
          <p:nvPr/>
        </p:nvSpPr>
        <p:spPr>
          <a:xfrm>
            <a:off x="5724128" y="2204864"/>
            <a:ext cx="1800200" cy="830997"/>
          </a:xfrm>
          <a:prstGeom prst="rect">
            <a:avLst/>
          </a:prstGeom>
          <a:noFill/>
        </p:spPr>
        <p:txBody>
          <a:bodyPr wrap="square" rtlCol="0">
            <a:spAutoFit/>
          </a:bodyPr>
          <a:lstStyle/>
          <a:p>
            <a:r>
              <a:rPr lang="en-US" altLang="ja-JP" sz="2400" dirty="0" smtClean="0">
                <a:latin typeface="HGPｺﾞｼｯｸM" pitchFamily="50" charset="-128"/>
                <a:ea typeface="HGPｺﾞｼｯｸM" pitchFamily="50" charset="-128"/>
              </a:rPr>
              <a:t>ITS</a:t>
            </a:r>
            <a:r>
              <a:rPr lang="ja-JP" altLang="en-US" sz="2400" dirty="0" smtClean="0">
                <a:latin typeface="HGPｺﾞｼｯｸM" pitchFamily="50" charset="-128"/>
                <a:ea typeface="HGPｺﾞｼｯｸM" pitchFamily="50" charset="-128"/>
              </a:rPr>
              <a:t>スポット（高速道路）</a:t>
            </a:r>
            <a:endParaRPr lang="en-US" altLang="ja-JP" sz="2400" dirty="0" smtClean="0">
              <a:latin typeface="HGPｺﾞｼｯｸM" pitchFamily="50" charset="-128"/>
              <a:ea typeface="HGPｺﾞｼｯｸM" pitchFamily="50" charset="-128"/>
            </a:endParaRPr>
          </a:p>
        </p:txBody>
      </p:sp>
      <p:sp>
        <p:nvSpPr>
          <p:cNvPr id="36" name="テキスト ボックス 35"/>
          <p:cNvSpPr txBox="1"/>
          <p:nvPr/>
        </p:nvSpPr>
        <p:spPr>
          <a:xfrm>
            <a:off x="5652120" y="3861048"/>
            <a:ext cx="1800200" cy="461665"/>
          </a:xfrm>
          <a:prstGeom prst="rect">
            <a:avLst/>
          </a:prstGeom>
          <a:noFill/>
        </p:spPr>
        <p:txBody>
          <a:bodyPr wrap="square" rtlCol="0">
            <a:spAutoFit/>
          </a:bodyPr>
          <a:lstStyle/>
          <a:p>
            <a:r>
              <a:rPr lang="en-US" altLang="ja-JP" sz="2400" dirty="0" smtClean="0">
                <a:latin typeface="HGPｺﾞｼｯｸM" pitchFamily="50" charset="-128"/>
                <a:ea typeface="HGPｺﾞｼｯｸM" pitchFamily="50" charset="-128"/>
              </a:rPr>
              <a:t>FM</a:t>
            </a:r>
            <a:r>
              <a:rPr lang="ja-JP" altLang="en-US" sz="2400" dirty="0" smtClean="0">
                <a:latin typeface="HGPｺﾞｼｯｸM" pitchFamily="50" charset="-128"/>
                <a:ea typeface="HGPｺﾞｼｯｸM" pitchFamily="50" charset="-128"/>
              </a:rPr>
              <a:t>電波塔</a:t>
            </a:r>
            <a:endParaRPr lang="en-US" altLang="ja-JP" sz="2400" dirty="0" smtClean="0">
              <a:latin typeface="HGPｺﾞｼｯｸM" pitchFamily="50" charset="-128"/>
              <a:ea typeface="HGPｺﾞｼｯｸM" pitchFamily="50" charset="-128"/>
            </a:endParaRPr>
          </a:p>
        </p:txBody>
      </p:sp>
      <p:sp>
        <p:nvSpPr>
          <p:cNvPr id="37" name="右矢印 36"/>
          <p:cNvSpPr/>
          <p:nvPr/>
        </p:nvSpPr>
        <p:spPr>
          <a:xfrm rot="16200000">
            <a:off x="1398258" y="3578407"/>
            <a:ext cx="905493" cy="318646"/>
          </a:xfrm>
          <a:prstGeom prst="rightArrow">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テキスト ボックス 37"/>
          <p:cNvSpPr txBox="1"/>
          <p:nvPr/>
        </p:nvSpPr>
        <p:spPr>
          <a:xfrm>
            <a:off x="539553" y="4221088"/>
            <a:ext cx="2880320" cy="461665"/>
          </a:xfrm>
          <a:prstGeom prst="rect">
            <a:avLst/>
          </a:prstGeom>
          <a:noFill/>
        </p:spPr>
        <p:txBody>
          <a:bodyPr wrap="square" rtlCol="0">
            <a:spAutoFit/>
          </a:bodyPr>
          <a:lstStyle/>
          <a:p>
            <a:pPr algn="ctr"/>
            <a:r>
              <a:rPr lang="ja-JP" altLang="en-US" sz="2400" dirty="0" smtClean="0">
                <a:latin typeface="HGPｺﾞｼｯｸM" pitchFamily="50" charset="-128"/>
                <a:ea typeface="HGPｺﾞｼｯｸM" pitchFamily="50" charset="-128"/>
              </a:rPr>
              <a:t>交通管制センター</a:t>
            </a:r>
            <a:r>
              <a:rPr lang="ja-JP" altLang="en-US" sz="2000" dirty="0" smtClean="0">
                <a:latin typeface="HGPｺﾞｼｯｸM" pitchFamily="50" charset="-128"/>
                <a:ea typeface="HGPｺﾞｼｯｸM" pitchFamily="50" charset="-128"/>
              </a:rPr>
              <a:t>など</a:t>
            </a:r>
            <a:endParaRPr lang="en-US" altLang="ja-JP" sz="2000" dirty="0" smtClean="0">
              <a:latin typeface="HGPｺﾞｼｯｸM" pitchFamily="50" charset="-128"/>
              <a:ea typeface="HGPｺﾞｼｯｸM" pitchFamily="50" charset="-128"/>
            </a:endParaRPr>
          </a:p>
        </p:txBody>
      </p:sp>
      <p:sp>
        <p:nvSpPr>
          <p:cNvPr id="24" name="タイトル 1"/>
          <p:cNvSpPr txBox="1">
            <a:spLocks/>
          </p:cNvSpPr>
          <p:nvPr/>
        </p:nvSpPr>
        <p:spPr>
          <a:xfrm>
            <a:off x="457200" y="274638"/>
            <a:ext cx="8686800" cy="1143000"/>
          </a:xfrm>
          <a:prstGeom prst="rect">
            <a:avLst/>
          </a:prstGeom>
        </p:spPr>
        <p:txBody>
          <a:bodyPr vert="horz" lIns="91440" tIns="45720" rIns="91440" bIns="45720" rtlCol="0" anchor="ctr">
            <a:normAutofit fontScale="925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１．交通情報をまとめて発信～</a:t>
            </a:r>
            <a:r>
              <a:rPr lang="en-US" altLang="ja-JP" sz="4400" dirty="0" smtClean="0">
                <a:solidFill>
                  <a:srgbClr val="0070C0"/>
                </a:solidFill>
                <a:latin typeface="HGPｺﾞｼｯｸM" pitchFamily="50" charset="-128"/>
                <a:ea typeface="HGPｺﾞｼｯｸM" pitchFamily="50" charset="-128"/>
              </a:rPr>
              <a:t>VICS</a:t>
            </a:r>
            <a:endParaRPr lang="ja-JP" altLang="en-US" sz="4400" dirty="0" smtClean="0">
              <a:solidFill>
                <a:srgbClr val="0070C0"/>
              </a:solidFill>
              <a:latin typeface="HGPｺﾞｼｯｸM" pitchFamily="50" charset="-128"/>
              <a:ea typeface="HGPｺﾞｼｯｸM" pitchFamily="50" charset="-128"/>
            </a:endParaRPr>
          </a:p>
        </p:txBody>
      </p:sp>
      <p:pic>
        <p:nvPicPr>
          <p:cNvPr id="70662" name="Picture 6" descr="C:\Users\iwasaki\Desktop\情報科+NO2イラストSS\2014-05-15_15h04_48.bmp"/>
          <p:cNvPicPr>
            <a:picLocks noChangeAspect="1" noChangeArrowheads="1"/>
          </p:cNvPicPr>
          <p:nvPr/>
        </p:nvPicPr>
        <p:blipFill>
          <a:blip r:embed="rId3" cstate="screen"/>
          <a:srcRect/>
          <a:stretch>
            <a:fillRect/>
          </a:stretch>
        </p:blipFill>
        <p:spPr bwMode="auto">
          <a:xfrm>
            <a:off x="7380312" y="2003788"/>
            <a:ext cx="1306650" cy="1281196"/>
          </a:xfrm>
          <a:prstGeom prst="rect">
            <a:avLst/>
          </a:prstGeom>
          <a:noFill/>
          <a:ln>
            <a:solidFill>
              <a:srgbClr val="FA0CCD"/>
            </a:solidFill>
          </a:ln>
        </p:spPr>
      </p:pic>
      <p:pic>
        <p:nvPicPr>
          <p:cNvPr id="70663" name="Picture 7" descr="C:\Users\iwasaki\Desktop\情報科+NO2イラストSS\2014-05-15_15h05_04.bmp"/>
          <p:cNvPicPr>
            <a:picLocks noChangeAspect="1" noChangeArrowheads="1"/>
          </p:cNvPicPr>
          <p:nvPr/>
        </p:nvPicPr>
        <p:blipFill>
          <a:blip r:embed="rId4" cstate="screen"/>
          <a:srcRect/>
          <a:stretch>
            <a:fillRect/>
          </a:stretch>
        </p:blipFill>
        <p:spPr bwMode="auto">
          <a:xfrm>
            <a:off x="755577" y="4797152"/>
            <a:ext cx="2376264" cy="1619380"/>
          </a:xfrm>
          <a:prstGeom prst="rect">
            <a:avLst/>
          </a:prstGeom>
          <a:noFill/>
          <a:ln>
            <a:solidFill>
              <a:srgbClr val="0070C0"/>
            </a:solidFill>
          </a:ln>
        </p:spPr>
      </p:pic>
      <p:pic>
        <p:nvPicPr>
          <p:cNvPr id="70664" name="Picture 8" descr="C:\Users\iwasaki\Desktop\情報科+NO2イラストSS\2014-05-15_15h05_35.bmp"/>
          <p:cNvPicPr>
            <a:picLocks noChangeAspect="1" noChangeArrowheads="1"/>
          </p:cNvPicPr>
          <p:nvPr/>
        </p:nvPicPr>
        <p:blipFill>
          <a:blip r:embed="rId5" cstate="screen"/>
          <a:srcRect/>
          <a:stretch>
            <a:fillRect/>
          </a:stretch>
        </p:blipFill>
        <p:spPr bwMode="auto">
          <a:xfrm>
            <a:off x="7308304" y="5445224"/>
            <a:ext cx="1355703" cy="1173485"/>
          </a:xfrm>
          <a:prstGeom prst="rect">
            <a:avLst/>
          </a:prstGeom>
          <a:noFill/>
          <a:ln>
            <a:solidFill>
              <a:srgbClr val="FA0CCD"/>
            </a:solidFill>
          </a:ln>
        </p:spPr>
      </p:pic>
      <p:pic>
        <p:nvPicPr>
          <p:cNvPr id="70665" name="Picture 9" descr="C:\Users\iwasaki\Desktop\情報科+NO2イラストSS\2014-05-15_15h06_13.bmp"/>
          <p:cNvPicPr>
            <a:picLocks noChangeAspect="1" noChangeArrowheads="1"/>
          </p:cNvPicPr>
          <p:nvPr/>
        </p:nvPicPr>
        <p:blipFill>
          <a:blip r:embed="rId6" cstate="screen"/>
          <a:srcRect/>
          <a:stretch>
            <a:fillRect/>
          </a:stretch>
        </p:blipFill>
        <p:spPr bwMode="auto">
          <a:xfrm>
            <a:off x="7380312" y="3645024"/>
            <a:ext cx="942573" cy="1333143"/>
          </a:xfrm>
          <a:prstGeom prst="rect">
            <a:avLst/>
          </a:prstGeom>
          <a:noFill/>
          <a:ln>
            <a:solidFill>
              <a:srgbClr val="FA0CCD"/>
            </a:solidFill>
          </a:ln>
        </p:spPr>
      </p:pic>
      <p:sp>
        <p:nvSpPr>
          <p:cNvPr id="28" name="テキスト ボックス 27"/>
          <p:cNvSpPr txBox="1"/>
          <p:nvPr/>
        </p:nvSpPr>
        <p:spPr>
          <a:xfrm>
            <a:off x="2051720" y="3573016"/>
            <a:ext cx="1800200" cy="461665"/>
          </a:xfrm>
          <a:prstGeom prst="rect">
            <a:avLst/>
          </a:prstGeom>
          <a:noFill/>
        </p:spPr>
        <p:txBody>
          <a:bodyPr wrap="square" rtlCol="0">
            <a:spAutoFit/>
          </a:bodyPr>
          <a:lstStyle/>
          <a:p>
            <a:r>
              <a:rPr lang="ja-JP" altLang="en-US" sz="2400" dirty="0" smtClean="0">
                <a:solidFill>
                  <a:srgbClr val="0070C0"/>
                </a:solidFill>
                <a:latin typeface="HGPｺﾞｼｯｸM" pitchFamily="50" charset="-128"/>
                <a:ea typeface="HGPｺﾞｼｯｸM" pitchFamily="50" charset="-128"/>
              </a:rPr>
              <a:t>交通情報</a:t>
            </a:r>
            <a:endParaRPr lang="en-US" altLang="ja-JP" sz="2400" dirty="0" smtClean="0">
              <a:solidFill>
                <a:srgbClr val="0070C0"/>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268760"/>
            <a:ext cx="7560840" cy="604664"/>
          </a:xfrm>
        </p:spPr>
        <p:txBody>
          <a:bodyPr>
            <a:noAutofit/>
          </a:bodyPr>
          <a:lstStyle/>
          <a:p>
            <a:pPr>
              <a:buNone/>
            </a:pPr>
            <a:r>
              <a:rPr lang="ja-JP" altLang="en-US" dirty="0" smtClean="0">
                <a:latin typeface="HGPｺﾞｼｯｸE" pitchFamily="50" charset="-128"/>
                <a:ea typeface="HGPｺﾞｼｯｸE" pitchFamily="50" charset="-128"/>
              </a:rPr>
              <a:t>❷ </a:t>
            </a:r>
            <a:r>
              <a:rPr kumimoji="1" lang="en-US" altLang="ja-JP" dirty="0" smtClean="0">
                <a:latin typeface="HGPｺﾞｼｯｸE" pitchFamily="50" charset="-128"/>
                <a:ea typeface="HGPｺﾞｼｯｸE" pitchFamily="50" charset="-128"/>
              </a:rPr>
              <a:t>ETC</a:t>
            </a:r>
            <a:r>
              <a:rPr kumimoji="1" lang="ja-JP" altLang="en-US" dirty="0" smtClean="0">
                <a:latin typeface="HGPｺﾞｼｯｸE" pitchFamily="50" charset="-128"/>
                <a:ea typeface="HGPｺﾞｼｯｸE" pitchFamily="50" charset="-128"/>
              </a:rPr>
              <a:t>は</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83568" y="1969676"/>
            <a:ext cx="8208912" cy="830997"/>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電子料金収受システム</a:t>
            </a:r>
            <a:r>
              <a:rPr lang="ja-JP" altLang="en-US" sz="2000" dirty="0" smtClean="0">
                <a:latin typeface="HGPｺﾞｼｯｸM" pitchFamily="50" charset="-128"/>
                <a:ea typeface="HGPｺﾞｼｯｸM" pitchFamily="50" charset="-128"/>
              </a:rPr>
              <a:t>のこと。</a:t>
            </a:r>
            <a:endParaRPr lang="en-US" altLang="ja-JP" sz="2000" dirty="0" smtClean="0">
              <a:latin typeface="HGPｺﾞｼｯｸM" pitchFamily="50" charset="-128"/>
              <a:ea typeface="HGPｺﾞｼｯｸM" pitchFamily="50" charset="-128"/>
            </a:endParaRPr>
          </a:p>
          <a:p>
            <a:r>
              <a:rPr lang="ja-JP" altLang="en-US" sz="2000" dirty="0" smtClean="0">
                <a:latin typeface="HGPｺﾞｼｯｸM" pitchFamily="50" charset="-128"/>
                <a:ea typeface="HGPｺﾞｼｯｸM" pitchFamily="50" charset="-128"/>
              </a:rPr>
              <a:t>（</a:t>
            </a:r>
            <a:r>
              <a:rPr lang="en-US" altLang="ja-JP" sz="2000" dirty="0" smtClean="0">
                <a:latin typeface="HGPｺﾞｼｯｸM" pitchFamily="50" charset="-128"/>
                <a:ea typeface="HGPｺﾞｼｯｸM" pitchFamily="50" charset="-128"/>
              </a:rPr>
              <a:t>Electronic Toll Collection System</a:t>
            </a:r>
            <a:r>
              <a:rPr lang="ja-JP" altLang="en-US" sz="2000" dirty="0" smtClean="0">
                <a:latin typeface="HGPｺﾞｼｯｸM" pitchFamily="50" charset="-128"/>
                <a:ea typeface="HGPｺﾞｼｯｸM" pitchFamily="50" charset="-128"/>
              </a:rPr>
              <a:t>）</a:t>
            </a:r>
            <a:endParaRPr lang="en-US" altLang="ja-JP" sz="2000" dirty="0" smtClean="0">
              <a:latin typeface="HGPｺﾞｼｯｸM" pitchFamily="50" charset="-128"/>
              <a:ea typeface="HGPｺﾞｼｯｸM" pitchFamily="50" charset="-128"/>
            </a:endParaRPr>
          </a:p>
        </p:txBody>
      </p:sp>
      <p:sp>
        <p:nvSpPr>
          <p:cNvPr id="37" name="テキスト ボックス 36"/>
          <p:cNvSpPr txBox="1"/>
          <p:nvPr/>
        </p:nvSpPr>
        <p:spPr>
          <a:xfrm>
            <a:off x="5004048" y="3068960"/>
            <a:ext cx="3528392" cy="3046988"/>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有料道路の料金所で停止することなく，料金を支払いできるシステム。これにより渋滞を緩和します。</a:t>
            </a:r>
            <a:endParaRPr lang="en-US" altLang="ja-JP" sz="2400" dirty="0" smtClean="0">
              <a:latin typeface="HGPｺﾞｼｯｸM" pitchFamily="50" charset="-128"/>
              <a:ea typeface="HGPｺﾞｼｯｸM" pitchFamily="50" charset="-128"/>
            </a:endParaRPr>
          </a:p>
          <a:p>
            <a:r>
              <a:rPr lang="ja-JP" altLang="en-US" sz="2400" dirty="0" smtClean="0">
                <a:latin typeface="HGPｺﾞｼｯｸM" pitchFamily="50" charset="-128"/>
                <a:ea typeface="HGPｺﾞｼｯｸM" pitchFamily="50" charset="-128"/>
              </a:rPr>
              <a:t>クルマに搭載した</a:t>
            </a:r>
            <a:r>
              <a:rPr lang="en-US" altLang="ja-JP" sz="2400" dirty="0" smtClean="0">
                <a:latin typeface="HGPｺﾞｼｯｸM" pitchFamily="50" charset="-128"/>
                <a:ea typeface="HGPｺﾞｼｯｸM" pitchFamily="50" charset="-128"/>
              </a:rPr>
              <a:t>ETC</a:t>
            </a:r>
            <a:r>
              <a:rPr lang="ja-JP" altLang="en-US" sz="2400" dirty="0" smtClean="0">
                <a:latin typeface="HGPｺﾞｼｯｸM" pitchFamily="50" charset="-128"/>
                <a:ea typeface="HGPｺﾞｼｯｸM" pitchFamily="50" charset="-128"/>
              </a:rPr>
              <a:t>機器と，</a:t>
            </a:r>
            <a:r>
              <a:rPr lang="en-US" altLang="ja-JP" sz="2400" dirty="0" smtClean="0">
                <a:latin typeface="HGPｺﾞｼｯｸM" pitchFamily="50" charset="-128"/>
                <a:ea typeface="HGPｺﾞｼｯｸM" pitchFamily="50" charset="-128"/>
              </a:rPr>
              <a:t>ETC</a:t>
            </a:r>
            <a:r>
              <a:rPr lang="ja-JP" altLang="en-US" sz="2400" dirty="0" smtClean="0">
                <a:latin typeface="HGPｺﾞｼｯｸM" pitchFamily="50" charset="-128"/>
                <a:ea typeface="HGPｺﾞｼｯｸM" pitchFamily="50" charset="-128"/>
              </a:rPr>
              <a:t>レーンに設置された機器と無線通信を行い，情報がやりとりされます。</a:t>
            </a:r>
            <a:endParaRPr lang="en-US" altLang="ja-JP" sz="2400" dirty="0" smtClean="0">
              <a:latin typeface="HGPｺﾞｼｯｸM" pitchFamily="50" charset="-128"/>
              <a:ea typeface="HGPｺﾞｼｯｸM" pitchFamily="50" charset="-128"/>
            </a:endParaRPr>
          </a:p>
        </p:txBody>
      </p:sp>
      <p:sp>
        <p:nvSpPr>
          <p:cNvPr id="17"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lvl="0">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２．ノンストップで支払い～</a:t>
            </a:r>
            <a:r>
              <a:rPr lang="en-US" altLang="ja-JP" sz="4400" dirty="0" smtClean="0">
                <a:solidFill>
                  <a:srgbClr val="0070C0"/>
                </a:solidFill>
                <a:latin typeface="HGPｺﾞｼｯｸM" pitchFamily="50" charset="-128"/>
                <a:ea typeface="HGPｺﾞｼｯｸM" pitchFamily="50" charset="-128"/>
              </a:rPr>
              <a:t>ETC</a:t>
            </a:r>
            <a:endParaRPr lang="ja-JP" altLang="en-US" sz="4400" dirty="0" smtClean="0">
              <a:solidFill>
                <a:srgbClr val="0070C0"/>
              </a:solidFill>
              <a:latin typeface="HGPｺﾞｼｯｸM" pitchFamily="50" charset="-128"/>
              <a:ea typeface="HGPｺﾞｼｯｸM" pitchFamily="50" charset="-128"/>
            </a:endParaRPr>
          </a:p>
        </p:txBody>
      </p:sp>
      <p:pic>
        <p:nvPicPr>
          <p:cNvPr id="71683" name="Picture 3" descr="C:\Users\iwasaki\Desktop\情報科+NO2イラストSS\2014-05-15_15h12_21.bmp"/>
          <p:cNvPicPr>
            <a:picLocks noChangeAspect="1" noChangeArrowheads="1"/>
          </p:cNvPicPr>
          <p:nvPr/>
        </p:nvPicPr>
        <p:blipFill>
          <a:blip r:embed="rId3" cstate="screen"/>
          <a:srcRect/>
          <a:stretch>
            <a:fillRect/>
          </a:stretch>
        </p:blipFill>
        <p:spPr bwMode="auto">
          <a:xfrm>
            <a:off x="251520" y="3140968"/>
            <a:ext cx="4589521" cy="288032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268760"/>
            <a:ext cx="7560840"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a:t>
            </a:r>
            <a:r>
              <a:rPr kumimoji="1" lang="en-US" altLang="ja-JP" dirty="0" smtClean="0">
                <a:latin typeface="HGPｺﾞｼｯｸE" pitchFamily="50" charset="-128"/>
                <a:ea typeface="HGPｺﾞｼｯｸE" pitchFamily="50" charset="-128"/>
              </a:rPr>
              <a:t>DSSS</a:t>
            </a:r>
            <a:r>
              <a:rPr kumimoji="1" lang="ja-JP" altLang="en-US" dirty="0" smtClean="0">
                <a:latin typeface="HGPｺﾞｼｯｸE" pitchFamily="50" charset="-128"/>
                <a:ea typeface="HGPｺﾞｼｯｸE" pitchFamily="50" charset="-128"/>
              </a:rPr>
              <a:t>とは</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83568" y="1969676"/>
            <a:ext cx="8208912" cy="830997"/>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安全運転支援システム</a:t>
            </a:r>
            <a:r>
              <a:rPr lang="ja-JP" altLang="en-US" sz="2000" dirty="0" smtClean="0">
                <a:latin typeface="HGPｺﾞｼｯｸM" pitchFamily="50" charset="-128"/>
                <a:ea typeface="HGPｺﾞｼｯｸM" pitchFamily="50" charset="-128"/>
              </a:rPr>
              <a:t>のこと。</a:t>
            </a:r>
            <a:endParaRPr lang="en-US" altLang="ja-JP" sz="2000" dirty="0" smtClean="0">
              <a:latin typeface="HGPｺﾞｼｯｸM" pitchFamily="50" charset="-128"/>
              <a:ea typeface="HGPｺﾞｼｯｸM" pitchFamily="50" charset="-128"/>
            </a:endParaRPr>
          </a:p>
          <a:p>
            <a:r>
              <a:rPr lang="ja-JP" altLang="en-US" sz="2000" dirty="0" smtClean="0">
                <a:latin typeface="HGPｺﾞｼｯｸM" pitchFamily="50" charset="-128"/>
                <a:ea typeface="HGPｺﾞｼｯｸM" pitchFamily="50" charset="-128"/>
              </a:rPr>
              <a:t>（</a:t>
            </a:r>
            <a:r>
              <a:rPr lang="en-US" altLang="ja-JP" sz="2000" dirty="0" smtClean="0">
                <a:latin typeface="HGPｺﾞｼｯｸM" pitchFamily="50" charset="-128"/>
                <a:ea typeface="HGPｺﾞｼｯｸM" pitchFamily="50" charset="-128"/>
              </a:rPr>
              <a:t>Driving Safety Support Systems</a:t>
            </a:r>
            <a:r>
              <a:rPr lang="ja-JP" altLang="en-US" sz="2000" dirty="0" smtClean="0">
                <a:latin typeface="HGPｺﾞｼｯｸM" pitchFamily="50" charset="-128"/>
                <a:ea typeface="HGPｺﾞｼｯｸM" pitchFamily="50" charset="-128"/>
              </a:rPr>
              <a:t>）</a:t>
            </a:r>
            <a:endParaRPr lang="en-US" altLang="ja-JP" sz="2000" dirty="0" smtClean="0">
              <a:latin typeface="HGPｺﾞｼｯｸM" pitchFamily="50" charset="-128"/>
              <a:ea typeface="HGPｺﾞｼｯｸM" pitchFamily="50" charset="-128"/>
            </a:endParaRPr>
          </a:p>
        </p:txBody>
      </p:sp>
      <p:sp>
        <p:nvSpPr>
          <p:cNvPr id="20" name="テキスト ボックス 19"/>
          <p:cNvSpPr txBox="1"/>
          <p:nvPr/>
        </p:nvSpPr>
        <p:spPr>
          <a:xfrm>
            <a:off x="683568" y="3140968"/>
            <a:ext cx="5040560" cy="1569660"/>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ドライバーから見えづらい位置にある</a:t>
            </a:r>
            <a:endParaRPr lang="en-US" altLang="ja-JP" sz="2400" dirty="0" smtClean="0">
              <a:latin typeface="HGPｺﾞｼｯｸM" pitchFamily="50" charset="-128"/>
              <a:ea typeface="HGPｺﾞｼｯｸM" pitchFamily="50" charset="-128"/>
            </a:endParaRPr>
          </a:p>
          <a:p>
            <a:r>
              <a:rPr lang="ja-JP" altLang="en-US" sz="2400" dirty="0" smtClean="0">
                <a:latin typeface="HGPｺﾞｼｯｸM" pitchFamily="50" charset="-128"/>
                <a:ea typeface="HGPｺﾞｼｯｸM" pitchFamily="50" charset="-128"/>
              </a:rPr>
              <a:t>自動車，二輪車，歩行者を，</a:t>
            </a:r>
            <a:endParaRPr lang="en-US" altLang="ja-JP" sz="2400" dirty="0" smtClean="0">
              <a:latin typeface="HGPｺﾞｼｯｸM" pitchFamily="50" charset="-128"/>
              <a:ea typeface="HGPｺﾞｼｯｸM" pitchFamily="50" charset="-128"/>
            </a:endParaRPr>
          </a:p>
          <a:p>
            <a:r>
              <a:rPr lang="ja-JP" altLang="en-US" sz="2400" dirty="0" smtClean="0">
                <a:latin typeface="HGPｺﾞｼｯｸM" pitchFamily="50" charset="-128"/>
                <a:ea typeface="HGPｺﾞｼｯｸM" pitchFamily="50" charset="-128"/>
              </a:rPr>
              <a:t>感知機が検出し，</a:t>
            </a:r>
            <a:r>
              <a:rPr lang="en-US" altLang="ja-JP" sz="2400" dirty="0" smtClean="0">
                <a:latin typeface="HGPｺﾞｼｯｸM" pitchFamily="50" charset="-128"/>
                <a:ea typeface="HGPｺﾞｼｯｸM" pitchFamily="50" charset="-128"/>
              </a:rPr>
              <a:t> DSSS</a:t>
            </a:r>
            <a:r>
              <a:rPr lang="ja-JP" altLang="en-US" sz="2400" dirty="0" smtClean="0">
                <a:latin typeface="HGPｺﾞｼｯｸM" pitchFamily="50" charset="-128"/>
                <a:ea typeface="HGPｺﾞｼｯｸM" pitchFamily="50" charset="-128"/>
              </a:rPr>
              <a:t>に対応したカーナビなどを通して注意を促す。</a:t>
            </a:r>
            <a:endParaRPr lang="en-US" altLang="ja-JP" sz="2400" dirty="0" smtClean="0">
              <a:latin typeface="HGPｺﾞｼｯｸM" pitchFamily="50" charset="-128"/>
              <a:ea typeface="HGPｺﾞｼｯｸM" pitchFamily="50" charset="-128"/>
            </a:endParaRPr>
          </a:p>
        </p:txBody>
      </p:sp>
      <p:sp>
        <p:nvSpPr>
          <p:cNvPr id="26"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３．危険を事前に察知～</a:t>
            </a:r>
            <a:r>
              <a:rPr lang="en-US" altLang="ja-JP" sz="4400" dirty="0" smtClean="0">
                <a:solidFill>
                  <a:srgbClr val="0070C0"/>
                </a:solidFill>
                <a:latin typeface="HGPｺﾞｼｯｸM" pitchFamily="50" charset="-128"/>
                <a:ea typeface="HGPｺﾞｼｯｸM" pitchFamily="50" charset="-128"/>
              </a:rPr>
              <a:t>DSSS</a:t>
            </a:r>
            <a:endParaRPr lang="ja-JP" altLang="en-US" sz="4400" dirty="0" smtClean="0">
              <a:solidFill>
                <a:srgbClr val="0070C0"/>
              </a:solidFill>
              <a:latin typeface="HGPｺﾞｼｯｸM" pitchFamily="50" charset="-128"/>
              <a:ea typeface="HGPｺﾞｼｯｸM" pitchFamily="50" charset="-128"/>
            </a:endParaRPr>
          </a:p>
        </p:txBody>
      </p:sp>
      <p:pic>
        <p:nvPicPr>
          <p:cNvPr id="11" name="Picture 4" descr="C:\Users\iwasaki\Desktop\情報科+NO2イラストSS\2014-05-15_13h12_49.bmp"/>
          <p:cNvPicPr>
            <a:picLocks noChangeAspect="1" noChangeArrowheads="1"/>
          </p:cNvPicPr>
          <p:nvPr/>
        </p:nvPicPr>
        <p:blipFill>
          <a:blip r:embed="rId3" cstate="screen"/>
          <a:srcRect/>
          <a:stretch>
            <a:fillRect/>
          </a:stretch>
        </p:blipFill>
        <p:spPr bwMode="auto">
          <a:xfrm>
            <a:off x="5571111" y="1988840"/>
            <a:ext cx="3168352" cy="4608512"/>
          </a:xfrm>
          <a:prstGeom prst="rect">
            <a:avLst/>
          </a:prstGeom>
          <a:noFill/>
        </p:spPr>
      </p:pic>
      <p:pic>
        <p:nvPicPr>
          <p:cNvPr id="12" name="Picture 4" descr="C:\Users\iwasaki\Desktop\情報科+NO2イラストSS\2014-05-15_13h12_49.bmp"/>
          <p:cNvPicPr>
            <a:picLocks noChangeAspect="1" noChangeArrowheads="1"/>
          </p:cNvPicPr>
          <p:nvPr/>
        </p:nvPicPr>
        <p:blipFill>
          <a:blip r:embed="rId4" cstate="screen"/>
          <a:srcRect/>
          <a:stretch>
            <a:fillRect/>
          </a:stretch>
        </p:blipFill>
        <p:spPr bwMode="auto">
          <a:xfrm>
            <a:off x="755576" y="4797153"/>
            <a:ext cx="1739162" cy="1699182"/>
          </a:xfrm>
          <a:prstGeom prst="rect">
            <a:avLst/>
          </a:prstGeom>
          <a:noFill/>
          <a:ln>
            <a:solidFill>
              <a:srgbClr val="FA0CCD"/>
            </a:solidFill>
          </a:ln>
        </p:spPr>
      </p:pic>
      <p:pic>
        <p:nvPicPr>
          <p:cNvPr id="13" name="Picture 4" descr="C:\Users\iwasaki\Desktop\情報科+NO2イラストSS\2014-05-15_13h12_49.bmp"/>
          <p:cNvPicPr>
            <a:picLocks noChangeAspect="1" noChangeArrowheads="1"/>
          </p:cNvPicPr>
          <p:nvPr/>
        </p:nvPicPr>
        <p:blipFill>
          <a:blip r:embed="rId5" cstate="screen"/>
          <a:srcRect/>
          <a:stretch>
            <a:fillRect/>
          </a:stretch>
        </p:blipFill>
        <p:spPr bwMode="auto">
          <a:xfrm>
            <a:off x="3059832" y="4797152"/>
            <a:ext cx="1739162" cy="1657383"/>
          </a:xfrm>
          <a:prstGeom prst="rect">
            <a:avLst/>
          </a:prstGeom>
          <a:noFill/>
          <a:ln>
            <a:solidFill>
              <a:srgbClr val="FA0CCD"/>
            </a:solidFill>
          </a:ln>
        </p:spPr>
      </p:pic>
      <p:sp>
        <p:nvSpPr>
          <p:cNvPr id="14" name="円/楕円 13"/>
          <p:cNvSpPr/>
          <p:nvPr/>
        </p:nvSpPr>
        <p:spPr>
          <a:xfrm>
            <a:off x="5292080" y="1916832"/>
            <a:ext cx="2160240" cy="1728192"/>
          </a:xfrm>
          <a:prstGeom prst="ellipse">
            <a:avLst/>
          </a:prstGeom>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円/楕円 14"/>
          <p:cNvSpPr/>
          <p:nvPr/>
        </p:nvSpPr>
        <p:spPr>
          <a:xfrm>
            <a:off x="7164288" y="5229200"/>
            <a:ext cx="1800200" cy="1440160"/>
          </a:xfrm>
          <a:prstGeom prst="ellipse">
            <a:avLst/>
          </a:prstGeom>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二等辺三角形 15"/>
          <p:cNvSpPr/>
          <p:nvPr/>
        </p:nvSpPr>
        <p:spPr>
          <a:xfrm rot="5400000">
            <a:off x="2615005" y="5603218"/>
            <a:ext cx="359827" cy="190254"/>
          </a:xfrm>
          <a:prstGeom prst="triangle">
            <a:avLst/>
          </a:prstGeom>
          <a:solidFill>
            <a:srgbClr val="FA0CCD"/>
          </a:solidFill>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395536" y="2996952"/>
            <a:ext cx="3888432" cy="2308324"/>
          </a:xfrm>
          <a:prstGeom prst="rect">
            <a:avLst/>
          </a:prstGeom>
          <a:noFill/>
        </p:spPr>
        <p:txBody>
          <a:bodyPr wrap="square" rtlCol="0">
            <a:spAutoFit/>
          </a:bodyPr>
          <a:lstStyle/>
          <a:p>
            <a:pPr>
              <a:lnSpc>
                <a:spcPct val="120000"/>
              </a:lnSpc>
            </a:pPr>
            <a:r>
              <a:rPr lang="ja-JP" altLang="en-US" sz="2400" dirty="0" smtClean="0">
                <a:latin typeface="HGPｺﾞｼｯｸM" pitchFamily="50" charset="-128"/>
                <a:ea typeface="HGPｺﾞｼｯｸM" pitchFamily="50" charset="-128"/>
              </a:rPr>
              <a:t>高速道路に設置された「</a:t>
            </a:r>
            <a:r>
              <a:rPr lang="en-US" altLang="ja-JP" sz="2400" dirty="0" smtClean="0">
                <a:latin typeface="HGPｺﾞｼｯｸM" pitchFamily="50" charset="-128"/>
                <a:ea typeface="HGPｺﾞｼｯｸM" pitchFamily="50" charset="-128"/>
              </a:rPr>
              <a:t>ITS</a:t>
            </a:r>
            <a:r>
              <a:rPr lang="ja-JP" altLang="en-US" sz="2400" dirty="0" smtClean="0">
                <a:latin typeface="HGPｺﾞｼｯｸM" pitchFamily="50" charset="-128"/>
                <a:ea typeface="HGPｺﾞｼｯｸM" pitchFamily="50" charset="-128"/>
              </a:rPr>
              <a:t>スポット」と「対応カーナビ」との通信により，ルート案内や，運転支援，</a:t>
            </a:r>
            <a:r>
              <a:rPr lang="en-US" altLang="ja-JP" sz="2400" dirty="0" smtClean="0">
                <a:latin typeface="HGPｺﾞｼｯｸM" pitchFamily="50" charset="-128"/>
                <a:ea typeface="HGPｺﾞｼｯｸM" pitchFamily="50" charset="-128"/>
              </a:rPr>
              <a:t>ETC</a:t>
            </a:r>
            <a:r>
              <a:rPr lang="ja-JP" altLang="en-US" sz="2400" dirty="0" smtClean="0">
                <a:latin typeface="HGPｺﾞｼｯｸM" pitchFamily="50" charset="-128"/>
                <a:ea typeface="HGPｺﾞｼｯｸM" pitchFamily="50" charset="-128"/>
              </a:rPr>
              <a:t>等のサービスを提供するシステム。</a:t>
            </a:r>
            <a:endParaRPr lang="en-US" altLang="ja-JP" sz="2400" dirty="0" smtClean="0">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67544" y="1988840"/>
            <a:ext cx="8676456"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 </a:t>
            </a:r>
            <a:r>
              <a:rPr lang="en-US" altLang="ja-JP" dirty="0" smtClean="0">
                <a:latin typeface="HGPｺﾞｼｯｸE" pitchFamily="50" charset="-128"/>
                <a:ea typeface="HGPｺﾞｼｯｸE" pitchFamily="50" charset="-128"/>
              </a:rPr>
              <a:t>ITS</a:t>
            </a:r>
            <a:r>
              <a:rPr lang="ja-JP" altLang="en-US" dirty="0" smtClean="0">
                <a:latin typeface="HGPｺﾞｼｯｸE" pitchFamily="50" charset="-128"/>
                <a:ea typeface="HGPｺﾞｼｯｸE" pitchFamily="50" charset="-128"/>
              </a:rPr>
              <a:t>スポットサービスと</a:t>
            </a:r>
            <a:r>
              <a:rPr kumimoji="1" lang="ja-JP" altLang="en-US" dirty="0" smtClean="0">
                <a:latin typeface="HGPｺﾞｼｯｸE" pitchFamily="50" charset="-128"/>
                <a:ea typeface="HGPｺﾞｼｯｸE" pitchFamily="50" charset="-128"/>
              </a:rPr>
              <a:t>は</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タイトル 1"/>
          <p:cNvSpPr txBox="1">
            <a:spLocks/>
          </p:cNvSpPr>
          <p:nvPr/>
        </p:nvSpPr>
        <p:spPr>
          <a:xfrm>
            <a:off x="457200" y="548680"/>
            <a:ext cx="8686800" cy="1143000"/>
          </a:xfrm>
          <a:prstGeom prst="rect">
            <a:avLst/>
          </a:prstGeom>
        </p:spPr>
        <p:txBody>
          <a:bodyPr vert="horz" lIns="91440" tIns="45720" rIns="91440" bIns="45720" rtlCol="0" anchor="ctr">
            <a:normAutofit fontScale="92500" lnSpcReduction="200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３．見えないところも教えてくれる</a:t>
            </a:r>
            <a:endParaRPr lang="en-US" altLang="ja-JP" sz="4400" dirty="0" smtClean="0">
              <a:solidFill>
                <a:srgbClr val="0070C0"/>
              </a:solidFill>
              <a:latin typeface="HGPｺﾞｼｯｸM" pitchFamily="50" charset="-128"/>
              <a:ea typeface="HGPｺﾞｼｯｸM" pitchFamily="50" charset="-128"/>
            </a:endParaRPr>
          </a:p>
          <a:p>
            <a:pPr>
              <a:spcBef>
                <a:spcPct val="0"/>
              </a:spcBef>
            </a:pPr>
            <a:r>
              <a:rPr lang="ja-JP" altLang="en-US" sz="4400" dirty="0" smtClean="0">
                <a:solidFill>
                  <a:srgbClr val="0070C0"/>
                </a:solidFill>
                <a:latin typeface="HGPｺﾞｼｯｸM" pitchFamily="50" charset="-128"/>
                <a:ea typeface="HGPｺﾞｼｯｸM" pitchFamily="50" charset="-128"/>
              </a:rPr>
              <a:t>　　　　　～</a:t>
            </a:r>
            <a:r>
              <a:rPr lang="en-US" altLang="ja-JP" sz="4400" dirty="0" smtClean="0">
                <a:solidFill>
                  <a:srgbClr val="0070C0"/>
                </a:solidFill>
                <a:latin typeface="HGPｺﾞｼｯｸM" pitchFamily="50" charset="-128"/>
                <a:ea typeface="HGPｺﾞｼｯｸM" pitchFamily="50" charset="-128"/>
              </a:rPr>
              <a:t>ITS</a:t>
            </a:r>
            <a:r>
              <a:rPr lang="ja-JP" altLang="en-US" sz="4400" dirty="0" smtClean="0">
                <a:solidFill>
                  <a:srgbClr val="0070C0"/>
                </a:solidFill>
                <a:latin typeface="HGPｺﾞｼｯｸM" pitchFamily="50" charset="-128"/>
                <a:ea typeface="HGPｺﾞｼｯｸM" pitchFamily="50" charset="-128"/>
              </a:rPr>
              <a:t>スポットサービス</a:t>
            </a:r>
          </a:p>
        </p:txBody>
      </p:sp>
      <p:pic>
        <p:nvPicPr>
          <p:cNvPr id="73732" name="Picture 4" descr="C:\Users\iwasaki\Desktop\情報科+NO2イラストSS\2014-05-15_15h15_52.bmp"/>
          <p:cNvPicPr>
            <a:picLocks noChangeAspect="1" noChangeArrowheads="1"/>
          </p:cNvPicPr>
          <p:nvPr/>
        </p:nvPicPr>
        <p:blipFill>
          <a:blip r:embed="rId3" cstate="screen"/>
          <a:srcRect/>
          <a:stretch>
            <a:fillRect/>
          </a:stretch>
        </p:blipFill>
        <p:spPr bwMode="auto">
          <a:xfrm>
            <a:off x="4211960" y="3140968"/>
            <a:ext cx="4391809" cy="324036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268760"/>
            <a:ext cx="7560840"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 </a:t>
            </a:r>
            <a:r>
              <a:rPr kumimoji="1" lang="en-US" altLang="ja-JP" dirty="0" smtClean="0">
                <a:latin typeface="HGPｺﾞｼｯｸE" pitchFamily="50" charset="-128"/>
                <a:ea typeface="HGPｺﾞｼｯｸE" pitchFamily="50" charset="-128"/>
              </a:rPr>
              <a:t>ASV</a:t>
            </a:r>
            <a:r>
              <a:rPr kumimoji="1" lang="ja-JP" altLang="en-US" dirty="0" smtClean="0">
                <a:latin typeface="HGPｺﾞｼｯｸE" pitchFamily="50" charset="-128"/>
                <a:ea typeface="HGPｺﾞｼｯｸE" pitchFamily="50" charset="-128"/>
              </a:rPr>
              <a:t>とは</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83568" y="1969676"/>
            <a:ext cx="8208912" cy="830997"/>
          </a:xfrm>
          <a:prstGeom prst="rect">
            <a:avLst/>
          </a:prstGeom>
          <a:noFill/>
        </p:spPr>
        <p:txBody>
          <a:bodyPr wrap="square" rtlCol="0">
            <a:spAutoFit/>
          </a:bodyPr>
          <a:lstStyle/>
          <a:p>
            <a:r>
              <a:rPr lang="zh-TW" altLang="en-US" sz="2800" dirty="0" smtClean="0">
                <a:solidFill>
                  <a:schemeClr val="accent6">
                    <a:lumMod val="75000"/>
                  </a:schemeClr>
                </a:solidFill>
                <a:latin typeface="HGPｺﾞｼｯｸE" pitchFamily="50" charset="-128"/>
                <a:ea typeface="HGPｺﾞｼｯｸE" pitchFamily="50" charset="-128"/>
              </a:rPr>
              <a:t>先進安全自動車</a:t>
            </a:r>
            <a:r>
              <a:rPr lang="ja-JP" altLang="en-US" sz="2000" dirty="0" smtClean="0">
                <a:latin typeface="HGPｺﾞｼｯｸM" pitchFamily="50" charset="-128"/>
                <a:ea typeface="HGPｺﾞｼｯｸM" pitchFamily="50" charset="-128"/>
              </a:rPr>
              <a:t>のこと。</a:t>
            </a:r>
            <a:endParaRPr lang="en-US" altLang="ja-JP" sz="2000" dirty="0" smtClean="0">
              <a:latin typeface="HGPｺﾞｼｯｸM" pitchFamily="50" charset="-128"/>
              <a:ea typeface="HGPｺﾞｼｯｸM" pitchFamily="50" charset="-128"/>
            </a:endParaRPr>
          </a:p>
          <a:p>
            <a:r>
              <a:rPr lang="ja-JP" altLang="en-US" sz="2000" dirty="0" smtClean="0">
                <a:latin typeface="HGPｺﾞｼｯｸM" pitchFamily="50" charset="-128"/>
                <a:ea typeface="HGPｺﾞｼｯｸM" pitchFamily="50" charset="-128"/>
              </a:rPr>
              <a:t>（</a:t>
            </a:r>
            <a:r>
              <a:rPr lang="en-US" altLang="ja-JP" sz="2000" dirty="0" smtClean="0">
                <a:latin typeface="HGPｺﾞｼｯｸM" pitchFamily="50" charset="-128"/>
                <a:ea typeface="HGPｺﾞｼｯｸM" pitchFamily="50" charset="-128"/>
              </a:rPr>
              <a:t> Advanced Safety Vehicle </a:t>
            </a:r>
            <a:r>
              <a:rPr lang="ja-JP" altLang="en-US" sz="2000" dirty="0" smtClean="0">
                <a:latin typeface="HGPｺﾞｼｯｸM" pitchFamily="50" charset="-128"/>
                <a:ea typeface="HGPｺﾞｼｯｸM" pitchFamily="50" charset="-128"/>
              </a:rPr>
              <a:t>）</a:t>
            </a:r>
            <a:endParaRPr lang="en-US" altLang="ja-JP" sz="2000" dirty="0" smtClean="0">
              <a:latin typeface="HGPｺﾞｼｯｸM" pitchFamily="50" charset="-128"/>
              <a:ea typeface="HGPｺﾞｼｯｸM" pitchFamily="50" charset="-128"/>
            </a:endParaRPr>
          </a:p>
        </p:txBody>
      </p:sp>
      <p:sp>
        <p:nvSpPr>
          <p:cNvPr id="20" name="テキスト ボックス 19"/>
          <p:cNvSpPr txBox="1"/>
          <p:nvPr/>
        </p:nvSpPr>
        <p:spPr>
          <a:xfrm>
            <a:off x="4572000" y="3212976"/>
            <a:ext cx="4248472" cy="1200329"/>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先進技術を利用して，ドライバーの安全運転を支援するシステムを搭載したクルマのこと。</a:t>
            </a:r>
            <a:endParaRPr lang="en-US" altLang="ja-JP" sz="2400" dirty="0" smtClean="0">
              <a:latin typeface="HGPｺﾞｼｯｸM" pitchFamily="50" charset="-128"/>
              <a:ea typeface="HGPｺﾞｼｯｸM" pitchFamily="50" charset="-128"/>
            </a:endParaRPr>
          </a:p>
        </p:txBody>
      </p:sp>
      <p:sp>
        <p:nvSpPr>
          <p:cNvPr id="18" name="テキスト ボックス 17"/>
          <p:cNvSpPr txBox="1"/>
          <p:nvPr/>
        </p:nvSpPr>
        <p:spPr>
          <a:xfrm>
            <a:off x="4644008" y="5445224"/>
            <a:ext cx="4248472" cy="461665"/>
          </a:xfrm>
          <a:prstGeom prst="rect">
            <a:avLst/>
          </a:prstGeom>
          <a:noFill/>
        </p:spPr>
        <p:txBody>
          <a:bodyPr wrap="square" rtlCol="0">
            <a:spAutoFit/>
          </a:bodyPr>
          <a:lstStyle/>
          <a:p>
            <a:pPr algn="ctr"/>
            <a:r>
              <a:rPr lang="ja-JP" altLang="en-US" sz="2400" dirty="0" smtClean="0">
                <a:solidFill>
                  <a:srgbClr val="002060"/>
                </a:solidFill>
                <a:latin typeface="HGPｺﾞｼｯｸM" pitchFamily="50" charset="-128"/>
                <a:ea typeface="HGPｺﾞｼｯｸM" pitchFamily="50" charset="-128"/>
              </a:rPr>
              <a:t>実用化された技術</a:t>
            </a:r>
            <a:endParaRPr lang="en-US" altLang="ja-JP" sz="2400" dirty="0" smtClean="0">
              <a:solidFill>
                <a:srgbClr val="002060"/>
              </a:solidFill>
              <a:latin typeface="HGPｺﾞｼｯｸM" pitchFamily="50" charset="-128"/>
              <a:ea typeface="HGPｺﾞｼｯｸM" pitchFamily="50" charset="-128"/>
            </a:endParaRPr>
          </a:p>
        </p:txBody>
      </p:sp>
      <p:sp>
        <p:nvSpPr>
          <p:cNvPr id="22" name="二等辺三角形 21"/>
          <p:cNvSpPr/>
          <p:nvPr/>
        </p:nvSpPr>
        <p:spPr>
          <a:xfrm rot="10800000">
            <a:off x="6012160" y="6021288"/>
            <a:ext cx="1656184" cy="558683"/>
          </a:xfrm>
          <a:prstGeom prst="triangle">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タイトル 1"/>
          <p:cNvSpPr txBox="1">
            <a:spLocks/>
          </p:cNvSpPr>
          <p:nvPr/>
        </p:nvSpPr>
        <p:spPr>
          <a:xfrm>
            <a:off x="457200" y="274638"/>
            <a:ext cx="8686800" cy="1143000"/>
          </a:xfrm>
          <a:prstGeom prst="rect">
            <a:avLst/>
          </a:prstGeom>
        </p:spPr>
        <p:txBody>
          <a:bodyPr vert="horz" lIns="91440" tIns="45720" rIns="91440" bIns="45720" rtlCol="0" anchor="ctr">
            <a:normAutofit/>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３．未来の自動車～</a:t>
            </a:r>
            <a:r>
              <a:rPr lang="en-US" altLang="ja-JP" sz="4400" dirty="0" smtClean="0">
                <a:solidFill>
                  <a:srgbClr val="0070C0"/>
                </a:solidFill>
                <a:latin typeface="HGPｺﾞｼｯｸM" pitchFamily="50" charset="-128"/>
                <a:ea typeface="HGPｺﾞｼｯｸM" pitchFamily="50" charset="-128"/>
              </a:rPr>
              <a:t>ASV</a:t>
            </a:r>
            <a:endParaRPr lang="ja-JP" altLang="en-US" sz="4400" dirty="0" smtClean="0">
              <a:solidFill>
                <a:srgbClr val="0070C0"/>
              </a:solidFill>
              <a:latin typeface="HGPｺﾞｼｯｸM" pitchFamily="50" charset="-128"/>
              <a:ea typeface="HGPｺﾞｼｯｸM" pitchFamily="50" charset="-128"/>
            </a:endParaRPr>
          </a:p>
        </p:txBody>
      </p:sp>
      <p:pic>
        <p:nvPicPr>
          <p:cNvPr id="74755" name="Picture 3" descr="C:\Users\iwasaki\Pictures\Screenpresso\2014-05-15_15h16_40.bmp"/>
          <p:cNvPicPr>
            <a:picLocks noChangeAspect="1" noChangeArrowheads="1"/>
          </p:cNvPicPr>
          <p:nvPr/>
        </p:nvPicPr>
        <p:blipFill>
          <a:blip r:embed="rId3" cstate="screen"/>
          <a:srcRect/>
          <a:stretch>
            <a:fillRect/>
          </a:stretch>
        </p:blipFill>
        <p:spPr bwMode="auto">
          <a:xfrm>
            <a:off x="395536" y="3284984"/>
            <a:ext cx="4041770" cy="2376264"/>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1115616" y="2588706"/>
            <a:ext cx="8028384" cy="4031873"/>
          </a:xfrm>
          <a:prstGeom prst="rect">
            <a:avLst/>
          </a:prstGeom>
          <a:noFill/>
        </p:spPr>
        <p:txBody>
          <a:bodyPr wrap="square" rtlCol="0">
            <a:spAutoFit/>
          </a:bodyPr>
          <a:lstStyle/>
          <a:p>
            <a:r>
              <a:rPr lang="en-US" altLang="ja-JP" sz="3200" dirty="0" smtClean="0">
                <a:solidFill>
                  <a:srgbClr val="0070C0"/>
                </a:solidFill>
                <a:latin typeface="HGPｺﾞｼｯｸM" pitchFamily="50" charset="-128"/>
                <a:ea typeface="HGPｺﾞｼｯｸM" pitchFamily="50" charset="-128"/>
              </a:rPr>
              <a:t>ACC</a:t>
            </a:r>
            <a:r>
              <a:rPr lang="ja-JP" altLang="en-US" sz="3200" dirty="0" smtClean="0">
                <a:solidFill>
                  <a:srgbClr val="0070C0"/>
                </a:solidFill>
                <a:latin typeface="HGPｺﾞｼｯｸM" pitchFamily="50" charset="-128"/>
                <a:ea typeface="HGPｺﾞｼｯｸM" pitchFamily="50" charset="-128"/>
              </a:rPr>
              <a:t>（アダプティブクルーズコントロール）</a:t>
            </a:r>
            <a:endParaRPr lang="en-US" altLang="ja-JP" sz="3200" dirty="0" smtClean="0">
              <a:solidFill>
                <a:srgbClr val="0070C0"/>
              </a:solidFill>
              <a:latin typeface="HGPｺﾞｼｯｸM" pitchFamily="50" charset="-128"/>
              <a:ea typeface="HGPｺﾞｼｯｸM" pitchFamily="50" charset="-128"/>
            </a:endParaRPr>
          </a:p>
          <a:p>
            <a:r>
              <a:rPr lang="ja-JP" altLang="en-US" sz="3200" dirty="0" smtClean="0">
                <a:solidFill>
                  <a:srgbClr val="0070C0"/>
                </a:solidFill>
                <a:latin typeface="HGPｺﾞｼｯｸM" pitchFamily="50" charset="-128"/>
                <a:ea typeface="HGPｺﾞｼｯｸM" pitchFamily="50" charset="-128"/>
              </a:rPr>
              <a:t>車線維持支援システム</a:t>
            </a:r>
            <a:r>
              <a:rPr lang="ja-JP" altLang="en-US" sz="2400" dirty="0" smtClean="0">
                <a:solidFill>
                  <a:srgbClr val="0070C0"/>
                </a:solidFill>
                <a:latin typeface="HGPｺﾞｼｯｸM" pitchFamily="50" charset="-128"/>
                <a:ea typeface="HGPｺﾞｼｯｸM" pitchFamily="50" charset="-128"/>
              </a:rPr>
              <a:t>（</a:t>
            </a:r>
            <a:r>
              <a:rPr lang="en-US" altLang="ja-JP" sz="2400" dirty="0" smtClean="0">
                <a:solidFill>
                  <a:srgbClr val="0070C0"/>
                </a:solidFill>
                <a:latin typeface="HGPｺﾞｼｯｸM" pitchFamily="50" charset="-128"/>
                <a:ea typeface="HGPｺﾞｼｯｸM" pitchFamily="50" charset="-128"/>
              </a:rPr>
              <a:t>LKAS</a:t>
            </a:r>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a:p>
            <a:r>
              <a:rPr lang="ja-JP" altLang="en-US" sz="3200" dirty="0" smtClean="0">
                <a:solidFill>
                  <a:srgbClr val="0070C0"/>
                </a:solidFill>
                <a:latin typeface="HGPｺﾞｼｯｸM" pitchFamily="50" charset="-128"/>
                <a:ea typeface="HGPｺﾞｼｯｸM" pitchFamily="50" charset="-128"/>
              </a:rPr>
              <a:t>衝突・追突軽減ブレーキ</a:t>
            </a:r>
            <a:r>
              <a:rPr lang="ja-JP" altLang="en-US" sz="2400" dirty="0" smtClean="0">
                <a:solidFill>
                  <a:srgbClr val="0070C0"/>
                </a:solidFill>
                <a:latin typeface="HGPｺﾞｼｯｸM" pitchFamily="50" charset="-128"/>
                <a:ea typeface="HGPｺﾞｼｯｸM" pitchFamily="50" charset="-128"/>
              </a:rPr>
              <a:t>（</a:t>
            </a:r>
            <a:r>
              <a:rPr lang="en-US" altLang="ja-JP" sz="2400" dirty="0" smtClean="0">
                <a:solidFill>
                  <a:srgbClr val="0070C0"/>
                </a:solidFill>
                <a:latin typeface="HGPｺﾞｼｯｸM" pitchFamily="50" charset="-128"/>
                <a:ea typeface="HGPｺﾞｼｯｸM" pitchFamily="50" charset="-128"/>
              </a:rPr>
              <a:t>CMBS</a:t>
            </a:r>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a:p>
            <a:r>
              <a:rPr lang="ja-JP" altLang="en-US" sz="3200" dirty="0" smtClean="0">
                <a:solidFill>
                  <a:srgbClr val="0070C0"/>
                </a:solidFill>
                <a:latin typeface="HGPｺﾞｼｯｸM" pitchFamily="50" charset="-128"/>
                <a:ea typeface="HGPｺﾞｼｯｸM" pitchFamily="50" charset="-128"/>
              </a:rPr>
              <a:t>ふらつき運転検知機能</a:t>
            </a:r>
            <a:endParaRPr lang="en-US" altLang="ja-JP" sz="3200" dirty="0" smtClean="0">
              <a:solidFill>
                <a:srgbClr val="0070C0"/>
              </a:solidFill>
              <a:latin typeface="HGPｺﾞｼｯｸM" pitchFamily="50" charset="-128"/>
              <a:ea typeface="HGPｺﾞｼｯｸM" pitchFamily="50" charset="-128"/>
            </a:endParaRPr>
          </a:p>
          <a:p>
            <a:r>
              <a:rPr lang="ja-JP" altLang="en-US" sz="3200" dirty="0" smtClean="0">
                <a:solidFill>
                  <a:srgbClr val="0070C0"/>
                </a:solidFill>
                <a:latin typeface="HGPｺﾞｼｯｸM" pitchFamily="50" charset="-128"/>
                <a:ea typeface="HGPｺﾞｼｯｸM" pitchFamily="50" charset="-128"/>
              </a:rPr>
              <a:t>駐車支援</a:t>
            </a:r>
            <a:endParaRPr lang="en-US" altLang="ja-JP" sz="3200" dirty="0" smtClean="0">
              <a:solidFill>
                <a:srgbClr val="0070C0"/>
              </a:solidFill>
              <a:latin typeface="HGPｺﾞｼｯｸM" pitchFamily="50" charset="-128"/>
              <a:ea typeface="HGPｺﾞｼｯｸM" pitchFamily="50" charset="-128"/>
            </a:endParaRPr>
          </a:p>
          <a:p>
            <a:r>
              <a:rPr lang="ja-JP" altLang="en-US" sz="3200" dirty="0" smtClean="0">
                <a:solidFill>
                  <a:srgbClr val="0070C0"/>
                </a:solidFill>
                <a:latin typeface="HGPｺﾞｼｯｸM" pitchFamily="50" charset="-128"/>
                <a:ea typeface="HGPｺﾞｼｯｸM" pitchFamily="50" charset="-128"/>
              </a:rPr>
              <a:t>車両挙動安定化制御システム</a:t>
            </a:r>
            <a:r>
              <a:rPr lang="ja-JP" altLang="en-US" sz="2400" dirty="0" smtClean="0">
                <a:solidFill>
                  <a:srgbClr val="0070C0"/>
                </a:solidFill>
                <a:latin typeface="HGPｺﾞｼｯｸM" pitchFamily="50" charset="-128"/>
                <a:ea typeface="HGPｺﾞｼｯｸM" pitchFamily="50" charset="-128"/>
              </a:rPr>
              <a:t>（</a:t>
            </a:r>
            <a:r>
              <a:rPr lang="en-US" altLang="ja-JP" sz="2400" dirty="0" smtClean="0">
                <a:solidFill>
                  <a:srgbClr val="0070C0"/>
                </a:solidFill>
                <a:latin typeface="HGPｺﾞｼｯｸM" pitchFamily="50" charset="-128"/>
                <a:ea typeface="HGPｺﾞｼｯｸM" pitchFamily="50" charset="-128"/>
              </a:rPr>
              <a:t>ESC</a:t>
            </a:r>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a:p>
            <a:endParaRPr lang="en-US" altLang="ja-JP" sz="3200" dirty="0" smtClean="0">
              <a:solidFill>
                <a:srgbClr val="0070C0"/>
              </a:solidFill>
              <a:latin typeface="HGPｺﾞｼｯｸM" pitchFamily="50" charset="-128"/>
              <a:ea typeface="HGPｺﾞｼｯｸM" pitchFamily="50" charset="-128"/>
            </a:endParaRPr>
          </a:p>
          <a:p>
            <a:endParaRPr lang="en-US" altLang="ja-JP" sz="3200" dirty="0" smtClean="0">
              <a:solidFill>
                <a:srgbClr val="0070C0"/>
              </a:solidFill>
              <a:latin typeface="HGPｺﾞｼｯｸM" pitchFamily="50" charset="-128"/>
              <a:ea typeface="HGPｺﾞｼｯｸM" pitchFamily="50" charset="-128"/>
            </a:endParaRPr>
          </a:p>
        </p:txBody>
      </p:sp>
      <p:sp>
        <p:nvSpPr>
          <p:cNvPr id="25" name="コンテンツ プレースホルダ 2"/>
          <p:cNvSpPr txBox="1">
            <a:spLocks/>
          </p:cNvSpPr>
          <p:nvPr/>
        </p:nvSpPr>
        <p:spPr>
          <a:xfrm rot="16200000">
            <a:off x="575556" y="2624710"/>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26" name="コンテンツ プレースホルダ 2"/>
          <p:cNvSpPr txBox="1">
            <a:spLocks/>
          </p:cNvSpPr>
          <p:nvPr/>
        </p:nvSpPr>
        <p:spPr>
          <a:xfrm rot="16200000">
            <a:off x="575556" y="3128766"/>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28" name="コンテンツ プレースホルダ 2"/>
          <p:cNvSpPr txBox="1">
            <a:spLocks/>
          </p:cNvSpPr>
          <p:nvPr/>
        </p:nvSpPr>
        <p:spPr>
          <a:xfrm rot="16200000">
            <a:off x="575556" y="3632822"/>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31" name="コンテンツ プレースホルダ 2"/>
          <p:cNvSpPr txBox="1">
            <a:spLocks/>
          </p:cNvSpPr>
          <p:nvPr/>
        </p:nvSpPr>
        <p:spPr>
          <a:xfrm rot="16200000">
            <a:off x="575556" y="4568926"/>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32" name="コンテンツ プレースホルダ 2"/>
          <p:cNvSpPr txBox="1">
            <a:spLocks/>
          </p:cNvSpPr>
          <p:nvPr/>
        </p:nvSpPr>
        <p:spPr>
          <a:xfrm rot="16200000">
            <a:off x="575556" y="4064870"/>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3" name="コンテンツ プレースホルダ 2"/>
          <p:cNvSpPr>
            <a:spLocks noGrp="1"/>
          </p:cNvSpPr>
          <p:nvPr>
            <p:ph idx="1"/>
          </p:nvPr>
        </p:nvSpPr>
        <p:spPr>
          <a:xfrm>
            <a:off x="467544" y="1268760"/>
            <a:ext cx="7560840"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 </a:t>
            </a:r>
            <a:r>
              <a:rPr kumimoji="1" lang="en-US" altLang="ja-JP" dirty="0" smtClean="0">
                <a:latin typeface="HGPｺﾞｼｯｸE" pitchFamily="50" charset="-128"/>
                <a:ea typeface="HGPｺﾞｼｯｸE" pitchFamily="50" charset="-128"/>
              </a:rPr>
              <a:t>ASV</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83568" y="1969676"/>
            <a:ext cx="8208912" cy="523220"/>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実用化されている主な技術</a:t>
            </a:r>
            <a:endParaRPr lang="en-US" altLang="ja-JP" sz="2000" dirty="0" smtClean="0">
              <a:solidFill>
                <a:schemeClr val="accent6">
                  <a:lumMod val="75000"/>
                </a:schemeClr>
              </a:solidFill>
              <a:latin typeface="HGPｺﾞｼｯｸM" pitchFamily="50" charset="-128"/>
              <a:ea typeface="HGPｺﾞｼｯｸM" pitchFamily="50" charset="-128"/>
            </a:endParaRPr>
          </a:p>
        </p:txBody>
      </p:sp>
      <p:sp>
        <p:nvSpPr>
          <p:cNvPr id="33" name="コンテンツ プレースホルダ 2"/>
          <p:cNvSpPr txBox="1">
            <a:spLocks/>
          </p:cNvSpPr>
          <p:nvPr/>
        </p:nvSpPr>
        <p:spPr>
          <a:xfrm rot="16200000">
            <a:off x="575556" y="5072982"/>
            <a:ext cx="648072" cy="43204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rPr>
              <a:t>▼</a:t>
            </a:r>
            <a:endParaRPr kumimoji="1" lang="en-US" altLang="ja-JP" sz="2400" b="0" i="0" u="none" strike="noStrike" kern="1200" cap="none" spc="0" normalizeH="0" baseline="0" noProof="0" dirty="0" smtClean="0">
              <a:ln>
                <a:noFill/>
              </a:ln>
              <a:solidFill>
                <a:srgbClr val="0070C0"/>
              </a:solidFill>
              <a:effectLst/>
              <a:uLnTx/>
              <a:uFillTx/>
              <a:latin typeface="HGPｺﾞｼｯｸM" pitchFamily="50" charset="-128"/>
              <a:ea typeface="HGPｺﾞｼｯｸM" pitchFamily="50" charset="-128"/>
              <a:cs typeface="+mn-cs"/>
            </a:endParaRPr>
          </a:p>
        </p:txBody>
      </p:sp>
      <p:sp>
        <p:nvSpPr>
          <p:cNvPr id="36" name="二等辺三角形 35"/>
          <p:cNvSpPr/>
          <p:nvPr/>
        </p:nvSpPr>
        <p:spPr>
          <a:xfrm rot="10800000">
            <a:off x="2627784" y="5877272"/>
            <a:ext cx="1656184" cy="558683"/>
          </a:xfrm>
          <a:prstGeom prst="triangle">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7" name="テキスト ボックス 36"/>
          <p:cNvSpPr txBox="1"/>
          <p:nvPr/>
        </p:nvSpPr>
        <p:spPr>
          <a:xfrm>
            <a:off x="4067944" y="6021288"/>
            <a:ext cx="2520280" cy="461665"/>
          </a:xfrm>
          <a:prstGeom prst="rect">
            <a:avLst/>
          </a:prstGeom>
          <a:noFill/>
        </p:spPr>
        <p:txBody>
          <a:bodyPr wrap="square" rtlCol="0">
            <a:spAutoFit/>
          </a:bodyPr>
          <a:lstStyle/>
          <a:p>
            <a:r>
              <a:rPr lang="ja-JP" altLang="en-US" sz="2400" dirty="0" smtClean="0">
                <a:solidFill>
                  <a:srgbClr val="002060"/>
                </a:solidFill>
                <a:latin typeface="HGPｺﾞｼｯｸM" pitchFamily="50" charset="-128"/>
                <a:ea typeface="HGPｺﾞｼｯｸM" pitchFamily="50" charset="-128"/>
              </a:rPr>
              <a:t>各技術について</a:t>
            </a:r>
            <a:endParaRPr lang="en-US" altLang="ja-JP" sz="2400" dirty="0" smtClean="0">
              <a:solidFill>
                <a:srgbClr val="002060"/>
              </a:solidFill>
              <a:latin typeface="HGPｺﾞｼｯｸM" pitchFamily="50" charset="-128"/>
              <a:ea typeface="HGPｺﾞｼｯｸM" pitchFamily="50" charset="-128"/>
            </a:endParaRPr>
          </a:p>
        </p:txBody>
      </p:sp>
      <p:sp>
        <p:nvSpPr>
          <p:cNvPr id="39" name="タイトル 1"/>
          <p:cNvSpPr txBox="1">
            <a:spLocks/>
          </p:cNvSpPr>
          <p:nvPr/>
        </p:nvSpPr>
        <p:spPr>
          <a:xfrm>
            <a:off x="457200" y="274638"/>
            <a:ext cx="8686800" cy="1143000"/>
          </a:xfrm>
          <a:prstGeom prst="rect">
            <a:avLst/>
          </a:prstGeom>
        </p:spPr>
        <p:txBody>
          <a:bodyPr vert="horz" lIns="91440" tIns="45720" rIns="91440" bIns="45720" rtlCol="0" anchor="ctr">
            <a:normAutofit fontScale="92500"/>
          </a:bodyPr>
          <a:lstStyle/>
          <a:p>
            <a:pPr lvl="0">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３．実用化されたすごい機能～</a:t>
            </a:r>
            <a:r>
              <a:rPr lang="en-US" altLang="ja-JP" sz="4400" dirty="0" smtClean="0">
                <a:solidFill>
                  <a:srgbClr val="0070C0"/>
                </a:solidFill>
                <a:latin typeface="HGPｺﾞｼｯｸM" pitchFamily="50" charset="-128"/>
                <a:ea typeface="HGPｺﾞｼｯｸM" pitchFamily="50" charset="-128"/>
              </a:rPr>
              <a:t>ASV</a:t>
            </a:r>
            <a:endParaRPr lang="ja-JP" altLang="en-US" sz="4400" dirty="0" smtClean="0">
              <a:solidFill>
                <a:srgbClr val="0070C0"/>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p:cNvSpPr txBox="1"/>
          <p:nvPr/>
        </p:nvSpPr>
        <p:spPr>
          <a:xfrm>
            <a:off x="4644008" y="3333185"/>
            <a:ext cx="4248472" cy="1569660"/>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アクセル，ブレーキを踏まずに，前のクルマに合わせた速さで走れる機能。</a:t>
            </a:r>
            <a:endParaRPr lang="en-US" altLang="ja-JP" sz="2400" dirty="0" smtClean="0">
              <a:latin typeface="HGPｺﾞｼｯｸM" pitchFamily="50" charset="-128"/>
              <a:ea typeface="HGPｺﾞｼｯｸM" pitchFamily="50" charset="-128"/>
            </a:endParaRPr>
          </a:p>
          <a:p>
            <a:endParaRPr lang="en-US" altLang="ja-JP" sz="2400" dirty="0" smtClean="0">
              <a:latin typeface="HGPｺﾞｼｯｸM" pitchFamily="50" charset="-128"/>
              <a:ea typeface="HGPｺﾞｼｯｸM" pitchFamily="50" charset="-128"/>
            </a:endParaRPr>
          </a:p>
        </p:txBody>
      </p:sp>
      <p:sp>
        <p:nvSpPr>
          <p:cNvPr id="29" name="テキスト ボックス 28"/>
          <p:cNvSpPr txBox="1"/>
          <p:nvPr/>
        </p:nvSpPr>
        <p:spPr>
          <a:xfrm>
            <a:off x="683568" y="2377917"/>
            <a:ext cx="8208912" cy="830997"/>
          </a:xfrm>
          <a:prstGeom prst="rect">
            <a:avLst/>
          </a:prstGeom>
          <a:noFill/>
        </p:spPr>
        <p:txBody>
          <a:bodyPr wrap="square" rtlCol="0">
            <a:spAutoFit/>
          </a:bodyPr>
          <a:lstStyle/>
          <a:p>
            <a:r>
              <a:rPr lang="en-US" altLang="ja-JP" sz="2800" dirty="0" smtClean="0">
                <a:solidFill>
                  <a:schemeClr val="accent6">
                    <a:lumMod val="75000"/>
                  </a:schemeClr>
                </a:solidFill>
                <a:latin typeface="HGPｺﾞｼｯｸE" pitchFamily="50" charset="-128"/>
                <a:ea typeface="HGPｺﾞｼｯｸE" pitchFamily="50" charset="-128"/>
              </a:rPr>
              <a:t>ACC</a:t>
            </a:r>
            <a:r>
              <a:rPr lang="ja-JP" altLang="en-US" sz="2800" dirty="0" smtClean="0">
                <a:solidFill>
                  <a:schemeClr val="accent6">
                    <a:lumMod val="75000"/>
                  </a:schemeClr>
                </a:solidFill>
                <a:latin typeface="HGPｺﾞｼｯｸE" pitchFamily="50" charset="-128"/>
                <a:ea typeface="HGPｺﾞｼｯｸE" pitchFamily="50" charset="-128"/>
              </a:rPr>
              <a:t>（アダプティブ・クルーズ・コントロール）</a:t>
            </a:r>
            <a:endParaRPr lang="en-US" altLang="ja-JP" sz="2000" dirty="0" smtClean="0">
              <a:solidFill>
                <a:schemeClr val="accent6">
                  <a:lumMod val="75000"/>
                </a:schemeClr>
              </a:solidFill>
              <a:latin typeface="HGPｺﾞｼｯｸM" pitchFamily="50" charset="-128"/>
              <a:ea typeface="HGPｺﾞｼｯｸM" pitchFamily="50" charset="-128"/>
            </a:endParaRPr>
          </a:p>
          <a:p>
            <a:r>
              <a:rPr lang="ja-JP" altLang="en-US" sz="2000" dirty="0" smtClean="0">
                <a:latin typeface="HGPｺﾞｼｯｸM" pitchFamily="50" charset="-128"/>
                <a:ea typeface="HGPｺﾞｼｯｸM" pitchFamily="50" charset="-128"/>
              </a:rPr>
              <a:t>（</a:t>
            </a:r>
            <a:r>
              <a:rPr lang="en-US" altLang="ja-JP" sz="2000" dirty="0" smtClean="0">
                <a:latin typeface="HGPｺﾞｼｯｸM" pitchFamily="50" charset="-128"/>
                <a:ea typeface="HGPｺﾞｼｯｸM" pitchFamily="50" charset="-128"/>
              </a:rPr>
              <a:t>Adaptive Cruise Control</a:t>
            </a:r>
            <a:r>
              <a:rPr lang="ja-JP" altLang="en-US" sz="2000" dirty="0" smtClean="0">
                <a:latin typeface="HGPｺﾞｼｯｸM" pitchFamily="50" charset="-128"/>
                <a:ea typeface="HGPｺﾞｼｯｸM" pitchFamily="50" charset="-128"/>
              </a:rPr>
              <a:t>）</a:t>
            </a:r>
            <a:endParaRPr lang="en-US" altLang="ja-JP" sz="2000" dirty="0" smtClean="0">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67544" y="1677001"/>
            <a:ext cx="7560840"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 </a:t>
            </a:r>
            <a:r>
              <a:rPr lang="en-US" altLang="ja-JP" dirty="0" smtClean="0">
                <a:latin typeface="HGPｺﾞｼｯｸE" pitchFamily="50" charset="-128"/>
                <a:ea typeface="HGPｺﾞｼｯｸE" pitchFamily="50" charset="-128"/>
              </a:rPr>
              <a:t>ASV</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418" name="Picture 2" descr="C:\Users\iwasaki\Desktop\5スライド\スライド作成用画像 ホンダ\honda_20140423\2014-05-02_13h46_44.bmp"/>
          <p:cNvPicPr>
            <a:picLocks noChangeAspect="1" noChangeArrowheads="1"/>
          </p:cNvPicPr>
          <p:nvPr/>
        </p:nvPicPr>
        <p:blipFill>
          <a:blip r:embed="rId3" cstate="screen"/>
          <a:srcRect l="2435" t="3815" r="1393" b="22524"/>
          <a:stretch>
            <a:fillRect/>
          </a:stretch>
        </p:blipFill>
        <p:spPr bwMode="auto">
          <a:xfrm>
            <a:off x="683568" y="3405193"/>
            <a:ext cx="3742521" cy="1800200"/>
          </a:xfrm>
          <a:prstGeom prst="rect">
            <a:avLst/>
          </a:prstGeom>
          <a:noFill/>
        </p:spPr>
      </p:pic>
      <p:grpSp>
        <p:nvGrpSpPr>
          <p:cNvPr id="2" name="グループ化 36"/>
          <p:cNvGrpSpPr/>
          <p:nvPr/>
        </p:nvGrpSpPr>
        <p:grpSpPr>
          <a:xfrm>
            <a:off x="251520" y="5421417"/>
            <a:ext cx="1512168" cy="438869"/>
            <a:chOff x="4283968" y="4365104"/>
            <a:chExt cx="1512168" cy="438869"/>
          </a:xfrm>
        </p:grpSpPr>
        <p:sp>
          <p:nvSpPr>
            <p:cNvPr id="39" name="角丸四角形 38"/>
            <p:cNvSpPr/>
            <p:nvPr/>
          </p:nvSpPr>
          <p:spPr>
            <a:xfrm>
              <a:off x="4716016" y="4437112"/>
              <a:ext cx="648072" cy="288032"/>
            </a:xfrm>
            <a:prstGeom prst="roundRect">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コンテンツ プレースホルダ 2"/>
            <p:cNvSpPr txBox="1">
              <a:spLocks/>
            </p:cNvSpPr>
            <p:nvPr/>
          </p:nvSpPr>
          <p:spPr>
            <a:xfrm>
              <a:off x="4283968" y="4365104"/>
              <a:ext cx="1512168" cy="438869"/>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rPr>
                <a:t>しくみ</a:t>
              </a:r>
              <a:endParaRPr kumimoji="1" lang="en-US" altLang="ja-JP"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endParaRPr>
            </a:p>
          </p:txBody>
        </p:sp>
      </p:grpSp>
      <p:sp>
        <p:nvSpPr>
          <p:cNvPr id="41" name="テキスト ボックス 40"/>
          <p:cNvSpPr txBox="1"/>
          <p:nvPr/>
        </p:nvSpPr>
        <p:spPr>
          <a:xfrm>
            <a:off x="1547664" y="5373216"/>
            <a:ext cx="7200800" cy="830997"/>
          </a:xfrm>
          <a:prstGeom prst="rect">
            <a:avLst/>
          </a:prstGeom>
          <a:noFill/>
        </p:spPr>
        <p:txBody>
          <a:bodyPr wrap="square" rtlCol="0">
            <a:spAutoFit/>
          </a:bodyPr>
          <a:lstStyle/>
          <a:p>
            <a:r>
              <a:rPr lang="ja-JP" altLang="en-US" sz="2400" dirty="0" smtClean="0">
                <a:solidFill>
                  <a:srgbClr val="0070C0"/>
                </a:solidFill>
                <a:latin typeface="HGPｺﾞｼｯｸM" pitchFamily="50" charset="-128"/>
                <a:ea typeface="HGPｺﾞｼｯｸM" pitchFamily="50" charset="-128"/>
              </a:rPr>
              <a:t>「ミリ波」を照射して，返ってきた「反射波」を分析することで，前のクルマの速さと距離を割り出しています。</a:t>
            </a:r>
          </a:p>
        </p:txBody>
      </p:sp>
      <p:sp>
        <p:nvSpPr>
          <p:cNvPr id="43" name="タイトル 1"/>
          <p:cNvSpPr txBox="1">
            <a:spLocks/>
          </p:cNvSpPr>
          <p:nvPr/>
        </p:nvSpPr>
        <p:spPr>
          <a:xfrm>
            <a:off x="457200" y="476672"/>
            <a:ext cx="8363272" cy="1143000"/>
          </a:xfrm>
          <a:prstGeom prst="rect">
            <a:avLst/>
          </a:prstGeom>
        </p:spPr>
        <p:txBody>
          <a:bodyPr vert="horz" lIns="91440" tIns="45720" rIns="91440" bIns="45720" rtlCol="0" anchor="ctr">
            <a:normAutofit fontScale="92500" lnSpcReduction="200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３．前のクルマに合わせて自動運転</a:t>
            </a:r>
            <a:endParaRPr lang="en-US" altLang="ja-JP" sz="4400" dirty="0" smtClean="0">
              <a:solidFill>
                <a:srgbClr val="0070C0"/>
              </a:solidFill>
              <a:latin typeface="HGPｺﾞｼｯｸM" pitchFamily="50" charset="-128"/>
              <a:ea typeface="HGPｺﾞｼｯｸM" pitchFamily="50" charset="-128"/>
            </a:endParaRPr>
          </a:p>
          <a:p>
            <a:pPr algn="r">
              <a:spcBef>
                <a:spcPct val="0"/>
              </a:spcBef>
            </a:pPr>
            <a:r>
              <a:rPr lang="ja-JP" altLang="en-US" sz="4400" dirty="0" smtClean="0">
                <a:solidFill>
                  <a:srgbClr val="0070C0"/>
                </a:solidFill>
                <a:latin typeface="HGPｺﾞｼｯｸM" pitchFamily="50" charset="-128"/>
                <a:ea typeface="HGPｺﾞｼｯｸM" pitchFamily="50" charset="-128"/>
              </a:rPr>
              <a:t>　　　　～</a:t>
            </a:r>
            <a:r>
              <a:rPr lang="en-US" altLang="ja-JP" sz="4400" dirty="0" smtClean="0">
                <a:solidFill>
                  <a:srgbClr val="0070C0"/>
                </a:solidFill>
                <a:latin typeface="HGPｺﾞｼｯｸM" pitchFamily="50" charset="-128"/>
                <a:ea typeface="HGPｺﾞｼｯｸM" pitchFamily="50" charset="-128"/>
              </a:rPr>
              <a:t>ACC</a:t>
            </a:r>
            <a:endParaRPr lang="ja-JP" altLang="en-US" sz="4400" dirty="0" smtClean="0">
              <a:solidFill>
                <a:srgbClr val="0070C0"/>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323528" y="0"/>
            <a:ext cx="8352928" cy="4276055"/>
          </a:xfrm>
        </p:spPr>
        <p:txBody>
          <a:bodyPr>
            <a:normAutofit/>
          </a:bodyPr>
          <a:lstStyle/>
          <a:p>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en-US" altLang="ja-JP" sz="1400" dirty="0" smtClean="0">
                <a:solidFill>
                  <a:prstClr val="black"/>
                </a:solidFill>
                <a:latin typeface="HGPｺﾞｼｯｸE" pitchFamily="50" charset="-128"/>
                <a:ea typeface="HGPｺﾞｼｯｸE" pitchFamily="50" charset="-128"/>
              </a:rPr>
              <a:t/>
            </a:r>
            <a:br>
              <a:rPr lang="en-US" altLang="ja-JP" sz="1400" dirty="0" smtClean="0">
                <a:solidFill>
                  <a:prstClr val="black"/>
                </a:solidFill>
                <a:latin typeface="HGPｺﾞｼｯｸE" pitchFamily="50" charset="-128"/>
                <a:ea typeface="HGPｺﾞｼｯｸE" pitchFamily="50" charset="-128"/>
              </a:rPr>
            </a:br>
            <a:r>
              <a:rPr lang="ja-JP" altLang="en-US" sz="8000" dirty="0" smtClean="0">
                <a:latin typeface="HGPｺﾞｼｯｸE" pitchFamily="50" charset="-128"/>
                <a:ea typeface="HGPｺﾞｼｯｸE" pitchFamily="50" charset="-128"/>
              </a:rPr>
              <a:t>“</a:t>
            </a:r>
            <a:r>
              <a:rPr lang="ja-JP" altLang="en-US" sz="8000" dirty="0" smtClean="0">
                <a:solidFill>
                  <a:srgbClr val="00B050"/>
                </a:solidFill>
                <a:latin typeface="HGPｺﾞｼｯｸE" pitchFamily="50" charset="-128"/>
                <a:ea typeface="HGPｺﾞｼｯｸE" pitchFamily="50" charset="-128"/>
              </a:rPr>
              <a:t>つながる</a:t>
            </a:r>
            <a:r>
              <a:rPr lang="ja-JP" altLang="en-US" sz="8000" dirty="0" smtClean="0">
                <a:latin typeface="HGPｺﾞｼｯｸE" pitchFamily="50" charset="-128"/>
                <a:ea typeface="HGPｺﾞｼｯｸE" pitchFamily="50" charset="-128"/>
              </a:rPr>
              <a:t>”こと</a:t>
            </a:r>
            <a:endParaRPr kumimoji="1" lang="ja-JP" altLang="en-US" sz="5400" dirty="0">
              <a:latin typeface="HGPｺﾞｼｯｸE" pitchFamily="50" charset="-128"/>
              <a:ea typeface="HGPｺﾞｼｯｸE" pitchFamily="50" charset="-128"/>
            </a:endParaRPr>
          </a:p>
        </p:txBody>
      </p:sp>
      <p:pic>
        <p:nvPicPr>
          <p:cNvPr id="9" name="Picture 3" descr="C:\Users\iwasaki\Desktop\ss\2014-04-25_21h45_24.bmp"/>
          <p:cNvPicPr>
            <a:picLocks noChangeAspect="1" noChangeArrowheads="1"/>
          </p:cNvPicPr>
          <p:nvPr/>
        </p:nvPicPr>
        <p:blipFill>
          <a:blip r:embed="rId3" cstate="screen"/>
          <a:srcRect/>
          <a:stretch>
            <a:fillRect/>
          </a:stretch>
        </p:blipFill>
        <p:spPr bwMode="auto">
          <a:xfrm rot="2700000">
            <a:off x="3516954" y="3743491"/>
            <a:ext cx="1718734" cy="1393853"/>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p:cNvSpPr txBox="1"/>
          <p:nvPr/>
        </p:nvSpPr>
        <p:spPr>
          <a:xfrm>
            <a:off x="4644008" y="2924944"/>
            <a:ext cx="4176464" cy="1200329"/>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高速道路などを運転するとき，車線に沿って楽に走れるよう，ハンドル操作を助けるシステム。</a:t>
            </a:r>
            <a:endParaRPr lang="en-US" altLang="ja-JP" sz="2400" dirty="0" smtClean="0">
              <a:latin typeface="HGPｺﾞｼｯｸM" pitchFamily="50" charset="-128"/>
              <a:ea typeface="HGPｺﾞｼｯｸM" pitchFamily="50" charset="-128"/>
            </a:endParaRPr>
          </a:p>
        </p:txBody>
      </p:sp>
      <p:sp>
        <p:nvSpPr>
          <p:cNvPr id="29" name="テキスト ボックス 28"/>
          <p:cNvSpPr txBox="1"/>
          <p:nvPr/>
        </p:nvSpPr>
        <p:spPr>
          <a:xfrm>
            <a:off x="683568" y="1969676"/>
            <a:ext cx="8208912" cy="830997"/>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車線維持支援システム（</a:t>
            </a:r>
            <a:r>
              <a:rPr lang="en-US" altLang="ja-JP" sz="2800" dirty="0" smtClean="0">
                <a:solidFill>
                  <a:schemeClr val="accent6">
                    <a:lumMod val="75000"/>
                  </a:schemeClr>
                </a:solidFill>
                <a:latin typeface="HGPｺﾞｼｯｸE" pitchFamily="50" charset="-128"/>
                <a:ea typeface="HGPｺﾞｼｯｸE" pitchFamily="50" charset="-128"/>
              </a:rPr>
              <a:t>LKAS</a:t>
            </a:r>
            <a:r>
              <a:rPr lang="ja-JP" altLang="en-US" sz="2800" dirty="0" smtClean="0">
                <a:solidFill>
                  <a:schemeClr val="accent6">
                    <a:lumMod val="75000"/>
                  </a:schemeClr>
                </a:solidFill>
                <a:latin typeface="HGPｺﾞｼｯｸE" pitchFamily="50" charset="-128"/>
                <a:ea typeface="HGPｺﾞｼｯｸE" pitchFamily="50" charset="-128"/>
              </a:rPr>
              <a:t>）</a:t>
            </a:r>
            <a:endParaRPr lang="en-US" altLang="ja-JP" sz="2000" dirty="0" smtClean="0">
              <a:solidFill>
                <a:schemeClr val="accent6">
                  <a:lumMod val="75000"/>
                </a:schemeClr>
              </a:solidFill>
              <a:latin typeface="HGPｺﾞｼｯｸM" pitchFamily="50" charset="-128"/>
              <a:ea typeface="HGPｺﾞｼｯｸM" pitchFamily="50" charset="-128"/>
            </a:endParaRPr>
          </a:p>
          <a:p>
            <a:r>
              <a:rPr lang="ja-JP" altLang="en-US" sz="2000" dirty="0" smtClean="0">
                <a:latin typeface="HGPｺﾞｼｯｸM" pitchFamily="50" charset="-128"/>
                <a:ea typeface="HGPｺﾞｼｯｸM" pitchFamily="50" charset="-128"/>
              </a:rPr>
              <a:t>（</a:t>
            </a:r>
            <a:r>
              <a:rPr lang="en-US" altLang="ja-JP" sz="2000" dirty="0" smtClean="0">
                <a:latin typeface="HGPｺﾞｼｯｸM" pitchFamily="50" charset="-128"/>
                <a:ea typeface="HGPｺﾞｼｯｸM" pitchFamily="50" charset="-128"/>
              </a:rPr>
              <a:t>Lane Keep Assist System</a:t>
            </a:r>
            <a:r>
              <a:rPr lang="ja-JP" altLang="en-US" sz="2000" dirty="0" smtClean="0">
                <a:latin typeface="HGPｺﾞｼｯｸM" pitchFamily="50" charset="-128"/>
                <a:ea typeface="HGPｺﾞｼｯｸM" pitchFamily="50" charset="-128"/>
              </a:rPr>
              <a:t>）</a:t>
            </a:r>
            <a:endParaRPr lang="en-US" altLang="ja-JP" sz="2000" dirty="0" smtClean="0">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67544" y="1268760"/>
            <a:ext cx="7560840"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 </a:t>
            </a:r>
            <a:r>
              <a:rPr lang="en-US" altLang="ja-JP" dirty="0" smtClean="0">
                <a:latin typeface="HGPｺﾞｼｯｸE" pitchFamily="50" charset="-128"/>
                <a:ea typeface="HGPｺﾞｼｯｸE" pitchFamily="50" charset="-128"/>
              </a:rPr>
              <a:t>ASV</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36"/>
          <p:cNvGrpSpPr/>
          <p:nvPr/>
        </p:nvGrpSpPr>
        <p:grpSpPr>
          <a:xfrm>
            <a:off x="251520" y="5013176"/>
            <a:ext cx="1512168" cy="438869"/>
            <a:chOff x="4283968" y="4365104"/>
            <a:chExt cx="1512168" cy="438869"/>
          </a:xfrm>
        </p:grpSpPr>
        <p:sp>
          <p:nvSpPr>
            <p:cNvPr id="39" name="角丸四角形 38"/>
            <p:cNvSpPr/>
            <p:nvPr/>
          </p:nvSpPr>
          <p:spPr>
            <a:xfrm>
              <a:off x="4716016" y="4437112"/>
              <a:ext cx="648072" cy="288032"/>
            </a:xfrm>
            <a:prstGeom prst="roundRect">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コンテンツ プレースホルダ 2"/>
            <p:cNvSpPr txBox="1">
              <a:spLocks/>
            </p:cNvSpPr>
            <p:nvPr/>
          </p:nvSpPr>
          <p:spPr>
            <a:xfrm>
              <a:off x="4283968" y="4365104"/>
              <a:ext cx="1512168" cy="438869"/>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rPr>
                <a:t>しくみ</a:t>
              </a:r>
              <a:endParaRPr kumimoji="1" lang="en-US" altLang="ja-JP"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endParaRPr>
            </a:p>
          </p:txBody>
        </p:sp>
      </p:grpSp>
      <p:sp>
        <p:nvSpPr>
          <p:cNvPr id="41" name="テキスト ボックス 40"/>
          <p:cNvSpPr txBox="1"/>
          <p:nvPr/>
        </p:nvSpPr>
        <p:spPr>
          <a:xfrm>
            <a:off x="1547664" y="4964975"/>
            <a:ext cx="7200800" cy="1569660"/>
          </a:xfrm>
          <a:prstGeom prst="rect">
            <a:avLst/>
          </a:prstGeom>
          <a:noFill/>
        </p:spPr>
        <p:txBody>
          <a:bodyPr wrap="square" rtlCol="0">
            <a:spAutoFit/>
          </a:bodyPr>
          <a:lstStyle/>
          <a:p>
            <a:r>
              <a:rPr lang="ja-JP" altLang="en-US" sz="2400" dirty="0" smtClean="0">
                <a:solidFill>
                  <a:srgbClr val="0070C0"/>
                </a:solidFill>
                <a:latin typeface="HGPｺﾞｼｯｸM" pitchFamily="50" charset="-128"/>
                <a:ea typeface="HGPｺﾞｼｯｸM" pitchFamily="50" charset="-128"/>
              </a:rPr>
              <a:t>フロントウインドウの上部に取り付けた「</a:t>
            </a:r>
            <a:r>
              <a:rPr lang="en-US" altLang="ja-JP" sz="2400" dirty="0" smtClean="0">
                <a:solidFill>
                  <a:srgbClr val="0070C0"/>
                </a:solidFill>
                <a:latin typeface="HGPｺﾞｼｯｸM" pitchFamily="50" charset="-128"/>
                <a:ea typeface="HGPｺﾞｼｯｸM" pitchFamily="50" charset="-128"/>
              </a:rPr>
              <a:t>C-MOS</a:t>
            </a:r>
            <a:r>
              <a:rPr lang="ja-JP" altLang="en-US" sz="2400" dirty="0" smtClean="0">
                <a:solidFill>
                  <a:srgbClr val="0070C0"/>
                </a:solidFill>
                <a:latin typeface="HGPｺﾞｼｯｸM" pitchFamily="50" charset="-128"/>
                <a:ea typeface="HGPｺﾞｼｯｸM" pitchFamily="50" charset="-128"/>
              </a:rPr>
              <a:t>カメラ」を使って前方を撮影し， その映像に特殊な処理を施すことで「車線」を検出。その車線に合わせてドライバーのハンドル操作を支援します。</a:t>
            </a:r>
          </a:p>
        </p:txBody>
      </p:sp>
      <p:pic>
        <p:nvPicPr>
          <p:cNvPr id="61442" name="Picture 2" descr="C:\Users\iwasaki\Desktop\5スライド\スライド作成用画像 ホンダ\honda_20140423\am_ac1306017H.jpg"/>
          <p:cNvPicPr>
            <a:picLocks noChangeAspect="1" noChangeArrowheads="1"/>
          </p:cNvPicPr>
          <p:nvPr/>
        </p:nvPicPr>
        <p:blipFill>
          <a:blip r:embed="rId3" cstate="screen"/>
          <a:srcRect b="14152"/>
          <a:stretch>
            <a:fillRect/>
          </a:stretch>
        </p:blipFill>
        <p:spPr bwMode="auto">
          <a:xfrm>
            <a:off x="648262" y="2996952"/>
            <a:ext cx="3785969" cy="1872208"/>
          </a:xfrm>
          <a:prstGeom prst="rect">
            <a:avLst/>
          </a:prstGeom>
          <a:noFill/>
        </p:spPr>
      </p:pic>
      <p:sp>
        <p:nvSpPr>
          <p:cNvPr id="24" name="タイトル 1"/>
          <p:cNvSpPr txBox="1">
            <a:spLocks/>
          </p:cNvSpPr>
          <p:nvPr/>
        </p:nvSpPr>
        <p:spPr>
          <a:xfrm>
            <a:off x="457200" y="548680"/>
            <a:ext cx="7859216" cy="1143000"/>
          </a:xfrm>
          <a:prstGeom prst="rect">
            <a:avLst/>
          </a:prstGeom>
        </p:spPr>
        <p:txBody>
          <a:bodyPr vert="horz" lIns="91440" tIns="45720" rIns="91440" bIns="45720" rtlCol="0" anchor="ctr">
            <a:normAutofit fontScale="92500" lnSpcReduction="20000"/>
          </a:bodyPr>
          <a:lstStyle/>
          <a:p>
            <a:pPr lvl="0">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３．車線に合わせてくれる</a:t>
            </a:r>
            <a:endParaRPr lang="en-US" altLang="ja-JP" sz="4400" dirty="0" smtClean="0">
              <a:solidFill>
                <a:srgbClr val="0070C0"/>
              </a:solidFill>
              <a:latin typeface="HGPｺﾞｼｯｸM" pitchFamily="50" charset="-128"/>
              <a:ea typeface="HGPｺﾞｼｯｸM" pitchFamily="50" charset="-128"/>
            </a:endParaRPr>
          </a:p>
          <a:p>
            <a:pPr lvl="0" algn="r">
              <a:spcBef>
                <a:spcPct val="0"/>
              </a:spcBef>
            </a:pPr>
            <a:r>
              <a:rPr lang="ja-JP" altLang="en-US" sz="4400" dirty="0" smtClean="0">
                <a:solidFill>
                  <a:srgbClr val="0070C0"/>
                </a:solidFill>
                <a:latin typeface="HGPｺﾞｼｯｸM" pitchFamily="50" charset="-128"/>
                <a:ea typeface="HGPｺﾞｼｯｸM" pitchFamily="50" charset="-128"/>
              </a:rPr>
              <a:t>～</a:t>
            </a:r>
            <a:r>
              <a:rPr lang="en-US" altLang="ja-JP" sz="4400" dirty="0" smtClean="0">
                <a:solidFill>
                  <a:srgbClr val="0070C0"/>
                </a:solidFill>
                <a:latin typeface="HGPｺﾞｼｯｸM" pitchFamily="50" charset="-128"/>
                <a:ea typeface="HGPｺﾞｼｯｸM" pitchFamily="50" charset="-128"/>
              </a:rPr>
              <a:t>LKAS</a:t>
            </a:r>
            <a:endParaRPr lang="ja-JP" altLang="en-US" sz="4400" dirty="0" smtClean="0">
              <a:solidFill>
                <a:srgbClr val="0070C0"/>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iwasaki\Desktop\5スライド\スライド作成用画像 ホンダ\2014-05-02_11h13_43.bmp"/>
          <p:cNvPicPr>
            <a:picLocks noChangeAspect="1" noChangeArrowheads="1"/>
          </p:cNvPicPr>
          <p:nvPr/>
        </p:nvPicPr>
        <p:blipFill>
          <a:blip r:embed="rId3" cstate="screen"/>
          <a:srcRect l="2431" t="4090" r="1551" b="22016"/>
          <a:stretch>
            <a:fillRect/>
          </a:stretch>
        </p:blipFill>
        <p:spPr bwMode="auto">
          <a:xfrm>
            <a:off x="611560" y="2996952"/>
            <a:ext cx="3888432" cy="1919606"/>
          </a:xfrm>
          <a:prstGeom prst="rect">
            <a:avLst/>
          </a:prstGeom>
          <a:noFill/>
        </p:spPr>
      </p:pic>
      <p:sp>
        <p:nvSpPr>
          <p:cNvPr id="35" name="テキスト ボックス 34"/>
          <p:cNvSpPr txBox="1"/>
          <p:nvPr/>
        </p:nvSpPr>
        <p:spPr>
          <a:xfrm>
            <a:off x="4644008" y="2852936"/>
            <a:ext cx="4176464" cy="2554545"/>
          </a:xfrm>
          <a:prstGeom prst="rect">
            <a:avLst/>
          </a:prstGeom>
          <a:noFill/>
        </p:spPr>
        <p:txBody>
          <a:bodyPr wrap="square" rtlCol="0">
            <a:spAutoFit/>
          </a:bodyPr>
          <a:lstStyle/>
          <a:p>
            <a:r>
              <a:rPr lang="ja-JP" altLang="en-US" sz="2000" dirty="0" smtClean="0">
                <a:latin typeface="HGPｺﾞｼｯｸM" pitchFamily="50" charset="-128"/>
                <a:ea typeface="HGPｺﾞｼｯｸM" pitchFamily="50" charset="-128"/>
              </a:rPr>
              <a:t>前走車への追突や，対向車との衝突の恐れがあるとき，警報を発し，さらに接近するとブレーキを制御して，被害軽減をはかる機能。ドライバーが回避操作をしたときは，ステアリング操作もアシストします。プリクラッシュセーフティシステム，衝突被害軽減ブレーキとも呼ばれます。</a:t>
            </a:r>
            <a:endParaRPr lang="en-US" altLang="ja-JP" sz="2000" dirty="0" smtClean="0">
              <a:latin typeface="HGPｺﾞｼｯｸM" pitchFamily="50" charset="-128"/>
              <a:ea typeface="HGPｺﾞｼｯｸM" pitchFamily="50" charset="-128"/>
            </a:endParaRPr>
          </a:p>
        </p:txBody>
      </p:sp>
      <p:sp>
        <p:nvSpPr>
          <p:cNvPr id="29" name="テキスト ボックス 28"/>
          <p:cNvSpPr txBox="1"/>
          <p:nvPr/>
        </p:nvSpPr>
        <p:spPr>
          <a:xfrm>
            <a:off x="683568" y="1969676"/>
            <a:ext cx="8208912" cy="830997"/>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衝突軽減ブレーキ・追突軽減ブレーキ（</a:t>
            </a:r>
            <a:r>
              <a:rPr lang="en-US" altLang="ja-JP" sz="2800" dirty="0" smtClean="0">
                <a:solidFill>
                  <a:schemeClr val="accent6">
                    <a:lumMod val="75000"/>
                  </a:schemeClr>
                </a:solidFill>
                <a:latin typeface="HGPｺﾞｼｯｸE" pitchFamily="50" charset="-128"/>
                <a:ea typeface="HGPｺﾞｼｯｸE" pitchFamily="50" charset="-128"/>
              </a:rPr>
              <a:t>CMBS</a:t>
            </a:r>
            <a:r>
              <a:rPr lang="ja-JP" altLang="en-US" sz="2800" dirty="0" smtClean="0">
                <a:solidFill>
                  <a:schemeClr val="accent6">
                    <a:lumMod val="75000"/>
                  </a:schemeClr>
                </a:solidFill>
                <a:latin typeface="HGPｺﾞｼｯｸE" pitchFamily="50" charset="-128"/>
                <a:ea typeface="HGPｺﾞｼｯｸE" pitchFamily="50" charset="-128"/>
              </a:rPr>
              <a:t>）</a:t>
            </a:r>
            <a:endParaRPr lang="en-US" altLang="ja-JP" sz="2000" dirty="0" smtClean="0">
              <a:solidFill>
                <a:schemeClr val="accent6">
                  <a:lumMod val="75000"/>
                </a:schemeClr>
              </a:solidFill>
              <a:latin typeface="HGPｺﾞｼｯｸM" pitchFamily="50" charset="-128"/>
              <a:ea typeface="HGPｺﾞｼｯｸM" pitchFamily="50" charset="-128"/>
            </a:endParaRPr>
          </a:p>
          <a:p>
            <a:r>
              <a:rPr lang="ja-JP" altLang="en-US" sz="2000" dirty="0" smtClean="0">
                <a:latin typeface="HGPｺﾞｼｯｸM" pitchFamily="50" charset="-128"/>
                <a:ea typeface="HGPｺﾞｼｯｸM" pitchFamily="50" charset="-128"/>
              </a:rPr>
              <a:t>（</a:t>
            </a:r>
            <a:r>
              <a:rPr lang="en-US" altLang="ja-JP" sz="2000" dirty="0" smtClean="0">
                <a:latin typeface="HGPｺﾞｼｯｸM" pitchFamily="50" charset="-128"/>
                <a:ea typeface="HGPｺﾞｼｯｸM" pitchFamily="50" charset="-128"/>
              </a:rPr>
              <a:t> Collision Mitigation Brake System </a:t>
            </a:r>
            <a:r>
              <a:rPr lang="ja-JP" altLang="en-US" sz="2000" dirty="0" smtClean="0">
                <a:latin typeface="HGPｺﾞｼｯｸM" pitchFamily="50" charset="-128"/>
                <a:ea typeface="HGPｺﾞｼｯｸM" pitchFamily="50" charset="-128"/>
              </a:rPr>
              <a:t>）</a:t>
            </a:r>
            <a:endParaRPr lang="en-US" altLang="ja-JP" sz="2000" dirty="0" smtClean="0">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67544" y="1268760"/>
            <a:ext cx="7560840"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 </a:t>
            </a:r>
            <a:r>
              <a:rPr kumimoji="1" lang="en-US" altLang="ja-JP" dirty="0" smtClean="0">
                <a:latin typeface="HGPｺﾞｼｯｸE" pitchFamily="50" charset="-128"/>
                <a:ea typeface="HGPｺﾞｼｯｸE" pitchFamily="50" charset="-128"/>
              </a:rPr>
              <a:t>ASV</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36"/>
          <p:cNvGrpSpPr/>
          <p:nvPr/>
        </p:nvGrpSpPr>
        <p:grpSpPr>
          <a:xfrm>
            <a:off x="251520" y="5493425"/>
            <a:ext cx="1512168" cy="438869"/>
            <a:chOff x="4283968" y="4365104"/>
            <a:chExt cx="1512168" cy="438869"/>
          </a:xfrm>
        </p:grpSpPr>
        <p:sp>
          <p:nvSpPr>
            <p:cNvPr id="39" name="角丸四角形 38"/>
            <p:cNvSpPr/>
            <p:nvPr/>
          </p:nvSpPr>
          <p:spPr>
            <a:xfrm>
              <a:off x="4716016" y="4437112"/>
              <a:ext cx="648072" cy="288032"/>
            </a:xfrm>
            <a:prstGeom prst="roundRect">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コンテンツ プレースホルダ 2"/>
            <p:cNvSpPr txBox="1">
              <a:spLocks/>
            </p:cNvSpPr>
            <p:nvPr/>
          </p:nvSpPr>
          <p:spPr>
            <a:xfrm>
              <a:off x="4283968" y="4365104"/>
              <a:ext cx="1512168" cy="438869"/>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rPr>
                <a:t>しくみ</a:t>
              </a:r>
              <a:endParaRPr kumimoji="1" lang="en-US" altLang="ja-JP"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endParaRPr>
            </a:p>
          </p:txBody>
        </p:sp>
      </p:grpSp>
      <p:sp>
        <p:nvSpPr>
          <p:cNvPr id="41" name="テキスト ボックス 40"/>
          <p:cNvSpPr txBox="1"/>
          <p:nvPr/>
        </p:nvSpPr>
        <p:spPr>
          <a:xfrm>
            <a:off x="1547664" y="5445224"/>
            <a:ext cx="7272808" cy="1569660"/>
          </a:xfrm>
          <a:prstGeom prst="rect">
            <a:avLst/>
          </a:prstGeom>
          <a:noFill/>
        </p:spPr>
        <p:txBody>
          <a:bodyPr wrap="square" rtlCol="0">
            <a:spAutoFit/>
          </a:bodyPr>
          <a:lstStyle/>
          <a:p>
            <a:r>
              <a:rPr lang="ja-JP" altLang="en-US" sz="2400" dirty="0" smtClean="0">
                <a:solidFill>
                  <a:srgbClr val="0070C0"/>
                </a:solidFill>
                <a:latin typeface="HGPｺﾞｼｯｸM" pitchFamily="50" charset="-128"/>
                <a:ea typeface="HGPｺﾞｼｯｸM" pitchFamily="50" charset="-128"/>
              </a:rPr>
              <a:t>自分のクルマから電波を出して，前のクルマや対向車からはね返ってくる「反射波」を受信して距離と速度差を計り，危険を感知します。</a:t>
            </a:r>
            <a:endParaRPr lang="ja-JP" altLang="en-US" sz="2400" dirty="0" smtClean="0">
              <a:solidFill>
                <a:srgbClr val="FF0000"/>
              </a:solidFill>
              <a:latin typeface="HGPｺﾞｼｯｸM" pitchFamily="50" charset="-128"/>
              <a:ea typeface="HGPｺﾞｼｯｸM" pitchFamily="50" charset="-128"/>
            </a:endParaRPr>
          </a:p>
          <a:p>
            <a:endParaRPr lang="ja-JP" altLang="en-US" sz="2400" dirty="0" smtClean="0">
              <a:solidFill>
                <a:srgbClr val="FF0000"/>
              </a:solidFill>
              <a:latin typeface="HGPｺﾞｼｯｸM" pitchFamily="50" charset="-128"/>
              <a:ea typeface="HGPｺﾞｼｯｸM" pitchFamily="50" charset="-128"/>
            </a:endParaRPr>
          </a:p>
        </p:txBody>
      </p:sp>
      <p:sp>
        <p:nvSpPr>
          <p:cNvPr id="25" name="タイトル 1"/>
          <p:cNvSpPr txBox="1">
            <a:spLocks/>
          </p:cNvSpPr>
          <p:nvPr/>
        </p:nvSpPr>
        <p:spPr>
          <a:xfrm>
            <a:off x="457200" y="476672"/>
            <a:ext cx="7715200" cy="1143000"/>
          </a:xfrm>
          <a:prstGeom prst="rect">
            <a:avLst/>
          </a:prstGeom>
        </p:spPr>
        <p:txBody>
          <a:bodyPr vert="horz" lIns="91440" tIns="45720" rIns="91440" bIns="45720" rtlCol="0" anchor="ctr">
            <a:normAutofit fontScale="92500" lnSpcReduction="200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３．ぶつかる前に教えてくれる</a:t>
            </a:r>
          </a:p>
          <a:p>
            <a:pPr algn="r">
              <a:spcBef>
                <a:spcPct val="0"/>
              </a:spcBef>
            </a:pPr>
            <a:r>
              <a:rPr lang="ja-JP" altLang="en-US" sz="4400" dirty="0" smtClean="0">
                <a:solidFill>
                  <a:srgbClr val="0070C0"/>
                </a:solidFill>
                <a:latin typeface="HGPｺﾞｼｯｸM" pitchFamily="50" charset="-128"/>
                <a:ea typeface="HGPｺﾞｼｯｸM" pitchFamily="50" charset="-128"/>
              </a:rPr>
              <a:t>～</a:t>
            </a:r>
            <a:r>
              <a:rPr lang="en-US" altLang="ja-JP" sz="4400" dirty="0" smtClean="0">
                <a:solidFill>
                  <a:srgbClr val="0070C0"/>
                </a:solidFill>
                <a:latin typeface="HGPｺﾞｼｯｸM" pitchFamily="50" charset="-128"/>
                <a:ea typeface="HGPｺﾞｼｯｸM" pitchFamily="50" charset="-128"/>
              </a:rPr>
              <a:t>CMBS</a:t>
            </a:r>
            <a:endParaRPr lang="ja-JP" altLang="en-US" sz="4400" dirty="0" smtClean="0">
              <a:solidFill>
                <a:srgbClr val="0070C0"/>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p:cNvSpPr txBox="1"/>
          <p:nvPr/>
        </p:nvSpPr>
        <p:spPr>
          <a:xfrm>
            <a:off x="4644008" y="2915653"/>
            <a:ext cx="4248472" cy="1200329"/>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居眠り運転などの際に発生するクルマの不自然な動きを感知して，ドライバーに注意を促す機能。</a:t>
            </a:r>
            <a:endParaRPr lang="en-US" altLang="ja-JP" sz="2400" dirty="0" smtClean="0">
              <a:latin typeface="HGPｺﾞｼｯｸM" pitchFamily="50" charset="-128"/>
              <a:ea typeface="HGPｺﾞｼｯｸM" pitchFamily="50" charset="-128"/>
            </a:endParaRPr>
          </a:p>
        </p:txBody>
      </p:sp>
      <p:grpSp>
        <p:nvGrpSpPr>
          <p:cNvPr id="2" name="グループ化 36"/>
          <p:cNvGrpSpPr/>
          <p:nvPr/>
        </p:nvGrpSpPr>
        <p:grpSpPr>
          <a:xfrm>
            <a:off x="251520" y="5291917"/>
            <a:ext cx="1512168" cy="438869"/>
            <a:chOff x="4283968" y="4365104"/>
            <a:chExt cx="1512168" cy="438869"/>
          </a:xfrm>
        </p:grpSpPr>
        <p:sp>
          <p:nvSpPr>
            <p:cNvPr id="21" name="角丸四角形 20"/>
            <p:cNvSpPr/>
            <p:nvPr/>
          </p:nvSpPr>
          <p:spPr>
            <a:xfrm>
              <a:off x="4716016" y="4437112"/>
              <a:ext cx="648072" cy="288032"/>
            </a:xfrm>
            <a:prstGeom prst="roundRect">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コンテンツ プレースホルダ 2"/>
            <p:cNvSpPr txBox="1">
              <a:spLocks/>
            </p:cNvSpPr>
            <p:nvPr/>
          </p:nvSpPr>
          <p:spPr>
            <a:xfrm>
              <a:off x="4283968" y="4365104"/>
              <a:ext cx="1512168" cy="438869"/>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rPr>
                <a:t>しくみ</a:t>
              </a:r>
              <a:endParaRPr kumimoji="1" lang="en-US" altLang="ja-JP"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endParaRPr>
            </a:p>
          </p:txBody>
        </p:sp>
      </p:grpSp>
      <p:sp>
        <p:nvSpPr>
          <p:cNvPr id="29" name="テキスト ボックス 28"/>
          <p:cNvSpPr txBox="1"/>
          <p:nvPr/>
        </p:nvSpPr>
        <p:spPr>
          <a:xfrm>
            <a:off x="683568" y="2248417"/>
            <a:ext cx="8208912" cy="523220"/>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ふらつき運転検知機能</a:t>
            </a:r>
            <a:endParaRPr lang="en-US" altLang="ja-JP" sz="2000" dirty="0" smtClean="0">
              <a:solidFill>
                <a:schemeClr val="accent6">
                  <a:lumMod val="75000"/>
                </a:schemeClr>
              </a:solidFill>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67544" y="1547501"/>
            <a:ext cx="7560840"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 </a:t>
            </a:r>
            <a:r>
              <a:rPr lang="en-US" altLang="ja-JP" dirty="0" smtClean="0">
                <a:latin typeface="HGPｺﾞｼｯｸE" pitchFamily="50" charset="-128"/>
                <a:ea typeface="HGPｺﾞｼｯｸE" pitchFamily="50" charset="-128"/>
              </a:rPr>
              <a:t>ASV</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547664" y="5243716"/>
            <a:ext cx="7344816" cy="1200329"/>
          </a:xfrm>
          <a:prstGeom prst="rect">
            <a:avLst/>
          </a:prstGeom>
          <a:noFill/>
        </p:spPr>
        <p:txBody>
          <a:bodyPr wrap="square" rtlCol="0">
            <a:spAutoFit/>
          </a:bodyPr>
          <a:lstStyle/>
          <a:p>
            <a:r>
              <a:rPr lang="ja-JP" altLang="en-US" sz="2400" dirty="0" smtClean="0">
                <a:solidFill>
                  <a:srgbClr val="0070C0"/>
                </a:solidFill>
                <a:latin typeface="HGPｺﾞｼｯｸM" pitchFamily="50" charset="-128"/>
                <a:ea typeface="HGPｺﾞｼｯｸM" pitchFamily="50" charset="-128"/>
              </a:rPr>
              <a:t>カーナビに装備された，精度の高い「振動ジャイロセンサー」と「車速センサー」を利用し，居眠りなど注意力が低下した状況であらわれやすい，クルマの動きを感知します。</a:t>
            </a:r>
          </a:p>
        </p:txBody>
      </p:sp>
      <p:pic>
        <p:nvPicPr>
          <p:cNvPr id="62466" name="Picture 2" descr="C:\Users\iwasaki\Desktop\5スライド\スライド作成用画像 ホンダ\Hondaインターナビ＋リンクアップフリー.jpg"/>
          <p:cNvPicPr>
            <a:picLocks noChangeAspect="1" noChangeArrowheads="1"/>
          </p:cNvPicPr>
          <p:nvPr/>
        </p:nvPicPr>
        <p:blipFill>
          <a:blip r:embed="rId3" cstate="screen"/>
          <a:srcRect/>
          <a:stretch>
            <a:fillRect/>
          </a:stretch>
        </p:blipFill>
        <p:spPr bwMode="auto">
          <a:xfrm>
            <a:off x="683568" y="2987661"/>
            <a:ext cx="3744415" cy="2088232"/>
          </a:xfrm>
          <a:prstGeom prst="rect">
            <a:avLst/>
          </a:prstGeom>
          <a:noFill/>
        </p:spPr>
      </p:pic>
      <p:sp>
        <p:nvSpPr>
          <p:cNvPr id="25" name="タイトル 1"/>
          <p:cNvSpPr txBox="1">
            <a:spLocks/>
          </p:cNvSpPr>
          <p:nvPr/>
        </p:nvSpPr>
        <p:spPr>
          <a:xfrm>
            <a:off x="457200" y="476672"/>
            <a:ext cx="7931224" cy="1143000"/>
          </a:xfrm>
          <a:prstGeom prst="rect">
            <a:avLst/>
          </a:prstGeom>
        </p:spPr>
        <p:txBody>
          <a:bodyPr vert="horz" lIns="91440" tIns="45720" rIns="91440" bIns="45720" rtlCol="0" anchor="ctr">
            <a:normAutofit fontScale="92500" lnSpcReduction="200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３．居眠りしそうになったら</a:t>
            </a:r>
            <a:r>
              <a:rPr lang="en-US" altLang="ja-JP" sz="4400" dirty="0" smtClean="0">
                <a:solidFill>
                  <a:srgbClr val="0070C0"/>
                </a:solidFill>
                <a:latin typeface="HGPｺﾞｼｯｸM" pitchFamily="50" charset="-128"/>
                <a:ea typeface="HGPｺﾞｼｯｸM" pitchFamily="50" charset="-128"/>
              </a:rPr>
              <a:t>……</a:t>
            </a:r>
          </a:p>
          <a:p>
            <a:pPr algn="r">
              <a:spcBef>
                <a:spcPct val="0"/>
              </a:spcBef>
            </a:pPr>
            <a:r>
              <a:rPr lang="ja-JP" altLang="en-US" sz="4400" dirty="0" smtClean="0">
                <a:solidFill>
                  <a:srgbClr val="0070C0"/>
                </a:solidFill>
                <a:latin typeface="HGPｺﾞｼｯｸM" pitchFamily="50" charset="-128"/>
                <a:ea typeface="HGPｺﾞｼｯｸM" pitchFamily="50" charset="-128"/>
              </a:rPr>
              <a:t>～ふらつき運転検知機能</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a:off x="683568" y="2185700"/>
            <a:ext cx="8208912" cy="523220"/>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駐車支援</a:t>
            </a:r>
            <a:endParaRPr lang="en-US" altLang="ja-JP" sz="2000" dirty="0" smtClean="0">
              <a:solidFill>
                <a:schemeClr val="accent6">
                  <a:lumMod val="75000"/>
                </a:schemeClr>
              </a:solidFill>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67544" y="1484784"/>
            <a:ext cx="7560840"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 </a:t>
            </a:r>
            <a:r>
              <a:rPr lang="en-US" altLang="ja-JP" dirty="0" smtClean="0">
                <a:latin typeface="HGPｺﾞｼｯｸE" pitchFamily="50" charset="-128"/>
                <a:ea typeface="HGPｺﾞｼｯｸE" pitchFamily="50" charset="-128"/>
              </a:rPr>
              <a:t>ASV</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36"/>
          <p:cNvGrpSpPr/>
          <p:nvPr/>
        </p:nvGrpSpPr>
        <p:grpSpPr>
          <a:xfrm>
            <a:off x="4355976" y="4516815"/>
            <a:ext cx="1512168" cy="438869"/>
            <a:chOff x="4283968" y="4365104"/>
            <a:chExt cx="1512168" cy="438869"/>
          </a:xfrm>
        </p:grpSpPr>
        <p:sp>
          <p:nvSpPr>
            <p:cNvPr id="39" name="角丸四角形 38"/>
            <p:cNvSpPr/>
            <p:nvPr/>
          </p:nvSpPr>
          <p:spPr>
            <a:xfrm>
              <a:off x="4716016" y="4437112"/>
              <a:ext cx="648072" cy="288032"/>
            </a:xfrm>
            <a:prstGeom prst="roundRect">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コンテンツ プレースホルダ 2"/>
            <p:cNvSpPr txBox="1">
              <a:spLocks/>
            </p:cNvSpPr>
            <p:nvPr/>
          </p:nvSpPr>
          <p:spPr>
            <a:xfrm>
              <a:off x="4283968" y="4365104"/>
              <a:ext cx="1512168" cy="438869"/>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rPr>
                <a:t>しくみ</a:t>
              </a:r>
              <a:endParaRPr kumimoji="1" lang="en-US" altLang="ja-JP"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endParaRPr>
            </a:p>
          </p:txBody>
        </p:sp>
      </p:grpSp>
      <p:sp>
        <p:nvSpPr>
          <p:cNvPr id="41" name="テキスト ボックス 40"/>
          <p:cNvSpPr txBox="1"/>
          <p:nvPr/>
        </p:nvSpPr>
        <p:spPr>
          <a:xfrm>
            <a:off x="4644008" y="4955684"/>
            <a:ext cx="4176464" cy="1569660"/>
          </a:xfrm>
          <a:prstGeom prst="rect">
            <a:avLst/>
          </a:prstGeom>
          <a:noFill/>
        </p:spPr>
        <p:txBody>
          <a:bodyPr wrap="square" rtlCol="0">
            <a:spAutoFit/>
          </a:bodyPr>
          <a:lstStyle/>
          <a:p>
            <a:r>
              <a:rPr lang="ja-JP" altLang="en-US" sz="2400" dirty="0" smtClean="0">
                <a:solidFill>
                  <a:srgbClr val="0070C0"/>
                </a:solidFill>
                <a:latin typeface="HGPｺﾞｼｯｸM" pitchFamily="50" charset="-128"/>
                <a:ea typeface="HGPｺﾞｼｯｸM" pitchFamily="50" charset="-128"/>
              </a:rPr>
              <a:t>駐車開始地点から，クルマが移動した距離などを算出することで，駐車スペースへの移動を制御しています。</a:t>
            </a:r>
          </a:p>
        </p:txBody>
      </p:sp>
      <p:pic>
        <p:nvPicPr>
          <p:cNvPr id="21" name="Picture 3" descr="C:\Users\iwasaki\Pictures\Screenpresso\2014-05-02_14h54_36.bmp"/>
          <p:cNvPicPr>
            <a:picLocks noChangeAspect="1" noChangeArrowheads="1"/>
          </p:cNvPicPr>
          <p:nvPr/>
        </p:nvPicPr>
        <p:blipFill>
          <a:blip r:embed="rId3" cstate="screen"/>
          <a:srcRect l="3036" t="2847" r="2845" b="17425"/>
          <a:stretch>
            <a:fillRect/>
          </a:stretch>
        </p:blipFill>
        <p:spPr bwMode="auto">
          <a:xfrm>
            <a:off x="395536" y="2636912"/>
            <a:ext cx="4305050" cy="3888432"/>
          </a:xfrm>
          <a:prstGeom prst="rect">
            <a:avLst/>
          </a:prstGeom>
          <a:noFill/>
        </p:spPr>
      </p:pic>
      <p:sp>
        <p:nvSpPr>
          <p:cNvPr id="35" name="テキスト ボックス 34"/>
          <p:cNvSpPr txBox="1"/>
          <p:nvPr/>
        </p:nvSpPr>
        <p:spPr>
          <a:xfrm>
            <a:off x="2843808" y="3140968"/>
            <a:ext cx="5976664" cy="830997"/>
          </a:xfrm>
          <a:prstGeom prst="rect">
            <a:avLst/>
          </a:prstGeom>
          <a:noFill/>
        </p:spPr>
        <p:txBody>
          <a:bodyPr wrap="square" rtlCol="0">
            <a:spAutoFit/>
          </a:bodyPr>
          <a:lstStyle/>
          <a:p>
            <a:r>
              <a:rPr lang="ja-JP" altLang="en-US" sz="2400" dirty="0" smtClean="0">
                <a:latin typeface="HGPｺﾞｼｯｸM" pitchFamily="50" charset="-128"/>
                <a:ea typeface="HGPｺﾞｼｯｸM" pitchFamily="50" charset="-128"/>
              </a:rPr>
              <a:t>バック駐車や縦列駐車のとき，ハンドルが自動で回り，運転操作をアシストします。</a:t>
            </a:r>
            <a:endParaRPr lang="en-US" altLang="ja-JP" sz="2400" dirty="0" smtClean="0">
              <a:latin typeface="HGPｺﾞｼｯｸM" pitchFamily="50" charset="-128"/>
              <a:ea typeface="HGPｺﾞｼｯｸM" pitchFamily="50" charset="-128"/>
            </a:endParaRPr>
          </a:p>
        </p:txBody>
      </p:sp>
      <p:sp>
        <p:nvSpPr>
          <p:cNvPr id="24" name="タイトル 1"/>
          <p:cNvSpPr txBox="1">
            <a:spLocks/>
          </p:cNvSpPr>
          <p:nvPr/>
        </p:nvSpPr>
        <p:spPr>
          <a:xfrm>
            <a:off x="457200" y="476672"/>
            <a:ext cx="7715200" cy="1143000"/>
          </a:xfrm>
          <a:prstGeom prst="rect">
            <a:avLst/>
          </a:prstGeom>
        </p:spPr>
        <p:txBody>
          <a:bodyPr vert="horz" lIns="91440" tIns="45720" rIns="91440" bIns="45720" rtlCol="0" anchor="ctr">
            <a:normAutofit fontScale="92500" lnSpcReduction="200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３．苦手な駐車がカンタンに</a:t>
            </a:r>
            <a:endParaRPr lang="en-US" altLang="ja-JP" sz="4400" dirty="0" smtClean="0">
              <a:solidFill>
                <a:srgbClr val="0070C0"/>
              </a:solidFill>
              <a:latin typeface="HGPｺﾞｼｯｸM" pitchFamily="50" charset="-128"/>
              <a:ea typeface="HGPｺﾞｼｯｸM" pitchFamily="50" charset="-128"/>
            </a:endParaRPr>
          </a:p>
          <a:p>
            <a:pPr algn="r">
              <a:spcBef>
                <a:spcPct val="0"/>
              </a:spcBef>
            </a:pPr>
            <a:r>
              <a:rPr lang="ja-JP" altLang="en-US" sz="4400" dirty="0" smtClean="0">
                <a:solidFill>
                  <a:srgbClr val="0070C0"/>
                </a:solidFill>
                <a:latin typeface="HGPｺﾞｼｯｸM" pitchFamily="50" charset="-128"/>
                <a:ea typeface="HGPｺﾞｼｯｸM" pitchFamily="50" charset="-128"/>
              </a:rPr>
              <a:t>～駐車支援</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iwasaki\Desktop\5スライド\スライド作成用画像 ホンダ\2014-05-02_11h13_43.bmp"/>
          <p:cNvPicPr>
            <a:picLocks noChangeAspect="1" noChangeArrowheads="1"/>
          </p:cNvPicPr>
          <p:nvPr/>
        </p:nvPicPr>
        <p:blipFill>
          <a:blip r:embed="rId3" cstate="screen"/>
          <a:srcRect l="2431" t="4090" r="1551" b="22016"/>
          <a:stretch>
            <a:fillRect/>
          </a:stretch>
        </p:blipFill>
        <p:spPr bwMode="auto">
          <a:xfrm>
            <a:off x="611560" y="2996952"/>
            <a:ext cx="3888432" cy="1919606"/>
          </a:xfrm>
          <a:prstGeom prst="rect">
            <a:avLst/>
          </a:prstGeom>
          <a:noFill/>
        </p:spPr>
      </p:pic>
      <p:sp>
        <p:nvSpPr>
          <p:cNvPr id="29" name="テキスト ボックス 28"/>
          <p:cNvSpPr txBox="1"/>
          <p:nvPr/>
        </p:nvSpPr>
        <p:spPr>
          <a:xfrm>
            <a:off x="683568" y="1969676"/>
            <a:ext cx="8208912" cy="830997"/>
          </a:xfrm>
          <a:prstGeom prst="rect">
            <a:avLst/>
          </a:prstGeom>
          <a:noFill/>
        </p:spPr>
        <p:txBody>
          <a:bodyPr wrap="square" rtlCol="0">
            <a:spAutoFit/>
          </a:bodyPr>
          <a:lstStyle/>
          <a:p>
            <a:r>
              <a:rPr lang="ja-JP" altLang="en-US" sz="2800" dirty="0" smtClean="0">
                <a:solidFill>
                  <a:schemeClr val="accent6">
                    <a:lumMod val="75000"/>
                  </a:schemeClr>
                </a:solidFill>
                <a:latin typeface="HGPｺﾞｼｯｸE" pitchFamily="50" charset="-128"/>
                <a:ea typeface="HGPｺﾞｼｯｸE" pitchFamily="50" charset="-128"/>
              </a:rPr>
              <a:t>車両挙動安定化制御システム（</a:t>
            </a:r>
            <a:r>
              <a:rPr lang="en-US" altLang="ja-JP" sz="2800" dirty="0" smtClean="0">
                <a:solidFill>
                  <a:schemeClr val="accent6">
                    <a:lumMod val="75000"/>
                  </a:schemeClr>
                </a:solidFill>
                <a:latin typeface="HGPｺﾞｼｯｸE" pitchFamily="50" charset="-128"/>
                <a:ea typeface="HGPｺﾞｼｯｸE" pitchFamily="50" charset="-128"/>
              </a:rPr>
              <a:t>ESC</a:t>
            </a:r>
            <a:r>
              <a:rPr lang="ja-JP" altLang="en-US" sz="2800" dirty="0" smtClean="0">
                <a:solidFill>
                  <a:schemeClr val="accent6">
                    <a:lumMod val="75000"/>
                  </a:schemeClr>
                </a:solidFill>
                <a:latin typeface="HGPｺﾞｼｯｸE" pitchFamily="50" charset="-128"/>
                <a:ea typeface="HGPｺﾞｼｯｸE" pitchFamily="50" charset="-128"/>
              </a:rPr>
              <a:t>）</a:t>
            </a:r>
            <a:endParaRPr lang="en-US" altLang="ja-JP" sz="2000" dirty="0" smtClean="0">
              <a:solidFill>
                <a:schemeClr val="accent6">
                  <a:lumMod val="75000"/>
                </a:schemeClr>
              </a:solidFill>
              <a:latin typeface="HGPｺﾞｼｯｸM" pitchFamily="50" charset="-128"/>
              <a:ea typeface="HGPｺﾞｼｯｸM" pitchFamily="50" charset="-128"/>
            </a:endParaRPr>
          </a:p>
          <a:p>
            <a:r>
              <a:rPr lang="ja-JP" altLang="en-US" sz="2000" dirty="0" smtClean="0">
                <a:latin typeface="HGPｺﾞｼｯｸM" pitchFamily="50" charset="-128"/>
                <a:ea typeface="HGPｺﾞｼｯｸM" pitchFamily="50" charset="-128"/>
              </a:rPr>
              <a:t>（</a:t>
            </a:r>
            <a:r>
              <a:rPr lang="en-US" altLang="ja-JP" sz="2000" dirty="0" smtClean="0">
                <a:latin typeface="HGPｺﾞｼｯｸM" pitchFamily="50" charset="-128"/>
                <a:ea typeface="HGPｺﾞｼｯｸM" pitchFamily="50" charset="-128"/>
              </a:rPr>
              <a:t> Electronic Stability Control </a:t>
            </a:r>
            <a:r>
              <a:rPr lang="ja-JP" altLang="en-US" sz="2000" dirty="0" smtClean="0">
                <a:latin typeface="HGPｺﾞｼｯｸM" pitchFamily="50" charset="-128"/>
                <a:ea typeface="HGPｺﾞｼｯｸM" pitchFamily="50" charset="-128"/>
              </a:rPr>
              <a:t>）</a:t>
            </a:r>
            <a:endParaRPr lang="en-US" altLang="ja-JP" sz="2000" dirty="0" smtClean="0">
              <a:latin typeface="HGPｺﾞｼｯｸM" pitchFamily="50" charset="-128"/>
              <a:ea typeface="HGPｺﾞｼｯｸM" pitchFamily="50" charset="-128"/>
            </a:endParaRPr>
          </a:p>
        </p:txBody>
      </p:sp>
      <p:sp>
        <p:nvSpPr>
          <p:cNvPr id="3" name="コンテンツ プレースホルダ 2"/>
          <p:cNvSpPr>
            <a:spLocks noGrp="1"/>
          </p:cNvSpPr>
          <p:nvPr>
            <p:ph idx="1"/>
          </p:nvPr>
        </p:nvSpPr>
        <p:spPr>
          <a:xfrm>
            <a:off x="467544" y="1268760"/>
            <a:ext cx="7560840" cy="604664"/>
          </a:xfrm>
        </p:spPr>
        <p:txBody>
          <a:bodyPr>
            <a:noAutofit/>
          </a:bodyPr>
          <a:lstStyle/>
          <a:p>
            <a:pPr>
              <a:buNone/>
            </a:pPr>
            <a:r>
              <a:rPr lang="ja-JP" altLang="en-US" dirty="0" smtClean="0">
                <a:latin typeface="HGPｺﾞｼｯｸE" pitchFamily="50" charset="-128"/>
                <a:ea typeface="HGPｺﾞｼｯｸE" pitchFamily="50" charset="-128"/>
              </a:rPr>
              <a:t>❸ 自動運転・運転支援： </a:t>
            </a:r>
            <a:r>
              <a:rPr kumimoji="1" lang="en-US" altLang="ja-JP" dirty="0" smtClean="0">
                <a:latin typeface="HGPｺﾞｼｯｸE" pitchFamily="50" charset="-128"/>
                <a:ea typeface="HGPｺﾞｼｯｸE" pitchFamily="50" charset="-128"/>
              </a:rPr>
              <a:t>ASV</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36"/>
          <p:cNvGrpSpPr/>
          <p:nvPr/>
        </p:nvGrpSpPr>
        <p:grpSpPr>
          <a:xfrm>
            <a:off x="251520" y="5565433"/>
            <a:ext cx="1512168" cy="438869"/>
            <a:chOff x="4283968" y="4365104"/>
            <a:chExt cx="1512168" cy="438869"/>
          </a:xfrm>
        </p:grpSpPr>
        <p:sp>
          <p:nvSpPr>
            <p:cNvPr id="39" name="角丸四角形 38"/>
            <p:cNvSpPr/>
            <p:nvPr/>
          </p:nvSpPr>
          <p:spPr>
            <a:xfrm>
              <a:off x="4716016" y="4437112"/>
              <a:ext cx="648072" cy="288032"/>
            </a:xfrm>
            <a:prstGeom prst="roundRect">
              <a:avLst/>
            </a:prstGeom>
            <a:solidFill>
              <a:srgbClr val="0070C0"/>
            </a:solidFill>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コンテンツ プレースホルダ 2"/>
            <p:cNvSpPr txBox="1">
              <a:spLocks/>
            </p:cNvSpPr>
            <p:nvPr/>
          </p:nvSpPr>
          <p:spPr>
            <a:xfrm>
              <a:off x="4283968" y="4365104"/>
              <a:ext cx="1512168" cy="438869"/>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rPr>
                <a:t>しくみ</a:t>
              </a:r>
              <a:endParaRPr kumimoji="1" lang="en-US" altLang="ja-JP" sz="2000" i="0" u="none" strike="noStrike" kern="1200" cap="none" spc="0" normalizeH="0" baseline="0" noProof="0" dirty="0" smtClean="0">
                <a:ln>
                  <a:noFill/>
                </a:ln>
                <a:solidFill>
                  <a:schemeClr val="bg1"/>
                </a:solidFill>
                <a:effectLst/>
                <a:uLnTx/>
                <a:uFillTx/>
                <a:latin typeface="HGPｺﾞｼｯｸE" pitchFamily="50" charset="-128"/>
                <a:ea typeface="HGPｺﾞｼｯｸE" pitchFamily="50" charset="-128"/>
              </a:endParaRPr>
            </a:p>
          </p:txBody>
        </p:sp>
      </p:grpSp>
      <p:sp>
        <p:nvSpPr>
          <p:cNvPr id="41" name="テキスト ボックス 40"/>
          <p:cNvSpPr txBox="1"/>
          <p:nvPr/>
        </p:nvSpPr>
        <p:spPr>
          <a:xfrm>
            <a:off x="1547664" y="5517232"/>
            <a:ext cx="7344816" cy="1323439"/>
          </a:xfrm>
          <a:prstGeom prst="rect">
            <a:avLst/>
          </a:prstGeom>
          <a:noFill/>
        </p:spPr>
        <p:txBody>
          <a:bodyPr wrap="square" rtlCol="0">
            <a:spAutoFit/>
          </a:bodyPr>
          <a:lstStyle/>
          <a:p>
            <a:r>
              <a:rPr lang="ja-JP" altLang="en-US" sz="2000" dirty="0" smtClean="0">
                <a:solidFill>
                  <a:srgbClr val="0070C0"/>
                </a:solidFill>
                <a:latin typeface="HGPｺﾞｼｯｸM" pitchFamily="50" charset="-128"/>
                <a:ea typeface="HGPｺﾞｼｯｸM" pitchFamily="50" charset="-128"/>
              </a:rPr>
              <a:t>各種センサがクルマの状態とドライバーの運転をモニタリングし，クルマの挙動が不安定になったときは，４輪別々にブレーキをかけたり，エンジンをコントロールするなどして車両を安定化させます。</a:t>
            </a:r>
            <a:endParaRPr lang="en-US" altLang="ja-JP" sz="2000" dirty="0" smtClean="0">
              <a:solidFill>
                <a:srgbClr val="0070C0"/>
              </a:solidFill>
              <a:latin typeface="HGPｺﾞｼｯｸM" pitchFamily="50" charset="-128"/>
              <a:ea typeface="HGPｺﾞｼｯｸM" pitchFamily="50" charset="-128"/>
            </a:endParaRPr>
          </a:p>
          <a:p>
            <a:endParaRPr lang="ja-JP" altLang="en-US" sz="2000" dirty="0" smtClean="0">
              <a:solidFill>
                <a:srgbClr val="0070C0"/>
              </a:solidFill>
              <a:latin typeface="HGPｺﾞｼｯｸM" pitchFamily="50" charset="-128"/>
              <a:ea typeface="HGPｺﾞｼｯｸM" pitchFamily="50" charset="-128"/>
            </a:endParaRPr>
          </a:p>
        </p:txBody>
      </p:sp>
      <p:sp>
        <p:nvSpPr>
          <p:cNvPr id="35" name="テキスト ボックス 34"/>
          <p:cNvSpPr txBox="1"/>
          <p:nvPr/>
        </p:nvSpPr>
        <p:spPr>
          <a:xfrm>
            <a:off x="4860032" y="2852936"/>
            <a:ext cx="4032448" cy="2462213"/>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車輪のロックを防ぐ「 </a:t>
            </a:r>
            <a:r>
              <a:rPr lang="en-US" altLang="ja-JP" sz="2200" dirty="0" smtClean="0">
                <a:latin typeface="HGPｺﾞｼｯｸM" pitchFamily="50" charset="-128"/>
                <a:ea typeface="HGPｺﾞｼｯｸM" pitchFamily="50" charset="-128"/>
              </a:rPr>
              <a:t>ABS</a:t>
            </a:r>
            <a:r>
              <a:rPr lang="ja-JP" altLang="en-US" sz="2200" dirty="0" smtClean="0">
                <a:latin typeface="HGPｺﾞｼｯｸM" pitchFamily="50" charset="-128"/>
                <a:ea typeface="HGPｺﾞｼｯｸM" pitchFamily="50" charset="-128"/>
              </a:rPr>
              <a:t> 」 ，車輪の空転を抑制する「</a:t>
            </a:r>
            <a:r>
              <a:rPr lang="en-US" altLang="ja-JP" sz="2200" dirty="0" smtClean="0">
                <a:latin typeface="HGPｺﾞｼｯｸM" pitchFamily="50" charset="-128"/>
                <a:ea typeface="HGPｺﾞｼｯｸM" pitchFamily="50" charset="-128"/>
              </a:rPr>
              <a:t>TCS</a:t>
            </a:r>
            <a:r>
              <a:rPr lang="ja-JP" altLang="en-US" sz="2200" dirty="0" smtClean="0">
                <a:latin typeface="HGPｺﾞｼｯｸM" pitchFamily="50" charset="-128"/>
                <a:ea typeface="HGPｺﾞｼｯｸM" pitchFamily="50" charset="-128"/>
              </a:rPr>
              <a:t> 」に加え，クルマの横滑り＝「曲がる」を制御し，クルマの安定性を確保するためのシステム。各社で呼び名が異なります（ホンダは「</a:t>
            </a:r>
            <a:r>
              <a:rPr lang="en-US" altLang="ja-JP" sz="2200" dirty="0" smtClean="0">
                <a:latin typeface="HGPｺﾞｼｯｸM" pitchFamily="50" charset="-128"/>
                <a:ea typeface="HGPｺﾞｼｯｸM" pitchFamily="50" charset="-128"/>
              </a:rPr>
              <a:t>VSA</a:t>
            </a:r>
            <a:r>
              <a:rPr lang="ja-JP" altLang="en-US" sz="2200" dirty="0" smtClean="0">
                <a:latin typeface="HGPｺﾞｼｯｸM" pitchFamily="50" charset="-128"/>
                <a:ea typeface="HGPｺﾞｼｯｸM" pitchFamily="50" charset="-128"/>
              </a:rPr>
              <a:t>」，トヨタは「</a:t>
            </a:r>
            <a:r>
              <a:rPr lang="en-US" altLang="ja-JP" sz="2200" dirty="0" smtClean="0">
                <a:latin typeface="HGPｺﾞｼｯｸM" pitchFamily="50" charset="-128"/>
                <a:ea typeface="HGPｺﾞｼｯｸM" pitchFamily="50" charset="-128"/>
              </a:rPr>
              <a:t>VSC</a:t>
            </a:r>
            <a:r>
              <a:rPr lang="ja-JP" altLang="en-US" sz="2200" dirty="0" smtClean="0">
                <a:latin typeface="HGPｺﾞｼｯｸM" pitchFamily="50" charset="-128"/>
                <a:ea typeface="HGPｺﾞｼｯｸM" pitchFamily="50" charset="-128"/>
              </a:rPr>
              <a:t>」，日産は「</a:t>
            </a:r>
            <a:r>
              <a:rPr lang="en-US" altLang="ja-JP" sz="2200" dirty="0" smtClean="0">
                <a:latin typeface="HGPｺﾞｼｯｸM" pitchFamily="50" charset="-128"/>
                <a:ea typeface="HGPｺﾞｼｯｸM" pitchFamily="50" charset="-128"/>
              </a:rPr>
              <a:t>VDC</a:t>
            </a:r>
            <a:r>
              <a:rPr lang="ja-JP" altLang="en-US" sz="2200" dirty="0" smtClean="0">
                <a:latin typeface="HGPｺﾞｼｯｸM" pitchFamily="50" charset="-128"/>
                <a:ea typeface="HGPｺﾞｼｯｸM" pitchFamily="50" charset="-128"/>
              </a:rPr>
              <a:t>」）。</a:t>
            </a:r>
            <a:endParaRPr lang="en-US" altLang="ja-JP" sz="2200" dirty="0" smtClean="0">
              <a:latin typeface="HGPｺﾞｼｯｸM" pitchFamily="50" charset="-128"/>
              <a:ea typeface="HGPｺﾞｼｯｸM" pitchFamily="50" charset="-128"/>
            </a:endParaRPr>
          </a:p>
        </p:txBody>
      </p:sp>
      <p:pic>
        <p:nvPicPr>
          <p:cNvPr id="65538" name="Picture 2" descr="C:\Users\iwasaki\Pictures\Screenpresso\2014-05-02_15h37_43.bmp"/>
          <p:cNvPicPr>
            <a:picLocks noChangeAspect="1" noChangeArrowheads="1"/>
          </p:cNvPicPr>
          <p:nvPr/>
        </p:nvPicPr>
        <p:blipFill>
          <a:blip r:embed="rId4" cstate="screen"/>
          <a:srcRect/>
          <a:stretch>
            <a:fillRect/>
          </a:stretch>
        </p:blipFill>
        <p:spPr bwMode="auto">
          <a:xfrm>
            <a:off x="611559" y="2996952"/>
            <a:ext cx="4104457" cy="1935155"/>
          </a:xfrm>
          <a:prstGeom prst="rect">
            <a:avLst/>
          </a:prstGeom>
          <a:noFill/>
        </p:spPr>
      </p:pic>
      <p:sp>
        <p:nvSpPr>
          <p:cNvPr id="24" name="タイトル 1"/>
          <p:cNvSpPr txBox="1">
            <a:spLocks/>
          </p:cNvSpPr>
          <p:nvPr/>
        </p:nvSpPr>
        <p:spPr>
          <a:xfrm>
            <a:off x="457200" y="548680"/>
            <a:ext cx="7787208" cy="1143000"/>
          </a:xfrm>
          <a:prstGeom prst="rect">
            <a:avLst/>
          </a:prstGeom>
        </p:spPr>
        <p:txBody>
          <a:bodyPr vert="horz" lIns="91440" tIns="45720" rIns="91440" bIns="45720" rtlCol="0" anchor="ctr">
            <a:normAutofit fontScale="92500" lnSpcReduction="200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３．スタントマン泣かせの機能</a:t>
            </a:r>
            <a:endParaRPr lang="en-US" altLang="ja-JP" sz="4400" dirty="0" smtClean="0">
              <a:solidFill>
                <a:srgbClr val="0070C0"/>
              </a:solidFill>
              <a:latin typeface="HGPｺﾞｼｯｸM" pitchFamily="50" charset="-128"/>
              <a:ea typeface="HGPｺﾞｼｯｸM" pitchFamily="50" charset="-128"/>
            </a:endParaRPr>
          </a:p>
          <a:p>
            <a:pPr algn="r">
              <a:spcBef>
                <a:spcPct val="0"/>
              </a:spcBef>
            </a:pPr>
            <a:r>
              <a:rPr lang="ja-JP" altLang="en-US" sz="4400" dirty="0" smtClean="0">
                <a:solidFill>
                  <a:srgbClr val="0070C0"/>
                </a:solidFill>
                <a:latin typeface="HGPｺﾞｼｯｸM" pitchFamily="50" charset="-128"/>
                <a:ea typeface="HGPｺﾞｼｯｸM" pitchFamily="50" charset="-128"/>
              </a:rPr>
              <a:t>～</a:t>
            </a:r>
            <a:r>
              <a:rPr lang="en-US" altLang="ja-JP" sz="4400" dirty="0" smtClean="0">
                <a:solidFill>
                  <a:srgbClr val="0070C0"/>
                </a:solidFill>
                <a:latin typeface="HGPｺﾞｼｯｸM" pitchFamily="50" charset="-128"/>
                <a:ea typeface="HGPｺﾞｼｯｸM" pitchFamily="50" charset="-128"/>
              </a:rPr>
              <a:t>ESC</a:t>
            </a:r>
            <a:endParaRPr lang="ja-JP" altLang="en-US" sz="4400" dirty="0" smtClean="0">
              <a:solidFill>
                <a:srgbClr val="0070C0"/>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961456"/>
            <a:ext cx="8424936" cy="604664"/>
          </a:xfrm>
        </p:spPr>
        <p:txBody>
          <a:bodyPr>
            <a:noAutofit/>
          </a:bodyPr>
          <a:lstStyle/>
          <a:p>
            <a:pPr>
              <a:buNone/>
            </a:pPr>
            <a:r>
              <a:rPr lang="ja-JP" altLang="en-US" dirty="0" smtClean="0">
                <a:latin typeface="HGPｺﾞｼｯｸE" pitchFamily="50" charset="-128"/>
                <a:ea typeface="HGPｺﾞｼｯｸE" pitchFamily="50" charset="-128"/>
              </a:rPr>
              <a:t>❹ 緊急車両の運転支援</a:t>
            </a:r>
            <a:r>
              <a:rPr kumimoji="1" lang="ja-JP" altLang="en-US" dirty="0" smtClean="0">
                <a:latin typeface="HGPｺﾞｼｯｸE" pitchFamily="50" charset="-128"/>
                <a:ea typeface="HGPｺﾞｼｯｸE" pitchFamily="50" charset="-128"/>
              </a:rPr>
              <a:t>は</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395536" y="2753544"/>
            <a:ext cx="3888432" cy="2751522"/>
          </a:xfrm>
          <a:prstGeom prst="rect">
            <a:avLst/>
          </a:prstGeom>
          <a:noFill/>
        </p:spPr>
        <p:txBody>
          <a:bodyPr wrap="square" rtlCol="0">
            <a:spAutoFit/>
          </a:bodyPr>
          <a:lstStyle/>
          <a:p>
            <a:pPr>
              <a:lnSpc>
                <a:spcPct val="120000"/>
              </a:lnSpc>
            </a:pPr>
            <a:r>
              <a:rPr lang="ja-JP" altLang="en-US" sz="2400" dirty="0" smtClean="0">
                <a:latin typeface="HGPｺﾞｼｯｸM" pitchFamily="50" charset="-128"/>
                <a:ea typeface="HGPｺﾞｼｯｸM" pitchFamily="50" charset="-128"/>
              </a:rPr>
              <a:t>救急車やパトカーなど，緊急車両に対して，目的地までのルートを伝達するのと同時に，事故を防止し，到達時間を短縮するために，信号をコントロールします。</a:t>
            </a:r>
            <a:endParaRPr lang="en-US" altLang="ja-JP" sz="2400" dirty="0" smtClean="0">
              <a:latin typeface="HGPｺﾞｼｯｸM" pitchFamily="50" charset="-128"/>
              <a:ea typeface="HGPｺﾞｼｯｸM" pitchFamily="50" charset="-128"/>
            </a:endParaRPr>
          </a:p>
        </p:txBody>
      </p:sp>
      <p:sp>
        <p:nvSpPr>
          <p:cNvPr id="26" name="タイトル 1"/>
          <p:cNvSpPr txBox="1">
            <a:spLocks/>
          </p:cNvSpPr>
          <p:nvPr/>
        </p:nvSpPr>
        <p:spPr>
          <a:xfrm>
            <a:off x="457200" y="548680"/>
            <a:ext cx="7859216" cy="1143000"/>
          </a:xfrm>
          <a:prstGeom prst="rect">
            <a:avLst/>
          </a:prstGeom>
        </p:spPr>
        <p:txBody>
          <a:bodyPr vert="horz" lIns="91440" tIns="45720" rIns="91440" bIns="45720" rtlCol="0" anchor="ctr">
            <a:normAutofit fontScale="92500" lnSpcReduction="200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４．パトカー，救急車をサポート</a:t>
            </a:r>
            <a:endParaRPr lang="en-US" altLang="ja-JP" sz="4400" dirty="0" smtClean="0">
              <a:solidFill>
                <a:srgbClr val="0070C0"/>
              </a:solidFill>
              <a:latin typeface="HGPｺﾞｼｯｸM" pitchFamily="50" charset="-128"/>
              <a:ea typeface="HGPｺﾞｼｯｸM" pitchFamily="50" charset="-128"/>
            </a:endParaRPr>
          </a:p>
          <a:p>
            <a:pPr algn="r">
              <a:spcBef>
                <a:spcPct val="0"/>
              </a:spcBef>
            </a:pPr>
            <a:r>
              <a:rPr lang="ja-JP" altLang="en-US" sz="4400" dirty="0" smtClean="0">
                <a:solidFill>
                  <a:srgbClr val="0070C0"/>
                </a:solidFill>
                <a:latin typeface="HGPｺﾞｼｯｸM" pitchFamily="50" charset="-128"/>
                <a:ea typeface="HGPｺﾞｼｯｸM" pitchFamily="50" charset="-128"/>
              </a:rPr>
              <a:t>～緊急車両の運転支援</a:t>
            </a:r>
          </a:p>
        </p:txBody>
      </p:sp>
      <p:pic>
        <p:nvPicPr>
          <p:cNvPr id="75779" name="Picture 3" descr="C:\Users\iwasaki\Desktop\情報科+NO2イラストSS\2014-05-15_15h17_44.bmp"/>
          <p:cNvPicPr>
            <a:picLocks noChangeAspect="1" noChangeArrowheads="1"/>
          </p:cNvPicPr>
          <p:nvPr/>
        </p:nvPicPr>
        <p:blipFill>
          <a:blip r:embed="rId3" cstate="screen"/>
          <a:srcRect/>
          <a:stretch>
            <a:fillRect/>
          </a:stretch>
        </p:blipFill>
        <p:spPr bwMode="auto">
          <a:xfrm>
            <a:off x="5508104" y="1988840"/>
            <a:ext cx="3131782" cy="4545558"/>
          </a:xfrm>
          <a:prstGeom prst="rect">
            <a:avLst/>
          </a:prstGeom>
          <a:noFill/>
        </p:spPr>
      </p:pic>
      <p:sp>
        <p:nvSpPr>
          <p:cNvPr id="11" name="円/楕円 10"/>
          <p:cNvSpPr/>
          <p:nvPr/>
        </p:nvSpPr>
        <p:spPr>
          <a:xfrm>
            <a:off x="5004048" y="5129808"/>
            <a:ext cx="1944216" cy="1555373"/>
          </a:xfrm>
          <a:prstGeom prst="ellipse">
            <a:avLst/>
          </a:prstGeom>
          <a:ln w="50800">
            <a:solidFill>
              <a:srgbClr val="FA0C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700808"/>
            <a:ext cx="8424936" cy="604664"/>
          </a:xfrm>
        </p:spPr>
        <p:txBody>
          <a:bodyPr>
            <a:noAutofit/>
          </a:bodyPr>
          <a:lstStyle/>
          <a:p>
            <a:pPr>
              <a:buNone/>
            </a:pPr>
            <a:r>
              <a:rPr lang="ja-JP" altLang="en-US" dirty="0" smtClean="0">
                <a:latin typeface="HGPｺﾞｼｯｸE" pitchFamily="50" charset="-128"/>
                <a:ea typeface="HGPｺﾞｼｯｸE" pitchFamily="50" charset="-128"/>
              </a:rPr>
              <a:t>❺ バスロケーションシステムは</a:t>
            </a:r>
            <a:endParaRPr lang="en-US" altLang="ja-JP" dirty="0" smtClean="0">
              <a:latin typeface="HGPｺﾞｼｯｸM" pitchFamily="50" charset="-128"/>
              <a:ea typeface="HGPｺﾞｼｯｸM" pitchFamily="50" charset="-128"/>
            </a:endParaRPr>
          </a:p>
        </p:txBody>
      </p:sp>
      <p:sp>
        <p:nvSpPr>
          <p:cNvPr id="27" name="正方形/長方形 26"/>
          <p:cNvSpPr/>
          <p:nvPr/>
        </p:nvSpPr>
        <p:spPr>
          <a:xfrm>
            <a:off x="0" y="0"/>
            <a:ext cx="9144000" cy="260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115616" y="2492896"/>
            <a:ext cx="7200800" cy="1363065"/>
          </a:xfrm>
          <a:prstGeom prst="rect">
            <a:avLst/>
          </a:prstGeom>
          <a:noFill/>
        </p:spPr>
        <p:txBody>
          <a:bodyPr wrap="square" rtlCol="0">
            <a:spAutoFit/>
          </a:bodyPr>
          <a:lstStyle/>
          <a:p>
            <a:pPr>
              <a:lnSpc>
                <a:spcPct val="120000"/>
              </a:lnSpc>
            </a:pPr>
            <a:r>
              <a:rPr lang="ja-JP" altLang="en-US" sz="2400" dirty="0" smtClean="0">
                <a:latin typeface="HGPｺﾞｼｯｸM" pitchFamily="50" charset="-128"/>
                <a:ea typeface="HGPｺﾞｼｯｸM" pitchFamily="50" charset="-128"/>
              </a:rPr>
              <a:t>バスの位置情報などをもとに，運航状況やバス停への情報などを，インターネットなどを通じて，利用者に情報提供するシステム。</a:t>
            </a:r>
            <a:endParaRPr lang="en-US" altLang="ja-JP" sz="2400" dirty="0" smtClean="0">
              <a:latin typeface="HGPｺﾞｼｯｸM" pitchFamily="50" charset="-128"/>
              <a:ea typeface="HGPｺﾞｼｯｸM" pitchFamily="50" charset="-128"/>
            </a:endParaRPr>
          </a:p>
        </p:txBody>
      </p:sp>
      <p:sp>
        <p:nvSpPr>
          <p:cNvPr id="9" name="タイトル 1"/>
          <p:cNvSpPr txBox="1">
            <a:spLocks/>
          </p:cNvSpPr>
          <p:nvPr/>
        </p:nvSpPr>
        <p:spPr>
          <a:xfrm>
            <a:off x="457200" y="490662"/>
            <a:ext cx="7715200" cy="1143000"/>
          </a:xfrm>
          <a:prstGeom prst="rect">
            <a:avLst/>
          </a:prstGeom>
        </p:spPr>
        <p:txBody>
          <a:bodyPr vert="horz" lIns="91440" tIns="45720" rIns="91440" bIns="45720" rtlCol="0" anchor="ctr">
            <a:normAutofit fontScale="92500" lnSpcReduction="20000"/>
          </a:bodyPr>
          <a:lstStyle/>
          <a:p>
            <a:pPr>
              <a:spcBef>
                <a:spcPct val="0"/>
              </a:spcBef>
            </a:pPr>
            <a:r>
              <a:rPr lang="ja-JP" altLang="en-US" sz="4400" dirty="0" smtClean="0">
                <a:solidFill>
                  <a:srgbClr val="0070C0"/>
                </a:solidFill>
                <a:latin typeface="HGPｺﾞｼｯｸM" pitchFamily="50" charset="-128"/>
                <a:ea typeface="HGPｺﾞｼｯｸM" pitchFamily="50" charset="-128"/>
              </a:rPr>
              <a:t>４</a:t>
            </a:r>
            <a:r>
              <a:rPr lang="en-US" altLang="ja-JP" sz="4400" dirty="0" smtClean="0">
                <a:solidFill>
                  <a:srgbClr val="0070C0"/>
                </a:solidFill>
                <a:latin typeface="HGPｺﾞｼｯｸM" pitchFamily="50" charset="-128"/>
                <a:ea typeface="HGPｺﾞｼｯｸM" pitchFamily="50" charset="-128"/>
              </a:rPr>
              <a:t>-</a:t>
            </a:r>
            <a:r>
              <a:rPr lang="ja-JP" altLang="en-US" sz="4400" dirty="0" smtClean="0">
                <a:solidFill>
                  <a:srgbClr val="0070C0"/>
                </a:solidFill>
                <a:latin typeface="HGPｺﾞｼｯｸM" pitchFamily="50" charset="-128"/>
                <a:ea typeface="HGPｺﾞｼｯｸM" pitchFamily="50" charset="-128"/>
              </a:rPr>
              <a:t>５．バスをサポート　</a:t>
            </a:r>
            <a:endParaRPr lang="en-US" altLang="ja-JP" sz="4400" dirty="0" smtClean="0">
              <a:solidFill>
                <a:srgbClr val="0070C0"/>
              </a:solidFill>
              <a:latin typeface="HGPｺﾞｼｯｸM" pitchFamily="50" charset="-128"/>
              <a:ea typeface="HGPｺﾞｼｯｸM" pitchFamily="50" charset="-128"/>
            </a:endParaRPr>
          </a:p>
          <a:p>
            <a:pPr algn="r">
              <a:spcBef>
                <a:spcPct val="0"/>
              </a:spcBef>
            </a:pPr>
            <a:r>
              <a:rPr lang="ja-JP" altLang="en-US" sz="4400" dirty="0" smtClean="0">
                <a:solidFill>
                  <a:srgbClr val="0070C0"/>
                </a:solidFill>
                <a:latin typeface="HGPｺﾞｼｯｸM" pitchFamily="50" charset="-128"/>
                <a:ea typeface="HGPｺﾞｼｯｸM" pitchFamily="50" charset="-128"/>
              </a:rPr>
              <a:t>～バスロケーションシステム</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iwasaki\Desktop\2014-05-15_10h27_24.bmp"/>
          <p:cNvPicPr>
            <a:picLocks noChangeAspect="1" noChangeArrowheads="1"/>
          </p:cNvPicPr>
          <p:nvPr/>
        </p:nvPicPr>
        <p:blipFill>
          <a:blip r:embed="rId3" cstate="screen"/>
          <a:srcRect b="22556"/>
          <a:stretch>
            <a:fillRect/>
          </a:stretch>
        </p:blipFill>
        <p:spPr bwMode="auto">
          <a:xfrm>
            <a:off x="2123728" y="2420888"/>
            <a:ext cx="4295775" cy="3348955"/>
          </a:xfrm>
          <a:prstGeom prst="rect">
            <a:avLst/>
          </a:prstGeom>
          <a:noFill/>
        </p:spPr>
      </p:pic>
      <p:sp>
        <p:nvSpPr>
          <p:cNvPr id="21" name="タイトル 1"/>
          <p:cNvSpPr txBox="1">
            <a:spLocks/>
          </p:cNvSpPr>
          <p:nvPr/>
        </p:nvSpPr>
        <p:spPr>
          <a:xfrm>
            <a:off x="3419872" y="2132856"/>
            <a:ext cx="2304256" cy="792088"/>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smtClean="0">
                <a:ln>
                  <a:noFill/>
                </a:ln>
                <a:solidFill>
                  <a:schemeClr val="bg1">
                    <a:lumMod val="50000"/>
                  </a:schemeClr>
                </a:solidFill>
                <a:effectLst/>
                <a:uLnTx/>
                <a:uFillTx/>
                <a:latin typeface="HGPｺﾞｼｯｸE" pitchFamily="50" charset="-128"/>
                <a:ea typeface="HGPｺﾞｼｯｸE" pitchFamily="50" charset="-128"/>
                <a:cs typeface="+mj-cs"/>
              </a:rPr>
              <a:t>クルマが</a:t>
            </a:r>
            <a:endParaRPr kumimoji="1" lang="ja-JP" altLang="en-US" sz="3200" b="0" i="0" u="none" strike="noStrike" kern="1200" cap="none" spc="0" normalizeH="0" baseline="0" noProof="0" dirty="0">
              <a:ln>
                <a:noFill/>
              </a:ln>
              <a:solidFill>
                <a:schemeClr val="bg1">
                  <a:lumMod val="50000"/>
                </a:schemeClr>
              </a:solidFill>
              <a:effectLst/>
              <a:uLnTx/>
              <a:uFillTx/>
              <a:latin typeface="HGPｺﾞｼｯｸE" pitchFamily="50" charset="-128"/>
              <a:ea typeface="HGPｺﾞｼｯｸE" pitchFamily="50" charset="-128"/>
              <a:cs typeface="+mj-cs"/>
            </a:endParaRPr>
          </a:p>
        </p:txBody>
      </p:sp>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323528" y="476673"/>
            <a:ext cx="8134672" cy="1512167"/>
          </a:xfrm>
        </p:spPr>
        <p:txBody>
          <a:bodyPr>
            <a:normAutofit/>
          </a:bodyPr>
          <a:lstStyle/>
          <a:p>
            <a:r>
              <a:rPr lang="ja-JP" altLang="en-US" sz="6000" dirty="0" smtClean="0">
                <a:solidFill>
                  <a:prstClr val="black"/>
                </a:solidFill>
                <a:latin typeface="HGPｺﾞｼｯｸE" pitchFamily="50" charset="-128"/>
                <a:ea typeface="HGPｺﾞｼｯｸE" pitchFamily="50" charset="-128"/>
              </a:rPr>
              <a:t>何がつながる？</a:t>
            </a:r>
            <a:endParaRPr kumimoji="1" lang="ja-JP" altLang="en-US" sz="6000" dirty="0">
              <a:latin typeface="HGPｺﾞｼｯｸE" pitchFamily="50" charset="-128"/>
              <a:ea typeface="HGPｺﾞｼｯｸE" pitchFamily="50" charset="-128"/>
            </a:endParaRPr>
          </a:p>
        </p:txBody>
      </p:sp>
      <p:pic>
        <p:nvPicPr>
          <p:cNvPr id="12" name="Picture 3" descr="C:\Users\iwasaki\Desktop\ss\2014-04-25_21h45_24.bmp"/>
          <p:cNvPicPr>
            <a:picLocks noChangeAspect="1" noChangeArrowheads="1"/>
          </p:cNvPicPr>
          <p:nvPr/>
        </p:nvPicPr>
        <p:blipFill>
          <a:blip r:embed="rId4" cstate="screen"/>
          <a:srcRect/>
          <a:stretch>
            <a:fillRect/>
          </a:stretch>
        </p:blipFill>
        <p:spPr bwMode="auto">
          <a:xfrm rot="7899197">
            <a:off x="5872570" y="4733135"/>
            <a:ext cx="820656" cy="665533"/>
          </a:xfrm>
          <a:prstGeom prst="rect">
            <a:avLst/>
          </a:prstGeom>
          <a:noFill/>
        </p:spPr>
      </p:pic>
      <p:pic>
        <p:nvPicPr>
          <p:cNvPr id="14" name="Picture 3" descr="C:\Users\iwasaki\Desktop\ss\2014-04-25_21h45_24.bmp"/>
          <p:cNvPicPr>
            <a:picLocks noChangeAspect="1" noChangeArrowheads="1"/>
          </p:cNvPicPr>
          <p:nvPr/>
        </p:nvPicPr>
        <p:blipFill>
          <a:blip r:embed="rId4" cstate="screen"/>
          <a:srcRect/>
          <a:stretch>
            <a:fillRect/>
          </a:stretch>
        </p:blipFill>
        <p:spPr bwMode="auto">
          <a:xfrm rot="13789112">
            <a:off x="1800336" y="4776557"/>
            <a:ext cx="820656" cy="665533"/>
          </a:xfrm>
          <a:prstGeom prst="rect">
            <a:avLst/>
          </a:prstGeom>
          <a:noFill/>
        </p:spPr>
      </p:pic>
      <p:sp>
        <p:nvSpPr>
          <p:cNvPr id="15" name="タイトル 1"/>
          <p:cNvSpPr txBox="1">
            <a:spLocks/>
          </p:cNvSpPr>
          <p:nvPr/>
        </p:nvSpPr>
        <p:spPr>
          <a:xfrm>
            <a:off x="431032" y="5346930"/>
            <a:ext cx="2304256" cy="792088"/>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smtClean="0">
                <a:ln>
                  <a:noFill/>
                </a:ln>
                <a:solidFill>
                  <a:srgbClr val="FA0CCD"/>
                </a:solidFill>
                <a:effectLst/>
                <a:uLnTx/>
                <a:uFillTx/>
                <a:latin typeface="HGPｺﾞｼｯｸE" pitchFamily="50" charset="-128"/>
                <a:ea typeface="HGPｺﾞｼｯｸE" pitchFamily="50" charset="-128"/>
                <a:cs typeface="+mj-cs"/>
              </a:rPr>
              <a:t>道路と</a:t>
            </a:r>
            <a:endParaRPr kumimoji="1" lang="ja-JP" altLang="en-US" sz="4000" b="0" i="0" u="none" strike="noStrike" kern="1200" cap="none" spc="0" normalizeH="0" baseline="0" noProof="0" dirty="0">
              <a:ln>
                <a:noFill/>
              </a:ln>
              <a:solidFill>
                <a:srgbClr val="FA0CCD"/>
              </a:solidFill>
              <a:effectLst/>
              <a:uLnTx/>
              <a:uFillTx/>
              <a:latin typeface="HGPｺﾞｼｯｸE" pitchFamily="50" charset="-128"/>
              <a:ea typeface="HGPｺﾞｼｯｸE" pitchFamily="50" charset="-128"/>
              <a:cs typeface="+mj-cs"/>
            </a:endParaRPr>
          </a:p>
        </p:txBody>
      </p:sp>
      <p:sp>
        <p:nvSpPr>
          <p:cNvPr id="16" name="タイトル 1"/>
          <p:cNvSpPr txBox="1">
            <a:spLocks/>
          </p:cNvSpPr>
          <p:nvPr/>
        </p:nvSpPr>
        <p:spPr>
          <a:xfrm>
            <a:off x="6421150" y="5346930"/>
            <a:ext cx="2304256" cy="792088"/>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smtClean="0">
                <a:ln>
                  <a:noFill/>
                </a:ln>
                <a:solidFill>
                  <a:srgbClr val="FA0CCD"/>
                </a:solidFill>
                <a:effectLst/>
                <a:uLnTx/>
                <a:uFillTx/>
                <a:latin typeface="HGPｺﾞｼｯｸE" pitchFamily="50" charset="-128"/>
                <a:ea typeface="HGPｺﾞｼｯｸE" pitchFamily="50" charset="-128"/>
                <a:cs typeface="+mj-cs"/>
              </a:rPr>
              <a:t>人と</a:t>
            </a:r>
            <a:endParaRPr kumimoji="1" lang="ja-JP" altLang="en-US" sz="4000" b="0" i="0" u="none" strike="noStrike" kern="1200" cap="none" spc="0" normalizeH="0" baseline="0" noProof="0" dirty="0">
              <a:ln>
                <a:noFill/>
              </a:ln>
              <a:solidFill>
                <a:srgbClr val="FA0CCD"/>
              </a:solidFill>
              <a:effectLst/>
              <a:uLnTx/>
              <a:uFillTx/>
              <a:latin typeface="HGPｺﾞｼｯｸE" pitchFamily="50" charset="-128"/>
              <a:ea typeface="HGPｺﾞｼｯｸE" pitchFamily="50" charset="-128"/>
              <a:cs typeface="+mj-cs"/>
            </a:endParaRPr>
          </a:p>
        </p:txBody>
      </p:sp>
      <p:sp>
        <p:nvSpPr>
          <p:cNvPr id="17" name="タイトル 1"/>
          <p:cNvSpPr txBox="1">
            <a:spLocks/>
          </p:cNvSpPr>
          <p:nvPr/>
        </p:nvSpPr>
        <p:spPr>
          <a:xfrm>
            <a:off x="323528" y="1916832"/>
            <a:ext cx="2304256" cy="792088"/>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smtClean="0">
                <a:ln>
                  <a:noFill/>
                </a:ln>
                <a:solidFill>
                  <a:srgbClr val="FA0CCD"/>
                </a:solidFill>
                <a:effectLst/>
                <a:uLnTx/>
                <a:uFillTx/>
                <a:latin typeface="HGPｺﾞｼｯｸE" pitchFamily="50" charset="-128"/>
                <a:ea typeface="HGPｺﾞｼｯｸE" pitchFamily="50" charset="-128"/>
                <a:cs typeface="+mj-cs"/>
              </a:rPr>
              <a:t>クルマと</a:t>
            </a:r>
            <a:endParaRPr kumimoji="1" lang="ja-JP" altLang="en-US" sz="4000" b="0" i="0" u="none" strike="noStrike" kern="1200" cap="none" spc="0" normalizeH="0" baseline="0" noProof="0" dirty="0">
              <a:ln>
                <a:noFill/>
              </a:ln>
              <a:solidFill>
                <a:srgbClr val="FA0CCD"/>
              </a:solidFill>
              <a:effectLst/>
              <a:uLnTx/>
              <a:uFillTx/>
              <a:latin typeface="HGPｺﾞｼｯｸE" pitchFamily="50" charset="-128"/>
              <a:ea typeface="HGPｺﾞｼｯｸE" pitchFamily="50" charset="-128"/>
              <a:cs typeface="+mj-cs"/>
            </a:endParaRPr>
          </a:p>
        </p:txBody>
      </p:sp>
      <p:sp>
        <p:nvSpPr>
          <p:cNvPr id="18" name="タイトル 1"/>
          <p:cNvSpPr txBox="1">
            <a:spLocks/>
          </p:cNvSpPr>
          <p:nvPr/>
        </p:nvSpPr>
        <p:spPr>
          <a:xfrm>
            <a:off x="5687616" y="2007887"/>
            <a:ext cx="3132856" cy="792088"/>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smtClean="0">
                <a:ln>
                  <a:noFill/>
                </a:ln>
                <a:solidFill>
                  <a:srgbClr val="FA0CCD"/>
                </a:solidFill>
                <a:effectLst/>
                <a:uLnTx/>
                <a:uFillTx/>
                <a:latin typeface="HGPｺﾞｼｯｸE" pitchFamily="50" charset="-128"/>
                <a:ea typeface="HGPｺﾞｼｯｸE" pitchFamily="50" charset="-128"/>
                <a:cs typeface="+mj-cs"/>
              </a:rPr>
              <a:t>ネットワーク</a:t>
            </a:r>
            <a:r>
              <a:rPr lang="ja-JP" altLang="en-US" sz="4000" dirty="0" smtClean="0">
                <a:solidFill>
                  <a:srgbClr val="FA0CCD"/>
                </a:solidFill>
                <a:latin typeface="HGPｺﾞｼｯｸE" pitchFamily="50" charset="-128"/>
                <a:ea typeface="HGPｺﾞｼｯｸE" pitchFamily="50" charset="-128"/>
                <a:cs typeface="+mj-cs"/>
              </a:rPr>
              <a:t>と</a:t>
            </a:r>
            <a:endParaRPr kumimoji="1" lang="ja-JP" altLang="en-US" sz="4000" b="0" i="0" u="none" strike="noStrike" kern="1200" cap="none" spc="0" normalizeH="0" baseline="0" noProof="0" dirty="0">
              <a:ln>
                <a:noFill/>
              </a:ln>
              <a:solidFill>
                <a:srgbClr val="FA0CCD"/>
              </a:solidFill>
              <a:effectLst/>
              <a:uLnTx/>
              <a:uFillTx/>
              <a:latin typeface="HGPｺﾞｼｯｸE" pitchFamily="50" charset="-128"/>
              <a:ea typeface="HGPｺﾞｼｯｸE" pitchFamily="50" charset="-128"/>
              <a:cs typeface="+mj-cs"/>
            </a:endParaRPr>
          </a:p>
        </p:txBody>
      </p:sp>
      <p:pic>
        <p:nvPicPr>
          <p:cNvPr id="19" name="Picture 3" descr="C:\Users\iwasaki\Desktop\ss\2014-04-25_21h45_24.bmp"/>
          <p:cNvPicPr>
            <a:picLocks noChangeAspect="1" noChangeArrowheads="1"/>
          </p:cNvPicPr>
          <p:nvPr/>
        </p:nvPicPr>
        <p:blipFill>
          <a:blip r:embed="rId4" cstate="screen"/>
          <a:srcRect/>
          <a:stretch>
            <a:fillRect/>
          </a:stretch>
        </p:blipFill>
        <p:spPr bwMode="auto">
          <a:xfrm rot="3183246">
            <a:off x="5881339" y="2835265"/>
            <a:ext cx="820656" cy="665533"/>
          </a:xfrm>
          <a:prstGeom prst="rect">
            <a:avLst/>
          </a:prstGeom>
          <a:noFill/>
        </p:spPr>
      </p:pic>
      <p:pic>
        <p:nvPicPr>
          <p:cNvPr id="20" name="Picture 3" descr="C:\Users\iwasaki\Desktop\ss\2014-04-25_21h45_24.bmp"/>
          <p:cNvPicPr>
            <a:picLocks noChangeAspect="1" noChangeArrowheads="1"/>
          </p:cNvPicPr>
          <p:nvPr/>
        </p:nvPicPr>
        <p:blipFill>
          <a:blip r:embed="rId4" cstate="screen"/>
          <a:srcRect/>
          <a:stretch>
            <a:fillRect/>
          </a:stretch>
        </p:blipFill>
        <p:spPr bwMode="auto">
          <a:xfrm rot="18622734">
            <a:off x="1800673" y="2760423"/>
            <a:ext cx="820656" cy="66553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541784" y="521097"/>
            <a:ext cx="8134672" cy="5140151"/>
          </a:xfrm>
        </p:spPr>
        <p:txBody>
          <a:bodyPr>
            <a:normAutofit/>
          </a:bodyPr>
          <a:lstStyle/>
          <a:p>
            <a:r>
              <a:rPr kumimoji="1" lang="ja-JP" altLang="en-US" sz="6000" dirty="0" smtClean="0">
                <a:solidFill>
                  <a:srgbClr val="00B050"/>
                </a:solidFill>
                <a:latin typeface="HGPｺﾞｼｯｸE" pitchFamily="50" charset="-128"/>
                <a:ea typeface="HGPｺﾞｼｯｸE" pitchFamily="50" charset="-128"/>
              </a:rPr>
              <a:t>情報通信社会の最前線</a:t>
            </a:r>
            <a:r>
              <a:rPr kumimoji="1" lang="en-US" altLang="ja-JP" sz="6000" dirty="0" smtClean="0">
                <a:solidFill>
                  <a:srgbClr val="00B050"/>
                </a:solidFill>
                <a:latin typeface="HGPｺﾞｼｯｸE" pitchFamily="50" charset="-128"/>
                <a:ea typeface="HGPｺﾞｼｯｸE" pitchFamily="50" charset="-128"/>
              </a:rPr>
              <a:t/>
            </a:r>
            <a:br>
              <a:rPr kumimoji="1" lang="en-US" altLang="ja-JP" sz="6000" dirty="0" smtClean="0">
                <a:solidFill>
                  <a:srgbClr val="00B050"/>
                </a:solidFill>
                <a:latin typeface="HGPｺﾞｼｯｸE" pitchFamily="50" charset="-128"/>
                <a:ea typeface="HGPｺﾞｼｯｸE" pitchFamily="50" charset="-128"/>
              </a:rPr>
            </a:br>
            <a:r>
              <a:rPr lang="en-US" altLang="ja-JP" sz="1400" dirty="0" smtClean="0">
                <a:solidFill>
                  <a:srgbClr val="00B050"/>
                </a:solidFill>
                <a:latin typeface="HGPｺﾞｼｯｸE" pitchFamily="50" charset="-128"/>
                <a:ea typeface="HGPｺﾞｼｯｸE" pitchFamily="50" charset="-128"/>
              </a:rPr>
              <a:t/>
            </a:r>
            <a:br>
              <a:rPr lang="en-US" altLang="ja-JP" sz="1400" dirty="0" smtClean="0">
                <a:solidFill>
                  <a:srgbClr val="00B050"/>
                </a:solidFill>
                <a:latin typeface="HGPｺﾞｼｯｸE" pitchFamily="50" charset="-128"/>
                <a:ea typeface="HGPｺﾞｼｯｸE" pitchFamily="50" charset="-128"/>
              </a:rPr>
            </a:br>
            <a:r>
              <a:rPr kumimoji="1" lang="ja-JP" altLang="en-US" sz="8000" dirty="0" smtClean="0">
                <a:latin typeface="HGPｺﾞｼｯｸE" pitchFamily="50" charset="-128"/>
                <a:ea typeface="HGPｺﾞｼｯｸE" pitchFamily="50" charset="-128"/>
              </a:rPr>
              <a:t>つながることで</a:t>
            </a:r>
            <a:r>
              <a:rPr kumimoji="1" lang="en-US" altLang="ja-JP" sz="8000" dirty="0" smtClean="0">
                <a:latin typeface="HGPｺﾞｼｯｸE" pitchFamily="50" charset="-128"/>
                <a:ea typeface="HGPｺﾞｼｯｸE" pitchFamily="50" charset="-128"/>
              </a:rPr>
              <a:t/>
            </a:r>
            <a:br>
              <a:rPr kumimoji="1" lang="en-US" altLang="ja-JP" sz="8000" dirty="0" smtClean="0">
                <a:latin typeface="HGPｺﾞｼｯｸE" pitchFamily="50" charset="-128"/>
                <a:ea typeface="HGPｺﾞｼｯｸE" pitchFamily="50" charset="-128"/>
              </a:rPr>
            </a:br>
            <a:r>
              <a:rPr kumimoji="1" lang="ja-JP" altLang="en-US" sz="8000" dirty="0" smtClean="0">
                <a:latin typeface="HGPｺﾞｼｯｸE" pitchFamily="50" charset="-128"/>
                <a:ea typeface="HGPｺﾞｼｯｸE" pitchFamily="50" charset="-128"/>
              </a:rPr>
              <a:t>何が実現する？</a:t>
            </a:r>
            <a:endParaRPr kumimoji="1" lang="ja-JP" altLang="en-US" sz="5400" dirty="0">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50800">
          <a:solidFill>
            <a:srgbClr val="FA0CCD"/>
          </a:solidFill>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9424</TotalTime>
  <Words>4474</Words>
  <Application>Microsoft Office PowerPoint</Application>
  <PresentationFormat>画面に合わせる (4:3)</PresentationFormat>
  <Paragraphs>936</Paragraphs>
  <Slides>76</Slides>
  <Notes>72</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2</vt:i4>
      </vt:variant>
      <vt:variant>
        <vt:lpstr>スライド タイトル</vt:lpstr>
      </vt:variant>
      <vt:variant>
        <vt:i4>76</vt:i4>
      </vt:variant>
    </vt:vector>
  </HeadingPairs>
  <TitlesOfParts>
    <vt:vector size="90" baseType="lpstr">
      <vt:lpstr>Arial</vt:lpstr>
      <vt:lpstr>ＭＳ Ｐゴシック</vt:lpstr>
      <vt:lpstr>Calibri</vt:lpstr>
      <vt:lpstr>HGPｺﾞｼｯｸM</vt:lpstr>
      <vt:lpstr>HGPｺﾞｼｯｸE</vt:lpstr>
      <vt:lpstr>Century</vt:lpstr>
      <vt:lpstr>HGSｺﾞｼｯｸM</vt:lpstr>
      <vt:lpstr>Times New Roman</vt:lpstr>
      <vt:lpstr>Ebrima</vt:lpstr>
      <vt:lpstr>メイリオ</vt:lpstr>
      <vt:lpstr>新細明體</vt:lpstr>
      <vt:lpstr>Office テーマ</vt:lpstr>
      <vt:lpstr>数式</vt:lpstr>
      <vt:lpstr>Microsoft 数式 3.0</vt:lpstr>
      <vt:lpstr>『情報科＋』  No.002連動  授業スライド 作成用素材</vt:lpstr>
      <vt:lpstr>スライド 2</vt:lpstr>
      <vt:lpstr>15分スライド展開案</vt:lpstr>
      <vt:lpstr>情報通信社会の最前線クルマ ICT化が急速に進んでいる</vt:lpstr>
      <vt:lpstr>ICT化されたクルマの技術・機能</vt:lpstr>
      <vt:lpstr>現代のクルマは コンピュータの固まり</vt:lpstr>
      <vt:lpstr>  “つながる”こと</vt:lpstr>
      <vt:lpstr>何がつながる？</vt:lpstr>
      <vt:lpstr>情報通信社会の最前線  つながることで 何が実現する？</vt:lpstr>
      <vt:lpstr>たとえば ぶつかりにくいクルマ</vt:lpstr>
      <vt:lpstr>たとえば 正確な道路交通状況</vt:lpstr>
      <vt:lpstr>スライド 12</vt:lpstr>
      <vt:lpstr>スライド 13</vt:lpstr>
      <vt:lpstr>たとえば 見えないところも教えてくれる</vt:lpstr>
      <vt:lpstr>将来的にはこんなことも 自動運転</vt:lpstr>
      <vt:lpstr>将来的にはこんなことも 　　　クルマが秘書に？</vt:lpstr>
      <vt:lpstr>将来的にはこんなことも 考えるクルマ？</vt:lpstr>
      <vt:lpstr>ちなみに，</vt:lpstr>
      <vt:lpstr>カーナビは  どうして位置がわかる？</vt:lpstr>
      <vt:lpstr>カーナビは  GPS+車体データで 位置を測定</vt:lpstr>
      <vt:lpstr>位置測定  スマホとの違いは？</vt:lpstr>
      <vt:lpstr>スマホは  GPS+通信基地局との距離から 位置を測定</vt:lpstr>
      <vt:lpstr>社会の期待を集める  “クルマ×ICT”</vt:lpstr>
      <vt:lpstr>あの巨大IT企業も</vt:lpstr>
      <vt:lpstr>クルマメーカーも</vt:lpstr>
      <vt:lpstr>“クルマ×ICT” によって， いま，新しいクルマ社会が 描かれようとしている。  </vt:lpstr>
      <vt:lpstr>作成用資料編</vt:lpstr>
      <vt:lpstr>第１部　自動車と情報通信技術(ICT)</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３．誌面データ</vt:lpstr>
      <vt:lpstr>４．誌面イラスト（イラスト本文含む）</vt:lpstr>
      <vt:lpstr>４．誌面イラスト（イラストのみ）</vt:lpstr>
      <vt:lpstr>スライド 58</vt:lpstr>
      <vt:lpstr>スライド 59</vt:lpstr>
      <vt:lpstr>スライド 60</vt:lpstr>
      <vt:lpstr>スライド 61</vt:lpstr>
      <vt:lpstr>スライド 62</vt:lpstr>
      <vt:lpstr>スライド 63</vt:lpstr>
      <vt:lpstr>スライド 64</vt:lpstr>
      <vt:lpstr>スライド 65</vt:lpstr>
      <vt:lpstr>スライド 66</vt:lpstr>
      <vt:lpstr>スライド 67</vt:lpstr>
      <vt:lpstr>スライド 68</vt:lpstr>
      <vt:lpstr>スライド 69</vt:lpstr>
      <vt:lpstr>スライド 70</vt:lpstr>
      <vt:lpstr>スライド 71</vt:lpstr>
      <vt:lpstr>スライド 72</vt:lpstr>
      <vt:lpstr>スライド 73</vt:lpstr>
      <vt:lpstr>スライド 74</vt:lpstr>
      <vt:lpstr>スライド 75</vt:lpstr>
      <vt:lpstr>スライド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ビッグデータとは？</dc:title>
  <dc:creator>iwasaki</dc:creator>
  <cp:lastModifiedBy>iwasaki</cp:lastModifiedBy>
  <cp:revision>902</cp:revision>
  <dcterms:created xsi:type="dcterms:W3CDTF">2013-09-05T01:58:58Z</dcterms:created>
  <dcterms:modified xsi:type="dcterms:W3CDTF">2014-05-26T09:42:32Z</dcterms:modified>
</cp:coreProperties>
</file>