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38"/>
  </p:notesMasterIdLst>
  <p:handoutMasterIdLst>
    <p:handoutMasterId r:id="rId39"/>
  </p:handoutMasterIdLst>
  <p:sldIdLst>
    <p:sldId id="514" r:id="rId2"/>
    <p:sldId id="528" r:id="rId3"/>
    <p:sldId id="588" r:id="rId4"/>
    <p:sldId id="560" r:id="rId5"/>
    <p:sldId id="589" r:id="rId6"/>
    <p:sldId id="632" r:id="rId7"/>
    <p:sldId id="590" r:id="rId8"/>
    <p:sldId id="599" r:id="rId9"/>
    <p:sldId id="600" r:id="rId10"/>
    <p:sldId id="611" r:id="rId11"/>
    <p:sldId id="606" r:id="rId12"/>
    <p:sldId id="607" r:id="rId13"/>
    <p:sldId id="608" r:id="rId14"/>
    <p:sldId id="605" r:id="rId15"/>
    <p:sldId id="562" r:id="rId16"/>
    <p:sldId id="618" r:id="rId17"/>
    <p:sldId id="591" r:id="rId18"/>
    <p:sldId id="609" r:id="rId19"/>
    <p:sldId id="613" r:id="rId20"/>
    <p:sldId id="615" r:id="rId21"/>
    <p:sldId id="616" r:id="rId22"/>
    <p:sldId id="596" r:id="rId23"/>
    <p:sldId id="619" r:id="rId24"/>
    <p:sldId id="620" r:id="rId25"/>
    <p:sldId id="622" r:id="rId26"/>
    <p:sldId id="623" r:id="rId27"/>
    <p:sldId id="617" r:id="rId28"/>
    <p:sldId id="625" r:id="rId29"/>
    <p:sldId id="626" r:id="rId30"/>
    <p:sldId id="627" r:id="rId31"/>
    <p:sldId id="601" r:id="rId32"/>
    <p:sldId id="593" r:id="rId33"/>
    <p:sldId id="595" r:id="rId34"/>
    <p:sldId id="526" r:id="rId35"/>
    <p:sldId id="628" r:id="rId36"/>
    <p:sldId id="629" r:id="rId37"/>
  </p:sldIdLst>
  <p:sldSz cx="9144000" cy="6858000" type="screen4x3"/>
  <p:notesSz cx="6735763" cy="9866313"/>
  <p:embeddedFontLst>
    <p:embeddedFont>
      <p:font typeface="Calibri" pitchFamily="34" charset="0"/>
      <p:regular r:id="rId40"/>
      <p:bold r:id="rId41"/>
      <p:italic r:id="rId42"/>
      <p:boldItalic r:id="rId43"/>
    </p:embeddedFont>
    <p:embeddedFont>
      <p:font typeface="HGPｺﾞｼｯｸM" pitchFamily="50" charset="-128"/>
      <p:regular r:id="rId44"/>
    </p:embeddedFont>
    <p:embeddedFont>
      <p:font typeface="HGPｺﾞｼｯｸE" pitchFamily="50" charset="-128"/>
      <p:regular r:id="rId45"/>
    </p:embeddedFont>
    <p:embeddedFont>
      <p:font typeface="Century" pitchFamily="18" charset="0"/>
      <p:regular r:id="rId46"/>
    </p:embeddedFont>
    <p:embeddedFont>
      <p:font typeface="HGSｺﾞｼｯｸM" pitchFamily="50" charset="-128"/>
      <p:regular r:id="rId47"/>
    </p:embeddedFont>
    <p:embeddedFont>
      <p:font typeface="HGSｺﾞｼｯｸE" pitchFamily="50" charset="-128"/>
      <p:regular r:id="rId48"/>
    </p:embeddedFont>
    <p:embeddedFont>
      <p:font typeface="新細明體" pitchFamily="18" charset="-120"/>
      <p:regular r:id="rId4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CC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autoAdjust="0"/>
    <p:restoredTop sz="86775" autoAdjust="0"/>
  </p:normalViewPr>
  <p:slideViewPr>
    <p:cSldViewPr>
      <p:cViewPr>
        <p:scale>
          <a:sx n="66" d="100"/>
          <a:sy n="66" d="100"/>
        </p:scale>
        <p:origin x="-97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8.0430299411176534E-2"/>
          <c:y val="4.9960875984251973E-2"/>
          <c:w val="0.72797466948116873"/>
          <c:h val="0.82534645669291362"/>
        </c:manualLayout>
      </c:layout>
      <c:barChart>
        <c:barDir val="col"/>
        <c:grouping val="stacked"/>
        <c:ser>
          <c:idx val="0"/>
          <c:order val="0"/>
          <c:tx>
            <c:strRef>
              <c:f>Sheet1!$B$1</c:f>
              <c:strCache>
                <c:ptCount val="1"/>
                <c:pt idx="0">
                  <c:v>39歳以下</c:v>
                </c:pt>
              </c:strCache>
            </c:strRef>
          </c:tx>
          <c:spPr>
            <a:solidFill>
              <a:schemeClr val="accent3">
                <a:lumMod val="20000"/>
                <a:lumOff val="80000"/>
              </a:schemeClr>
            </a:solidFill>
            <a:ln>
              <a:solidFill>
                <a:srgbClr val="00B050"/>
              </a:solidFill>
            </a:ln>
          </c:spPr>
          <c:cat>
            <c:strRef>
              <c:f>Sheet1!$A$2:$A$5</c:f>
              <c:strCache>
                <c:ptCount val="4"/>
                <c:pt idx="0">
                  <c:v>1983（昭和58年）</c:v>
                </c:pt>
                <c:pt idx="1">
                  <c:v>1993（平成5年）</c:v>
                </c:pt>
                <c:pt idx="2">
                  <c:v>2003（平成15年）</c:v>
                </c:pt>
                <c:pt idx="3">
                  <c:v>2013（平成25年）</c:v>
                </c:pt>
              </c:strCache>
            </c:strRef>
          </c:cat>
          <c:val>
            <c:numRef>
              <c:f>Sheet1!$B$2:$B$5</c:f>
              <c:numCache>
                <c:formatCode>General</c:formatCode>
                <c:ptCount val="4"/>
                <c:pt idx="0">
                  <c:v>117</c:v>
                </c:pt>
                <c:pt idx="1">
                  <c:v>52</c:v>
                </c:pt>
                <c:pt idx="2">
                  <c:v>37</c:v>
                </c:pt>
                <c:pt idx="3">
                  <c:v>17</c:v>
                </c:pt>
              </c:numCache>
            </c:numRef>
          </c:val>
        </c:ser>
        <c:ser>
          <c:idx val="1"/>
          <c:order val="1"/>
          <c:tx>
            <c:strRef>
              <c:f>Sheet1!$C$1</c:f>
              <c:strCache>
                <c:ptCount val="1"/>
                <c:pt idx="0">
                  <c:v>40～49歳</c:v>
                </c:pt>
              </c:strCache>
            </c:strRef>
          </c:tx>
          <c:spPr>
            <a:solidFill>
              <a:srgbClr val="00B050"/>
            </a:solidFill>
            <a:ln>
              <a:solidFill>
                <a:srgbClr val="00B050"/>
              </a:solidFill>
            </a:ln>
          </c:spPr>
          <c:cat>
            <c:strRef>
              <c:f>Sheet1!$A$2:$A$5</c:f>
              <c:strCache>
                <c:ptCount val="4"/>
                <c:pt idx="0">
                  <c:v>1983（昭和58年）</c:v>
                </c:pt>
                <c:pt idx="1">
                  <c:v>1993（平成5年）</c:v>
                </c:pt>
                <c:pt idx="2">
                  <c:v>2003（平成15年）</c:v>
                </c:pt>
                <c:pt idx="3">
                  <c:v>2013（平成25年）</c:v>
                </c:pt>
              </c:strCache>
            </c:strRef>
          </c:cat>
          <c:val>
            <c:numRef>
              <c:f>Sheet1!$C$2:$C$5</c:f>
              <c:numCache>
                <c:formatCode>General</c:formatCode>
                <c:ptCount val="4"/>
                <c:pt idx="0">
                  <c:v>101</c:v>
                </c:pt>
                <c:pt idx="1">
                  <c:v>50</c:v>
                </c:pt>
                <c:pt idx="2">
                  <c:v>31</c:v>
                </c:pt>
                <c:pt idx="3">
                  <c:v>12</c:v>
                </c:pt>
              </c:numCache>
            </c:numRef>
          </c:val>
        </c:ser>
        <c:ser>
          <c:idx val="2"/>
          <c:order val="2"/>
          <c:tx>
            <c:strRef>
              <c:f>Sheet1!$D$1</c:f>
              <c:strCache>
                <c:ptCount val="1"/>
                <c:pt idx="0">
                  <c:v>50～59歳</c:v>
                </c:pt>
              </c:strCache>
            </c:strRef>
          </c:tx>
          <c:spPr>
            <a:solidFill>
              <a:schemeClr val="accent6">
                <a:lumMod val="20000"/>
                <a:lumOff val="80000"/>
              </a:schemeClr>
            </a:solidFill>
            <a:ln>
              <a:solidFill>
                <a:schemeClr val="accent6">
                  <a:lumMod val="75000"/>
                </a:schemeClr>
              </a:solidFill>
            </a:ln>
          </c:spPr>
          <c:cat>
            <c:strRef>
              <c:f>Sheet1!$A$2:$A$5</c:f>
              <c:strCache>
                <c:ptCount val="4"/>
                <c:pt idx="0">
                  <c:v>1983（昭和58年）</c:v>
                </c:pt>
                <c:pt idx="1">
                  <c:v>1993（平成5年）</c:v>
                </c:pt>
                <c:pt idx="2">
                  <c:v>2003（平成15年）</c:v>
                </c:pt>
                <c:pt idx="3">
                  <c:v>2013（平成25年）</c:v>
                </c:pt>
              </c:strCache>
            </c:strRef>
          </c:cat>
          <c:val>
            <c:numRef>
              <c:f>Sheet1!$D$2:$D$5</c:f>
              <c:numCache>
                <c:formatCode>General</c:formatCode>
                <c:ptCount val="4"/>
                <c:pt idx="0">
                  <c:v>176</c:v>
                </c:pt>
                <c:pt idx="1">
                  <c:v>86</c:v>
                </c:pt>
                <c:pt idx="2">
                  <c:v>50</c:v>
                </c:pt>
                <c:pt idx="3">
                  <c:v>28</c:v>
                </c:pt>
              </c:numCache>
            </c:numRef>
          </c:val>
        </c:ser>
        <c:ser>
          <c:idx val="3"/>
          <c:order val="3"/>
          <c:tx>
            <c:strRef>
              <c:f>Sheet1!$E$1</c:f>
              <c:strCache>
                <c:ptCount val="1"/>
                <c:pt idx="0">
                  <c:v>60～64歳</c:v>
                </c:pt>
              </c:strCache>
            </c:strRef>
          </c:tx>
          <c:spPr>
            <a:solidFill>
              <a:srgbClr val="00B0F0"/>
            </a:solidFill>
            <a:ln>
              <a:solidFill>
                <a:srgbClr val="00B0F0"/>
              </a:solidFill>
            </a:ln>
          </c:spPr>
          <c:cat>
            <c:strRef>
              <c:f>Sheet1!$A$2:$A$5</c:f>
              <c:strCache>
                <c:ptCount val="4"/>
                <c:pt idx="0">
                  <c:v>1983（昭和58年）</c:v>
                </c:pt>
                <c:pt idx="1">
                  <c:v>1993（平成5年）</c:v>
                </c:pt>
                <c:pt idx="2">
                  <c:v>2003（平成15年）</c:v>
                </c:pt>
                <c:pt idx="3">
                  <c:v>2013（平成25年）</c:v>
                </c:pt>
              </c:strCache>
            </c:strRef>
          </c:cat>
          <c:val>
            <c:numRef>
              <c:f>Sheet1!$E$2:$E$5</c:f>
              <c:numCache>
                <c:formatCode>General</c:formatCode>
                <c:ptCount val="4"/>
                <c:pt idx="0">
                  <c:v>83</c:v>
                </c:pt>
                <c:pt idx="1">
                  <c:v>77</c:v>
                </c:pt>
                <c:pt idx="2">
                  <c:v>43</c:v>
                </c:pt>
                <c:pt idx="3">
                  <c:v>33</c:v>
                </c:pt>
              </c:numCache>
            </c:numRef>
          </c:val>
        </c:ser>
        <c:ser>
          <c:idx val="4"/>
          <c:order val="4"/>
          <c:tx>
            <c:strRef>
              <c:f>Sheet1!$F$1</c:f>
              <c:strCache>
                <c:ptCount val="1"/>
                <c:pt idx="0">
                  <c:v>65歳以上</c:v>
                </c:pt>
              </c:strCache>
            </c:strRef>
          </c:tx>
          <c:spPr>
            <a:solidFill>
              <a:srgbClr val="F79646">
                <a:lumMod val="75000"/>
              </a:srgbClr>
            </a:solidFill>
            <a:ln>
              <a:solidFill>
                <a:schemeClr val="accent6">
                  <a:lumMod val="75000"/>
                </a:schemeClr>
              </a:solidFill>
            </a:ln>
          </c:spPr>
          <c:cat>
            <c:strRef>
              <c:f>Sheet1!$A$2:$A$5</c:f>
              <c:strCache>
                <c:ptCount val="4"/>
                <c:pt idx="0">
                  <c:v>1983（昭和58年）</c:v>
                </c:pt>
                <c:pt idx="1">
                  <c:v>1993（平成5年）</c:v>
                </c:pt>
                <c:pt idx="2">
                  <c:v>2003（平成15年）</c:v>
                </c:pt>
                <c:pt idx="3">
                  <c:v>2013（平成25年）</c:v>
                </c:pt>
              </c:strCache>
            </c:strRef>
          </c:cat>
          <c:val>
            <c:numRef>
              <c:f>Sheet1!$F$2:$F$5</c:f>
              <c:numCache>
                <c:formatCode>General</c:formatCode>
                <c:ptCount val="4"/>
                <c:pt idx="0">
                  <c:v>169</c:v>
                </c:pt>
                <c:pt idx="1">
                  <c:v>175</c:v>
                </c:pt>
                <c:pt idx="2">
                  <c:v>207</c:v>
                </c:pt>
                <c:pt idx="3">
                  <c:v>148</c:v>
                </c:pt>
              </c:numCache>
            </c:numRef>
          </c:val>
        </c:ser>
        <c:overlap val="100"/>
        <c:axId val="154930176"/>
        <c:axId val="154944256"/>
      </c:barChart>
      <c:catAx>
        <c:axId val="154930176"/>
        <c:scaling>
          <c:orientation val="minMax"/>
        </c:scaling>
        <c:axPos val="b"/>
        <c:numFmt formatCode="General" sourceLinked="1"/>
        <c:tickLblPos val="nextTo"/>
        <c:spPr>
          <a:ln>
            <a:solidFill>
              <a:schemeClr val="bg1">
                <a:lumMod val="85000"/>
              </a:schemeClr>
            </a:solidFill>
          </a:ln>
        </c:spPr>
        <c:txPr>
          <a:bodyPr/>
          <a:lstStyle/>
          <a:p>
            <a:pPr>
              <a:defRPr sz="1400">
                <a:solidFill>
                  <a:schemeClr val="accent6">
                    <a:lumMod val="75000"/>
                  </a:schemeClr>
                </a:solidFill>
                <a:latin typeface="HGPｺﾞｼｯｸE" pitchFamily="50" charset="-128"/>
                <a:ea typeface="HGPｺﾞｼｯｸE" pitchFamily="50" charset="-128"/>
              </a:defRPr>
            </a:pPr>
            <a:endParaRPr lang="ja-JP"/>
          </a:p>
        </c:txPr>
        <c:crossAx val="154944256"/>
        <c:crosses val="autoZero"/>
        <c:auto val="1"/>
        <c:lblAlgn val="ctr"/>
        <c:lblOffset val="100"/>
      </c:catAx>
      <c:valAx>
        <c:axId val="154944256"/>
        <c:scaling>
          <c:orientation val="minMax"/>
        </c:scaling>
        <c:axPos val="l"/>
        <c:majorGridlines>
          <c:spPr>
            <a:ln>
              <a:solidFill>
                <a:schemeClr val="bg1">
                  <a:lumMod val="85000"/>
                </a:schemeClr>
              </a:solidFill>
            </a:ln>
          </c:spPr>
        </c:majorGridlines>
        <c:numFmt formatCode="General" sourceLinked="1"/>
        <c:tickLblPos val="nextTo"/>
        <c:spPr>
          <a:ln>
            <a:solidFill>
              <a:schemeClr val="bg1">
                <a:lumMod val="85000"/>
              </a:schemeClr>
            </a:solidFill>
          </a:ln>
        </c:spPr>
        <c:txPr>
          <a:bodyPr/>
          <a:lstStyle/>
          <a:p>
            <a:pPr>
              <a:defRPr>
                <a:solidFill>
                  <a:schemeClr val="accent6">
                    <a:lumMod val="75000"/>
                  </a:schemeClr>
                </a:solidFill>
                <a:latin typeface="HGPｺﾞｼｯｸE" pitchFamily="50" charset="-128"/>
                <a:ea typeface="HGPｺﾞｼｯｸE" pitchFamily="50" charset="-128"/>
              </a:defRPr>
            </a:pPr>
            <a:endParaRPr lang="ja-JP"/>
          </a:p>
        </c:txPr>
        <c:crossAx val="154930176"/>
        <c:crosses val="autoZero"/>
        <c:crossBetween val="between"/>
      </c:valAx>
      <c:spPr>
        <a:ln>
          <a:solidFill>
            <a:schemeClr val="bg1">
              <a:lumMod val="85000"/>
            </a:schemeClr>
          </a:solidFill>
        </a:ln>
      </c:spPr>
    </c:plotArea>
    <c:legend>
      <c:legendPos val="r"/>
      <c:layout>
        <c:manualLayout>
          <c:xMode val="edge"/>
          <c:yMode val="edge"/>
          <c:x val="0.79647682743348802"/>
          <c:y val="0.47447835362925878"/>
          <c:w val="0.1955694894540915"/>
          <c:h val="0.43367495078740237"/>
        </c:manualLayout>
      </c:layout>
      <c:txPr>
        <a:bodyPr/>
        <a:lstStyle/>
        <a:p>
          <a:pPr>
            <a:defRPr>
              <a:solidFill>
                <a:schemeClr val="accent6">
                  <a:lumMod val="75000"/>
                </a:schemeClr>
              </a:solidFill>
              <a:latin typeface="HGPｺﾞｼｯｸM" pitchFamily="50" charset="-128"/>
              <a:ea typeface="HGPｺﾞｼｯｸM" pitchFamily="50" charset="-128"/>
            </a:defRPr>
          </a:pPr>
          <a:endParaRPr lang="ja-JP"/>
        </a:p>
      </c:txPr>
    </c:legend>
    <c:plotVisOnly val="1"/>
  </c:chart>
  <c:txPr>
    <a:bodyPr/>
    <a:lstStyle/>
    <a:p>
      <a:pPr>
        <a:defRPr sz="1800">
          <a:solidFill>
            <a:schemeClr val="tx1"/>
          </a:solidFill>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9065311213759534"/>
          <c:y val="5.0915235978317999E-2"/>
          <c:w val="0.38966815059355386"/>
          <c:h val="0.81747213517948669"/>
        </c:manualLayout>
      </c:layout>
      <c:barChart>
        <c:barDir val="col"/>
        <c:grouping val="stacked"/>
        <c:ser>
          <c:idx val="0"/>
          <c:order val="0"/>
          <c:tx>
            <c:strRef>
              <c:f>Sheet1!$B$1</c:f>
              <c:strCache>
                <c:ptCount val="1"/>
                <c:pt idx="0">
                  <c:v>完全人工光型</c:v>
                </c:pt>
              </c:strCache>
            </c:strRef>
          </c:tx>
          <c:spPr>
            <a:solidFill>
              <a:schemeClr val="accent6">
                <a:lumMod val="20000"/>
                <a:lumOff val="80000"/>
              </a:schemeClr>
            </a:solidFill>
            <a:ln>
              <a:solidFill>
                <a:schemeClr val="accent6">
                  <a:lumMod val="75000"/>
                </a:schemeClr>
              </a:solidFill>
            </a:ln>
          </c:spPr>
          <c:cat>
            <c:strRef>
              <c:f>Sheet1!$A$2:$A$3</c:f>
              <c:strCache>
                <c:ptCount val="2"/>
                <c:pt idx="0">
                  <c:v>2013年</c:v>
                </c:pt>
                <c:pt idx="1">
                  <c:v>2025年</c:v>
                </c:pt>
              </c:strCache>
            </c:strRef>
          </c:cat>
          <c:val>
            <c:numRef>
              <c:f>Sheet1!$B$2:$B$3</c:f>
              <c:numCache>
                <c:formatCode>General</c:formatCode>
                <c:ptCount val="2"/>
                <c:pt idx="0">
                  <c:v>339600</c:v>
                </c:pt>
                <c:pt idx="1">
                  <c:v>4433800</c:v>
                </c:pt>
              </c:numCache>
            </c:numRef>
          </c:val>
        </c:ser>
        <c:ser>
          <c:idx val="1"/>
          <c:order val="1"/>
          <c:tx>
            <c:strRef>
              <c:f>Sheet1!$C$1</c:f>
              <c:strCache>
                <c:ptCount val="1"/>
                <c:pt idx="0">
                  <c:v>完全人工光型・太陽光併用型＋太陽光型</c:v>
                </c:pt>
              </c:strCache>
            </c:strRef>
          </c:tx>
          <c:spPr>
            <a:solidFill>
              <a:schemeClr val="accent6">
                <a:lumMod val="75000"/>
              </a:schemeClr>
            </a:solidFill>
            <a:ln>
              <a:solidFill>
                <a:srgbClr val="F79646">
                  <a:lumMod val="75000"/>
                </a:srgbClr>
              </a:solidFill>
            </a:ln>
          </c:spPr>
          <c:cat>
            <c:strRef>
              <c:f>Sheet1!$A$2:$A$3</c:f>
              <c:strCache>
                <c:ptCount val="2"/>
                <c:pt idx="0">
                  <c:v>2013年</c:v>
                </c:pt>
                <c:pt idx="1">
                  <c:v>2025年</c:v>
                </c:pt>
              </c:strCache>
            </c:strRef>
          </c:cat>
          <c:val>
            <c:numRef>
              <c:f>Sheet1!$C$2:$C$3</c:f>
              <c:numCache>
                <c:formatCode>General</c:formatCode>
                <c:ptCount val="2"/>
                <c:pt idx="0">
                  <c:v>1991900</c:v>
                </c:pt>
                <c:pt idx="1">
                  <c:v>10569000</c:v>
                </c:pt>
              </c:numCache>
            </c:numRef>
          </c:val>
        </c:ser>
        <c:overlap val="100"/>
        <c:axId val="169902464"/>
        <c:axId val="169904000"/>
      </c:barChart>
      <c:catAx>
        <c:axId val="169902464"/>
        <c:scaling>
          <c:orientation val="minMax"/>
        </c:scaling>
        <c:axPos val="b"/>
        <c:tickLblPos val="nextTo"/>
        <c:crossAx val="169904000"/>
        <c:crosses val="autoZero"/>
        <c:auto val="1"/>
        <c:lblAlgn val="ctr"/>
        <c:lblOffset val="100"/>
      </c:catAx>
      <c:valAx>
        <c:axId val="169904000"/>
        <c:scaling>
          <c:orientation val="minMax"/>
          <c:max val="16000000"/>
          <c:min val="0"/>
        </c:scaling>
        <c:axPos val="l"/>
        <c:majorGridlines/>
        <c:minorGridlines/>
        <c:numFmt formatCode="#,##0_);\(#,##0\)" sourceLinked="0"/>
        <c:tickLblPos val="nextTo"/>
        <c:crossAx val="169902464"/>
        <c:crosses val="autoZero"/>
        <c:crossBetween val="between"/>
        <c:majorUnit val="5000000"/>
      </c:valAx>
    </c:plotArea>
    <c:legend>
      <c:legendPos val="r"/>
      <c:layout>
        <c:manualLayout>
          <c:xMode val="edge"/>
          <c:yMode val="edge"/>
          <c:x val="0.60947900571487812"/>
          <c:y val="0.72126553228026113"/>
          <c:w val="0.34947505428465603"/>
          <c:h val="0.27720993963633622"/>
        </c:manualLayout>
      </c:layout>
      <c:txPr>
        <a:bodyPr/>
        <a:lstStyle/>
        <a:p>
          <a:pPr>
            <a:defRPr sz="1600">
              <a:latin typeface="HGPｺﾞｼｯｸM" pitchFamily="50" charset="-128"/>
              <a:ea typeface="HGPｺﾞｼｯｸM" pitchFamily="50" charset="-128"/>
            </a:defRPr>
          </a:pPr>
          <a:endParaRPr lang="ja-JP"/>
        </a:p>
      </c:txPr>
    </c:legend>
    <c:plotVisOnly val="1"/>
  </c:chart>
  <c:txPr>
    <a:bodyPr/>
    <a:lstStyle/>
    <a:p>
      <a:pPr>
        <a:defRPr sz="1800"/>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EBA7BB5-1225-41FB-859D-31A479F6CD9F}" type="datetimeFigureOut">
              <a:rPr kumimoji="1" lang="ja-JP" altLang="en-US" smtClean="0"/>
              <a:pPr/>
              <a:t>2014/12/26</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0D634DD-06F2-4F3A-899A-128572ED42A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1FF9D20-8563-49C2-8C18-DC763BBDC846}" type="datetimeFigureOut">
              <a:rPr kumimoji="1" lang="ja-JP" altLang="en-US" smtClean="0"/>
              <a:pPr/>
              <a:t>2014/12/26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C897E7A-E009-4A2B-9A64-F4033D3DA31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kern="1200" dirty="0" smtClean="0">
                <a:solidFill>
                  <a:schemeClr val="tx1"/>
                </a:solidFill>
                <a:latin typeface="+mn-lt"/>
                <a:ea typeface="+mn-ea"/>
                <a:cs typeface="+mn-cs"/>
              </a:rPr>
              <a:t>矢野経済研究所調べ</a:t>
            </a:r>
            <a:endParaRPr kumimoji="1" lang="en-US" altLang="ja-JP" sz="1200" b="0" i="0" kern="1200" dirty="0" smtClean="0">
              <a:solidFill>
                <a:schemeClr val="tx1"/>
              </a:solidFill>
              <a:latin typeface="+mn-lt"/>
              <a:ea typeface="+mn-ea"/>
              <a:cs typeface="+mn-cs"/>
            </a:endParaRPr>
          </a:p>
          <a:p>
            <a:r>
              <a:rPr kumimoji="1" lang="en-US" altLang="ja-JP" dirty="0" smtClean="0"/>
              <a:t>http://www.yano.co.jp/press/press.php/001213</a:t>
            </a:r>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latin typeface="HGPｺﾞｼｯｸM" pitchFamily="50" charset="-128"/>
                <a:ea typeface="HGPｺﾞｼｯｸM" pitchFamily="50" charset="-128"/>
              </a:rPr>
              <a:t>http://journal.jp.fujitsu.com/2014/04/04/04/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latin typeface="HGPｺﾞｼｯｸM" pitchFamily="50" charset="-128"/>
                <a:ea typeface="HGPｺﾞｼｯｸM" pitchFamily="50" charset="-128"/>
              </a:rPr>
              <a:t>http://jp.fujitsu.com/solutions/cloud/agri/vegetable-plant/#feature</a:t>
            </a: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b="0" i="0" kern="1200" dirty="0" err="1" smtClean="0">
                <a:solidFill>
                  <a:schemeClr val="tx1"/>
                </a:solidFill>
                <a:latin typeface="+mn-lt"/>
                <a:ea typeface="+mn-ea"/>
                <a:cs typeface="+mn-cs"/>
              </a:rPr>
              <a:t>Aizu</a:t>
            </a:r>
            <a:r>
              <a:rPr kumimoji="1" lang="en-US" altLang="ja-JP" sz="1200" b="0" i="0" kern="1200" dirty="0" smtClean="0">
                <a:solidFill>
                  <a:schemeClr val="tx1"/>
                </a:solidFill>
                <a:latin typeface="+mn-lt"/>
                <a:ea typeface="+mn-ea"/>
                <a:cs typeface="+mn-cs"/>
              </a:rPr>
              <a:t>-Wakamatsu Plant 【FUJITSU JOURNAL</a:t>
            </a:r>
            <a:r>
              <a:rPr kumimoji="1" lang="ja-JP" altLang="en-US" sz="1200" b="0" i="0" kern="1200" dirty="0" smtClean="0">
                <a:solidFill>
                  <a:schemeClr val="tx1"/>
                </a:solidFill>
                <a:latin typeface="+mn-lt"/>
                <a:ea typeface="+mn-ea"/>
                <a:cs typeface="+mn-cs"/>
              </a:rPr>
              <a:t>（富士通ジャーナル）</a:t>
            </a:r>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https://www.youtube.com/watch?v=AoFZD-YUb38</a:t>
            </a:r>
          </a:p>
          <a:p>
            <a:endParaRPr kumimoji="1" lang="en-US" altLang="ja-JP"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latin typeface="+mn-lt"/>
                <a:ea typeface="+mn-ea"/>
                <a:cs typeface="+mn-cs"/>
              </a:rPr>
              <a:t>低カリウムレタスができるまで</a:t>
            </a:r>
            <a:r>
              <a:rPr kumimoji="1" lang="en-US" altLang="ja-JP" sz="1200" b="0" i="0" kern="1200" dirty="0" smtClean="0">
                <a:solidFill>
                  <a:schemeClr val="tx1"/>
                </a:solidFill>
                <a:latin typeface="+mn-lt"/>
                <a:ea typeface="+mn-ea"/>
                <a:cs typeface="+mn-cs"/>
              </a:rPr>
              <a:t>【FUJITSU JOURNAL</a:t>
            </a:r>
            <a:r>
              <a:rPr kumimoji="1" lang="ja-JP" altLang="en-US" sz="1200" b="0" i="0" kern="1200" dirty="0" smtClean="0">
                <a:solidFill>
                  <a:schemeClr val="tx1"/>
                </a:solidFill>
                <a:latin typeface="+mn-lt"/>
                <a:ea typeface="+mn-ea"/>
                <a:cs typeface="+mn-cs"/>
              </a:rPr>
              <a:t>（富士通ジャーナル）</a:t>
            </a:r>
            <a:r>
              <a:rPr kumimoji="1" lang="en-US" altLang="ja-JP"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latin typeface="+mn-lt"/>
                <a:ea typeface="+mn-ea"/>
                <a:cs typeface="+mn-cs"/>
              </a:rPr>
              <a:t>https://www.youtube.com/watch?v=7Ma6PUdmRas</a:t>
            </a:r>
          </a:p>
          <a:p>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b="0" i="0" kern="1200" dirty="0" smtClean="0">
                <a:solidFill>
                  <a:schemeClr val="tx1"/>
                </a:solidFill>
                <a:latin typeface="+mn-lt"/>
                <a:ea typeface="+mn-ea"/>
                <a:cs typeface="+mn-cs"/>
              </a:rPr>
              <a:t>http://www.calbee.co.jp/onlineshop/</a:t>
            </a:r>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b="0" i="0" kern="1200" dirty="0" smtClean="0">
                <a:solidFill>
                  <a:schemeClr val="tx1"/>
                </a:solidFill>
                <a:latin typeface="+mn-lt"/>
                <a:ea typeface="+mn-ea"/>
                <a:cs typeface="+mn-cs"/>
              </a:rPr>
              <a:t>Akisai</a:t>
            </a:r>
            <a:r>
              <a:rPr kumimoji="1" lang="ja-JP" altLang="en-US" sz="1200" b="0" i="0" kern="1200" dirty="0" smtClean="0">
                <a:solidFill>
                  <a:schemeClr val="tx1"/>
                </a:solidFill>
                <a:latin typeface="+mn-lt"/>
                <a:ea typeface="+mn-ea"/>
                <a:cs typeface="+mn-cs"/>
              </a:rPr>
              <a:t>農場 ご紹介</a:t>
            </a:r>
            <a:endParaRPr kumimoji="1" lang="en-US" altLang="ja-JP"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https://www.youtube.com/watch?v=v5tAjPbFVIU</a:t>
            </a:r>
            <a:endParaRPr kumimoji="1" lang="ja-JP" altLang="en-US" sz="1200" b="0" i="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http://journal.jp.fujitsu.com/2014/04/04/04/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http://jp.fujitsu.com/solutions/cloud/agri/vegetable-plant/#feature</a:t>
            </a: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http://journal.jp.fujitsu.com/2014/04/04/04/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http://jp.fujitsu.com/solutions/cloud/agri/vegetable-plant/#feature</a:t>
            </a: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zh-TW" altLang="en-US" sz="1200" b="0" i="0" kern="1200" dirty="0" smtClean="0">
                <a:solidFill>
                  <a:schemeClr val="tx1"/>
                </a:solidFill>
                <a:latin typeface="+mn-lt"/>
                <a:ea typeface="+mn-ea"/>
                <a:cs typeface="+mn-cs"/>
              </a:rPr>
              <a:t>農業構造動態調査</a:t>
            </a:r>
            <a:endParaRPr kumimoji="1" lang="en-US" altLang="zh-TW" sz="1200" b="0" i="0" kern="1200" dirty="0" smtClean="0">
              <a:solidFill>
                <a:schemeClr val="tx1"/>
              </a:solidFill>
              <a:latin typeface="+mn-lt"/>
              <a:ea typeface="+mn-ea"/>
              <a:cs typeface="+mn-cs"/>
            </a:endParaRPr>
          </a:p>
          <a:p>
            <a:r>
              <a:rPr kumimoji="1" lang="en-US" altLang="ja-JP" sz="1200" b="0" i="0" kern="1200" dirty="0" smtClean="0">
                <a:solidFill>
                  <a:schemeClr val="tx1"/>
                </a:solidFill>
                <a:latin typeface="+mn-lt"/>
                <a:ea typeface="+mn-ea"/>
                <a:cs typeface="+mn-cs"/>
              </a:rPr>
              <a:t>1-4-2</a:t>
            </a:r>
            <a:r>
              <a:rPr kumimoji="1" lang="ja-JP" altLang="en-US" sz="1200" b="0" i="0" kern="1200" dirty="0" smtClean="0">
                <a:solidFill>
                  <a:schemeClr val="tx1"/>
                </a:solidFill>
                <a:latin typeface="+mn-lt"/>
                <a:ea typeface="+mn-ea"/>
                <a:cs typeface="+mn-cs"/>
              </a:rPr>
              <a:t>　</a:t>
            </a:r>
            <a:r>
              <a:rPr kumimoji="1" lang="zh-TW" altLang="en-US" sz="1200" b="0" i="0" kern="1200" dirty="0" smtClean="0">
                <a:solidFill>
                  <a:schemeClr val="tx1"/>
                </a:solidFill>
                <a:latin typeface="+mn-lt"/>
                <a:ea typeface="+mn-ea"/>
                <a:cs typeface="+mn-cs"/>
              </a:rPr>
              <a:t>全国農業地域別　販売農家　農家人口、就業構造</a:t>
            </a:r>
            <a:endParaRPr kumimoji="1" lang="en-US" altLang="zh-TW" sz="1200" b="0" i="0" kern="1200" dirty="0" smtClean="0">
              <a:solidFill>
                <a:schemeClr val="tx1"/>
              </a:solidFill>
              <a:latin typeface="+mn-lt"/>
              <a:ea typeface="+mn-ea"/>
              <a:cs typeface="+mn-cs"/>
            </a:endParaRPr>
          </a:p>
          <a:p>
            <a:r>
              <a:rPr kumimoji="1" lang="ja-JP" altLang="en-US" sz="1200" b="0" i="0" kern="1200" dirty="0" smtClean="0">
                <a:solidFill>
                  <a:schemeClr val="tx1"/>
                </a:solidFill>
                <a:latin typeface="+mn-lt"/>
                <a:ea typeface="+mn-ea"/>
                <a:cs typeface="+mn-cs"/>
              </a:rPr>
              <a:t>オ 年齢別農業就業人口 </a:t>
            </a:r>
            <a:r>
              <a:rPr kumimoji="1" lang="en-US" altLang="ja-JP" sz="1200" b="0" i="0" kern="1200" dirty="0" smtClean="0">
                <a:solidFill>
                  <a:schemeClr val="tx1"/>
                </a:solidFill>
                <a:latin typeface="+mn-lt"/>
                <a:ea typeface="+mn-ea"/>
                <a:cs typeface="+mn-cs"/>
              </a:rPr>
              <a:t>- </a:t>
            </a:r>
            <a:r>
              <a:rPr kumimoji="1" lang="ja-JP" altLang="en-US" sz="1200" b="0" i="0" kern="1200" dirty="0" smtClean="0">
                <a:solidFill>
                  <a:schemeClr val="tx1"/>
                </a:solidFill>
                <a:latin typeface="+mn-lt"/>
                <a:ea typeface="+mn-ea"/>
                <a:cs typeface="+mn-cs"/>
              </a:rPr>
              <a:t>（自営農業に主として従事した世帯員数）（男女別）</a:t>
            </a:r>
            <a:endParaRPr kumimoji="1" lang="zh-TW" altLang="en-US" sz="1200" b="0" i="0" kern="1200" dirty="0" smtClean="0">
              <a:solidFill>
                <a:schemeClr val="tx1"/>
              </a:solidFill>
              <a:latin typeface="+mn-lt"/>
              <a:ea typeface="+mn-ea"/>
              <a:cs typeface="+mn-cs"/>
            </a:endParaRPr>
          </a:p>
          <a:p>
            <a:r>
              <a:rPr kumimoji="1" lang="en-US" altLang="zh-TW" sz="1200" b="0" i="0" kern="1200" dirty="0" smtClean="0">
                <a:solidFill>
                  <a:schemeClr val="tx1"/>
                </a:solidFill>
                <a:latin typeface="+mn-lt"/>
                <a:ea typeface="+mn-ea"/>
                <a:cs typeface="+mn-cs"/>
              </a:rPr>
              <a:t>http://www.e-stat.go.jp/SG1/estat/List.do?lid=000001117321</a:t>
            </a:r>
          </a:p>
          <a:p>
            <a:r>
              <a:rPr kumimoji="1" lang="zh-TW" altLang="en-US" sz="1200" b="0" i="0" kern="1200" dirty="0" smtClean="0">
                <a:solidFill>
                  <a:schemeClr val="tx1"/>
                </a:solidFill>
                <a:latin typeface="+mn-lt"/>
                <a:ea typeface="+mn-ea"/>
                <a:cs typeface="+mn-cs"/>
              </a:rPr>
              <a:t>農業構造動態調査報告書</a:t>
            </a:r>
            <a:endParaRPr kumimoji="1" lang="en-US" altLang="zh-TW" sz="1200" b="0" i="0" kern="1200" dirty="0" smtClean="0">
              <a:solidFill>
                <a:schemeClr val="tx1"/>
              </a:solidFill>
              <a:latin typeface="+mn-lt"/>
              <a:ea typeface="+mn-ea"/>
              <a:cs typeface="+mn-cs"/>
            </a:endParaRPr>
          </a:p>
          <a:p>
            <a:r>
              <a:rPr kumimoji="1" lang="ja-JP" altLang="en-US" sz="1200" b="0" i="0" kern="1200" dirty="0" smtClean="0">
                <a:solidFill>
                  <a:schemeClr val="tx1"/>
                </a:solidFill>
                <a:latin typeface="+mn-lt"/>
                <a:ea typeface="+mn-ea"/>
                <a:cs typeface="+mn-cs"/>
              </a:rPr>
              <a:t>２－３　農家の人口及び労働力累年統計　</a:t>
            </a:r>
            <a:r>
              <a:rPr kumimoji="1" lang="zh-TW" altLang="en-US" sz="1200" b="0" i="0" kern="1200" dirty="0" smtClean="0">
                <a:solidFill>
                  <a:schemeClr val="tx1"/>
                </a:solidFill>
                <a:latin typeface="+mn-lt"/>
                <a:ea typeface="+mn-ea"/>
                <a:cs typeface="+mn-cs"/>
              </a:rPr>
              <a:t>年齢別農業就業人口 </a:t>
            </a:r>
            <a:r>
              <a:rPr kumimoji="1" lang="en-US" altLang="zh-TW" sz="1200" b="0" i="0" kern="1200" dirty="0" smtClean="0">
                <a:solidFill>
                  <a:schemeClr val="tx1"/>
                </a:solidFill>
                <a:latin typeface="+mn-lt"/>
                <a:ea typeface="+mn-ea"/>
                <a:cs typeface="+mn-cs"/>
              </a:rPr>
              <a:t>- </a:t>
            </a:r>
            <a:r>
              <a:rPr kumimoji="1" lang="zh-TW" altLang="en-US" sz="1200" b="0" i="0" kern="1200" dirty="0" smtClean="0">
                <a:solidFill>
                  <a:schemeClr val="tx1"/>
                </a:solidFill>
                <a:latin typeface="+mn-lt"/>
                <a:ea typeface="+mn-ea"/>
                <a:cs typeface="+mn-cs"/>
              </a:rPr>
              <a:t>全国</a:t>
            </a:r>
            <a:r>
              <a:rPr kumimoji="1" lang="en-US" altLang="zh-TW" sz="1200" b="0" i="0" kern="1200" dirty="0" smtClean="0">
                <a:solidFill>
                  <a:schemeClr val="tx1"/>
                </a:solidFill>
                <a:latin typeface="+mn-lt"/>
                <a:ea typeface="+mn-ea"/>
                <a:cs typeface="+mn-cs"/>
              </a:rPr>
              <a:t>(</a:t>
            </a:r>
            <a:r>
              <a:rPr kumimoji="1" lang="zh-TW" altLang="en-US" sz="1200" b="0" i="0" kern="1200" dirty="0" smtClean="0">
                <a:solidFill>
                  <a:schemeClr val="tx1"/>
                </a:solidFill>
                <a:latin typeface="+mn-lt"/>
                <a:ea typeface="+mn-ea"/>
                <a:cs typeface="+mn-cs"/>
              </a:rPr>
              <a:t>昭和</a:t>
            </a:r>
            <a:r>
              <a:rPr kumimoji="1" lang="en-US" altLang="zh-TW" sz="1200" b="0" i="0" kern="1200" dirty="0" smtClean="0">
                <a:solidFill>
                  <a:schemeClr val="tx1"/>
                </a:solidFill>
                <a:latin typeface="+mn-lt"/>
                <a:ea typeface="+mn-ea"/>
                <a:cs typeface="+mn-cs"/>
              </a:rPr>
              <a:t>51</a:t>
            </a:r>
            <a:r>
              <a:rPr kumimoji="1" lang="zh-TW" altLang="en-US" sz="1200" b="0" i="0" kern="1200" dirty="0" smtClean="0">
                <a:solidFill>
                  <a:schemeClr val="tx1"/>
                </a:solidFill>
                <a:latin typeface="+mn-lt"/>
                <a:ea typeface="+mn-ea"/>
                <a:cs typeface="+mn-cs"/>
              </a:rPr>
              <a:t>年～平成</a:t>
            </a:r>
            <a:r>
              <a:rPr kumimoji="1" lang="en-US" altLang="zh-TW" sz="1200" b="0" i="0" kern="1200" dirty="0" smtClean="0">
                <a:solidFill>
                  <a:schemeClr val="tx1"/>
                </a:solidFill>
                <a:latin typeface="+mn-lt"/>
                <a:ea typeface="+mn-ea"/>
                <a:cs typeface="+mn-cs"/>
              </a:rPr>
              <a:t>16</a:t>
            </a:r>
            <a:r>
              <a:rPr kumimoji="1" lang="zh-TW" altLang="en-US" sz="1200" b="0" i="0" kern="1200" dirty="0" smtClean="0">
                <a:solidFill>
                  <a:schemeClr val="tx1"/>
                </a:solidFill>
                <a:latin typeface="+mn-lt"/>
                <a:ea typeface="+mn-ea"/>
                <a:cs typeface="+mn-cs"/>
              </a:rPr>
              <a:t>年</a:t>
            </a:r>
            <a:r>
              <a:rPr kumimoji="1" lang="en-US" altLang="zh-TW" sz="1200" b="0" i="0" kern="1200" dirty="0" smtClean="0">
                <a:solidFill>
                  <a:schemeClr val="tx1"/>
                </a:solidFill>
                <a:latin typeface="+mn-lt"/>
                <a:ea typeface="+mn-ea"/>
                <a:cs typeface="+mn-cs"/>
              </a:rPr>
              <a:t>)</a:t>
            </a:r>
          </a:p>
          <a:p>
            <a:r>
              <a:rPr kumimoji="1" lang="en-US" altLang="ja-JP" dirty="0" smtClean="0"/>
              <a:t>http://www.e-stat.go.jp/SG1/estat/List.do?lid=000001061255</a:t>
            </a:r>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http://journal.jp.fujitsu.com/2014/04/04/04/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HGPｺﾞｼｯｸM" pitchFamily="50" charset="-128"/>
                <a:ea typeface="HGPｺﾞｼｯｸM" pitchFamily="50" charset="-128"/>
              </a:rPr>
              <a:t>http://jp.fujitsu.com/solutions/cloud/agri/vegetable-plant/#feature</a:t>
            </a: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1" dirty="0" smtClean="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1" dirty="0" smtClean="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2014/12/26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F59E2-39C4-44FB-A737-13700AA14536}" type="datetimeFigureOut">
              <a:rPr kumimoji="1" lang="ja-JP" altLang="en-US" smtClean="0"/>
              <a:pPr/>
              <a:t>2014/12/26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499D2-1D35-4FB5-80A8-6BA5E6276A1C}" type="slidenum">
              <a:rPr kumimoji="1" lang="ja-JP" altLang="en-US" smtClean="0"/>
              <a:pPr/>
              <a:t>&lt;#&gt;</a:t>
            </a:fld>
            <a:endParaRPr kumimoji="1" lang="ja-JP" altLang="en-US"/>
          </a:p>
        </p:txBody>
      </p:sp>
      <p:sp>
        <p:nvSpPr>
          <p:cNvPr id="7" name="正方形/長方形 6"/>
          <p:cNvSpPr/>
          <p:nvPr userDrawn="1"/>
        </p:nvSpPr>
        <p:spPr>
          <a:xfrm>
            <a:off x="0" y="0"/>
            <a:ext cx="9144000"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6624736"/>
            <a:ext cx="9144000"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3.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6624736"/>
            <a:ext cx="9144000"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1784" y="521097"/>
            <a:ext cx="7772400" cy="2835895"/>
          </a:xfrm>
        </p:spPr>
        <p:txBody>
          <a:bodyPr>
            <a:normAutofit/>
          </a:bodyPr>
          <a:lstStyle/>
          <a:p>
            <a:pPr algn="l"/>
            <a:r>
              <a:rPr kumimoji="1" lang="en-US" altLang="ja-JP" dirty="0" smtClean="0">
                <a:solidFill>
                  <a:schemeClr val="accent6">
                    <a:lumMod val="75000"/>
                  </a:schemeClr>
                </a:solidFill>
                <a:latin typeface="HGPｺﾞｼｯｸM" pitchFamily="50" charset="-128"/>
                <a:ea typeface="HGPｺﾞｼｯｸM" pitchFamily="50" charset="-128"/>
              </a:rPr>
              <a:t>『</a:t>
            </a:r>
            <a:r>
              <a:rPr kumimoji="1" lang="ja-JP" altLang="en-US" dirty="0" smtClean="0">
                <a:solidFill>
                  <a:schemeClr val="accent6">
                    <a:lumMod val="75000"/>
                  </a:schemeClr>
                </a:solidFill>
                <a:latin typeface="HGPｺﾞｼｯｸM" pitchFamily="50" charset="-128"/>
                <a:ea typeface="HGPｺﾞｼｯｸM" pitchFamily="50" charset="-128"/>
              </a:rPr>
              <a:t>情報科＋</a:t>
            </a:r>
            <a:r>
              <a:rPr kumimoji="1" lang="en-US" altLang="ja-JP" dirty="0" smtClean="0">
                <a:solidFill>
                  <a:schemeClr val="accent6">
                    <a:lumMod val="75000"/>
                  </a:schemeClr>
                </a:solidFill>
                <a:latin typeface="HGPｺﾞｼｯｸM" pitchFamily="50" charset="-128"/>
                <a:ea typeface="HGPｺﾞｼｯｸM" pitchFamily="50" charset="-128"/>
              </a:rPr>
              <a:t>』</a:t>
            </a:r>
            <a:r>
              <a:rPr kumimoji="1" lang="en-US" altLang="ja-JP" sz="1100" dirty="0" smtClean="0">
                <a:latin typeface="HGPｺﾞｼｯｸM" pitchFamily="50" charset="-128"/>
                <a:ea typeface="HGPｺﾞｼｯｸM" pitchFamily="50" charset="-128"/>
              </a:rPr>
              <a:t/>
            </a:r>
            <a:br>
              <a:rPr kumimoji="1" lang="en-US" altLang="ja-JP" sz="1100" dirty="0" smtClean="0">
                <a:latin typeface="HGPｺﾞｼｯｸM" pitchFamily="50" charset="-128"/>
                <a:ea typeface="HGPｺﾞｼｯｸM" pitchFamily="50" charset="-128"/>
              </a:rPr>
            </a:br>
            <a:r>
              <a:rPr kumimoji="1" lang="en-US" altLang="ja-JP" sz="1100" dirty="0" smtClean="0">
                <a:latin typeface="HGPｺﾞｼｯｸE" pitchFamily="50" charset="-128"/>
                <a:ea typeface="HGPｺﾞｼｯｸE" pitchFamily="50" charset="-128"/>
              </a:rPr>
              <a:t/>
            </a:r>
            <a:br>
              <a:rPr kumimoji="1" lang="en-US" altLang="ja-JP" sz="1100" dirty="0" smtClean="0">
                <a:latin typeface="HGPｺﾞｼｯｸE" pitchFamily="50" charset="-128"/>
                <a:ea typeface="HGPｺﾞｼｯｸE" pitchFamily="50" charset="-128"/>
              </a:rPr>
            </a:br>
            <a:r>
              <a:rPr kumimoji="1" lang="en-US" altLang="ja-JP" sz="1100" dirty="0" smtClean="0">
                <a:latin typeface="HGPｺﾞｼｯｸE" pitchFamily="50" charset="-128"/>
                <a:ea typeface="HGPｺﾞｼｯｸE" pitchFamily="50" charset="-128"/>
              </a:rPr>
              <a:t/>
            </a:r>
            <a:br>
              <a:rPr kumimoji="1" lang="en-US" altLang="ja-JP" sz="1100" dirty="0" smtClean="0">
                <a:latin typeface="HGPｺﾞｼｯｸE" pitchFamily="50" charset="-128"/>
                <a:ea typeface="HGPｺﾞｼｯｸE" pitchFamily="50" charset="-128"/>
              </a:rPr>
            </a:br>
            <a:r>
              <a:rPr kumimoji="1" lang="en-US" altLang="ja-JP" sz="2000" dirty="0" smtClean="0">
                <a:latin typeface="HGPｺﾞｼｯｸM" pitchFamily="50" charset="-128"/>
                <a:ea typeface="HGPｺﾞｼｯｸM" pitchFamily="50" charset="-128"/>
              </a:rPr>
              <a:t>No.003</a:t>
            </a:r>
            <a:r>
              <a:rPr kumimoji="1" lang="ja-JP" altLang="en-US" sz="2000" dirty="0" smtClean="0">
                <a:latin typeface="HGPｺﾞｼｯｸM" pitchFamily="50" charset="-128"/>
                <a:ea typeface="HGPｺﾞｼｯｸM" pitchFamily="50" charset="-128"/>
              </a:rPr>
              <a:t>連動 </a:t>
            </a:r>
            <a:r>
              <a:rPr kumimoji="1" lang="en-US" altLang="ja-JP" dirty="0" smtClean="0">
                <a:latin typeface="HGPｺﾞｼｯｸE" pitchFamily="50" charset="-128"/>
                <a:ea typeface="HGPｺﾞｼｯｸE" pitchFamily="50" charset="-128"/>
              </a:rPr>
              <a:t/>
            </a:r>
            <a:br>
              <a:rPr kumimoji="1" lang="en-US" altLang="ja-JP" dirty="0" smtClean="0">
                <a:latin typeface="HGPｺﾞｼｯｸE" pitchFamily="50" charset="-128"/>
                <a:ea typeface="HGPｺﾞｼｯｸE" pitchFamily="50" charset="-128"/>
              </a:rPr>
            </a:br>
            <a:r>
              <a:rPr lang="ja-JP" altLang="en-US" sz="3600" dirty="0" smtClean="0">
                <a:latin typeface="HGPｺﾞｼｯｸE" pitchFamily="50" charset="-128"/>
                <a:ea typeface="HGPｺﾞｼｯｸE" pitchFamily="50" charset="-128"/>
              </a:rPr>
              <a:t>授業スライド 作成用素材</a:t>
            </a:r>
            <a:endParaRPr kumimoji="1" lang="ja-JP" altLang="en-US" sz="3600" dirty="0">
              <a:latin typeface="HGPｺﾞｼｯｸE" pitchFamily="50" charset="-128"/>
              <a:ea typeface="HGPｺﾞｼｯｸE" pitchFamily="50" charset="-128"/>
            </a:endParaRPr>
          </a:p>
        </p:txBody>
      </p:sp>
      <p:sp>
        <p:nvSpPr>
          <p:cNvPr id="9" name="サブタイトル 5"/>
          <p:cNvSpPr txBox="1">
            <a:spLocks/>
          </p:cNvSpPr>
          <p:nvPr/>
        </p:nvSpPr>
        <p:spPr>
          <a:xfrm>
            <a:off x="609328" y="5589240"/>
            <a:ext cx="7635080" cy="504056"/>
          </a:xfrm>
          <a:prstGeom prst="rect">
            <a:avLst/>
          </a:prstGeom>
        </p:spPr>
        <p:txBody>
          <a:bodyPr vert="horz" lIns="91440" tIns="45720" rIns="91440" bIns="45720" rtlCol="0">
            <a:normAutofit/>
          </a:bodyPr>
          <a:lstStyle/>
          <a:p>
            <a:pPr lvl="0">
              <a:spcBef>
                <a:spcPct val="20000"/>
              </a:spcBef>
            </a:pPr>
            <a:r>
              <a:rPr lang="ja-JP" altLang="en-US" sz="1700" dirty="0" smtClean="0">
                <a:solidFill>
                  <a:srgbClr val="FF0000"/>
                </a:solidFill>
                <a:latin typeface="HGPｺﾞｼｯｸM" pitchFamily="50" charset="-128"/>
                <a:ea typeface="HGPｺﾞｼｯｸM" pitchFamily="50" charset="-128"/>
              </a:rPr>
              <a:t>▶</a:t>
            </a:r>
            <a:r>
              <a:rPr lang="ja-JP" altLang="en-US" sz="1700" dirty="0" smtClean="0">
                <a:latin typeface="HGPｺﾞｼｯｸM" pitchFamily="50" charset="-128"/>
                <a:ea typeface="HGPｺﾞｼｯｸM" pitchFamily="50" charset="-128"/>
              </a:rPr>
              <a:t>スライドの一部には，ノート欄にも記述がございます。合わせてご参照ください。</a:t>
            </a:r>
            <a:endParaRPr lang="ja-JP" altLang="en-US" sz="1700" dirty="0">
              <a:latin typeface="HGPｺﾞｼｯｸM" pitchFamily="50" charset="-128"/>
              <a:ea typeface="HGPｺﾞｼｯｸM" pitchFamily="50" charset="-128"/>
            </a:endParaRPr>
          </a:p>
        </p:txBody>
      </p:sp>
      <p:sp>
        <p:nvSpPr>
          <p:cNvPr id="10" name="テキスト ボックス 9"/>
          <p:cNvSpPr txBox="1"/>
          <p:nvPr/>
        </p:nvSpPr>
        <p:spPr>
          <a:xfrm>
            <a:off x="611560" y="3356992"/>
            <a:ext cx="4896544" cy="1692771"/>
          </a:xfrm>
          <a:prstGeom prst="rect">
            <a:avLst/>
          </a:prstGeom>
          <a:noFill/>
        </p:spPr>
        <p:txBody>
          <a:bodyPr wrap="square" rtlCol="0">
            <a:spAutoFit/>
          </a:bodyPr>
          <a:lstStyle/>
          <a:p>
            <a:r>
              <a:rPr lang="ja-JP" altLang="en-US" dirty="0" smtClean="0">
                <a:solidFill>
                  <a:srgbClr val="FF0000"/>
                </a:solidFill>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写真・図版</a:t>
            </a:r>
            <a:r>
              <a:rPr lang="ja-JP" altLang="en-US" dirty="0" smtClean="0">
                <a:latin typeface="HGPｺﾞｼｯｸM" pitchFamily="50" charset="-128"/>
                <a:ea typeface="HGPｺﾞｼｯｸM" pitchFamily="50" charset="-128"/>
              </a:rPr>
              <a:t>提供    </a:t>
            </a:r>
            <a:r>
              <a:rPr lang="ja-JP" altLang="en-US" dirty="0" smtClean="0">
                <a:latin typeface="HGPｺﾞｼｯｸM" pitchFamily="50" charset="-128"/>
                <a:ea typeface="HGPｺﾞｼｯｸM" pitchFamily="50" charset="-128"/>
              </a:rPr>
              <a:t>　カルビ</a:t>
            </a:r>
            <a:r>
              <a:rPr lang="en-US" altLang="ja-JP" dirty="0" smtClean="0">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株式会社</a:t>
            </a:r>
            <a:endParaRPr lang="en-US" altLang="ja-JP" dirty="0" smtClean="0">
              <a:latin typeface="HGPｺﾞｼｯｸM" pitchFamily="50" charset="-128"/>
              <a:ea typeface="HGPｺﾞｼｯｸM" pitchFamily="50" charset="-128"/>
            </a:endParaRPr>
          </a:p>
          <a:p>
            <a:r>
              <a:rPr lang="ja-JP" altLang="en-US" dirty="0" smtClean="0">
                <a:latin typeface="HGPｺﾞｼｯｸM" pitchFamily="50" charset="-128"/>
                <a:ea typeface="HGPｺﾞｼｯｸM" pitchFamily="50" charset="-128"/>
              </a:rPr>
              <a:t>　　　</a:t>
            </a:r>
            <a:r>
              <a:rPr lang="ja-JP" altLang="en-US" dirty="0" smtClean="0">
                <a:latin typeface="HGPｺﾞｼｯｸM" pitchFamily="50" charset="-128"/>
                <a:ea typeface="HGPｺﾞｼｯｸM" pitchFamily="50" charset="-128"/>
              </a:rPr>
              <a:t>                     富士通</a:t>
            </a:r>
            <a:r>
              <a:rPr lang="ja-JP" altLang="en-US" dirty="0" smtClean="0">
                <a:latin typeface="HGPｺﾞｼｯｸM" pitchFamily="50" charset="-128"/>
                <a:ea typeface="HGPｺﾞｼｯｸM" pitchFamily="50" charset="-128"/>
              </a:rPr>
              <a:t>株式会社</a:t>
            </a:r>
            <a:endParaRPr lang="en-US" altLang="ja-JP" dirty="0" smtClean="0">
              <a:latin typeface="HGPｺﾞｼｯｸM" pitchFamily="50" charset="-128"/>
              <a:ea typeface="HGPｺﾞｼｯｸM" pitchFamily="50" charset="-128"/>
            </a:endParaRPr>
          </a:p>
          <a:p>
            <a:endParaRPr lang="en-US" altLang="ja-JP" sz="1700" dirty="0" smtClean="0">
              <a:latin typeface="HGPｺﾞｼｯｸM" pitchFamily="50" charset="-128"/>
              <a:ea typeface="HGPｺﾞｼｯｸM" pitchFamily="50" charset="-128"/>
            </a:endParaRPr>
          </a:p>
          <a:p>
            <a:r>
              <a:rPr lang="ja-JP" altLang="en-US" sz="1700" dirty="0" smtClean="0">
                <a:latin typeface="HGPｺﾞｼｯｸM" pitchFamily="50" charset="-128"/>
                <a:ea typeface="HGPｺﾞｼｯｸM" pitchFamily="50" charset="-128"/>
              </a:rPr>
              <a:t>ご指導での活用を前提に，上記企業より提供していただきました。転載・転用などされないよう，お取り扱いには十分にご注意ください。　</a:t>
            </a:r>
            <a:endParaRPr kumimoji="1" lang="ja-JP" altLang="en-US" sz="1700" dirty="0">
              <a:latin typeface="HGPｺﾞｼｯｸM" pitchFamily="50" charset="-128"/>
              <a:ea typeface="HGPｺﾞｼｯｸM" pitchFamily="50" charset="-128"/>
            </a:endParaRPr>
          </a:p>
        </p:txBody>
      </p:sp>
      <p:pic>
        <p:nvPicPr>
          <p:cNvPr id="93185" name="Picture 1" descr="C:\Users\iwasaki\Desktop\ss\Screenpresso\2014-11-18_21h17_32.bmp"/>
          <p:cNvPicPr>
            <a:picLocks noChangeAspect="1" noChangeArrowheads="1"/>
          </p:cNvPicPr>
          <p:nvPr/>
        </p:nvPicPr>
        <p:blipFill>
          <a:blip r:embed="rId3" cstate="print"/>
          <a:srcRect/>
          <a:stretch>
            <a:fillRect/>
          </a:stretch>
        </p:blipFill>
        <p:spPr bwMode="auto">
          <a:xfrm>
            <a:off x="5724128" y="980728"/>
            <a:ext cx="3024336" cy="4271785"/>
          </a:xfrm>
          <a:prstGeom prst="rect">
            <a:avLst/>
          </a:prstGeom>
          <a:noFill/>
          <a:ln w="3175">
            <a:solidFill>
              <a:schemeClr val="bg1">
                <a:lumMod val="65000"/>
              </a:schemeClr>
            </a:solidFill>
          </a:ln>
        </p:spPr>
      </p:pic>
      <p:sp>
        <p:nvSpPr>
          <p:cNvPr id="11" name="サブタイトル 5"/>
          <p:cNvSpPr txBox="1">
            <a:spLocks/>
          </p:cNvSpPr>
          <p:nvPr/>
        </p:nvSpPr>
        <p:spPr>
          <a:xfrm>
            <a:off x="609328" y="6353944"/>
            <a:ext cx="8211144" cy="504056"/>
          </a:xfrm>
          <a:prstGeom prst="rect">
            <a:avLst/>
          </a:prstGeom>
        </p:spPr>
        <p:txBody>
          <a:bodyPr vert="horz" lIns="91440" tIns="45720" rIns="91440" bIns="45720" rtlCol="0">
            <a:normAutofit/>
          </a:bodyPr>
          <a:lstStyle/>
          <a:p>
            <a:pPr lvl="0" algn="r">
              <a:spcBef>
                <a:spcPct val="20000"/>
              </a:spcBef>
            </a:pPr>
            <a:r>
              <a:rPr lang="ja-JP" altLang="en-US" sz="900" dirty="0" smtClean="0">
                <a:latin typeface="HGPｺﾞｼｯｸM" pitchFamily="50" charset="-128"/>
                <a:ea typeface="HGPｺﾞｼｯｸM" pitchFamily="50" charset="-128"/>
              </a:rPr>
              <a:t>スライド作成日：</a:t>
            </a:r>
            <a:r>
              <a:rPr lang="en-US" altLang="ja-JP" sz="900" dirty="0" smtClean="0">
                <a:latin typeface="HGPｺﾞｼｯｸM" pitchFamily="50" charset="-128"/>
                <a:ea typeface="HGPｺﾞｼｯｸM" pitchFamily="50" charset="-128"/>
              </a:rPr>
              <a:t>2014</a:t>
            </a:r>
            <a:r>
              <a:rPr lang="ja-JP" altLang="en-US" sz="900" dirty="0" smtClean="0">
                <a:latin typeface="HGPｺﾞｼｯｸM" pitchFamily="50" charset="-128"/>
                <a:ea typeface="HGPｺﾞｼｯｸM" pitchFamily="50" charset="-128"/>
              </a:rPr>
              <a:t>年</a:t>
            </a:r>
            <a:r>
              <a:rPr lang="en-US" altLang="ja-JP" sz="900" dirty="0" smtClean="0">
                <a:latin typeface="HGPｺﾞｼｯｸM" pitchFamily="50" charset="-128"/>
                <a:ea typeface="HGPｺﾞｼｯｸM" pitchFamily="50" charset="-128"/>
              </a:rPr>
              <a:t>12</a:t>
            </a:r>
            <a:r>
              <a:rPr lang="ja-JP" altLang="en-US" sz="900" dirty="0" smtClean="0">
                <a:latin typeface="HGPｺﾞｼｯｸM" pitchFamily="50" charset="-128"/>
                <a:ea typeface="HGPｺﾞｼｯｸM" pitchFamily="50" charset="-128"/>
              </a:rPr>
              <a:t>月</a:t>
            </a:r>
            <a:endParaRPr lang="ja-JP" altLang="en-US" sz="900" dirty="0">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楕円 47"/>
          <p:cNvSpPr/>
          <p:nvPr/>
        </p:nvSpPr>
        <p:spPr>
          <a:xfrm>
            <a:off x="3275856" y="2708920"/>
            <a:ext cx="2232248" cy="2232248"/>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タイトル 1"/>
          <p:cNvSpPr txBox="1">
            <a:spLocks/>
          </p:cNvSpPr>
          <p:nvPr/>
        </p:nvSpPr>
        <p:spPr>
          <a:xfrm>
            <a:off x="3275856" y="3429000"/>
            <a:ext cx="2232248" cy="720080"/>
          </a:xfrm>
          <a:prstGeom prst="rect">
            <a:avLst/>
          </a:prstGeom>
        </p:spPr>
        <p:txBody>
          <a:bodyPr vert="horz" lIns="91440" tIns="45720" rIns="91440" bIns="45720" rtlCol="0" anchor="t" anchorCtr="0">
            <a:normAutofit/>
          </a:bodyPr>
          <a:lstStyle/>
          <a:p>
            <a:pPr lvl="0" algn="ctr">
              <a:spcBef>
                <a:spcPct val="0"/>
              </a:spcBef>
              <a:defRPr/>
            </a:pPr>
            <a:r>
              <a:rPr kumimoji="1" lang="ja-JP" altLang="en-US" sz="4000"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rPr>
              <a:t>農業</a:t>
            </a:r>
            <a:endParaRPr kumimoji="1" lang="en-US" altLang="ja-JP" sz="4000"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4000" dirty="0" smtClean="0">
              <a:solidFill>
                <a:schemeClr val="bg1"/>
              </a:solidFill>
              <a:latin typeface="HGPｺﾞｼｯｸE" pitchFamily="50" charset="-128"/>
              <a:ea typeface="HGPｺﾞｼｯｸE" pitchFamily="50" charset="-128"/>
              <a:cs typeface="+mj-cs"/>
            </a:endParaRPr>
          </a:p>
        </p:txBody>
      </p:sp>
      <p:sp>
        <p:nvSpPr>
          <p:cNvPr id="2" name="タイトル 1"/>
          <p:cNvSpPr>
            <a:spLocks noGrp="1"/>
          </p:cNvSpPr>
          <p:nvPr>
            <p:ph type="ctrTitle"/>
          </p:nvPr>
        </p:nvSpPr>
        <p:spPr>
          <a:xfrm>
            <a:off x="0" y="260648"/>
            <a:ext cx="9144000" cy="1584176"/>
          </a:xfrm>
        </p:spPr>
        <p:txBody>
          <a:bodyPr anchor="t" anchorCtr="0">
            <a:normAutofit/>
          </a:bodyPr>
          <a:lstStyle/>
          <a:p>
            <a:r>
              <a:rPr lang="en-US" altLang="ja-JP" sz="3200" dirty="0" smtClean="0">
                <a:solidFill>
                  <a:prstClr val="black"/>
                </a:solidFill>
                <a:latin typeface="HGPｺﾞｼｯｸE" pitchFamily="50" charset="-128"/>
                <a:ea typeface="HGPｺﾞｼｯｸE" pitchFamily="50" charset="-128"/>
              </a:rPr>
              <a:t/>
            </a:r>
            <a:br>
              <a:rPr lang="en-US" altLang="ja-JP" sz="3200" dirty="0" smtClean="0">
                <a:solidFill>
                  <a:prstClr val="black"/>
                </a:solidFill>
                <a:latin typeface="HGPｺﾞｼｯｸE" pitchFamily="50" charset="-128"/>
                <a:ea typeface="HGPｺﾞｼｯｸE" pitchFamily="50" charset="-128"/>
              </a:rPr>
            </a:br>
            <a:r>
              <a:rPr lang="ja-JP" altLang="en-US" dirty="0" smtClean="0">
                <a:latin typeface="HGPｺﾞｼｯｸE" pitchFamily="50" charset="-128"/>
                <a:ea typeface="HGPｺﾞｼｯｸE" pitchFamily="50" charset="-128"/>
              </a:rPr>
              <a:t>農業</a:t>
            </a:r>
            <a:r>
              <a:rPr lang="ja-JP" altLang="en-US" sz="3200" dirty="0" smtClean="0">
                <a:latin typeface="HGPｺﾞｼｯｸE" pitchFamily="50" charset="-128"/>
                <a:ea typeface="HGPｺﾞｼｯｸE" pitchFamily="50" charset="-128"/>
              </a:rPr>
              <a:t>に関わるおもな</a:t>
            </a:r>
            <a:r>
              <a:rPr lang="ja-JP" altLang="en-US" dirty="0" smtClean="0">
                <a:latin typeface="HGPｺﾞｼｯｸE" pitchFamily="50" charset="-128"/>
                <a:ea typeface="HGPｺﾞｼｯｸE" pitchFamily="50" charset="-128"/>
              </a:rPr>
              <a:t>情報通信技術（</a:t>
            </a:r>
            <a:r>
              <a:rPr lang="en-US" altLang="ja-JP" dirty="0" smtClean="0">
                <a:latin typeface="HGPｺﾞｼｯｸE" pitchFamily="50" charset="-128"/>
                <a:ea typeface="HGPｺﾞｼｯｸE" pitchFamily="50" charset="-128"/>
              </a:rPr>
              <a:t>ICT)</a:t>
            </a:r>
            <a:endParaRPr kumimoji="1" lang="ja-JP" altLang="en-US" dirty="0">
              <a:latin typeface="HGPｺﾞｼｯｸE" pitchFamily="50" charset="-128"/>
              <a:ea typeface="HGPｺﾞｼｯｸE" pitchFamily="50" charset="-128"/>
            </a:endParaRPr>
          </a:p>
        </p:txBody>
      </p:sp>
      <p:sp>
        <p:nvSpPr>
          <p:cNvPr id="41" name="タイトル 1"/>
          <p:cNvSpPr txBox="1">
            <a:spLocks/>
          </p:cNvSpPr>
          <p:nvPr/>
        </p:nvSpPr>
        <p:spPr>
          <a:xfrm>
            <a:off x="5508104" y="4725144"/>
            <a:ext cx="3096344" cy="720080"/>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cs typeface="+mj-cs"/>
              </a:rPr>
              <a:t>ウェラブルデバイス</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42" name="タイトル 1"/>
          <p:cNvSpPr txBox="1">
            <a:spLocks/>
          </p:cNvSpPr>
          <p:nvPr/>
        </p:nvSpPr>
        <p:spPr>
          <a:xfrm>
            <a:off x="899592" y="2420888"/>
            <a:ext cx="2195736" cy="792088"/>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cs typeface="+mj-cs"/>
              </a:rPr>
              <a:t>ロボット技術</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a:p>
            <a:pPr>
              <a:spcBef>
                <a:spcPct val="0"/>
              </a:spcBef>
              <a:defRPr/>
            </a:pP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44" name="タイトル 1"/>
          <p:cNvSpPr txBox="1">
            <a:spLocks/>
          </p:cNvSpPr>
          <p:nvPr/>
        </p:nvSpPr>
        <p:spPr>
          <a:xfrm>
            <a:off x="3275856" y="5445224"/>
            <a:ext cx="2304256" cy="792088"/>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rPr>
              <a:t>センサー技術</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a:p>
            <a:pPr>
              <a:spcBef>
                <a:spcPct val="0"/>
              </a:spcBef>
              <a:defRPr/>
            </a:pP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60" name="角丸四角形 59"/>
          <p:cNvSpPr/>
          <p:nvPr/>
        </p:nvSpPr>
        <p:spPr>
          <a:xfrm>
            <a:off x="251520" y="1844824"/>
            <a:ext cx="8640960" cy="4392488"/>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タイトル 1"/>
          <p:cNvSpPr txBox="1">
            <a:spLocks/>
          </p:cNvSpPr>
          <p:nvPr/>
        </p:nvSpPr>
        <p:spPr>
          <a:xfrm>
            <a:off x="611560" y="3573016"/>
            <a:ext cx="2952328" cy="720080"/>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cs typeface="+mj-cs"/>
              </a:rPr>
              <a:t>自動運転技術</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62" name="タイトル 1"/>
          <p:cNvSpPr txBox="1">
            <a:spLocks/>
          </p:cNvSpPr>
          <p:nvPr/>
        </p:nvSpPr>
        <p:spPr>
          <a:xfrm>
            <a:off x="1547664" y="4725144"/>
            <a:ext cx="2088232" cy="792088"/>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cs typeface="+mj-cs"/>
              </a:rPr>
              <a:t>クラウド</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a:p>
            <a:pPr>
              <a:spcBef>
                <a:spcPct val="0"/>
              </a:spcBef>
              <a:defRPr/>
            </a:pP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63" name="タイトル 1"/>
          <p:cNvSpPr txBox="1">
            <a:spLocks/>
          </p:cNvSpPr>
          <p:nvPr/>
        </p:nvSpPr>
        <p:spPr>
          <a:xfrm>
            <a:off x="5508104" y="2348880"/>
            <a:ext cx="2808312" cy="792088"/>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rPr>
              <a:t>画像処理技術</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
        <p:nvSpPr>
          <p:cNvPr id="64" name="タイトル 1"/>
          <p:cNvSpPr txBox="1">
            <a:spLocks/>
          </p:cNvSpPr>
          <p:nvPr/>
        </p:nvSpPr>
        <p:spPr>
          <a:xfrm>
            <a:off x="5796136" y="3573016"/>
            <a:ext cx="2808312" cy="792088"/>
          </a:xfrm>
          <a:prstGeom prst="rect">
            <a:avLst/>
          </a:prstGeom>
        </p:spPr>
        <p:txBody>
          <a:bodyPr vert="horz" lIns="91440" tIns="45720" rIns="91440" bIns="45720" rtlCol="0" anchor="t" anchorCtr="0">
            <a:normAutofit/>
          </a:bodyPr>
          <a:lstStyle/>
          <a:p>
            <a:pPr>
              <a:spcBef>
                <a:spcPct val="0"/>
              </a:spcBef>
              <a:defRPr/>
            </a:pPr>
            <a:r>
              <a:rPr lang="ja-JP" altLang="en-US" sz="2800" dirty="0" smtClean="0">
                <a:solidFill>
                  <a:schemeClr val="accent6">
                    <a:lumMod val="75000"/>
                  </a:schemeClr>
                </a:solidFill>
                <a:latin typeface="HGPｺﾞｼｯｸE" pitchFamily="50" charset="-128"/>
                <a:ea typeface="HGPｺﾞｼｯｸE" pitchFamily="50" charset="-128"/>
                <a:cs typeface="+mj-cs"/>
              </a:rPr>
              <a:t>データ解析技術</a:t>
            </a: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a:p>
            <a:pPr>
              <a:spcBef>
                <a:spcPct val="0"/>
              </a:spcBef>
              <a:defRPr/>
            </a:pPr>
            <a:endParaRPr lang="en-US" altLang="ja-JP" sz="2800" dirty="0" smtClean="0">
              <a:solidFill>
                <a:schemeClr val="accent6">
                  <a:lumMod val="75000"/>
                </a:schemeClr>
              </a:solidFill>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2016224"/>
          </a:xfrm>
        </p:spPr>
        <p:txBody>
          <a:bodyPr anchor="t" anchorCtr="0">
            <a:normAutofit/>
          </a:bodyPr>
          <a:lstStyle/>
          <a:p>
            <a:r>
              <a:rPr lang="en-US" altLang="ja-JP" sz="3200" dirty="0" smtClean="0">
                <a:solidFill>
                  <a:prstClr val="black"/>
                </a:solidFill>
                <a:latin typeface="HGPｺﾞｼｯｸE" pitchFamily="50" charset="-128"/>
                <a:ea typeface="HGPｺﾞｼｯｸE" pitchFamily="50" charset="-128"/>
              </a:rPr>
              <a:t/>
            </a:r>
            <a:br>
              <a:rPr lang="en-US" altLang="ja-JP" sz="3200" dirty="0" smtClean="0">
                <a:solidFill>
                  <a:prstClr val="black"/>
                </a:solidFill>
                <a:latin typeface="HGPｺﾞｼｯｸE" pitchFamily="50" charset="-128"/>
                <a:ea typeface="HGPｺﾞｼｯｸE" pitchFamily="50" charset="-128"/>
              </a:rPr>
            </a:br>
            <a:r>
              <a:rPr lang="ja-JP" altLang="en-US" sz="5400" dirty="0" smtClean="0">
                <a:latin typeface="HGPｺﾞｼｯｸE" pitchFamily="50" charset="-128"/>
                <a:ea typeface="HGPｺﾞｼｯｸE" pitchFamily="50" charset="-128"/>
              </a:rPr>
              <a:t>期待される農業</a:t>
            </a:r>
            <a:r>
              <a:rPr lang="en-US" altLang="ja-JP" sz="5400" dirty="0" smtClean="0">
                <a:latin typeface="HGPｺﾞｼｯｸE" pitchFamily="50" charset="-128"/>
                <a:ea typeface="HGPｺﾞｼｯｸE" pitchFamily="50" charset="-128"/>
              </a:rPr>
              <a:t>×ICT</a:t>
            </a:r>
            <a:endParaRPr kumimoji="1" lang="ja-JP" altLang="en-US" sz="5400" dirty="0">
              <a:latin typeface="HGPｺﾞｼｯｸE" pitchFamily="50" charset="-128"/>
              <a:ea typeface="HGPｺﾞｼｯｸE" pitchFamily="50" charset="-128"/>
            </a:endParaRPr>
          </a:p>
        </p:txBody>
      </p:sp>
      <p:sp>
        <p:nvSpPr>
          <p:cNvPr id="79" name="タイトル 1"/>
          <p:cNvSpPr txBox="1">
            <a:spLocks/>
          </p:cNvSpPr>
          <p:nvPr/>
        </p:nvSpPr>
        <p:spPr>
          <a:xfrm>
            <a:off x="0" y="2204864"/>
            <a:ext cx="9144000" cy="2592288"/>
          </a:xfrm>
          <a:prstGeom prst="rect">
            <a:avLst/>
          </a:prstGeom>
        </p:spPr>
        <p:txBody>
          <a:bodyPr vert="horz" lIns="91440" tIns="45720" rIns="91440" bIns="45720" rtlCol="0" anchor="t" anchorCtr="0">
            <a:normAutofit fontScale="85000" lnSpcReduction="20000"/>
          </a:bodyPr>
          <a:lstStyle/>
          <a:p>
            <a:pPr algn="ctr">
              <a:lnSpc>
                <a:spcPct val="120000"/>
              </a:lnSpc>
              <a:spcBef>
                <a:spcPct val="0"/>
              </a:spcBef>
              <a:defRPr/>
            </a:pPr>
            <a:r>
              <a:rPr lang="ja-JP" altLang="en-US" sz="9600" dirty="0" smtClean="0">
                <a:solidFill>
                  <a:schemeClr val="accent6">
                    <a:lumMod val="75000"/>
                  </a:schemeClr>
                </a:solidFill>
                <a:latin typeface="HGPｺﾞｼｯｸE" pitchFamily="50" charset="-128"/>
                <a:ea typeface="HGPｺﾞｼｯｸE" pitchFamily="50" charset="-128"/>
                <a:cs typeface="+mj-cs"/>
              </a:rPr>
              <a:t>多くの企業</a:t>
            </a:r>
            <a:r>
              <a:rPr lang="ja-JP" altLang="en-US" sz="5200" dirty="0" smtClean="0">
                <a:solidFill>
                  <a:schemeClr val="accent6">
                    <a:lumMod val="75000"/>
                  </a:schemeClr>
                </a:solidFill>
                <a:latin typeface="HGPｺﾞｼｯｸE" pitchFamily="50" charset="-128"/>
                <a:ea typeface="HGPｺﾞｼｯｸE" pitchFamily="50" charset="-128"/>
                <a:cs typeface="+mj-cs"/>
              </a:rPr>
              <a:t>が</a:t>
            </a:r>
            <a:endParaRPr lang="en-US" altLang="ja-JP" sz="5200" dirty="0" smtClean="0">
              <a:solidFill>
                <a:schemeClr val="accent6">
                  <a:lumMod val="75000"/>
                </a:schemeClr>
              </a:solidFill>
              <a:latin typeface="HGPｺﾞｼｯｸE" pitchFamily="50" charset="-128"/>
              <a:ea typeface="HGPｺﾞｼｯｸE" pitchFamily="50" charset="-128"/>
              <a:cs typeface="+mj-cs"/>
            </a:endParaRPr>
          </a:p>
          <a:p>
            <a:pPr algn="ctr">
              <a:lnSpc>
                <a:spcPct val="120000"/>
              </a:lnSpc>
              <a:spcBef>
                <a:spcPct val="0"/>
              </a:spcBef>
              <a:defRPr/>
            </a:pPr>
            <a:r>
              <a:rPr kumimoji="1" lang="ja-JP" altLang="en-US"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取り組んでいる</a:t>
            </a:r>
            <a:endParaRPr kumimoji="1" lang="en-US" altLang="ja-JP"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lvl="0" algn="ctr">
              <a:lnSpc>
                <a:spcPct val="120000"/>
              </a:lnSpc>
              <a:spcBef>
                <a:spcPct val="0"/>
              </a:spcBef>
              <a:defRPr/>
            </a:pPr>
            <a:endParaRPr lang="en-US" altLang="ja-JP" sz="9600" dirty="0" smtClean="0">
              <a:solidFill>
                <a:schemeClr val="accent6">
                  <a:lumMod val="75000"/>
                </a:schemeClr>
              </a:solidFill>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2"/>
          <p:cNvSpPr txBox="1">
            <a:spLocks/>
          </p:cNvSpPr>
          <p:nvPr/>
        </p:nvSpPr>
        <p:spPr>
          <a:xfrm>
            <a:off x="457200" y="1639341"/>
            <a:ext cx="8507288" cy="4237931"/>
          </a:xfrm>
          <a:prstGeom prst="rect">
            <a:avLst/>
          </a:prstGeom>
        </p:spPr>
        <p:txBody>
          <a:bodyPr vert="horz" lIns="91440" tIns="45720" rIns="91440" bIns="45720" rtlCol="0">
            <a:noAutofit/>
          </a:bodyPr>
          <a:lstStyle/>
          <a:p>
            <a:pPr lvl="0">
              <a:spcBef>
                <a:spcPct val="20000"/>
              </a:spcBef>
              <a:defRPr/>
            </a:pPr>
            <a:r>
              <a:rPr lang="ja-JP" altLang="en-US" sz="3600" dirty="0" smtClean="0">
                <a:solidFill>
                  <a:schemeClr val="accent6">
                    <a:lumMod val="75000"/>
                  </a:schemeClr>
                </a:solidFill>
                <a:latin typeface="HGPｺﾞｼｯｸE" pitchFamily="50" charset="-128"/>
                <a:ea typeface="HGPｺﾞｼｯｸE" pitchFamily="50" charset="-128"/>
              </a:rPr>
              <a:t>●　　　　 　　　</a:t>
            </a:r>
            <a:r>
              <a:rPr lang="ja-JP" altLang="en-US" sz="3600" dirty="0" smtClean="0">
                <a:latin typeface="HGPｺﾞｼｯｸE" pitchFamily="50" charset="-128"/>
                <a:ea typeface="HGPｺﾞｼｯｸE" pitchFamily="50" charset="-128"/>
              </a:rPr>
              <a:t>富士通</a:t>
            </a:r>
            <a:endParaRPr lang="en-US" altLang="ja-JP" sz="3600" dirty="0" smtClean="0">
              <a:latin typeface="HGPｺﾞｼｯｸE" pitchFamily="50" charset="-128"/>
              <a:ea typeface="HGPｺﾞｼｯｸE" pitchFamily="50" charset="-128"/>
            </a:endParaRPr>
          </a:p>
          <a:p>
            <a:pPr marL="540000">
              <a:spcBef>
                <a:spcPct val="20000"/>
              </a:spcBef>
            </a:pPr>
            <a:endParaRPr lang="en-US" altLang="ja-JP" sz="900" dirty="0" smtClean="0">
              <a:latin typeface="HGPｺﾞｼｯｸM" pitchFamily="50" charset="-128"/>
              <a:ea typeface="HGPｺﾞｼｯｸM" pitchFamily="50" charset="-128"/>
            </a:endParaRPr>
          </a:p>
          <a:p>
            <a:pPr marL="540000">
              <a:lnSpc>
                <a:spcPct val="90000"/>
              </a:lnSpc>
              <a:spcBef>
                <a:spcPct val="20000"/>
              </a:spcBef>
            </a:pPr>
            <a:r>
              <a:rPr lang="ja-JP" altLang="en-US" sz="3200" dirty="0" smtClean="0">
                <a:latin typeface="HGPｺﾞｼｯｸM" pitchFamily="50" charset="-128"/>
                <a:ea typeface="HGPｺﾞｼｯｸM" pitchFamily="50" charset="-128"/>
              </a:rPr>
              <a:t>クラウドサービス「秋彩（</a:t>
            </a:r>
            <a:r>
              <a:rPr lang="en-US" altLang="ja-JP" sz="3200" dirty="0" smtClean="0">
                <a:latin typeface="HGPｺﾞｼｯｸM" pitchFamily="50" charset="-128"/>
                <a:ea typeface="HGPｺﾞｼｯｸM" pitchFamily="50" charset="-128"/>
              </a:rPr>
              <a:t>Akisai</a:t>
            </a:r>
            <a:r>
              <a:rPr lang="ja-JP" altLang="en-US" sz="3200" dirty="0" smtClean="0">
                <a:latin typeface="HGPｺﾞｼｯｸM" pitchFamily="50" charset="-128"/>
                <a:ea typeface="HGPｺﾞｼｯｸM" pitchFamily="50" charset="-128"/>
              </a:rPr>
              <a:t>）」で</a:t>
            </a:r>
            <a:endParaRPr lang="en-US" altLang="ja-JP" sz="3200" dirty="0" smtClean="0">
              <a:latin typeface="HGPｺﾞｼｯｸM" pitchFamily="50" charset="-128"/>
              <a:ea typeface="HGPｺﾞｼｯｸM" pitchFamily="50" charset="-128"/>
            </a:endParaRPr>
          </a:p>
          <a:p>
            <a:pPr marL="540000">
              <a:lnSpc>
                <a:spcPct val="90000"/>
              </a:lnSpc>
              <a:spcBef>
                <a:spcPct val="20000"/>
              </a:spcBef>
            </a:pPr>
            <a:r>
              <a:rPr lang="ja-JP" altLang="en-US" sz="3200" dirty="0" smtClean="0">
                <a:latin typeface="HGPｺﾞｼｯｸM" pitchFamily="50" charset="-128"/>
                <a:ea typeface="HGPｺﾞｼｯｸM" pitchFamily="50" charset="-128"/>
              </a:rPr>
              <a:t>生産から販売まで，農家をトータルにサポート。</a:t>
            </a:r>
            <a:endParaRPr lang="en-US" altLang="ja-JP" sz="3200" dirty="0" smtClean="0">
              <a:latin typeface="HGPｺﾞｼｯｸM" pitchFamily="50" charset="-128"/>
              <a:ea typeface="HGPｺﾞｼｯｸM" pitchFamily="50" charset="-128"/>
            </a:endParaRPr>
          </a:p>
          <a:p>
            <a:pPr marL="540000">
              <a:lnSpc>
                <a:spcPct val="90000"/>
              </a:lnSpc>
              <a:spcBef>
                <a:spcPct val="20000"/>
              </a:spcBef>
            </a:pPr>
            <a:r>
              <a:rPr lang="ja-JP" altLang="en-US" sz="3200" dirty="0" smtClean="0">
                <a:latin typeface="HGPｺﾞｼｯｸM" pitchFamily="50" charset="-128"/>
                <a:ea typeface="HGPｺﾞｼｯｸM" pitchFamily="50" charset="-128"/>
              </a:rPr>
              <a:t>植物工場も手掛ける。</a:t>
            </a:r>
            <a:endParaRPr lang="en-US" altLang="ja-JP" sz="3200" dirty="0" smtClean="0">
              <a:latin typeface="HGPｺﾞｼｯｸM" pitchFamily="50" charset="-128"/>
              <a:ea typeface="HGPｺﾞｼｯｸM" pitchFamily="50" charset="-128"/>
            </a:endParaRPr>
          </a:p>
          <a:p>
            <a:endParaRPr lang="en-US" altLang="ja-JP" sz="1100" dirty="0" smtClean="0">
              <a:latin typeface="HGPｺﾞｼｯｸM" pitchFamily="50" charset="-128"/>
              <a:ea typeface="HGPｺﾞｼｯｸM" pitchFamily="50" charset="-128"/>
            </a:endParaRPr>
          </a:p>
          <a:p>
            <a:pPr marL="54000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100" b="0" i="0" u="none" strike="noStrike" kern="1200" cap="none" spc="0" normalizeH="0" baseline="0" noProof="0" dirty="0" smtClean="0">
              <a:ln>
                <a:noFill/>
              </a:ln>
              <a:solidFill>
                <a:schemeClr val="tx1">
                  <a:tint val="75000"/>
                </a:schemeClr>
              </a:solidFill>
              <a:effectLst/>
              <a:uLnTx/>
              <a:uFillTx/>
              <a:latin typeface="HGPｺﾞｼｯｸM" pitchFamily="50" charset="-128"/>
              <a:ea typeface="HGPｺﾞｼｯｸM" pitchFamily="50" charset="-128"/>
              <a:cs typeface="+mn-cs"/>
            </a:endParaRPr>
          </a:p>
          <a:p>
            <a:pPr>
              <a:spcBef>
                <a:spcPct val="20000"/>
              </a:spcBef>
              <a:defRPr/>
            </a:pPr>
            <a:r>
              <a:rPr kumimoji="1" lang="ja-JP" altLang="en-US" sz="32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　　　　　　　　　　　　　　　　　　　</a:t>
            </a:r>
            <a:r>
              <a:rPr kumimoji="1" lang="ja-JP" altLang="en-US" sz="3200" b="0" i="0" u="none" strike="noStrike" kern="1200" cap="none" spc="0" normalizeH="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 </a:t>
            </a:r>
            <a:r>
              <a:rPr lang="ja-JP" altLang="en-US" sz="3200" dirty="0" smtClean="0">
                <a:latin typeface="HGPｺﾞｼｯｸE" pitchFamily="50" charset="-128"/>
                <a:ea typeface="HGPｺﾞｼｯｸE" pitchFamily="50" charset="-128"/>
              </a:rPr>
              <a:t>カルビーポテト</a:t>
            </a:r>
            <a:endParaRPr kumimoji="1" lang="en-US" altLang="ja-JP" sz="3200" b="0" i="0" u="none" strike="noStrike" kern="1200" cap="none" spc="0" normalizeH="0" baseline="0" noProof="0" dirty="0" smtClean="0">
              <a:ln>
                <a:noFill/>
              </a:ln>
              <a:effectLst/>
              <a:uLnTx/>
              <a:uFillTx/>
              <a:latin typeface="HGPｺﾞｼｯｸE" pitchFamily="50" charset="-128"/>
              <a:ea typeface="HGPｺﾞｼｯｸE" pitchFamily="50" charset="-128"/>
              <a:cs typeface="+mn-cs"/>
            </a:endParaRPr>
          </a:p>
          <a:p>
            <a:pPr marL="540000" lvl="0">
              <a:spcBef>
                <a:spcPct val="20000"/>
              </a:spcBef>
            </a:pPr>
            <a:endParaRPr lang="en-US" altLang="ja-JP" sz="900" dirty="0" smtClean="0">
              <a:latin typeface="HGPｺﾞｼｯｸM" pitchFamily="50" charset="-128"/>
              <a:ea typeface="HGPｺﾞｼｯｸM" pitchFamily="50" charset="-128"/>
            </a:endParaRPr>
          </a:p>
          <a:p>
            <a:pPr marL="540000" lvl="0">
              <a:spcBef>
                <a:spcPct val="20000"/>
              </a:spcBef>
            </a:pPr>
            <a:r>
              <a:rPr lang="ja-JP" altLang="en-US" sz="3200" dirty="0" smtClean="0">
                <a:latin typeface="HGPｺﾞｼｯｸM" pitchFamily="50" charset="-128"/>
                <a:ea typeface="HGPｺﾞｼｯｸM" pitchFamily="50" charset="-128"/>
              </a:rPr>
              <a:t>ジャガイモの栽培にデータ分析を導入。</a:t>
            </a:r>
            <a:endParaRPr kumimoji="1" lang="ja-JP" altLang="ja-JP" sz="1400" b="0" i="0" u="none" strike="noStrike" kern="100" cap="none" spc="0" normalizeH="0" baseline="0" noProof="0" dirty="0" smtClean="0">
              <a:ln>
                <a:noFill/>
              </a:ln>
              <a:solidFill>
                <a:schemeClr val="tx1">
                  <a:tint val="75000"/>
                </a:schemeClr>
              </a:solidFill>
              <a:effectLst/>
              <a:uLnTx/>
              <a:uFillTx/>
              <a:latin typeface="Century"/>
              <a:ea typeface="HGSｺﾞｼｯｸM"/>
              <a:cs typeface="Times New Roman"/>
            </a:endParaRPr>
          </a:p>
          <a:p>
            <a:pPr marL="54000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400" b="0" i="0" u="none" strike="noStrike" kern="1200" cap="none" spc="0" normalizeH="0" baseline="0" noProof="0" dirty="0" smtClean="0">
              <a:ln>
                <a:noFill/>
              </a:ln>
              <a:solidFill>
                <a:schemeClr val="tx1">
                  <a:tint val="75000"/>
                </a:schemeClr>
              </a:solidFill>
              <a:effectLst/>
              <a:uLnTx/>
              <a:uFillTx/>
              <a:latin typeface="HGPｺﾞｼｯｸM" pitchFamily="50" charset="-128"/>
              <a:ea typeface="HGPｺﾞｼｯｸM" pitchFamily="50" charset="-128"/>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tint val="75000"/>
                </a:schemeClr>
              </a:solidFill>
              <a:effectLst/>
              <a:uLnTx/>
              <a:uFillTx/>
              <a:latin typeface="HGPｺﾞｼｯｸM" pitchFamily="50" charset="-128"/>
              <a:ea typeface="HGPｺﾞｼｯｸM" pitchFamily="50" charset="-128"/>
              <a:cs typeface="+mn-cs"/>
            </a:endParaRPr>
          </a:p>
        </p:txBody>
      </p:sp>
      <p:pic>
        <p:nvPicPr>
          <p:cNvPr id="141315" name="Picture 3" descr="C:\Users\iwasaki\Desktop\logo.gif"/>
          <p:cNvPicPr>
            <a:picLocks noChangeAspect="1" noChangeArrowheads="1"/>
          </p:cNvPicPr>
          <p:nvPr/>
        </p:nvPicPr>
        <p:blipFill>
          <a:blip r:embed="rId3" cstate="print"/>
          <a:srcRect l="6250" t="10000" r="6250" b="20000"/>
          <a:stretch>
            <a:fillRect/>
          </a:stretch>
        </p:blipFill>
        <p:spPr bwMode="auto">
          <a:xfrm>
            <a:off x="1043608" y="1351309"/>
            <a:ext cx="2016224" cy="1008112"/>
          </a:xfrm>
          <a:prstGeom prst="rect">
            <a:avLst/>
          </a:prstGeom>
          <a:noFill/>
        </p:spPr>
      </p:pic>
      <p:sp>
        <p:nvSpPr>
          <p:cNvPr id="2" name="タイトル 1"/>
          <p:cNvSpPr>
            <a:spLocks noGrp="1"/>
          </p:cNvSpPr>
          <p:nvPr>
            <p:ph type="ctrTitle"/>
          </p:nvPr>
        </p:nvSpPr>
        <p:spPr>
          <a:xfrm>
            <a:off x="323528" y="620688"/>
            <a:ext cx="8352928" cy="792088"/>
          </a:xfrm>
        </p:spPr>
        <p:txBody>
          <a:bodyPr anchor="t" anchorCtr="0">
            <a:noAutofit/>
          </a:bodyPr>
          <a:lstStyle/>
          <a:p>
            <a:r>
              <a:rPr lang="ja-JP" altLang="en-US" dirty="0" smtClean="0">
                <a:solidFill>
                  <a:prstClr val="black"/>
                </a:solidFill>
                <a:latin typeface="HGPｺﾞｼｯｸE" pitchFamily="50" charset="-128"/>
                <a:ea typeface="HGPｺﾞｼｯｸE" pitchFamily="50" charset="-128"/>
              </a:rPr>
              <a:t>たとえば</a:t>
            </a:r>
            <a:endParaRPr kumimoji="1" lang="ja-JP" altLang="en-US" dirty="0">
              <a:latin typeface="HGPｺﾞｼｯｸE" pitchFamily="50" charset="-128"/>
              <a:ea typeface="HGPｺﾞｼｯｸE" pitchFamily="50" charset="-128"/>
            </a:endParaRPr>
          </a:p>
        </p:txBody>
      </p:sp>
      <p:pic>
        <p:nvPicPr>
          <p:cNvPr id="141316" name="Picture 4" descr="C:\Users\iwasaki\Desktop\情報科＋機関誌\+No.003スマートアグリ\10最前線インタビュー\カルビー提供写真\Calbee_logo_jp.gif"/>
          <p:cNvPicPr>
            <a:picLocks noChangeAspect="1" noChangeArrowheads="1"/>
          </p:cNvPicPr>
          <p:nvPr/>
        </p:nvPicPr>
        <p:blipFill>
          <a:blip r:embed="rId4" cstate="print"/>
          <a:srcRect/>
          <a:stretch>
            <a:fillRect/>
          </a:stretch>
        </p:blipFill>
        <p:spPr bwMode="auto">
          <a:xfrm>
            <a:off x="1043608" y="4365104"/>
            <a:ext cx="1656184" cy="775395"/>
          </a:xfrm>
          <a:prstGeom prst="rect">
            <a:avLst/>
          </a:prstGeom>
          <a:noFill/>
        </p:spPr>
      </p:pic>
      <p:pic>
        <p:nvPicPr>
          <p:cNvPr id="141317" name="Picture 5" descr="C:\Users\iwasaki\Desktop\情報科＋機関誌\+No.003スマートアグリ\10最前線インタビュー\カルビー提供写真\ポテトロゴ.gif"/>
          <p:cNvPicPr>
            <a:picLocks noChangeAspect="1" noChangeArrowheads="1"/>
          </p:cNvPicPr>
          <p:nvPr/>
        </p:nvPicPr>
        <p:blipFill>
          <a:blip r:embed="rId5" cstate="print"/>
          <a:srcRect/>
          <a:stretch>
            <a:fillRect/>
          </a:stretch>
        </p:blipFill>
        <p:spPr bwMode="auto">
          <a:xfrm>
            <a:off x="2987824" y="4437112"/>
            <a:ext cx="2953875" cy="6480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2"/>
          <p:cNvSpPr txBox="1">
            <a:spLocks/>
          </p:cNvSpPr>
          <p:nvPr/>
        </p:nvSpPr>
        <p:spPr>
          <a:xfrm>
            <a:off x="457200" y="1340768"/>
            <a:ext cx="8229600" cy="4237931"/>
          </a:xfrm>
          <a:prstGeom prst="rect">
            <a:avLst/>
          </a:prstGeom>
        </p:spPr>
        <p:txBody>
          <a:bodyPr vert="horz" lIns="91440" tIns="45720" rIns="91440" bIns="45720" rtlCol="0">
            <a:noAutofit/>
          </a:bodyPr>
          <a:lstStyle/>
          <a:p>
            <a:pPr lvl="0">
              <a:spcBef>
                <a:spcPct val="20000"/>
              </a:spcBef>
              <a:defRPr/>
            </a:pPr>
            <a:r>
              <a:rPr lang="ja-JP" altLang="en-US" sz="3600" dirty="0" smtClean="0">
                <a:solidFill>
                  <a:schemeClr val="accent6">
                    <a:lumMod val="75000"/>
                  </a:schemeClr>
                </a:solidFill>
                <a:latin typeface="HGPｺﾞｼｯｸE" pitchFamily="50" charset="-128"/>
                <a:ea typeface="HGPｺﾞｼｯｸE" pitchFamily="50" charset="-128"/>
              </a:rPr>
              <a:t>● トヨタ自動車</a:t>
            </a:r>
            <a:endParaRPr lang="en-US" altLang="ja-JP" sz="3600" dirty="0" smtClean="0">
              <a:solidFill>
                <a:schemeClr val="accent6">
                  <a:lumMod val="75000"/>
                </a:schemeClr>
              </a:solidFill>
              <a:latin typeface="HGPｺﾞｼｯｸE" pitchFamily="50" charset="-128"/>
              <a:ea typeface="HGPｺﾞｼｯｸE" pitchFamily="50" charset="-128"/>
            </a:endParaRPr>
          </a:p>
          <a:p>
            <a:pPr marL="540000">
              <a:spcBef>
                <a:spcPct val="20000"/>
              </a:spcBef>
            </a:pPr>
            <a:r>
              <a:rPr lang="ja-JP" altLang="en-US" sz="2400" dirty="0" smtClean="0">
                <a:latin typeface="HGPｺﾞｼｯｸM" pitchFamily="50" charset="-128"/>
                <a:ea typeface="HGPｺﾞｼｯｸM" pitchFamily="50" charset="-128"/>
              </a:rPr>
              <a:t>農家の生産活動を管理するためのシステムを開発。</a:t>
            </a:r>
            <a:endParaRPr kumimoji="1" lang="en-US" altLang="ja-JP" sz="1100" b="0" i="0" u="none" strike="noStrike" kern="1200" cap="none" spc="0" normalizeH="0" baseline="0" noProof="0" dirty="0" smtClean="0">
              <a:ln>
                <a:noFill/>
              </a:ln>
              <a:solidFill>
                <a:schemeClr val="tx1">
                  <a:tint val="75000"/>
                </a:schemeClr>
              </a:solidFill>
              <a:effectLst/>
              <a:uLnTx/>
              <a:uFillTx/>
              <a:latin typeface="HGPｺﾞｼｯｸM" pitchFamily="50" charset="-128"/>
              <a:ea typeface="HGPｺﾞｼｯｸM" pitchFamily="50" charset="-128"/>
            </a:endParaRPr>
          </a:p>
          <a:p>
            <a:pPr>
              <a:spcBef>
                <a:spcPct val="20000"/>
              </a:spcBef>
              <a:defRPr/>
            </a:pPr>
            <a:r>
              <a:rPr kumimoji="1" lang="ja-JP" altLang="en-US" sz="32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a:t>
            </a:r>
            <a:r>
              <a:rPr kumimoji="1" lang="ja-JP" altLang="en-US" sz="3200" b="0" i="0" u="none" strike="noStrike" kern="1200" cap="none" spc="0" normalizeH="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 </a:t>
            </a:r>
            <a:r>
              <a:rPr lang="zh-TW" altLang="en-US" sz="3200" dirty="0" smtClean="0">
                <a:solidFill>
                  <a:schemeClr val="accent6">
                    <a:lumMod val="75000"/>
                  </a:schemeClr>
                </a:solidFill>
                <a:latin typeface="HGPｺﾞｼｯｸE" pitchFamily="50" charset="-128"/>
                <a:ea typeface="HGPｺﾞｼｯｸE" pitchFamily="50" charset="-128"/>
              </a:rPr>
              <a:t>東日本旅客鉄道（</a:t>
            </a:r>
            <a:r>
              <a:rPr lang="en-US" altLang="zh-TW" sz="3200" dirty="0" smtClean="0">
                <a:solidFill>
                  <a:schemeClr val="accent6">
                    <a:lumMod val="75000"/>
                  </a:schemeClr>
                </a:solidFill>
                <a:latin typeface="HGPｺﾞｼｯｸE" pitchFamily="50" charset="-128"/>
                <a:ea typeface="HGPｺﾞｼｯｸE" pitchFamily="50" charset="-128"/>
              </a:rPr>
              <a:t>JR</a:t>
            </a:r>
            <a:r>
              <a:rPr lang="zh-TW" altLang="en-US" sz="3200" dirty="0" smtClean="0">
                <a:solidFill>
                  <a:schemeClr val="accent6">
                    <a:lumMod val="75000"/>
                  </a:schemeClr>
                </a:solidFill>
                <a:latin typeface="HGPｺﾞｼｯｸE" pitchFamily="50" charset="-128"/>
                <a:ea typeface="HGPｺﾞｼｯｸE" pitchFamily="50" charset="-128"/>
              </a:rPr>
              <a:t>東日本）</a:t>
            </a:r>
            <a:endParaRPr kumimoji="1" lang="en-US" altLang="ja-JP" sz="32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endParaRPr>
          </a:p>
          <a:p>
            <a:pPr marL="540000">
              <a:spcBef>
                <a:spcPct val="20000"/>
              </a:spcBef>
            </a:pPr>
            <a:r>
              <a:rPr lang="zh-TW" altLang="en-US" sz="2400" dirty="0" smtClean="0">
                <a:latin typeface="HGPｺﾞｼｯｸM" pitchFamily="50" charset="-128"/>
                <a:ea typeface="HGPｺﾞｼｯｸM" pitchFamily="50" charset="-128"/>
              </a:rPr>
              <a:t>太陽光</a:t>
            </a:r>
            <a:r>
              <a:rPr lang="ja-JP" altLang="en-US" sz="2400" dirty="0" smtClean="0">
                <a:latin typeface="HGPｺﾞｼｯｸM" pitchFamily="50" charset="-128"/>
                <a:ea typeface="HGPｺﾞｼｯｸM" pitchFamily="50" charset="-128"/>
              </a:rPr>
              <a:t>を</a:t>
            </a:r>
            <a:r>
              <a:rPr lang="zh-TW" altLang="en-US" sz="2400" dirty="0" smtClean="0">
                <a:latin typeface="HGPｺﾞｼｯｸM" pitchFamily="50" charset="-128"/>
                <a:ea typeface="HGPｺﾞｼｯｸM" pitchFamily="50" charset="-128"/>
              </a:rPr>
              <a:t>利用</a:t>
            </a:r>
            <a:r>
              <a:rPr lang="ja-JP" altLang="en-US" sz="2400" dirty="0" smtClean="0">
                <a:latin typeface="HGPｺﾞｼｯｸM" pitchFamily="50" charset="-128"/>
                <a:ea typeface="HGPｺﾞｼｯｸM" pitchFamily="50" charset="-128"/>
              </a:rPr>
              <a:t>した</a:t>
            </a:r>
            <a:r>
              <a:rPr lang="zh-TW" altLang="en-US" sz="2400" dirty="0" smtClean="0">
                <a:latin typeface="HGPｺﾞｼｯｸM" pitchFamily="50" charset="-128"/>
                <a:ea typeface="HGPｺﾞｼｯｸM" pitchFamily="50" charset="-128"/>
              </a:rPr>
              <a:t>植物工場</a:t>
            </a:r>
            <a:r>
              <a:rPr lang="ja-JP" altLang="en-US" sz="2400" dirty="0" smtClean="0">
                <a:latin typeface="HGPｺﾞｼｯｸM" pitchFamily="50" charset="-128"/>
                <a:ea typeface="HGPｺﾞｼｯｸM" pitchFamily="50" charset="-128"/>
              </a:rPr>
              <a:t>でトマトの生産・販売を計画</a:t>
            </a:r>
            <a:r>
              <a:rPr lang="ja-JP" altLang="en-US" sz="2400" dirty="0" smtClean="0">
                <a:solidFill>
                  <a:schemeClr val="bg1">
                    <a:lumMod val="50000"/>
                  </a:schemeClr>
                </a:solidFill>
                <a:latin typeface="HGPｺﾞｼｯｸM" pitchFamily="50" charset="-128"/>
                <a:ea typeface="HGPｺﾞｼｯｸM" pitchFamily="50" charset="-128"/>
              </a:rPr>
              <a:t>（</a:t>
            </a:r>
            <a:r>
              <a:rPr lang="ja-JP" altLang="en-US" sz="2400" dirty="0" smtClean="0">
                <a:solidFill>
                  <a:schemeClr val="bg1">
                    <a:lumMod val="50000"/>
                  </a:schemeClr>
                </a:solidFill>
              </a:rPr>
              <a:t> </a:t>
            </a:r>
            <a:r>
              <a:rPr lang="en-US" altLang="ja-JP" sz="2400" dirty="0" smtClean="0">
                <a:solidFill>
                  <a:schemeClr val="bg1">
                    <a:lumMod val="50000"/>
                  </a:schemeClr>
                </a:solidFill>
              </a:rPr>
              <a:t>2016</a:t>
            </a:r>
            <a:r>
              <a:rPr lang="ja-JP" altLang="en-US" sz="2400" dirty="0" smtClean="0">
                <a:solidFill>
                  <a:schemeClr val="bg1">
                    <a:lumMod val="50000"/>
                  </a:schemeClr>
                </a:solidFill>
              </a:rPr>
              <a:t>年に栽培開始予定）</a:t>
            </a:r>
            <a:r>
              <a:rPr lang="ja-JP" altLang="en-US" sz="1100" dirty="0" smtClean="0">
                <a:latin typeface="HGPｺﾞｼｯｸM" pitchFamily="50" charset="-128"/>
                <a:ea typeface="HGPｺﾞｼｯｸM" pitchFamily="50" charset="-128"/>
              </a:rPr>
              <a:t> </a:t>
            </a:r>
            <a:r>
              <a:rPr lang="ja-JP" altLang="en-US" sz="2400" dirty="0" smtClean="0">
                <a:solidFill>
                  <a:prstClr val="black"/>
                </a:solidFill>
                <a:latin typeface="HGPｺﾞｼｯｸM" pitchFamily="50" charset="-128"/>
                <a:ea typeface="HGPｺﾞｼｯｸM" pitchFamily="50" charset="-128"/>
              </a:rPr>
              <a:t>。</a:t>
            </a:r>
            <a:endParaRPr lang="en-US" altLang="ja-JP" sz="1100" dirty="0" smtClean="0">
              <a:solidFill>
                <a:schemeClr val="tx1">
                  <a:tint val="75000"/>
                </a:schemeClr>
              </a:solidFill>
              <a:latin typeface="HGPｺﾞｼｯｸM" pitchFamily="50" charset="-128"/>
              <a:ea typeface="HGPｺﾞｼｯｸM" pitchFamily="50" charset="-128"/>
            </a:endParaRPr>
          </a:p>
          <a:p>
            <a:pPr>
              <a:spcBef>
                <a:spcPct val="20000"/>
              </a:spcBef>
              <a:defRPr/>
            </a:pPr>
            <a:r>
              <a:rPr lang="ja-JP" altLang="en-US" sz="3200" dirty="0" smtClean="0">
                <a:solidFill>
                  <a:schemeClr val="accent6">
                    <a:lumMod val="75000"/>
                  </a:schemeClr>
                </a:solidFill>
                <a:latin typeface="HGPｺﾞｼｯｸE" pitchFamily="50" charset="-128"/>
                <a:ea typeface="HGPｺﾞｼｯｸE" pitchFamily="50" charset="-128"/>
              </a:rPr>
              <a:t>● パナソニックグループ</a:t>
            </a:r>
            <a:endParaRPr lang="en-US" altLang="ja-JP" sz="3200" dirty="0" smtClean="0">
              <a:solidFill>
                <a:schemeClr val="accent6">
                  <a:lumMod val="75000"/>
                </a:schemeClr>
              </a:solidFill>
              <a:latin typeface="HGPｺﾞｼｯｸE" pitchFamily="50" charset="-128"/>
              <a:ea typeface="HGPｺﾞｼｯｸE" pitchFamily="50" charset="-128"/>
            </a:endParaRPr>
          </a:p>
          <a:p>
            <a:pPr marL="540000">
              <a:spcBef>
                <a:spcPct val="20000"/>
              </a:spcBef>
            </a:pPr>
            <a:r>
              <a:rPr lang="ja-JP" altLang="en-US" sz="2400" dirty="0" smtClean="0">
                <a:latin typeface="HGPｺﾞｼｯｸM" pitchFamily="50" charset="-128"/>
                <a:ea typeface="HGPｺﾞｼｯｸM" pitchFamily="50" charset="-128"/>
              </a:rPr>
              <a:t>シンガポールで屋内野菜工場を手がけるほか，環境制御型ハウスの販売を計画</a:t>
            </a:r>
            <a:r>
              <a:rPr lang="ja-JP" altLang="en-US" sz="2400" dirty="0" smtClean="0">
                <a:solidFill>
                  <a:schemeClr val="bg1">
                    <a:lumMod val="50000"/>
                  </a:schemeClr>
                </a:solidFill>
                <a:latin typeface="HGPｺﾞｼｯｸM" pitchFamily="50" charset="-128"/>
                <a:ea typeface="HGPｺﾞｼｯｸM" pitchFamily="50" charset="-128"/>
              </a:rPr>
              <a:t>（</a:t>
            </a:r>
            <a:r>
              <a:rPr lang="ja-JP" altLang="en-US" sz="2400" dirty="0" smtClean="0">
                <a:solidFill>
                  <a:schemeClr val="bg1">
                    <a:lumMod val="50000"/>
                  </a:schemeClr>
                </a:solidFill>
              </a:rPr>
              <a:t> </a:t>
            </a:r>
            <a:r>
              <a:rPr lang="en-US" altLang="ja-JP" sz="2400" dirty="0" smtClean="0">
                <a:solidFill>
                  <a:schemeClr val="bg1">
                    <a:lumMod val="50000"/>
                  </a:schemeClr>
                </a:solidFill>
              </a:rPr>
              <a:t>2015</a:t>
            </a:r>
            <a:r>
              <a:rPr lang="ja-JP" altLang="en-US" sz="2400" dirty="0" smtClean="0">
                <a:solidFill>
                  <a:schemeClr val="bg1">
                    <a:lumMod val="50000"/>
                  </a:schemeClr>
                </a:solidFill>
              </a:rPr>
              <a:t>年予定）</a:t>
            </a:r>
            <a:r>
              <a:rPr lang="ja-JP" altLang="en-US" sz="2400" dirty="0" smtClean="0">
                <a:latin typeface="HGPｺﾞｼｯｸM" pitchFamily="50" charset="-128"/>
                <a:ea typeface="HGPｺﾞｼｯｸM" pitchFamily="50" charset="-128"/>
              </a:rPr>
              <a:t> 。</a:t>
            </a:r>
            <a:endParaRPr lang="en-US" altLang="ja-JP" sz="2400" dirty="0" smtClean="0">
              <a:latin typeface="HGPｺﾞｼｯｸM" pitchFamily="50" charset="-128"/>
              <a:ea typeface="HGPｺﾞｼｯｸM" pitchFamily="50" charset="-128"/>
            </a:endParaRPr>
          </a:p>
          <a:p>
            <a:pPr>
              <a:spcBef>
                <a:spcPct val="20000"/>
              </a:spcBef>
              <a:defRPr/>
            </a:pPr>
            <a:r>
              <a:rPr lang="ja-JP" altLang="en-US" sz="3200" dirty="0" smtClean="0">
                <a:solidFill>
                  <a:schemeClr val="accent6">
                    <a:lumMod val="75000"/>
                  </a:schemeClr>
                </a:solidFill>
                <a:latin typeface="HGPｺﾞｼｯｸE" pitchFamily="50" charset="-128"/>
                <a:ea typeface="HGPｺﾞｼｯｸE" pitchFamily="50" charset="-128"/>
              </a:rPr>
              <a:t>● 日清紡ホールディングス</a:t>
            </a:r>
            <a:endParaRPr lang="en-US" altLang="ja-JP" sz="3200" dirty="0" smtClean="0">
              <a:solidFill>
                <a:schemeClr val="accent6">
                  <a:lumMod val="75000"/>
                </a:schemeClr>
              </a:solidFill>
              <a:latin typeface="HGPｺﾞｼｯｸE" pitchFamily="50" charset="-128"/>
              <a:ea typeface="HGPｺﾞｼｯｸE" pitchFamily="50" charset="-128"/>
            </a:endParaRPr>
          </a:p>
          <a:p>
            <a:pPr marL="540000">
              <a:spcBef>
                <a:spcPct val="20000"/>
              </a:spcBef>
            </a:pPr>
            <a:r>
              <a:rPr lang="ja-JP" altLang="en-US" sz="2400" dirty="0" smtClean="0">
                <a:latin typeface="HGPｺﾞｼｯｸM" pitchFamily="50" charset="-128"/>
                <a:ea typeface="HGPｺﾞｼｯｸM" pitchFamily="50" charset="-128"/>
              </a:rPr>
              <a:t>デニム生地の織物工場を植物工場に。イチゴの量産栽培に成功。</a:t>
            </a:r>
            <a:endParaRPr lang="ja-JP" altLang="ja-JP" sz="2400" kern="100" dirty="0" smtClean="0">
              <a:solidFill>
                <a:schemeClr val="tx1">
                  <a:tint val="75000"/>
                </a:schemeClr>
              </a:solidFill>
              <a:latin typeface="Century"/>
              <a:ea typeface="HGSｺﾞｼｯｸM"/>
              <a:cs typeface="Times New Roman"/>
            </a:endParaRPr>
          </a:p>
          <a:p>
            <a:pPr marL="540000">
              <a:spcBef>
                <a:spcPct val="20000"/>
              </a:spcBef>
            </a:pPr>
            <a:endParaRPr lang="ja-JP" altLang="ja-JP" sz="2400" kern="100" dirty="0" smtClean="0">
              <a:solidFill>
                <a:schemeClr val="tx1">
                  <a:tint val="75000"/>
                </a:schemeClr>
              </a:solidFill>
              <a:latin typeface="Century"/>
              <a:ea typeface="HGSｺﾞｼｯｸM"/>
              <a:cs typeface="Times New Roman"/>
            </a:endParaRPr>
          </a:p>
          <a:p>
            <a:pPr marL="540000">
              <a:spcBef>
                <a:spcPct val="20000"/>
              </a:spcBef>
            </a:pPr>
            <a:endParaRPr kumimoji="1" lang="ja-JP" altLang="ja-JP" sz="2400" b="0" i="0" u="none" strike="noStrike" kern="100" cap="none" spc="0" normalizeH="0" baseline="0" noProof="0" dirty="0" smtClean="0">
              <a:ln>
                <a:noFill/>
              </a:ln>
              <a:solidFill>
                <a:schemeClr val="tx1">
                  <a:tint val="75000"/>
                </a:schemeClr>
              </a:solidFill>
              <a:effectLst/>
              <a:uLnTx/>
              <a:uFillTx/>
              <a:latin typeface="Century"/>
              <a:ea typeface="HGSｺﾞｼｯｸM"/>
              <a:cs typeface="Times New Roman"/>
            </a:endParaRPr>
          </a:p>
          <a:p>
            <a:pPr marL="54000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400" b="0" i="0" u="none" strike="noStrike" kern="1200" cap="none" spc="0" normalizeH="0" baseline="0" noProof="0" dirty="0" smtClean="0">
              <a:ln>
                <a:noFill/>
              </a:ln>
              <a:solidFill>
                <a:schemeClr val="tx1">
                  <a:tint val="75000"/>
                </a:schemeClr>
              </a:solidFill>
              <a:effectLst/>
              <a:uLnTx/>
              <a:uFillTx/>
              <a:latin typeface="HGPｺﾞｼｯｸM" pitchFamily="50" charset="-128"/>
              <a:ea typeface="HGPｺﾞｼｯｸM" pitchFamily="50" charset="-128"/>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tint val="75000"/>
                </a:schemeClr>
              </a:solidFill>
              <a:effectLst/>
              <a:uLnTx/>
              <a:uFillTx/>
              <a:latin typeface="HGPｺﾞｼｯｸM" pitchFamily="50" charset="-128"/>
              <a:ea typeface="HGPｺﾞｼｯｸM" pitchFamily="50" charset="-128"/>
              <a:cs typeface="+mn-cs"/>
            </a:endParaRPr>
          </a:p>
        </p:txBody>
      </p:sp>
      <p:sp>
        <p:nvSpPr>
          <p:cNvPr id="2" name="タイトル 1"/>
          <p:cNvSpPr>
            <a:spLocks noGrp="1"/>
          </p:cNvSpPr>
          <p:nvPr>
            <p:ph type="ctrTitle"/>
          </p:nvPr>
        </p:nvSpPr>
        <p:spPr>
          <a:xfrm>
            <a:off x="323528" y="620688"/>
            <a:ext cx="8352928" cy="792088"/>
          </a:xfrm>
        </p:spPr>
        <p:txBody>
          <a:bodyPr anchor="t" anchorCtr="0">
            <a:noAutofit/>
          </a:bodyPr>
          <a:lstStyle/>
          <a:p>
            <a:r>
              <a:rPr kumimoji="1" lang="ja-JP" altLang="en-US" dirty="0" smtClean="0">
                <a:latin typeface="HGPｺﾞｼｯｸE" pitchFamily="50" charset="-128"/>
                <a:ea typeface="HGPｺﾞｼｯｸE" pitchFamily="50" charset="-128"/>
              </a:rPr>
              <a:t>ほかにも</a:t>
            </a:r>
            <a:endParaRPr kumimoji="1" lang="ja-JP" altLang="en-US"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2016224"/>
          </a:xfrm>
        </p:spPr>
        <p:txBody>
          <a:bodyPr anchor="t" anchorCtr="0">
            <a:normAutofit/>
          </a:bodyPr>
          <a:lstStyle/>
          <a:p>
            <a:r>
              <a:rPr lang="en-US" altLang="ja-JP" sz="3200" dirty="0" smtClean="0">
                <a:solidFill>
                  <a:prstClr val="black"/>
                </a:solidFill>
                <a:latin typeface="HGPｺﾞｼｯｸE" pitchFamily="50" charset="-128"/>
                <a:ea typeface="HGPｺﾞｼｯｸE" pitchFamily="50" charset="-128"/>
              </a:rPr>
              <a:t/>
            </a:r>
            <a:br>
              <a:rPr lang="en-US" altLang="ja-JP" sz="3200" dirty="0" smtClean="0">
                <a:solidFill>
                  <a:prstClr val="black"/>
                </a:solidFill>
                <a:latin typeface="HGPｺﾞｼｯｸE" pitchFamily="50" charset="-128"/>
                <a:ea typeface="HGPｺﾞｼｯｸE" pitchFamily="50" charset="-128"/>
              </a:rPr>
            </a:br>
            <a:r>
              <a:rPr lang="ja-JP" altLang="en-US" sz="5400" dirty="0" smtClean="0">
                <a:latin typeface="HGPｺﾞｼｯｸE" pitchFamily="50" charset="-128"/>
                <a:ea typeface="HGPｺﾞｼｯｸE" pitchFamily="50" charset="-128"/>
              </a:rPr>
              <a:t>期待されるスマートアグリ市場</a:t>
            </a:r>
            <a:endParaRPr kumimoji="1" lang="ja-JP" altLang="en-US" sz="5400" dirty="0">
              <a:latin typeface="HGPｺﾞｼｯｸE" pitchFamily="50" charset="-128"/>
              <a:ea typeface="HGPｺﾞｼｯｸE" pitchFamily="50" charset="-128"/>
            </a:endParaRPr>
          </a:p>
        </p:txBody>
      </p:sp>
      <p:sp>
        <p:nvSpPr>
          <p:cNvPr id="4" name="タイトル 1"/>
          <p:cNvSpPr txBox="1">
            <a:spLocks/>
          </p:cNvSpPr>
          <p:nvPr/>
        </p:nvSpPr>
        <p:spPr>
          <a:xfrm>
            <a:off x="0" y="1412776"/>
            <a:ext cx="9144000" cy="1656184"/>
          </a:xfrm>
          <a:prstGeom prst="rect">
            <a:avLst/>
          </a:prstGeom>
        </p:spPr>
        <p:txBody>
          <a:bodyPr vert="horz" lIns="91440" tIns="45720" rIns="91440" bIns="45720" rtlCol="0" anchor="t" anchorCtr="0">
            <a:normAutofit/>
          </a:bodyPr>
          <a:lstStyle/>
          <a:p>
            <a:pPr lvl="0" algn="ctr">
              <a:spcBef>
                <a:spcPct val="0"/>
              </a:spcBef>
              <a:defRPr/>
            </a:pPr>
            <a:r>
              <a:rPr lang="ja-JP" altLang="en-US" sz="3200" dirty="0" smtClean="0">
                <a:latin typeface="HGPｺﾞｼｯｸE" pitchFamily="50" charset="-128"/>
                <a:ea typeface="HGPｺﾞｼｯｸE" pitchFamily="50" charset="-128"/>
              </a:rPr>
              <a:t>たとえば，</a:t>
            </a:r>
            <a:r>
              <a:rPr lang="ja-JP" altLang="en-US" sz="3200" dirty="0" smtClean="0">
                <a:solidFill>
                  <a:schemeClr val="accent6">
                    <a:lumMod val="75000"/>
                  </a:schemeClr>
                </a:solidFill>
                <a:latin typeface="HGPｺﾞｼｯｸE" pitchFamily="50" charset="-128"/>
                <a:ea typeface="HGPｺﾞｼｯｸE" pitchFamily="50" charset="-128"/>
                <a:cs typeface="+mj-cs"/>
              </a:rPr>
              <a:t>植物工場</a:t>
            </a:r>
            <a:r>
              <a:rPr lang="ja-JP" altLang="en-US" sz="3200" dirty="0" smtClean="0">
                <a:latin typeface="HGPｺﾞｼｯｸE" pitchFamily="50" charset="-128"/>
                <a:ea typeface="HGPｺﾞｼｯｸE" pitchFamily="50" charset="-128"/>
                <a:cs typeface="+mj-cs"/>
              </a:rPr>
              <a:t>の市場規模は</a:t>
            </a:r>
            <a:endParaRPr lang="en-US" altLang="ja-JP" sz="3200" dirty="0" smtClean="0">
              <a:latin typeface="HGPｺﾞｼｯｸE" pitchFamily="50" charset="-128"/>
              <a:ea typeface="HGPｺﾞｼｯｸE" pitchFamily="50" charset="-128"/>
              <a:cs typeface="+mj-cs"/>
            </a:endParaRPr>
          </a:p>
        </p:txBody>
      </p:sp>
      <p:graphicFrame>
        <p:nvGraphicFramePr>
          <p:cNvPr id="5" name="グラフ 4"/>
          <p:cNvGraphicFramePr/>
          <p:nvPr/>
        </p:nvGraphicFramePr>
        <p:xfrm>
          <a:off x="611560" y="2204864"/>
          <a:ext cx="824542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6" name="円形吹き出し 5"/>
          <p:cNvSpPr/>
          <p:nvPr/>
        </p:nvSpPr>
        <p:spPr>
          <a:xfrm>
            <a:off x="6156176" y="2420888"/>
            <a:ext cx="2736304" cy="1800200"/>
          </a:xfrm>
          <a:prstGeom prst="wedgeEllipseCallout">
            <a:avLst>
              <a:gd name="adj1" fmla="val -90638"/>
              <a:gd name="adj2" fmla="val -34681"/>
            </a:avLst>
          </a:prstGeom>
          <a:solidFill>
            <a:schemeClr val="bg1"/>
          </a:solidFill>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コンテンツ プレースホルダ 2"/>
          <p:cNvSpPr txBox="1">
            <a:spLocks/>
          </p:cNvSpPr>
          <p:nvPr/>
        </p:nvSpPr>
        <p:spPr>
          <a:xfrm>
            <a:off x="6444208" y="3140968"/>
            <a:ext cx="2448272" cy="720080"/>
          </a:xfrm>
          <a:prstGeom prst="rect">
            <a:avLst/>
          </a:prstGeom>
        </p:spPr>
        <p:txBody>
          <a:bodyPr vert="horz" lIns="91440" tIns="45720" rIns="91440" bIns="45720" rtlCol="0">
            <a:noAutofit/>
          </a:bodyPr>
          <a:lstStyle/>
          <a:p>
            <a:pPr>
              <a:spcBef>
                <a:spcPct val="20000"/>
              </a:spcBef>
            </a:pPr>
            <a:r>
              <a:rPr lang="ja-JP" altLang="en-US" sz="3200" dirty="0" smtClean="0">
                <a:solidFill>
                  <a:schemeClr val="accent6">
                    <a:lumMod val="75000"/>
                  </a:schemeClr>
                </a:solidFill>
                <a:latin typeface="HGPｺﾞｼｯｸM" pitchFamily="50" charset="-128"/>
                <a:ea typeface="HGPｺﾞｼｯｸM" pitchFamily="50" charset="-128"/>
              </a:rPr>
              <a:t>約</a:t>
            </a:r>
            <a:r>
              <a:rPr lang="en-US" altLang="ja-JP" sz="3200" dirty="0" smtClean="0">
                <a:solidFill>
                  <a:schemeClr val="accent6">
                    <a:lumMod val="75000"/>
                  </a:schemeClr>
                </a:solidFill>
                <a:latin typeface="HGPｺﾞｼｯｸM" pitchFamily="50" charset="-128"/>
                <a:ea typeface="HGPｺﾞｼｯｸM" pitchFamily="50" charset="-128"/>
              </a:rPr>
              <a:t>1500</a:t>
            </a:r>
            <a:r>
              <a:rPr lang="ja-JP" altLang="en-US" sz="3200" dirty="0" smtClean="0">
                <a:solidFill>
                  <a:schemeClr val="accent6">
                    <a:lumMod val="75000"/>
                  </a:schemeClr>
                </a:solidFill>
                <a:latin typeface="HGPｺﾞｼｯｸM" pitchFamily="50" charset="-128"/>
                <a:ea typeface="HGPｺﾞｼｯｸM" pitchFamily="50" charset="-128"/>
              </a:rPr>
              <a:t>億円</a:t>
            </a:r>
            <a:endParaRPr kumimoji="1" lang="ja-JP" altLang="en-US" sz="3200" b="0" i="0" u="none" strike="noStrike" kern="1200" cap="none" spc="0" normalizeH="0" baseline="0" noProof="0" dirty="0">
              <a:ln>
                <a:noFill/>
              </a:ln>
              <a:solidFill>
                <a:schemeClr val="accent6">
                  <a:lumMod val="75000"/>
                </a:schemeClr>
              </a:solidFill>
              <a:effectLst/>
              <a:uLnTx/>
              <a:uFillTx/>
              <a:latin typeface="HGPｺﾞｼｯｸM" pitchFamily="50" charset="-128"/>
              <a:ea typeface="HGPｺﾞｼｯｸM" pitchFamily="50" charset="-128"/>
              <a:cs typeface="+mn-cs"/>
            </a:endParaRPr>
          </a:p>
        </p:txBody>
      </p:sp>
      <p:sp>
        <p:nvSpPr>
          <p:cNvPr id="19" name="コンテンツ プレースホルダ 2"/>
          <p:cNvSpPr txBox="1">
            <a:spLocks/>
          </p:cNvSpPr>
          <p:nvPr/>
        </p:nvSpPr>
        <p:spPr>
          <a:xfrm>
            <a:off x="2627784" y="5517232"/>
            <a:ext cx="720080" cy="288032"/>
          </a:xfrm>
          <a:prstGeom prst="rect">
            <a:avLst/>
          </a:prstGeom>
        </p:spPr>
        <p:txBody>
          <a:bodyPr vert="horz" lIns="91440" tIns="45720" rIns="91440" bIns="45720" rtlCol="0">
            <a:noAutofit/>
          </a:bodyPr>
          <a:lstStyle/>
          <a:p>
            <a:pPr algn="ctr">
              <a:lnSpc>
                <a:spcPct val="90000"/>
              </a:lnSpc>
              <a:spcBef>
                <a:spcPct val="20000"/>
              </a:spcBef>
            </a:pPr>
            <a:r>
              <a:rPr lang="en-US" altLang="ja-JP" sz="800" dirty="0" smtClean="0">
                <a:solidFill>
                  <a:schemeClr val="bg1"/>
                </a:solidFill>
                <a:latin typeface="HGPｺﾞｼｯｸE" pitchFamily="50" charset="-128"/>
                <a:ea typeface="HGPｺﾞｼｯｸE" pitchFamily="50" charset="-128"/>
              </a:rPr>
              <a:t>199</a:t>
            </a:r>
            <a:r>
              <a:rPr lang="ja-JP" altLang="en-US" sz="800" dirty="0" smtClean="0">
                <a:solidFill>
                  <a:schemeClr val="bg1"/>
                </a:solidFill>
                <a:latin typeface="HGPｺﾞｼｯｸE" pitchFamily="50" charset="-128"/>
                <a:ea typeface="HGPｺﾞｼｯｸE" pitchFamily="50" charset="-128"/>
              </a:rPr>
              <a:t>億</a:t>
            </a:r>
            <a:endParaRPr lang="en-US" altLang="ja-JP" sz="800" dirty="0" smtClean="0">
              <a:solidFill>
                <a:schemeClr val="bg1"/>
              </a:solidFill>
              <a:latin typeface="HGPｺﾞｼｯｸE" pitchFamily="50" charset="-128"/>
              <a:ea typeface="HGPｺﾞｼｯｸE" pitchFamily="50" charset="-128"/>
            </a:endParaRPr>
          </a:p>
          <a:p>
            <a:pPr algn="ctr">
              <a:lnSpc>
                <a:spcPct val="90000"/>
              </a:lnSpc>
              <a:spcBef>
                <a:spcPct val="20000"/>
              </a:spcBef>
            </a:pPr>
            <a:r>
              <a:rPr lang="en-US" altLang="ja-JP" sz="800" dirty="0" smtClean="0">
                <a:solidFill>
                  <a:schemeClr val="bg1"/>
                </a:solidFill>
                <a:latin typeface="HGPｺﾞｼｯｸE" pitchFamily="50" charset="-128"/>
                <a:ea typeface="HGPｺﾞｼｯｸE" pitchFamily="50" charset="-128"/>
              </a:rPr>
              <a:t>1900</a:t>
            </a:r>
            <a:r>
              <a:rPr lang="ja-JP" altLang="en-US" sz="800" dirty="0" smtClean="0">
                <a:solidFill>
                  <a:schemeClr val="bg1"/>
                </a:solidFill>
                <a:latin typeface="HGPｺﾞｼｯｸE" pitchFamily="50" charset="-128"/>
                <a:ea typeface="HGPｺﾞｼｯｸE" pitchFamily="50" charset="-128"/>
              </a:rPr>
              <a:t>万円</a:t>
            </a:r>
            <a:endParaRPr kumimoji="1" lang="ja-JP" altLang="en-US" sz="8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endParaRPr>
          </a:p>
        </p:txBody>
      </p:sp>
      <p:sp>
        <p:nvSpPr>
          <p:cNvPr id="21" name="コンテンツ プレースホルダ 2"/>
          <p:cNvSpPr txBox="1">
            <a:spLocks/>
          </p:cNvSpPr>
          <p:nvPr/>
        </p:nvSpPr>
        <p:spPr>
          <a:xfrm>
            <a:off x="4283968" y="5301208"/>
            <a:ext cx="648072" cy="360040"/>
          </a:xfrm>
          <a:prstGeom prst="rect">
            <a:avLst/>
          </a:prstGeom>
        </p:spPr>
        <p:txBody>
          <a:bodyPr vert="horz" lIns="91440" tIns="45720" rIns="91440" bIns="45720" rtlCol="0">
            <a:noAutofit/>
          </a:bodyPr>
          <a:lstStyle/>
          <a:p>
            <a:pPr algn="ctr">
              <a:lnSpc>
                <a:spcPct val="90000"/>
              </a:lnSpc>
              <a:spcBef>
                <a:spcPct val="20000"/>
              </a:spcBef>
            </a:pPr>
            <a:r>
              <a:rPr lang="en-US" altLang="ja-JP" sz="800" dirty="0" smtClean="0">
                <a:solidFill>
                  <a:schemeClr val="accent6">
                    <a:lumMod val="75000"/>
                  </a:schemeClr>
                </a:solidFill>
                <a:latin typeface="HGPｺﾞｼｯｸE" pitchFamily="50" charset="-128"/>
                <a:ea typeface="HGPｺﾞｼｯｸE" pitchFamily="50" charset="-128"/>
              </a:rPr>
              <a:t>443</a:t>
            </a:r>
            <a:r>
              <a:rPr lang="ja-JP" altLang="en-US" sz="800" dirty="0" smtClean="0">
                <a:solidFill>
                  <a:schemeClr val="accent6">
                    <a:lumMod val="75000"/>
                  </a:schemeClr>
                </a:solidFill>
                <a:latin typeface="HGPｺﾞｼｯｸE" pitchFamily="50" charset="-128"/>
                <a:ea typeface="HGPｺﾞｼｯｸE" pitchFamily="50" charset="-128"/>
              </a:rPr>
              <a:t>億</a:t>
            </a:r>
            <a:endParaRPr lang="en-US" altLang="ja-JP" sz="800" dirty="0" smtClean="0">
              <a:solidFill>
                <a:schemeClr val="accent6">
                  <a:lumMod val="75000"/>
                </a:schemeClr>
              </a:solidFill>
              <a:latin typeface="HGPｺﾞｼｯｸE" pitchFamily="50" charset="-128"/>
              <a:ea typeface="HGPｺﾞｼｯｸE" pitchFamily="50" charset="-128"/>
            </a:endParaRPr>
          </a:p>
          <a:p>
            <a:pPr algn="ctr">
              <a:lnSpc>
                <a:spcPct val="90000"/>
              </a:lnSpc>
              <a:spcBef>
                <a:spcPct val="20000"/>
              </a:spcBef>
            </a:pPr>
            <a:r>
              <a:rPr lang="en-US" altLang="ja-JP" sz="800" dirty="0" smtClean="0">
                <a:solidFill>
                  <a:schemeClr val="accent6">
                    <a:lumMod val="75000"/>
                  </a:schemeClr>
                </a:solidFill>
                <a:latin typeface="HGPｺﾞｼｯｸE" pitchFamily="50" charset="-128"/>
                <a:ea typeface="HGPｺﾞｼｯｸE" pitchFamily="50" charset="-128"/>
              </a:rPr>
              <a:t>3800</a:t>
            </a:r>
            <a:r>
              <a:rPr lang="ja-JP" altLang="en-US" sz="800" dirty="0" smtClean="0">
                <a:solidFill>
                  <a:schemeClr val="accent6">
                    <a:lumMod val="75000"/>
                  </a:schemeClr>
                </a:solidFill>
                <a:latin typeface="HGPｺﾞｼｯｸE" pitchFamily="50" charset="-128"/>
                <a:ea typeface="HGPｺﾞｼｯｸE" pitchFamily="50" charset="-128"/>
              </a:rPr>
              <a:t>万円</a:t>
            </a:r>
            <a:endParaRPr kumimoji="1" lang="ja-JP" altLang="en-US" sz="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22" name="コンテンツ プレースホルダ 2"/>
          <p:cNvSpPr txBox="1">
            <a:spLocks/>
          </p:cNvSpPr>
          <p:nvPr/>
        </p:nvSpPr>
        <p:spPr>
          <a:xfrm>
            <a:off x="4283968" y="3717032"/>
            <a:ext cx="648072" cy="288032"/>
          </a:xfrm>
          <a:prstGeom prst="rect">
            <a:avLst/>
          </a:prstGeom>
        </p:spPr>
        <p:txBody>
          <a:bodyPr vert="horz" lIns="91440" tIns="45720" rIns="91440" bIns="45720" rtlCol="0">
            <a:noAutofit/>
          </a:bodyPr>
          <a:lstStyle/>
          <a:p>
            <a:pPr algn="ctr">
              <a:lnSpc>
                <a:spcPct val="90000"/>
              </a:lnSpc>
              <a:spcBef>
                <a:spcPct val="20000"/>
              </a:spcBef>
            </a:pPr>
            <a:r>
              <a:rPr lang="en-US" altLang="ja-JP" sz="800" dirty="0" smtClean="0">
                <a:solidFill>
                  <a:schemeClr val="bg1"/>
                </a:solidFill>
                <a:latin typeface="HGPｺﾞｼｯｸE" pitchFamily="50" charset="-128"/>
                <a:ea typeface="HGPｺﾞｼｯｸE" pitchFamily="50" charset="-128"/>
              </a:rPr>
              <a:t>1056</a:t>
            </a:r>
            <a:r>
              <a:rPr lang="ja-JP" altLang="en-US" sz="800" dirty="0" smtClean="0">
                <a:solidFill>
                  <a:schemeClr val="bg1"/>
                </a:solidFill>
                <a:latin typeface="HGPｺﾞｼｯｸE" pitchFamily="50" charset="-128"/>
                <a:ea typeface="HGPｺﾞｼｯｸE" pitchFamily="50" charset="-128"/>
              </a:rPr>
              <a:t>億</a:t>
            </a:r>
            <a:endParaRPr lang="en-US" altLang="ja-JP" sz="800" dirty="0" smtClean="0">
              <a:solidFill>
                <a:schemeClr val="bg1"/>
              </a:solidFill>
              <a:latin typeface="HGPｺﾞｼｯｸE" pitchFamily="50" charset="-128"/>
              <a:ea typeface="HGPｺﾞｼｯｸE" pitchFamily="50" charset="-128"/>
            </a:endParaRPr>
          </a:p>
          <a:p>
            <a:pPr algn="ctr">
              <a:lnSpc>
                <a:spcPct val="90000"/>
              </a:lnSpc>
              <a:spcBef>
                <a:spcPct val="20000"/>
              </a:spcBef>
            </a:pPr>
            <a:r>
              <a:rPr lang="en-US" altLang="ja-JP" sz="800" dirty="0" smtClean="0">
                <a:solidFill>
                  <a:schemeClr val="bg1"/>
                </a:solidFill>
                <a:latin typeface="HGPｺﾞｼｯｸE" pitchFamily="50" charset="-128"/>
                <a:ea typeface="HGPｺﾞｼｯｸE" pitchFamily="50" charset="-128"/>
              </a:rPr>
              <a:t>9000</a:t>
            </a:r>
            <a:r>
              <a:rPr lang="ja-JP" altLang="en-US" sz="800" dirty="0" smtClean="0">
                <a:solidFill>
                  <a:schemeClr val="bg1"/>
                </a:solidFill>
                <a:latin typeface="HGPｺﾞｼｯｸE" pitchFamily="50" charset="-128"/>
                <a:ea typeface="HGPｺﾞｼｯｸE" pitchFamily="50" charset="-128"/>
              </a:rPr>
              <a:t>万円</a:t>
            </a:r>
            <a:endParaRPr kumimoji="1" lang="ja-JP" altLang="en-US" sz="800"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endParaRPr>
          </a:p>
        </p:txBody>
      </p:sp>
      <p:sp>
        <p:nvSpPr>
          <p:cNvPr id="23" name="コンテンツ プレースホルダ 2"/>
          <p:cNvSpPr txBox="1">
            <a:spLocks/>
          </p:cNvSpPr>
          <p:nvPr/>
        </p:nvSpPr>
        <p:spPr>
          <a:xfrm>
            <a:off x="3275856" y="5805264"/>
            <a:ext cx="864096" cy="216024"/>
          </a:xfrm>
          <a:prstGeom prst="rect">
            <a:avLst/>
          </a:prstGeom>
        </p:spPr>
        <p:txBody>
          <a:bodyPr vert="horz" lIns="91440" tIns="45720" rIns="91440" bIns="45720" rtlCol="0">
            <a:noAutofit/>
          </a:bodyPr>
          <a:lstStyle/>
          <a:p>
            <a:pPr>
              <a:lnSpc>
                <a:spcPct val="90000"/>
              </a:lnSpc>
              <a:spcBef>
                <a:spcPct val="20000"/>
              </a:spcBef>
            </a:pPr>
            <a:r>
              <a:rPr lang="en-US" altLang="ja-JP" sz="800" dirty="0" smtClean="0">
                <a:solidFill>
                  <a:schemeClr val="accent6">
                    <a:lumMod val="75000"/>
                  </a:schemeClr>
                </a:solidFill>
                <a:latin typeface="HGPｺﾞｼｯｸE" pitchFamily="50" charset="-128"/>
                <a:ea typeface="HGPｺﾞｼｯｸE" pitchFamily="50" charset="-128"/>
              </a:rPr>
              <a:t>33</a:t>
            </a:r>
            <a:r>
              <a:rPr lang="ja-JP" altLang="en-US" sz="800" dirty="0" smtClean="0">
                <a:solidFill>
                  <a:schemeClr val="accent6">
                    <a:lumMod val="75000"/>
                  </a:schemeClr>
                </a:solidFill>
                <a:latin typeface="HGPｺﾞｼｯｸE" pitchFamily="50" charset="-128"/>
                <a:ea typeface="HGPｺﾞｼｯｸE" pitchFamily="50" charset="-128"/>
              </a:rPr>
              <a:t>億</a:t>
            </a:r>
            <a:r>
              <a:rPr lang="en-US" altLang="ja-JP" sz="800" dirty="0" smtClean="0">
                <a:solidFill>
                  <a:schemeClr val="accent6">
                    <a:lumMod val="75000"/>
                  </a:schemeClr>
                </a:solidFill>
                <a:latin typeface="HGPｺﾞｼｯｸE" pitchFamily="50" charset="-128"/>
                <a:ea typeface="HGPｺﾞｼｯｸE" pitchFamily="50" charset="-128"/>
              </a:rPr>
              <a:t>9600</a:t>
            </a:r>
            <a:r>
              <a:rPr lang="ja-JP" altLang="en-US" sz="800" dirty="0" smtClean="0">
                <a:solidFill>
                  <a:schemeClr val="accent6">
                    <a:lumMod val="75000"/>
                  </a:schemeClr>
                </a:solidFill>
                <a:latin typeface="HGPｺﾞｼｯｸE" pitchFamily="50" charset="-128"/>
                <a:ea typeface="HGPｺﾞｼｯｸE" pitchFamily="50" charset="-128"/>
              </a:rPr>
              <a:t>万円</a:t>
            </a:r>
          </a:p>
        </p:txBody>
      </p:sp>
      <p:sp>
        <p:nvSpPr>
          <p:cNvPr id="33" name="円形吹き出し 32"/>
          <p:cNvSpPr/>
          <p:nvPr/>
        </p:nvSpPr>
        <p:spPr>
          <a:xfrm>
            <a:off x="2339752" y="4509120"/>
            <a:ext cx="1440160" cy="720080"/>
          </a:xfrm>
          <a:prstGeom prst="wedgeEllipseCallout">
            <a:avLst>
              <a:gd name="adj1" fmla="val -721"/>
              <a:gd name="adj2" fmla="val 74557"/>
            </a:avLst>
          </a:prstGeom>
          <a:solidFill>
            <a:schemeClr val="bg1"/>
          </a:solidFill>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コンテンツ プレースホルダ 2"/>
          <p:cNvSpPr txBox="1">
            <a:spLocks/>
          </p:cNvSpPr>
          <p:nvPr/>
        </p:nvSpPr>
        <p:spPr>
          <a:xfrm>
            <a:off x="2267744" y="4653136"/>
            <a:ext cx="1656184" cy="432048"/>
          </a:xfrm>
          <a:prstGeom prst="rect">
            <a:avLst/>
          </a:prstGeom>
        </p:spPr>
        <p:txBody>
          <a:bodyPr vert="horz" lIns="91440" tIns="45720" rIns="91440" bIns="45720" rtlCol="0">
            <a:noAutofit/>
          </a:bodyPr>
          <a:lstStyle/>
          <a:p>
            <a:pPr algn="ctr">
              <a:spcBef>
                <a:spcPct val="20000"/>
              </a:spcBef>
            </a:pPr>
            <a:r>
              <a:rPr lang="ja-JP" altLang="en-US" sz="2000" dirty="0" smtClean="0">
                <a:solidFill>
                  <a:schemeClr val="accent6">
                    <a:lumMod val="75000"/>
                  </a:schemeClr>
                </a:solidFill>
                <a:latin typeface="HGPｺﾞｼｯｸM" pitchFamily="50" charset="-128"/>
                <a:ea typeface="HGPｺﾞｼｯｸM" pitchFamily="50" charset="-128"/>
              </a:rPr>
              <a:t>約</a:t>
            </a:r>
            <a:r>
              <a:rPr lang="en-US" altLang="ja-JP" sz="2000" dirty="0" smtClean="0">
                <a:solidFill>
                  <a:schemeClr val="accent6">
                    <a:lumMod val="75000"/>
                  </a:schemeClr>
                </a:solidFill>
                <a:latin typeface="HGPｺﾞｼｯｸM" pitchFamily="50" charset="-128"/>
                <a:ea typeface="HGPｺﾞｼｯｸM" pitchFamily="50" charset="-128"/>
              </a:rPr>
              <a:t>230</a:t>
            </a:r>
            <a:r>
              <a:rPr lang="ja-JP" altLang="en-US" sz="2000" dirty="0" smtClean="0">
                <a:solidFill>
                  <a:schemeClr val="accent6">
                    <a:lumMod val="75000"/>
                  </a:schemeClr>
                </a:solidFill>
                <a:latin typeface="HGPｺﾞｼｯｸM" pitchFamily="50" charset="-128"/>
                <a:ea typeface="HGPｺﾞｼｯｸM" pitchFamily="50" charset="-128"/>
              </a:rPr>
              <a:t>億円</a:t>
            </a:r>
            <a:endParaRPr kumimoji="1" lang="ja-JP" altLang="en-US" sz="2000" b="0" i="0" u="none" strike="noStrike" kern="1200" cap="none" spc="0" normalizeH="0" baseline="0" noProof="0" dirty="0">
              <a:ln>
                <a:noFill/>
              </a:ln>
              <a:solidFill>
                <a:schemeClr val="accent6">
                  <a:lumMod val="75000"/>
                </a:schemeClr>
              </a:solidFill>
              <a:effectLst/>
              <a:uLnTx/>
              <a:uFillTx/>
              <a:latin typeface="HGPｺﾞｼｯｸM" pitchFamily="50" charset="-128"/>
              <a:ea typeface="HGPｺﾞｼｯｸM" pitchFamily="50" charset="-128"/>
              <a:cs typeface="+mn-cs"/>
            </a:endParaRPr>
          </a:p>
        </p:txBody>
      </p:sp>
      <p:sp>
        <p:nvSpPr>
          <p:cNvPr id="35" name="コンテンツ プレースホルダ 2"/>
          <p:cNvSpPr txBox="1">
            <a:spLocks/>
          </p:cNvSpPr>
          <p:nvPr/>
        </p:nvSpPr>
        <p:spPr>
          <a:xfrm>
            <a:off x="6372200" y="2708920"/>
            <a:ext cx="2448272" cy="720080"/>
          </a:xfrm>
          <a:prstGeom prst="rect">
            <a:avLst/>
          </a:prstGeom>
        </p:spPr>
        <p:txBody>
          <a:bodyPr vert="horz" lIns="91440" tIns="45720" rIns="91440" bIns="45720" rtlCol="0">
            <a:noAutofit/>
          </a:bodyPr>
          <a:lstStyle/>
          <a:p>
            <a:pPr algn="ctr">
              <a:spcBef>
                <a:spcPct val="20000"/>
              </a:spcBef>
            </a:pPr>
            <a:r>
              <a:rPr kumimoji="1" lang="ja-JP" altLang="en-US" sz="24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rPr>
              <a:t>約</a:t>
            </a:r>
            <a:r>
              <a:rPr kumimoji="1" lang="en-US" altLang="ja-JP" sz="24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rPr>
              <a:t>6.5</a:t>
            </a:r>
            <a:r>
              <a:rPr kumimoji="1" lang="ja-JP" altLang="en-US" sz="24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rPr>
              <a:t>倍</a:t>
            </a:r>
            <a:endParaRPr kumimoji="1" lang="ja-JP" altLang="en-US" sz="2400" b="0" i="0" u="none" strike="noStrike" kern="1200" cap="none" spc="0" normalizeH="0" baseline="0" noProof="0" dirty="0">
              <a:ln>
                <a:noFill/>
              </a:ln>
              <a:solidFill>
                <a:srgbClr val="FF0000"/>
              </a:solidFill>
              <a:effectLst/>
              <a:uLnTx/>
              <a:uFillTx/>
              <a:latin typeface="HGPｺﾞｼｯｸE" pitchFamily="50" charset="-128"/>
              <a:ea typeface="HGPｺﾞｼｯｸE" pitchFamily="50" charset="-128"/>
            </a:endParaRPr>
          </a:p>
        </p:txBody>
      </p:sp>
      <p:sp>
        <p:nvSpPr>
          <p:cNvPr id="36" name="コンテンツ プレースホルダ 2"/>
          <p:cNvSpPr txBox="1">
            <a:spLocks/>
          </p:cNvSpPr>
          <p:nvPr/>
        </p:nvSpPr>
        <p:spPr>
          <a:xfrm>
            <a:off x="971600" y="2204864"/>
            <a:ext cx="1224136" cy="432048"/>
          </a:xfrm>
          <a:prstGeom prst="rect">
            <a:avLst/>
          </a:prstGeom>
        </p:spPr>
        <p:txBody>
          <a:bodyPr vert="horz" lIns="91440" tIns="45720" rIns="91440" bIns="45720" rtlCol="0">
            <a:noAutofit/>
          </a:bodyPr>
          <a:lstStyle/>
          <a:p>
            <a:pPr algn="r">
              <a:spcBef>
                <a:spcPct val="20000"/>
              </a:spcBef>
            </a:pPr>
            <a:r>
              <a:rPr kumimoji="1" lang="ja-JP" altLang="en-US" sz="1100" b="0" i="0" u="none" strike="noStrike" kern="1200" cap="none" spc="0" normalizeH="0" baseline="0" noProof="0" dirty="0" smtClean="0">
                <a:ln>
                  <a:noFill/>
                </a:ln>
                <a:effectLst/>
                <a:uLnTx/>
                <a:uFillTx/>
                <a:latin typeface="HGPｺﾞｼｯｸM" pitchFamily="50" charset="-128"/>
                <a:ea typeface="HGPｺﾞｼｯｸM" pitchFamily="50" charset="-128"/>
                <a:cs typeface="+mn-cs"/>
              </a:rPr>
              <a:t>（単位：万円）</a:t>
            </a:r>
            <a:endParaRPr kumimoji="1" lang="ja-JP" altLang="en-US" sz="1100" b="0"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792087"/>
          </a:xfrm>
        </p:spPr>
        <p:txBody>
          <a:bodyPr anchor="t" anchorCtr="0">
            <a:noAutofit/>
          </a:bodyPr>
          <a:lstStyle/>
          <a:p>
            <a:r>
              <a:rPr lang="ja-JP" altLang="en-US" sz="4000" dirty="0" smtClean="0">
                <a:solidFill>
                  <a:schemeClr val="accent6">
                    <a:lumMod val="75000"/>
                  </a:schemeClr>
                </a:solidFill>
                <a:latin typeface="HGPｺﾞｼｯｸE" pitchFamily="50" charset="-128"/>
                <a:ea typeface="HGPｺﾞｼｯｸE" pitchFamily="50" charset="-128"/>
              </a:rPr>
              <a:t>農業</a:t>
            </a:r>
            <a:r>
              <a:rPr lang="en-US" altLang="ja-JP" sz="4000" dirty="0" smtClean="0">
                <a:solidFill>
                  <a:schemeClr val="accent6">
                    <a:lumMod val="75000"/>
                  </a:schemeClr>
                </a:solidFill>
                <a:latin typeface="HGPｺﾞｼｯｸE" pitchFamily="50" charset="-128"/>
                <a:ea typeface="HGPｺﾞｼｯｸE" pitchFamily="50" charset="-128"/>
              </a:rPr>
              <a:t>×ICT</a:t>
            </a:r>
            <a:r>
              <a:rPr lang="ja-JP" altLang="en-US" sz="4000" dirty="0" smtClean="0">
                <a:solidFill>
                  <a:prstClr val="black"/>
                </a:solidFill>
                <a:latin typeface="HGPｺﾞｼｯｸE" pitchFamily="50" charset="-128"/>
                <a:ea typeface="HGPｺﾞｼｯｸE" pitchFamily="50" charset="-128"/>
              </a:rPr>
              <a:t>でこんな農業が実現します</a:t>
            </a:r>
            <a:endParaRPr kumimoji="1" lang="ja-JP" altLang="en-US" sz="4000" dirty="0">
              <a:latin typeface="HGPｺﾞｼｯｸE" pitchFamily="50" charset="-128"/>
              <a:ea typeface="HGPｺﾞｼｯｸE" pitchFamily="50" charset="-128"/>
            </a:endParaRPr>
          </a:p>
        </p:txBody>
      </p:sp>
      <p:pic>
        <p:nvPicPr>
          <p:cNvPr id="3" name="Picture 1" descr="C:\Users\iwasaki\Desktop\ss\Screenpresso\2014-11-18_21h35_23.bmp"/>
          <p:cNvPicPr>
            <a:picLocks noChangeAspect="1" noChangeArrowheads="1"/>
          </p:cNvPicPr>
          <p:nvPr/>
        </p:nvPicPr>
        <p:blipFill>
          <a:blip r:embed="rId3" cstate="print"/>
          <a:srcRect/>
          <a:stretch>
            <a:fillRect/>
          </a:stretch>
        </p:blipFill>
        <p:spPr bwMode="auto">
          <a:xfrm>
            <a:off x="1043608" y="1628800"/>
            <a:ext cx="6899014" cy="45842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792087"/>
          </a:xfrm>
        </p:spPr>
        <p:txBody>
          <a:bodyPr anchor="t" anchorCtr="0">
            <a:noAutofit/>
          </a:bodyPr>
          <a:lstStyle/>
          <a:p>
            <a:r>
              <a:rPr lang="ja-JP" altLang="en-US" sz="4000" dirty="0" smtClean="0">
                <a:solidFill>
                  <a:schemeClr val="accent6">
                    <a:lumMod val="75000"/>
                  </a:schemeClr>
                </a:solidFill>
                <a:latin typeface="HGPｺﾞｼｯｸE" pitchFamily="50" charset="-128"/>
                <a:ea typeface="HGPｺﾞｼｯｸE" pitchFamily="50" charset="-128"/>
              </a:rPr>
              <a:t>農業</a:t>
            </a:r>
            <a:r>
              <a:rPr lang="en-US" altLang="ja-JP" sz="4000" dirty="0" smtClean="0">
                <a:solidFill>
                  <a:schemeClr val="accent6">
                    <a:lumMod val="75000"/>
                  </a:schemeClr>
                </a:solidFill>
                <a:latin typeface="HGPｺﾞｼｯｸE" pitchFamily="50" charset="-128"/>
                <a:ea typeface="HGPｺﾞｼｯｸE" pitchFamily="50" charset="-128"/>
              </a:rPr>
              <a:t>×ICT</a:t>
            </a:r>
            <a:r>
              <a:rPr lang="ja-JP" altLang="en-US" sz="4000" dirty="0" smtClean="0">
                <a:solidFill>
                  <a:prstClr val="black"/>
                </a:solidFill>
                <a:latin typeface="HGPｺﾞｼｯｸE" pitchFamily="50" charset="-128"/>
                <a:ea typeface="HGPｺﾞｼｯｸE" pitchFamily="50" charset="-128"/>
              </a:rPr>
              <a:t>でこんな農業が実現します</a:t>
            </a:r>
            <a:endParaRPr kumimoji="1" lang="ja-JP" altLang="en-US" sz="4000" dirty="0">
              <a:latin typeface="HGPｺﾞｼｯｸE" pitchFamily="50" charset="-128"/>
              <a:ea typeface="HGPｺﾞｼｯｸE" pitchFamily="50" charset="-128"/>
            </a:endParaRPr>
          </a:p>
        </p:txBody>
      </p:sp>
      <p:sp>
        <p:nvSpPr>
          <p:cNvPr id="10" name="タイトル 1"/>
          <p:cNvSpPr txBox="1">
            <a:spLocks/>
          </p:cNvSpPr>
          <p:nvPr/>
        </p:nvSpPr>
        <p:spPr>
          <a:xfrm>
            <a:off x="648072" y="2420888"/>
            <a:ext cx="2304256" cy="792087"/>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①植物工場</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1" name="タイトル 1"/>
          <p:cNvSpPr txBox="1">
            <a:spLocks/>
          </p:cNvSpPr>
          <p:nvPr/>
        </p:nvSpPr>
        <p:spPr>
          <a:xfrm>
            <a:off x="648072" y="3068959"/>
            <a:ext cx="2304256" cy="792087"/>
          </a:xfrm>
          <a:prstGeom prst="rect">
            <a:avLst/>
          </a:prstGeom>
        </p:spPr>
        <p:txBody>
          <a:bodyPr vert="horz" lIns="91440" tIns="45720" rIns="91440" bIns="45720" rtlCol="0" anchor="t" anchorCtr="0">
            <a:noAutofit/>
          </a:bodyPr>
          <a:lstStyle/>
          <a:p>
            <a:pPr lvl="0">
              <a:spcBef>
                <a:spcPct val="0"/>
              </a:spcBef>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②</a:t>
            </a:r>
            <a:r>
              <a:rPr lang="ja-JP" altLang="en-US" sz="2400" dirty="0" smtClean="0">
                <a:solidFill>
                  <a:schemeClr val="accent6">
                    <a:lumMod val="75000"/>
                  </a:schemeClr>
                </a:solidFill>
                <a:latin typeface="HGPｺﾞｼｯｸE" pitchFamily="50" charset="-128"/>
                <a:ea typeface="HGPｺﾞｼｯｸE" pitchFamily="50" charset="-128"/>
              </a:rPr>
              <a:t>精密農業</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2" name="タイトル 1"/>
          <p:cNvSpPr txBox="1">
            <a:spLocks/>
          </p:cNvSpPr>
          <p:nvPr/>
        </p:nvSpPr>
        <p:spPr>
          <a:xfrm>
            <a:off x="648072" y="3717031"/>
            <a:ext cx="3024336" cy="792087"/>
          </a:xfrm>
          <a:prstGeom prst="rect">
            <a:avLst/>
          </a:prstGeom>
        </p:spPr>
        <p:txBody>
          <a:bodyPr vert="horz" lIns="91440" tIns="45720" rIns="91440" bIns="45720" rtlCol="0" anchor="t" anchorCtr="0">
            <a:noAutofit/>
          </a:bodyPr>
          <a:lstStyle/>
          <a:p>
            <a:pPr lvl="0">
              <a:spcBef>
                <a:spcPct val="0"/>
              </a:spcBef>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③</a:t>
            </a:r>
            <a:r>
              <a:rPr lang="ja-JP" altLang="en-US" sz="2400" dirty="0" smtClean="0">
                <a:solidFill>
                  <a:schemeClr val="accent6">
                    <a:lumMod val="75000"/>
                  </a:schemeClr>
                </a:solidFill>
                <a:latin typeface="HGPｺﾞｼｯｸE" pitchFamily="50" charset="-128"/>
                <a:ea typeface="HGPｺﾞｼｯｸE" pitchFamily="50" charset="-128"/>
              </a:rPr>
              <a:t>環境制御システム</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3" name="タイトル 1"/>
          <p:cNvSpPr txBox="1">
            <a:spLocks/>
          </p:cNvSpPr>
          <p:nvPr/>
        </p:nvSpPr>
        <p:spPr>
          <a:xfrm>
            <a:off x="648072" y="4365103"/>
            <a:ext cx="3635896" cy="792087"/>
          </a:xfrm>
          <a:prstGeom prst="rect">
            <a:avLst/>
          </a:prstGeom>
        </p:spPr>
        <p:txBody>
          <a:bodyPr vert="horz" lIns="91440" tIns="45720" rIns="91440" bIns="45720" rtlCol="0" anchor="t" anchorCtr="0">
            <a:noAutofit/>
          </a:bodyPr>
          <a:lstStyle/>
          <a:p>
            <a:pPr lvl="0">
              <a:spcBef>
                <a:spcPct val="0"/>
              </a:spcBef>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④</a:t>
            </a:r>
            <a:r>
              <a:rPr lang="ja-JP" altLang="en-US" sz="2400" dirty="0" smtClean="0">
                <a:solidFill>
                  <a:schemeClr val="accent6">
                    <a:lumMod val="75000"/>
                  </a:schemeClr>
                </a:solidFill>
                <a:latin typeface="HGPｺﾞｼｯｸE" pitchFamily="50" charset="-128"/>
                <a:ea typeface="HGPｺﾞｼｯｸE" pitchFamily="50" charset="-128"/>
              </a:rPr>
              <a:t>ロボット技術の活用</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4" name="タイトル 1"/>
          <p:cNvSpPr txBox="1">
            <a:spLocks/>
          </p:cNvSpPr>
          <p:nvPr/>
        </p:nvSpPr>
        <p:spPr>
          <a:xfrm>
            <a:off x="648072" y="5013175"/>
            <a:ext cx="3635896" cy="792087"/>
          </a:xfrm>
          <a:prstGeom prst="rect">
            <a:avLst/>
          </a:prstGeom>
        </p:spPr>
        <p:txBody>
          <a:bodyPr vert="horz" lIns="91440" tIns="45720" rIns="91440" bIns="45720" rtlCol="0" anchor="t" anchorCtr="0">
            <a:noAutofit/>
          </a:bodyPr>
          <a:lstStyle/>
          <a:p>
            <a:pPr lvl="0">
              <a:spcBef>
                <a:spcPct val="0"/>
              </a:spcBef>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⑤</a:t>
            </a:r>
            <a:r>
              <a:rPr lang="ja-JP" altLang="en-US" sz="2400" dirty="0" smtClean="0">
                <a:solidFill>
                  <a:schemeClr val="accent6">
                    <a:lumMod val="75000"/>
                  </a:schemeClr>
                </a:solidFill>
                <a:latin typeface="HGPｺﾞｼｯｸE" pitchFamily="50" charset="-128"/>
                <a:ea typeface="HGPｺﾞｼｯｸE" pitchFamily="50" charset="-128"/>
              </a:rPr>
              <a:t>遠隔飼育・栽培</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5" name="タイトル 1"/>
          <p:cNvSpPr txBox="1">
            <a:spLocks/>
          </p:cNvSpPr>
          <p:nvPr/>
        </p:nvSpPr>
        <p:spPr>
          <a:xfrm>
            <a:off x="648072" y="5661247"/>
            <a:ext cx="3635896" cy="792087"/>
          </a:xfrm>
          <a:prstGeom prst="rect">
            <a:avLst/>
          </a:prstGeom>
        </p:spPr>
        <p:txBody>
          <a:bodyPr vert="horz" lIns="91440" tIns="45720" rIns="91440" bIns="45720" rtlCol="0" anchor="t" anchorCtr="0">
            <a:noAutofit/>
          </a:bodyPr>
          <a:lstStyle/>
          <a:p>
            <a:pPr lvl="0">
              <a:spcBef>
                <a:spcPct val="0"/>
              </a:spcBef>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⑥</a:t>
            </a:r>
            <a:r>
              <a:rPr lang="ja-JP" altLang="en-US" sz="2400" dirty="0" smtClean="0">
                <a:solidFill>
                  <a:schemeClr val="accent6">
                    <a:lumMod val="75000"/>
                  </a:schemeClr>
                </a:solidFill>
                <a:latin typeface="HGPｺﾞｼｯｸE" pitchFamily="50" charset="-128"/>
                <a:ea typeface="HGPｺﾞｼｯｸE" pitchFamily="50" charset="-128"/>
              </a:rPr>
              <a:t>自動運転技術</a:t>
            </a:r>
            <a:endParaRPr kumimoji="1" lang="ja-JP" altLang="en-US" sz="24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38" name="グループ化 37"/>
          <p:cNvGrpSpPr/>
          <p:nvPr/>
        </p:nvGrpSpPr>
        <p:grpSpPr>
          <a:xfrm>
            <a:off x="4139952" y="2492896"/>
            <a:ext cx="4176464" cy="3423217"/>
            <a:chOff x="4139952" y="1700808"/>
            <a:chExt cx="4176464" cy="3423217"/>
          </a:xfrm>
        </p:grpSpPr>
        <p:grpSp>
          <p:nvGrpSpPr>
            <p:cNvPr id="16" name="グループ化 15"/>
            <p:cNvGrpSpPr/>
            <p:nvPr/>
          </p:nvGrpSpPr>
          <p:grpSpPr>
            <a:xfrm>
              <a:off x="4139952" y="2348880"/>
              <a:ext cx="4176464" cy="2775145"/>
              <a:chOff x="2411760" y="2348880"/>
              <a:chExt cx="4176464" cy="2775145"/>
            </a:xfrm>
          </p:grpSpPr>
          <p:pic>
            <p:nvPicPr>
              <p:cNvPr id="3" name="Picture 1" descr="C:\Users\iwasaki\Desktop\ss\Screenpresso\2014-11-18_21h35_23.bmp"/>
              <p:cNvPicPr>
                <a:picLocks noChangeAspect="1" noChangeArrowheads="1"/>
              </p:cNvPicPr>
              <p:nvPr/>
            </p:nvPicPr>
            <p:blipFill>
              <a:blip r:embed="rId3" cstate="print">
                <a:grayscl/>
                <a:lum bright="15000" contrast="-15000"/>
              </a:blip>
              <a:srcRect/>
              <a:stretch>
                <a:fillRect/>
              </a:stretch>
            </p:blipFill>
            <p:spPr bwMode="auto">
              <a:xfrm>
                <a:off x="2411760" y="2348880"/>
                <a:ext cx="4176464" cy="2775145"/>
              </a:xfrm>
              <a:prstGeom prst="rect">
                <a:avLst/>
              </a:prstGeom>
              <a:noFill/>
            </p:spPr>
          </p:pic>
          <p:sp>
            <p:nvSpPr>
              <p:cNvPr id="4" name="角丸四角形 3"/>
              <p:cNvSpPr/>
              <p:nvPr/>
            </p:nvSpPr>
            <p:spPr>
              <a:xfrm>
                <a:off x="4572000" y="3429000"/>
                <a:ext cx="864096" cy="792088"/>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角丸四角形 4"/>
              <p:cNvSpPr/>
              <p:nvPr/>
            </p:nvSpPr>
            <p:spPr>
              <a:xfrm>
                <a:off x="5508104" y="3933056"/>
                <a:ext cx="1080120" cy="1152128"/>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5"/>
              <p:cNvSpPr/>
              <p:nvPr/>
            </p:nvSpPr>
            <p:spPr>
              <a:xfrm>
                <a:off x="5868144" y="2852936"/>
                <a:ext cx="720080" cy="936104"/>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 6"/>
              <p:cNvSpPr/>
              <p:nvPr/>
            </p:nvSpPr>
            <p:spPr>
              <a:xfrm>
                <a:off x="2987824" y="3068960"/>
                <a:ext cx="1224136" cy="576064"/>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角丸四角形 7"/>
              <p:cNvSpPr/>
              <p:nvPr/>
            </p:nvSpPr>
            <p:spPr>
              <a:xfrm>
                <a:off x="2555776" y="3789040"/>
                <a:ext cx="936104" cy="936104"/>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角丸四角形 8"/>
              <p:cNvSpPr/>
              <p:nvPr/>
            </p:nvSpPr>
            <p:spPr>
              <a:xfrm>
                <a:off x="3851920" y="4365104"/>
                <a:ext cx="1296144" cy="720080"/>
              </a:xfrm>
              <a:prstGeom prst="round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8" name="直線コネクタ 17"/>
            <p:cNvCxnSpPr/>
            <p:nvPr/>
          </p:nvCxnSpPr>
          <p:spPr>
            <a:xfrm>
              <a:off x="4932040" y="2060848"/>
              <a:ext cx="0" cy="100811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427984" y="2060848"/>
              <a:ext cx="0" cy="172819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156176" y="2060848"/>
              <a:ext cx="0" cy="230425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732240" y="2060848"/>
              <a:ext cx="0" cy="136815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812360" y="2060848"/>
              <a:ext cx="0" cy="7920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380312" y="2060848"/>
              <a:ext cx="0" cy="187220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タイトル 1"/>
            <p:cNvSpPr txBox="1">
              <a:spLocks/>
            </p:cNvSpPr>
            <p:nvPr/>
          </p:nvSpPr>
          <p:spPr>
            <a:xfrm>
              <a:off x="4211960" y="1700808"/>
              <a:ext cx="432048" cy="3600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2" name="タイトル 1"/>
            <p:cNvSpPr txBox="1">
              <a:spLocks/>
            </p:cNvSpPr>
            <p:nvPr/>
          </p:nvSpPr>
          <p:spPr>
            <a:xfrm>
              <a:off x="4716016" y="1700808"/>
              <a:ext cx="432048" cy="360040"/>
            </a:xfrm>
            <a:prstGeom prst="rect">
              <a:avLst/>
            </a:prstGeom>
          </p:spPr>
          <p:txBody>
            <a:bodyPr vert="horz" lIns="91440" tIns="45720" rIns="91440" bIns="45720" rtlCol="0" anchor="t" anchorCtr="0">
              <a:noAutofit/>
            </a:bodyPr>
            <a:lstStyle/>
            <a:p>
              <a:pPr>
                <a:spcBef>
                  <a:spcPct val="0"/>
                </a:spcBef>
              </a:pPr>
              <a:r>
                <a:rPr lang="ja-JP" altLang="en-US" sz="1600" dirty="0" smtClean="0">
                  <a:solidFill>
                    <a:schemeClr val="accent6">
                      <a:lumMod val="75000"/>
                    </a:schemeClr>
                  </a:solidFill>
                  <a:latin typeface="HGPｺﾞｼｯｸE" pitchFamily="50" charset="-128"/>
                  <a:ea typeface="HGPｺﾞｼｯｸE" pitchFamily="50" charset="-128"/>
                </a:rPr>
                <a:t>①</a:t>
              </a:r>
              <a:endParaRPr lang="ja-JP" altLang="en-US" sz="1600" dirty="0" smtClean="0">
                <a:latin typeface="HGPｺﾞｼｯｸE" pitchFamily="50" charset="-128"/>
                <a:ea typeface="HGPｺﾞｼｯｸE" pitchFamily="50" charset="-128"/>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3" name="タイトル 1"/>
            <p:cNvSpPr txBox="1">
              <a:spLocks/>
            </p:cNvSpPr>
            <p:nvPr/>
          </p:nvSpPr>
          <p:spPr>
            <a:xfrm>
              <a:off x="5940152" y="1700808"/>
              <a:ext cx="432048" cy="3600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④</a:t>
              </a: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4" name="タイトル 1"/>
            <p:cNvSpPr txBox="1">
              <a:spLocks/>
            </p:cNvSpPr>
            <p:nvPr/>
          </p:nvSpPr>
          <p:spPr>
            <a:xfrm>
              <a:off x="6516216" y="1700808"/>
              <a:ext cx="432048" cy="3600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③</a:t>
              </a: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5" name="タイトル 1"/>
            <p:cNvSpPr txBox="1">
              <a:spLocks/>
            </p:cNvSpPr>
            <p:nvPr/>
          </p:nvSpPr>
          <p:spPr>
            <a:xfrm>
              <a:off x="7164288" y="1700808"/>
              <a:ext cx="432048" cy="3600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⑤</a:t>
              </a: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6" name="タイトル 1"/>
            <p:cNvSpPr txBox="1">
              <a:spLocks/>
            </p:cNvSpPr>
            <p:nvPr/>
          </p:nvSpPr>
          <p:spPr>
            <a:xfrm>
              <a:off x="7596336" y="1700808"/>
              <a:ext cx="432048" cy="360040"/>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②</a:t>
              </a: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39" name="タイトル 1"/>
            <p:cNvSpPr txBox="1">
              <a:spLocks/>
            </p:cNvSpPr>
            <p:nvPr/>
          </p:nvSpPr>
          <p:spPr>
            <a:xfrm>
              <a:off x="4211960" y="1700808"/>
              <a:ext cx="432048" cy="360040"/>
            </a:xfrm>
            <a:prstGeom prst="rect">
              <a:avLst/>
            </a:prstGeom>
          </p:spPr>
          <p:txBody>
            <a:bodyPr vert="horz" lIns="91440" tIns="45720" rIns="91440" bIns="45720" rtlCol="0" anchor="t" anchorCtr="0">
              <a:noAutofit/>
            </a:bodyPr>
            <a:lstStyle/>
            <a:p>
              <a:pPr>
                <a:spcBef>
                  <a:spcPct val="0"/>
                </a:spcBef>
              </a:pPr>
              <a:r>
                <a:rPr lang="ja-JP" altLang="en-US" sz="1600" dirty="0" smtClean="0">
                  <a:solidFill>
                    <a:schemeClr val="accent6">
                      <a:lumMod val="75000"/>
                    </a:schemeClr>
                  </a:solidFill>
                  <a:latin typeface="HGPｺﾞｼｯｸE" pitchFamily="50" charset="-128"/>
                  <a:ea typeface="HGPｺﾞｼｯｸE" pitchFamily="50" charset="-128"/>
                </a:rPr>
                <a:t>⑥</a:t>
              </a:r>
              <a:endParaRPr kumimoji="1" lang="ja-JP" altLang="en-US" sz="1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sp>
        <p:nvSpPr>
          <p:cNvPr id="37" name="タイトル 1"/>
          <p:cNvSpPr txBox="1">
            <a:spLocks/>
          </p:cNvSpPr>
          <p:nvPr/>
        </p:nvSpPr>
        <p:spPr>
          <a:xfrm>
            <a:off x="648072" y="1844824"/>
            <a:ext cx="2304256" cy="792087"/>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a:t>
            </a:r>
            <a:r>
              <a:rPr kumimoji="1" lang="en-US" altLang="ja-JP" sz="24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contents</a:t>
            </a:r>
            <a:r>
              <a:rPr kumimoji="1" lang="ja-JP" altLang="en-US" sz="24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a:t>
            </a:r>
            <a:endParaRPr kumimoji="1" lang="ja-JP" altLang="en-US" sz="24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Users\iwasaki\Desktop\ss\Screenpresso\2014-11-18_21h40_08.bmp"/>
          <p:cNvPicPr>
            <a:picLocks noChangeAspect="1" noChangeArrowheads="1"/>
          </p:cNvPicPr>
          <p:nvPr/>
        </p:nvPicPr>
        <p:blipFill>
          <a:blip r:embed="rId3" cstate="print"/>
          <a:srcRect/>
          <a:stretch>
            <a:fillRect/>
          </a:stretch>
        </p:blipFill>
        <p:spPr bwMode="auto">
          <a:xfrm>
            <a:off x="3635896" y="2629273"/>
            <a:ext cx="4972819" cy="3476649"/>
          </a:xfrm>
          <a:prstGeom prst="rect">
            <a:avLst/>
          </a:prstGeom>
          <a:noFill/>
        </p:spPr>
      </p:pic>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kumimoji="1" lang="ja-JP" altLang="en-US" sz="28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農業</a:t>
            </a:r>
            <a:r>
              <a:rPr kumimoji="1" lang="en-US" altLang="ja-JP" sz="28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×ICT</a:t>
            </a:r>
            <a:r>
              <a:rPr kumimoji="1" lang="ja-JP" altLang="en-US" sz="28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による取り組み</a:t>
            </a:r>
            <a:endParaRPr kumimoji="1" lang="ja-JP" altLang="en-US" sz="28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grpSp>
        <p:nvGrpSpPr>
          <p:cNvPr id="6"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１</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9" name="タイトル 1"/>
          <p:cNvSpPr>
            <a:spLocks noGrp="1"/>
          </p:cNvSpPr>
          <p:nvPr>
            <p:ph type="ctrTitle"/>
          </p:nvPr>
        </p:nvSpPr>
        <p:spPr>
          <a:xfrm>
            <a:off x="0" y="1340768"/>
            <a:ext cx="9144000" cy="792087"/>
          </a:xfrm>
        </p:spPr>
        <p:txBody>
          <a:bodyPr anchor="t" anchorCtr="0">
            <a:noAutofit/>
          </a:bodyPr>
          <a:lstStyle/>
          <a:p>
            <a:pPr algn="l"/>
            <a:r>
              <a:rPr lang="ja-JP" altLang="en-US" sz="4000" dirty="0" smtClean="0">
                <a:solidFill>
                  <a:schemeClr val="accent6">
                    <a:lumMod val="75000"/>
                  </a:schemeClr>
                </a:solidFill>
                <a:latin typeface="HGPｺﾞｼｯｸE" pitchFamily="50" charset="-128"/>
                <a:ea typeface="HGPｺﾞｼｯｸE" pitchFamily="50" charset="-128"/>
              </a:rPr>
              <a:t>　　 植物工場</a:t>
            </a:r>
            <a:endParaRPr kumimoji="1" lang="ja-JP" altLang="en-US" sz="4000" dirty="0">
              <a:latin typeface="HGPｺﾞｼｯｸE" pitchFamily="50" charset="-128"/>
              <a:ea typeface="HGPｺﾞｼｯｸE" pitchFamily="50" charset="-128"/>
            </a:endParaRPr>
          </a:p>
        </p:txBody>
      </p:sp>
      <p:sp>
        <p:nvSpPr>
          <p:cNvPr id="10" name="タイトル 1"/>
          <p:cNvSpPr txBox="1">
            <a:spLocks/>
          </p:cNvSpPr>
          <p:nvPr/>
        </p:nvSpPr>
        <p:spPr>
          <a:xfrm>
            <a:off x="827584" y="2492896"/>
            <a:ext cx="2736304" cy="3785652"/>
          </a:xfrm>
          <a:prstGeom prst="rect">
            <a:avLst/>
          </a:prstGeom>
        </p:spPr>
        <p:txBody>
          <a:bodyPr vert="horz" wrap="square" lIns="91440" tIns="45720" rIns="91440" bIns="45720" rtlCol="0" anchor="t" anchorCtr="0">
            <a:spAutoFit/>
          </a:bodyPr>
          <a:lstStyle/>
          <a:p>
            <a:pPr>
              <a:spcBef>
                <a:spcPct val="0"/>
              </a:spcBef>
            </a:pPr>
            <a:r>
              <a:rPr lang="ja-JP" altLang="en-US" sz="2400" dirty="0" smtClean="0">
                <a:latin typeface="HGPｺﾞｼｯｸM" pitchFamily="50" charset="-128"/>
                <a:ea typeface="HGPｺﾞｼｯｸM" pitchFamily="50" charset="-128"/>
                <a:cs typeface="+mj-cs"/>
              </a:rPr>
              <a:t>環境制御システムなどの高度な技術を用いて、野菜などを生産する栽培施設。作物の生育に適した環境を人工的につくりだすことで、質の高い作物を安定的に収穫できるなどのメリットがある。</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3491880" y="5157192"/>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２</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植物工場の例：富士通の「会津若松</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やさい</a:t>
            </a:r>
            <a:r>
              <a:rPr lang="ja-JP" altLang="en-US" sz="2800" dirty="0" smtClean="0">
                <a:solidFill>
                  <a:schemeClr val="accent6">
                    <a:lumMod val="75000"/>
                  </a:schemeClr>
                </a:solidFill>
                <a:latin typeface="HGPｺﾞｼｯｸE" pitchFamily="50" charset="-128"/>
                <a:ea typeface="HGPｺﾞｼｯｸE" pitchFamily="50" charset="-128"/>
              </a:rPr>
              <a:t>工場」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１</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pic>
        <p:nvPicPr>
          <p:cNvPr id="142340" name="Picture 4" descr="C:\Users\iwasaki\Desktop\index_pic_1.jpg"/>
          <p:cNvPicPr>
            <a:picLocks noChangeAspect="1" noChangeArrowheads="1"/>
          </p:cNvPicPr>
          <p:nvPr/>
        </p:nvPicPr>
        <p:blipFill>
          <a:blip r:embed="rId3" cstate="print"/>
          <a:srcRect/>
          <a:stretch>
            <a:fillRect/>
          </a:stretch>
        </p:blipFill>
        <p:spPr bwMode="auto">
          <a:xfrm>
            <a:off x="611560" y="1700808"/>
            <a:ext cx="3618929" cy="2034370"/>
          </a:xfrm>
          <a:prstGeom prst="rect">
            <a:avLst/>
          </a:prstGeom>
          <a:noFill/>
          <a:ln w="3175">
            <a:solidFill>
              <a:schemeClr val="accent6">
                <a:lumMod val="75000"/>
              </a:schemeClr>
            </a:solidFill>
          </a:ln>
        </p:spPr>
      </p:pic>
      <p:pic>
        <p:nvPicPr>
          <p:cNvPr id="142341" name="Picture 5" descr="C:\Users\iwasaki\Desktop\index_pic_2.jpg"/>
          <p:cNvPicPr>
            <a:picLocks noChangeAspect="1" noChangeArrowheads="1"/>
          </p:cNvPicPr>
          <p:nvPr/>
        </p:nvPicPr>
        <p:blipFill>
          <a:blip r:embed="rId4" cstate="print"/>
          <a:srcRect/>
          <a:stretch>
            <a:fillRect/>
          </a:stretch>
        </p:blipFill>
        <p:spPr bwMode="auto">
          <a:xfrm>
            <a:off x="4788024" y="4005064"/>
            <a:ext cx="3658656" cy="2056703"/>
          </a:xfrm>
          <a:prstGeom prst="rect">
            <a:avLst/>
          </a:prstGeom>
          <a:noFill/>
          <a:ln w="3175">
            <a:solidFill>
              <a:schemeClr val="accent6">
                <a:lumMod val="75000"/>
              </a:schemeClr>
            </a:solidFill>
          </a:ln>
        </p:spPr>
      </p:pic>
      <p:pic>
        <p:nvPicPr>
          <p:cNvPr id="17" name="Picture 6" descr="C:\Users\iwasaki\Desktop\index_photo_6.jpg"/>
          <p:cNvPicPr>
            <a:picLocks noChangeAspect="1" noChangeArrowheads="1"/>
          </p:cNvPicPr>
          <p:nvPr/>
        </p:nvPicPr>
        <p:blipFill>
          <a:blip r:embed="rId5" cstate="print"/>
          <a:srcRect/>
          <a:stretch>
            <a:fillRect/>
          </a:stretch>
        </p:blipFill>
        <p:spPr bwMode="auto">
          <a:xfrm>
            <a:off x="13284968" y="3717032"/>
            <a:ext cx="3744416" cy="1977982"/>
          </a:xfrm>
          <a:prstGeom prst="rect">
            <a:avLst/>
          </a:prstGeom>
          <a:noFill/>
        </p:spPr>
      </p:pic>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1727684" y="2960948"/>
            <a:ext cx="1944216" cy="4176464"/>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580112" y="764704"/>
            <a:ext cx="1728192" cy="4032448"/>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755576" y="4149080"/>
            <a:ext cx="3816424"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cs typeface="+mj-cs"/>
              </a:rPr>
              <a:t>福島県会津若松市にある「会津若松</a:t>
            </a:r>
            <a:r>
              <a:rPr lang="en-US" altLang="ja-JP" sz="2000" dirty="0" smtClean="0">
                <a:latin typeface="HGPｺﾞｼｯｸM" pitchFamily="50" charset="-128"/>
                <a:ea typeface="HGPｺﾞｼｯｸM" pitchFamily="50" charset="-128"/>
                <a:cs typeface="+mj-cs"/>
              </a:rPr>
              <a:t>Akisai</a:t>
            </a:r>
            <a:r>
              <a:rPr lang="ja-JP" altLang="en-US" sz="2000" dirty="0" smtClean="0">
                <a:latin typeface="HGPｺﾞｼｯｸM" pitchFamily="50" charset="-128"/>
                <a:ea typeface="HGPｺﾞｼｯｸM" pitchFamily="50" charset="-128"/>
                <a:cs typeface="+mj-cs"/>
              </a:rPr>
              <a:t>やさい工場」。</a:t>
            </a:r>
            <a:r>
              <a:rPr lang="ja-JP" altLang="en-US" sz="2000" dirty="0" smtClean="0">
                <a:latin typeface="HGPｺﾞｼｯｸM" pitchFamily="50" charset="-128"/>
                <a:ea typeface="HGPｺﾞｼｯｸM" pitchFamily="50" charset="-128"/>
              </a:rPr>
              <a:t>もともとは半導体を製造していました。この工場に整備された</a:t>
            </a:r>
            <a:r>
              <a:rPr lang="ja-JP" altLang="en-US" sz="2000" dirty="0" smtClean="0">
                <a:latin typeface="HGPｺﾞｼｯｸM" pitchFamily="50" charset="-128"/>
                <a:ea typeface="HGPｺﾞｼｯｸM" pitchFamily="50" charset="-128"/>
                <a:cs typeface="+mj-cs"/>
              </a:rPr>
              <a:t>クリーンルームで，レタスが栽培されています。</a:t>
            </a:r>
            <a:endParaRPr kumimoji="1" lang="ja-JP" altLang="en-US" sz="20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pic>
        <p:nvPicPr>
          <p:cNvPr id="25" name="Picture 11" descr="C:\Users\iwasaki\Desktop\スライドNo.3\vegetable-plant-feature05.jpg"/>
          <p:cNvPicPr>
            <a:picLocks noChangeAspect="1" noChangeArrowheads="1"/>
          </p:cNvPicPr>
          <p:nvPr/>
        </p:nvPicPr>
        <p:blipFill>
          <a:blip r:embed="rId6" cstate="print"/>
          <a:srcRect l="2100" t="1260" r="32801" b="48341"/>
          <a:stretch>
            <a:fillRect/>
          </a:stretch>
        </p:blipFill>
        <p:spPr bwMode="auto">
          <a:xfrm>
            <a:off x="6732240" y="1772816"/>
            <a:ext cx="1506767" cy="1944216"/>
          </a:xfrm>
          <a:prstGeom prst="rect">
            <a:avLst/>
          </a:prstGeom>
          <a:noFill/>
        </p:spPr>
      </p:pic>
      <p:sp>
        <p:nvSpPr>
          <p:cNvPr id="27" name="タイトル 1"/>
          <p:cNvSpPr txBox="1">
            <a:spLocks/>
          </p:cNvSpPr>
          <p:nvPr/>
        </p:nvSpPr>
        <p:spPr>
          <a:xfrm>
            <a:off x="4355976" y="2780928"/>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１</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4427984" y="1700808"/>
            <a:ext cx="2232248" cy="1323439"/>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腎臓を患い，レタスを食べれない人でも食べられる「低カリウムレタス」を栽培。</a:t>
            </a:r>
            <a:endParaRPr kumimoji="1" lang="ja-JP" altLang="en-US" sz="20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descr="C:\Users\iwasaki\Desktop\index_pic_3.jpg"/>
          <p:cNvPicPr>
            <a:picLocks noChangeAspect="1" noChangeArrowheads="1"/>
          </p:cNvPicPr>
          <p:nvPr/>
        </p:nvPicPr>
        <p:blipFill>
          <a:blip r:embed="rId3" cstate="print"/>
          <a:srcRect/>
          <a:stretch>
            <a:fillRect/>
          </a:stretch>
        </p:blipFill>
        <p:spPr bwMode="auto">
          <a:xfrm>
            <a:off x="611560" y="1700808"/>
            <a:ext cx="3586650" cy="2016224"/>
          </a:xfrm>
          <a:prstGeom prst="rect">
            <a:avLst/>
          </a:prstGeom>
          <a:noFill/>
          <a:ln>
            <a:solidFill>
              <a:schemeClr val="accent6">
                <a:lumMod val="75000"/>
              </a:schemeClr>
            </a:solidFill>
          </a:ln>
        </p:spPr>
      </p:pic>
      <p:sp>
        <p:nvSpPr>
          <p:cNvPr id="28" name="タイトル 1"/>
          <p:cNvSpPr txBox="1">
            <a:spLocks/>
          </p:cNvSpPr>
          <p:nvPr/>
        </p:nvSpPr>
        <p:spPr>
          <a:xfrm>
            <a:off x="3491880" y="5229200"/>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7200" dirty="0" smtClean="0">
                <a:solidFill>
                  <a:schemeClr val="accent6">
                    <a:lumMod val="40000"/>
                    <a:lumOff val="60000"/>
                  </a:schemeClr>
                </a:solidFill>
                <a:latin typeface="HGPｺﾞｼｯｸE" pitchFamily="50" charset="-128"/>
                <a:ea typeface="HGPｺﾞｼｯｸE" pitchFamily="50" charset="-128"/>
                <a:cs typeface="+mj-cs"/>
              </a:rPr>
              <a:t>４</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植物工場の例：富士通の「会津若松</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やさい</a:t>
            </a:r>
            <a:r>
              <a:rPr lang="ja-JP" altLang="en-US" sz="2800" dirty="0" smtClean="0">
                <a:solidFill>
                  <a:schemeClr val="accent6">
                    <a:lumMod val="75000"/>
                  </a:schemeClr>
                </a:solidFill>
                <a:latin typeface="HGPｺﾞｼｯｸE" pitchFamily="50" charset="-128"/>
                <a:ea typeface="HGPｺﾞｼｯｸE" pitchFamily="50" charset="-128"/>
              </a:rPr>
              <a:t>工場」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１</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pic>
        <p:nvPicPr>
          <p:cNvPr id="17" name="Picture 6" descr="C:\Users\iwasaki\Desktop\index_photo_6.jpg"/>
          <p:cNvPicPr>
            <a:picLocks noChangeAspect="1" noChangeArrowheads="1"/>
          </p:cNvPicPr>
          <p:nvPr/>
        </p:nvPicPr>
        <p:blipFill>
          <a:blip r:embed="rId4" cstate="print"/>
          <a:srcRect/>
          <a:stretch>
            <a:fillRect/>
          </a:stretch>
        </p:blipFill>
        <p:spPr bwMode="auto">
          <a:xfrm>
            <a:off x="13284968" y="3717032"/>
            <a:ext cx="3744416" cy="1977982"/>
          </a:xfrm>
          <a:prstGeom prst="rect">
            <a:avLst/>
          </a:prstGeom>
          <a:noFill/>
        </p:spPr>
      </p:pic>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1763688" y="3068960"/>
            <a:ext cx="1800200" cy="4104456"/>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472100" y="656692"/>
            <a:ext cx="1728192" cy="4248472"/>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755576" y="4149080"/>
            <a:ext cx="3816424" cy="1015663"/>
          </a:xfrm>
          <a:prstGeom prst="rect">
            <a:avLst/>
          </a:prstGeom>
        </p:spPr>
        <p:txBody>
          <a:bodyPr vert="horz" wrap="square" lIns="91440" tIns="45720" rIns="91440" bIns="45720" rtlCol="0" anchor="t" anchorCtr="0">
            <a:spAutoFit/>
          </a:bodyPr>
          <a:lstStyle/>
          <a:p>
            <a:pPr>
              <a:spcBef>
                <a:spcPct val="0"/>
              </a:spcBef>
            </a:pPr>
            <a:r>
              <a:rPr kumimoji="1" lang="ja-JP" altLang="en-US" sz="20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工場のクリーンルーム。</a:t>
            </a:r>
            <a:r>
              <a:rPr lang="ja-JP" altLang="en-US" sz="2000" dirty="0" smtClean="0">
                <a:latin typeface="HGPｺﾞｼｯｸM" pitchFamily="50" charset="-128"/>
                <a:ea typeface="HGPｺﾞｼｯｸM" pitchFamily="50" charset="-128"/>
              </a:rPr>
              <a:t>ホコリを排除するため，</a:t>
            </a:r>
            <a:r>
              <a:rPr kumimoji="1" lang="ja-JP" altLang="en-US" sz="20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天井から空気</a:t>
            </a:r>
            <a:r>
              <a:rPr lang="ja-JP" altLang="en-US" sz="2000" dirty="0" smtClean="0">
                <a:latin typeface="HGPｺﾞｼｯｸM" pitchFamily="50" charset="-128"/>
                <a:ea typeface="HGPｺﾞｼｯｸM" pitchFamily="50" charset="-128"/>
                <a:cs typeface="+mj-cs"/>
              </a:rPr>
              <a:t>を</a:t>
            </a:r>
            <a:r>
              <a:rPr kumimoji="1" lang="ja-JP" altLang="en-US" sz="20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送り，床の部分で吸引しています。</a:t>
            </a:r>
            <a:endParaRPr kumimoji="1" lang="ja-JP" altLang="en-US" sz="20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sp>
        <p:nvSpPr>
          <p:cNvPr id="27" name="タイトル 1"/>
          <p:cNvSpPr txBox="1">
            <a:spLocks/>
          </p:cNvSpPr>
          <p:nvPr/>
        </p:nvSpPr>
        <p:spPr>
          <a:xfrm>
            <a:off x="4355976" y="2924944"/>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３</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4427984" y="1700808"/>
            <a:ext cx="3816424"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クリーンルームの衛生管理は厳しく，基本的には，限られた社員しか入室できません。しかも，入室の際は，徹底的な殺菌消毒が求められます。</a:t>
            </a:r>
            <a:endParaRPr kumimoji="1" lang="ja-JP" altLang="en-US" sz="20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pic>
        <p:nvPicPr>
          <p:cNvPr id="155650" name="Picture 2" descr="C:\Users\iwasaki\Desktop\index_pic_4.jpg"/>
          <p:cNvPicPr>
            <a:picLocks noChangeAspect="1" noChangeArrowheads="1"/>
          </p:cNvPicPr>
          <p:nvPr/>
        </p:nvPicPr>
        <p:blipFill>
          <a:blip r:embed="rId5" cstate="print"/>
          <a:srcRect/>
          <a:stretch>
            <a:fillRect/>
          </a:stretch>
        </p:blipFill>
        <p:spPr bwMode="auto">
          <a:xfrm>
            <a:off x="4716016" y="4005064"/>
            <a:ext cx="3714744" cy="2088232"/>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1784" y="521097"/>
            <a:ext cx="8134672" cy="5140151"/>
          </a:xfrm>
        </p:spPr>
        <p:txBody>
          <a:bodyPr>
            <a:normAutofit/>
          </a:bodyPr>
          <a:lstStyle/>
          <a:p>
            <a:r>
              <a:rPr kumimoji="1" lang="ja-JP" altLang="en-US" dirty="0" smtClean="0">
                <a:latin typeface="HGPｺﾞｼｯｸE" pitchFamily="50" charset="-128"/>
                <a:ea typeface="HGPｺﾞｼｯｸE" pitchFamily="50" charset="-128"/>
              </a:rPr>
              <a:t>情報通信社会の最前線</a:t>
            </a:r>
            <a:r>
              <a:rPr kumimoji="1" lang="en-US" altLang="ja-JP" sz="6000" dirty="0" smtClean="0">
                <a:solidFill>
                  <a:srgbClr val="00B050"/>
                </a:solidFill>
                <a:latin typeface="HGPｺﾞｼｯｸE" pitchFamily="50" charset="-128"/>
                <a:ea typeface="HGPｺﾞｼｯｸE" pitchFamily="50" charset="-128"/>
              </a:rPr>
              <a:t/>
            </a:r>
            <a:br>
              <a:rPr kumimoji="1" lang="en-US" altLang="ja-JP" sz="6000" dirty="0" smtClean="0">
                <a:solidFill>
                  <a:srgbClr val="00B050"/>
                </a:solidFill>
                <a:latin typeface="HGPｺﾞｼｯｸE" pitchFamily="50" charset="-128"/>
                <a:ea typeface="HGPｺﾞｼｯｸE" pitchFamily="50" charset="-128"/>
              </a:rPr>
            </a:br>
            <a:r>
              <a:rPr lang="en-US" altLang="ja-JP" sz="1000" dirty="0" smtClean="0">
                <a:solidFill>
                  <a:srgbClr val="00B050"/>
                </a:solidFill>
                <a:latin typeface="HGPｺﾞｼｯｸE" pitchFamily="50" charset="-128"/>
                <a:ea typeface="HGPｺﾞｼｯｸE" pitchFamily="50" charset="-128"/>
              </a:rPr>
              <a:t/>
            </a:r>
            <a:br>
              <a:rPr lang="en-US" altLang="ja-JP" sz="1000" dirty="0" smtClean="0">
                <a:solidFill>
                  <a:srgbClr val="00B050"/>
                </a:solidFill>
                <a:latin typeface="HGPｺﾞｼｯｸE" pitchFamily="50" charset="-128"/>
                <a:ea typeface="HGPｺﾞｼｯｸE" pitchFamily="50" charset="-128"/>
              </a:rPr>
            </a:br>
            <a:r>
              <a:rPr kumimoji="1" lang="ja-JP" altLang="en-US" sz="8000" dirty="0" smtClean="0">
                <a:solidFill>
                  <a:schemeClr val="accent6">
                    <a:lumMod val="75000"/>
                  </a:schemeClr>
                </a:solidFill>
                <a:latin typeface="HGPｺﾞｼｯｸE" pitchFamily="50" charset="-128"/>
                <a:ea typeface="HGPｺﾞｼｯｸE" pitchFamily="50" charset="-128"/>
              </a:rPr>
              <a:t>農業</a:t>
            </a:r>
            <a:r>
              <a:rPr kumimoji="1" lang="en-US" altLang="ja-JP" sz="8000" dirty="0" smtClean="0">
                <a:latin typeface="HGPｺﾞｼｯｸE" pitchFamily="50" charset="-128"/>
                <a:ea typeface="HGPｺﾞｼｯｸE" pitchFamily="50" charset="-128"/>
              </a:rPr>
              <a:t> </a:t>
            </a:r>
            <a:br>
              <a:rPr kumimoji="1" lang="en-US" altLang="ja-JP" sz="8000" dirty="0" smtClean="0">
                <a:latin typeface="HGPｺﾞｼｯｸE" pitchFamily="50" charset="-128"/>
                <a:ea typeface="HGPｺﾞｼｯｸE" pitchFamily="50" charset="-128"/>
              </a:rPr>
            </a:br>
            <a:r>
              <a:rPr kumimoji="1" lang="en-US" altLang="ja-JP" sz="1000" dirty="0" smtClean="0">
                <a:latin typeface="HGPｺﾞｼｯｸE" pitchFamily="50" charset="-128"/>
                <a:ea typeface="HGPｺﾞｼｯｸE" pitchFamily="50" charset="-128"/>
              </a:rPr>
              <a:t/>
            </a:r>
            <a:br>
              <a:rPr kumimoji="1" lang="en-US" altLang="ja-JP" sz="1000" dirty="0" smtClean="0">
                <a:latin typeface="HGPｺﾞｼｯｸE" pitchFamily="50" charset="-128"/>
                <a:ea typeface="HGPｺﾞｼｯｸE" pitchFamily="50" charset="-128"/>
              </a:rPr>
            </a:br>
            <a:r>
              <a:rPr kumimoji="1" lang="en-US" altLang="ja-JP" sz="4000" dirty="0" smtClean="0">
                <a:solidFill>
                  <a:schemeClr val="accent6">
                    <a:lumMod val="75000"/>
                  </a:schemeClr>
                </a:solidFill>
                <a:latin typeface="HGPｺﾞｼｯｸE" pitchFamily="50" charset="-128"/>
                <a:ea typeface="HGPｺﾞｼｯｸE" pitchFamily="50" charset="-128"/>
              </a:rPr>
              <a:t>ICT</a:t>
            </a:r>
            <a:r>
              <a:rPr kumimoji="1" lang="ja-JP" altLang="en-US" sz="4000" dirty="0" smtClean="0">
                <a:solidFill>
                  <a:schemeClr val="accent6">
                    <a:lumMod val="75000"/>
                  </a:schemeClr>
                </a:solidFill>
                <a:latin typeface="HGPｺﾞｼｯｸE" pitchFamily="50" charset="-128"/>
                <a:ea typeface="HGPｺﾞｼｯｸE" pitchFamily="50" charset="-128"/>
              </a:rPr>
              <a:t>の力</a:t>
            </a:r>
            <a:r>
              <a:rPr kumimoji="1" lang="ja-JP" altLang="en-US" sz="4000" dirty="0" smtClean="0">
                <a:latin typeface="HGPｺﾞｼｯｸE" pitchFamily="50" charset="-128"/>
                <a:ea typeface="HGPｺﾞｼｯｸE" pitchFamily="50" charset="-128"/>
              </a:rPr>
              <a:t>に大きな期待が集まっている</a:t>
            </a:r>
            <a:endParaRPr kumimoji="1" lang="ja-JP" altLang="en-US" sz="4000"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0" descr="C:\Users\iwasaki\Desktop\index_photo_7.jpg"/>
          <p:cNvPicPr>
            <a:picLocks noChangeAspect="1" noChangeArrowheads="1"/>
          </p:cNvPicPr>
          <p:nvPr/>
        </p:nvPicPr>
        <p:blipFill>
          <a:blip r:embed="rId3" cstate="print"/>
          <a:srcRect/>
          <a:stretch>
            <a:fillRect/>
          </a:stretch>
        </p:blipFill>
        <p:spPr bwMode="auto">
          <a:xfrm>
            <a:off x="611560" y="1700808"/>
            <a:ext cx="3816809" cy="2016224"/>
          </a:xfrm>
          <a:prstGeom prst="rect">
            <a:avLst/>
          </a:prstGeom>
          <a:noFill/>
          <a:ln>
            <a:solidFill>
              <a:schemeClr val="accent6">
                <a:lumMod val="75000"/>
              </a:schemeClr>
            </a:solidFill>
          </a:ln>
        </p:spPr>
      </p:pic>
      <p:sp>
        <p:nvSpPr>
          <p:cNvPr id="28" name="タイトル 1"/>
          <p:cNvSpPr txBox="1">
            <a:spLocks/>
          </p:cNvSpPr>
          <p:nvPr/>
        </p:nvSpPr>
        <p:spPr>
          <a:xfrm>
            <a:off x="3635896" y="5157192"/>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６</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植物工場の例：富士通の「会津若松</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やさい</a:t>
            </a:r>
            <a:r>
              <a:rPr lang="ja-JP" altLang="en-US" sz="2800" dirty="0" smtClean="0">
                <a:solidFill>
                  <a:schemeClr val="accent6">
                    <a:lumMod val="75000"/>
                  </a:schemeClr>
                </a:solidFill>
                <a:latin typeface="HGPｺﾞｼｯｸE" pitchFamily="50" charset="-128"/>
                <a:ea typeface="HGPｺﾞｼｯｸE" pitchFamily="50" charset="-128"/>
              </a:rPr>
              <a:t>工場」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１</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pic>
        <p:nvPicPr>
          <p:cNvPr id="17" name="Picture 6" descr="C:\Users\iwasaki\Desktop\index_photo_6.jpg"/>
          <p:cNvPicPr>
            <a:picLocks noChangeAspect="1" noChangeArrowheads="1"/>
          </p:cNvPicPr>
          <p:nvPr/>
        </p:nvPicPr>
        <p:blipFill>
          <a:blip r:embed="rId4" cstate="print"/>
          <a:srcRect/>
          <a:stretch>
            <a:fillRect/>
          </a:stretch>
        </p:blipFill>
        <p:spPr bwMode="auto">
          <a:xfrm>
            <a:off x="13284968" y="3717032"/>
            <a:ext cx="3744416" cy="1977982"/>
          </a:xfrm>
          <a:prstGeom prst="rect">
            <a:avLst/>
          </a:prstGeom>
          <a:noFill/>
        </p:spPr>
      </p:pic>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1799692" y="3032956"/>
            <a:ext cx="1800200" cy="4176464"/>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508104" y="692696"/>
            <a:ext cx="1872208" cy="4032448"/>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755576" y="4149080"/>
            <a:ext cx="3816424" cy="1631216"/>
          </a:xfrm>
          <a:prstGeom prst="rect">
            <a:avLst/>
          </a:prstGeom>
        </p:spPr>
        <p:txBody>
          <a:bodyPr vert="horz" wrap="square" lIns="91440" tIns="45720" rIns="91440" bIns="45720" rtlCol="0" anchor="t" anchorCtr="0">
            <a:spAutoFit/>
          </a:bodyPr>
          <a:lstStyle/>
          <a:p>
            <a:pPr lvl="0">
              <a:spcBef>
                <a:spcPct val="0"/>
              </a:spcBef>
            </a:pPr>
            <a:r>
              <a:rPr lang="ja-JP" altLang="en-US" sz="2000" dirty="0" smtClean="0">
                <a:latin typeface="HGPｺﾞｼｯｸM" pitchFamily="50" charset="-128"/>
                <a:ea typeface="HGPｺﾞｼｯｸM" pitchFamily="50" charset="-128"/>
              </a:rPr>
              <a:t>富士通のクラウド生産管理システム「</a:t>
            </a:r>
            <a:r>
              <a:rPr lang="en-US" altLang="ja-JP" sz="2000" dirty="0" smtClean="0">
                <a:latin typeface="HGPｺﾞｼｯｸM" pitchFamily="50" charset="-128"/>
                <a:ea typeface="HGPｺﾞｼｯｸM" pitchFamily="50" charset="-128"/>
              </a:rPr>
              <a:t>Akisai</a:t>
            </a:r>
            <a:r>
              <a:rPr lang="ja-JP" altLang="en-US" sz="2000" dirty="0" smtClean="0">
                <a:latin typeface="HGPｺﾞｼｯｸM" pitchFamily="50" charset="-128"/>
                <a:ea typeface="HGPｺﾞｼｯｸM" pitchFamily="50" charset="-128"/>
              </a:rPr>
              <a:t>（秋彩）」を使って，温度，湿度，</a:t>
            </a:r>
            <a:r>
              <a:rPr lang="en-US" altLang="ja-JP" sz="2000" dirty="0" smtClean="0">
                <a:latin typeface="HGPｺﾞｼｯｸM" pitchFamily="50" charset="-128"/>
                <a:ea typeface="HGPｺﾞｼｯｸM" pitchFamily="50" charset="-128"/>
              </a:rPr>
              <a:t>CO</a:t>
            </a:r>
            <a:r>
              <a:rPr lang="en-US" altLang="ja-JP" sz="1600" dirty="0" smtClean="0">
                <a:latin typeface="HGPｺﾞｼｯｸM" pitchFamily="50" charset="-128"/>
                <a:ea typeface="HGPｺﾞｼｯｸM" pitchFamily="50" charset="-128"/>
              </a:rPr>
              <a:t>2</a:t>
            </a:r>
            <a:r>
              <a:rPr lang="ja-JP" altLang="en-US" sz="2000" dirty="0" err="1" smtClean="0">
                <a:latin typeface="HGPｺﾞｼｯｸM" pitchFamily="50" charset="-128"/>
                <a:ea typeface="HGPｺﾞｼｯｸM" pitchFamily="50" charset="-128"/>
              </a:rPr>
              <a:t>，</a:t>
            </a:r>
            <a:r>
              <a:rPr lang="ja-JP" altLang="en-US" sz="2000" dirty="0" smtClean="0">
                <a:latin typeface="HGPｺﾞｼｯｸM" pitchFamily="50" charset="-128"/>
                <a:ea typeface="HGPｺﾞｼｯｸM" pitchFamily="50" charset="-128"/>
              </a:rPr>
              <a:t>照明などをコントロール。</a:t>
            </a:r>
            <a:r>
              <a:rPr lang="en-US" altLang="ja-JP" sz="2000" dirty="0" smtClean="0">
                <a:latin typeface="HGPｺﾞｼｯｸM" pitchFamily="50" charset="-128"/>
                <a:ea typeface="HGPｺﾞｼｯｸM" pitchFamily="50" charset="-128"/>
              </a:rPr>
              <a:t>24</a:t>
            </a:r>
            <a:r>
              <a:rPr lang="ja-JP" altLang="en-US" sz="2000" dirty="0" smtClean="0">
                <a:latin typeface="HGPｺﾞｼｯｸM" pitchFamily="50" charset="-128"/>
                <a:ea typeface="HGPｺﾞｼｯｸM" pitchFamily="50" charset="-128"/>
              </a:rPr>
              <a:t>時間，生育に適した環境に保たれています。</a:t>
            </a:r>
            <a:endParaRPr lang="ja-JP" altLang="en-US" sz="2000" dirty="0">
              <a:latin typeface="HGPｺﾞｼｯｸM" pitchFamily="50" charset="-128"/>
              <a:ea typeface="HGPｺﾞｼｯｸM" pitchFamily="50" charset="-128"/>
            </a:endParaRPr>
          </a:p>
        </p:txBody>
      </p:sp>
      <p:sp>
        <p:nvSpPr>
          <p:cNvPr id="27" name="タイトル 1"/>
          <p:cNvSpPr txBox="1">
            <a:spLocks/>
          </p:cNvSpPr>
          <p:nvPr/>
        </p:nvSpPr>
        <p:spPr>
          <a:xfrm>
            <a:off x="4427984" y="2852936"/>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５</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4716016" y="1700808"/>
            <a:ext cx="3528392" cy="1323439"/>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整然と並べられた栽培スペース。太陽の代わりとなる白い人口光に，鮮やかな緑が浮かび上がります。</a:t>
            </a:r>
            <a:endParaRPr kumimoji="1" lang="ja-JP" altLang="en-US" sz="20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pic>
        <p:nvPicPr>
          <p:cNvPr id="156674" name="Picture 2" descr="C:\Users\iwasaki\Desktop\index_pic_6.jpg"/>
          <p:cNvPicPr>
            <a:picLocks noChangeAspect="1" noChangeArrowheads="1"/>
          </p:cNvPicPr>
          <p:nvPr/>
        </p:nvPicPr>
        <p:blipFill>
          <a:blip r:embed="rId5" cstate="print"/>
          <a:srcRect/>
          <a:stretch>
            <a:fillRect/>
          </a:stretch>
        </p:blipFill>
        <p:spPr bwMode="auto">
          <a:xfrm>
            <a:off x="4788024" y="4005064"/>
            <a:ext cx="3669429" cy="2062758"/>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C:\Users\iwasaki\Desktop\index_photo_3.jpg"/>
          <p:cNvPicPr>
            <a:picLocks noChangeAspect="1" noChangeArrowheads="1"/>
          </p:cNvPicPr>
          <p:nvPr/>
        </p:nvPicPr>
        <p:blipFill>
          <a:blip r:embed="rId3" cstate="print"/>
          <a:srcRect/>
          <a:stretch>
            <a:fillRect/>
          </a:stretch>
        </p:blipFill>
        <p:spPr bwMode="auto">
          <a:xfrm>
            <a:off x="611560" y="1700808"/>
            <a:ext cx="3953123" cy="2088232"/>
          </a:xfrm>
          <a:prstGeom prst="rect">
            <a:avLst/>
          </a:prstGeom>
          <a:noFill/>
          <a:ln>
            <a:solidFill>
              <a:schemeClr val="accent6">
                <a:lumMod val="75000"/>
              </a:schemeClr>
            </a:solidFill>
          </a:ln>
        </p:spPr>
      </p:pic>
      <p:sp>
        <p:nvSpPr>
          <p:cNvPr id="28" name="タイトル 1"/>
          <p:cNvSpPr txBox="1">
            <a:spLocks/>
          </p:cNvSpPr>
          <p:nvPr/>
        </p:nvSpPr>
        <p:spPr>
          <a:xfrm>
            <a:off x="3347864" y="5229200"/>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８</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植物工場の例：富士通の「会津若松</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やさい</a:t>
            </a:r>
            <a:r>
              <a:rPr lang="ja-JP" altLang="en-US" sz="2800" dirty="0" smtClean="0">
                <a:solidFill>
                  <a:schemeClr val="accent6">
                    <a:lumMod val="75000"/>
                  </a:schemeClr>
                </a:solidFill>
                <a:latin typeface="HGPｺﾞｼｯｸE" pitchFamily="50" charset="-128"/>
                <a:ea typeface="HGPｺﾞｼｯｸE" pitchFamily="50" charset="-128"/>
              </a:rPr>
              <a:t>工場」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１</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pic>
        <p:nvPicPr>
          <p:cNvPr id="17" name="Picture 6" descr="C:\Users\iwasaki\Desktop\index_photo_6.jpg"/>
          <p:cNvPicPr>
            <a:picLocks noChangeAspect="1" noChangeArrowheads="1"/>
          </p:cNvPicPr>
          <p:nvPr/>
        </p:nvPicPr>
        <p:blipFill>
          <a:blip r:embed="rId4" cstate="print"/>
          <a:srcRect/>
          <a:stretch>
            <a:fillRect/>
          </a:stretch>
        </p:blipFill>
        <p:spPr bwMode="auto">
          <a:xfrm>
            <a:off x="13284968" y="3717032"/>
            <a:ext cx="3744416" cy="1977982"/>
          </a:xfrm>
          <a:prstGeom prst="rect">
            <a:avLst/>
          </a:prstGeom>
          <a:noFill/>
        </p:spPr>
      </p:pic>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1691680" y="3140968"/>
            <a:ext cx="1800200" cy="3960440"/>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688124" y="872716"/>
            <a:ext cx="1728192" cy="3816424"/>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755576" y="4149080"/>
            <a:ext cx="3600400" cy="1015663"/>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出荷のための包装もクリーンルームで行います。</a:t>
            </a:r>
            <a:r>
              <a:rPr lang="en-US" altLang="ja-JP" sz="2000" dirty="0" smtClean="0">
                <a:latin typeface="HGPｺﾞｼｯｸM" pitchFamily="50" charset="-128"/>
                <a:ea typeface="HGPｺﾞｼｯｸM" pitchFamily="50" charset="-128"/>
              </a:rPr>
              <a:t>1</a:t>
            </a:r>
            <a:r>
              <a:rPr lang="ja-JP" altLang="en-US" sz="2000" dirty="0" smtClean="0">
                <a:latin typeface="HGPｺﾞｼｯｸM" pitchFamily="50" charset="-128"/>
                <a:ea typeface="HGPｺﾞｼｯｸM" pitchFamily="50" charset="-128"/>
              </a:rPr>
              <a:t>日に出荷する量は約</a:t>
            </a:r>
            <a:r>
              <a:rPr lang="en-US" altLang="ja-JP" sz="2000" dirty="0" smtClean="0">
                <a:latin typeface="HGPｺﾞｼｯｸM" pitchFamily="50" charset="-128"/>
                <a:ea typeface="HGPｺﾞｼｯｸM" pitchFamily="50" charset="-128"/>
              </a:rPr>
              <a:t>3,500</a:t>
            </a:r>
            <a:r>
              <a:rPr lang="ja-JP" altLang="en-US" sz="2000" dirty="0" smtClean="0">
                <a:latin typeface="HGPｺﾞｼｯｸM" pitchFamily="50" charset="-128"/>
                <a:ea typeface="HGPｺﾞｼｯｸM" pitchFamily="50" charset="-128"/>
              </a:rPr>
              <a:t>株。</a:t>
            </a:r>
            <a:endParaRPr lang="en-US" altLang="ja-JP" sz="2000" dirty="0" smtClean="0">
              <a:latin typeface="HGPｺﾞｼｯｸM" pitchFamily="50" charset="-128"/>
              <a:ea typeface="HGPｺﾞｼｯｸM" pitchFamily="50" charset="-128"/>
            </a:endParaRPr>
          </a:p>
        </p:txBody>
      </p:sp>
      <p:sp>
        <p:nvSpPr>
          <p:cNvPr id="27" name="タイトル 1"/>
          <p:cNvSpPr txBox="1">
            <a:spLocks/>
          </p:cNvSpPr>
          <p:nvPr/>
        </p:nvSpPr>
        <p:spPr>
          <a:xfrm>
            <a:off x="4572000" y="2924944"/>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７</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4716016" y="1700808"/>
            <a:ext cx="3528392" cy="1938992"/>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種を植えてからおよそ</a:t>
            </a:r>
            <a:r>
              <a:rPr lang="en-US" altLang="ja-JP" sz="2000" dirty="0" smtClean="0">
                <a:latin typeface="HGPｺﾞｼｯｸM" pitchFamily="50" charset="-128"/>
                <a:ea typeface="HGPｺﾞｼｯｸM" pitchFamily="50" charset="-128"/>
              </a:rPr>
              <a:t>45</a:t>
            </a:r>
            <a:r>
              <a:rPr lang="ja-JP" altLang="en-US" sz="2000" dirty="0" smtClean="0">
                <a:latin typeface="HGPｺﾞｼｯｸM" pitchFamily="50" charset="-128"/>
                <a:ea typeface="HGPｺﾞｼｯｸM" pitchFamily="50" charset="-128"/>
              </a:rPr>
              <a:t>日間で収穫されます。無農薬であることはもちろん，クリーンルームで栽培しているため，洗わずにそのまま食べることができます。</a:t>
            </a:r>
          </a:p>
          <a:p>
            <a:pPr>
              <a:spcBef>
                <a:spcPct val="0"/>
              </a:spcBef>
            </a:pPr>
            <a:endParaRPr lang="en-US" altLang="ja-JP" sz="2000" dirty="0" smtClean="0">
              <a:latin typeface="HGPｺﾞｼｯｸM" pitchFamily="50" charset="-128"/>
              <a:ea typeface="HGPｺﾞｼｯｸM" pitchFamily="50" charset="-128"/>
            </a:endParaRPr>
          </a:p>
        </p:txBody>
      </p:sp>
      <p:pic>
        <p:nvPicPr>
          <p:cNvPr id="26" name="Picture 5" descr="C:\Users\iwasaki\Desktop\index_photo_9.jpg"/>
          <p:cNvPicPr>
            <a:picLocks noChangeAspect="1" noChangeArrowheads="1"/>
          </p:cNvPicPr>
          <p:nvPr/>
        </p:nvPicPr>
        <p:blipFill>
          <a:blip r:embed="rId5" cstate="print"/>
          <a:srcRect/>
          <a:stretch>
            <a:fillRect/>
          </a:stretch>
        </p:blipFill>
        <p:spPr bwMode="auto">
          <a:xfrm>
            <a:off x="4572000" y="4056731"/>
            <a:ext cx="3855316" cy="2036565"/>
          </a:xfrm>
          <a:prstGeom prst="rect">
            <a:avLst/>
          </a:prstGeom>
          <a:noFill/>
          <a:ln>
            <a:solidFill>
              <a:schemeClr val="accent6">
                <a:lumMod val="75000"/>
              </a:schemeClr>
            </a:solidFill>
          </a:ln>
        </p:spPr>
      </p:pic>
      <p:sp>
        <p:nvSpPr>
          <p:cNvPr id="31" name="星 7 30"/>
          <p:cNvSpPr/>
          <p:nvPr/>
        </p:nvSpPr>
        <p:spPr>
          <a:xfrm>
            <a:off x="7236296" y="3573016"/>
            <a:ext cx="1512168" cy="1080120"/>
          </a:xfrm>
          <a:prstGeom prst="star7">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400" dirty="0" smtClean="0">
                <a:solidFill>
                  <a:schemeClr val="bg1"/>
                </a:solidFill>
                <a:latin typeface="HGPｺﾞｼｯｸE" pitchFamily="50" charset="-128"/>
                <a:ea typeface="HGPｺﾞｼｯｸE" pitchFamily="50" charset="-128"/>
              </a:rPr>
              <a:t>出荷</a:t>
            </a:r>
            <a:endParaRPr kumimoji="1" lang="ja-JP" altLang="en-US" sz="2400" dirty="0">
              <a:solidFill>
                <a:schemeClr val="bg1"/>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bg1">
                    <a:lumMod val="50000"/>
                  </a:schemeClr>
                </a:solidFill>
                <a:latin typeface="HGPｺﾞｼｯｸE" pitchFamily="50" charset="-128"/>
                <a:ea typeface="HGPｺﾞｼｯｸE" pitchFamily="50" charset="-128"/>
              </a:rPr>
              <a:t>農業</a:t>
            </a:r>
            <a:r>
              <a:rPr lang="en-US" altLang="ja-JP" sz="2800" dirty="0" smtClean="0">
                <a:solidFill>
                  <a:schemeClr val="bg1">
                    <a:lumMod val="50000"/>
                  </a:schemeClr>
                </a:solidFill>
                <a:latin typeface="HGPｺﾞｼｯｸE" pitchFamily="50" charset="-128"/>
                <a:ea typeface="HGPｺﾞｼｯｸE" pitchFamily="50" charset="-128"/>
              </a:rPr>
              <a:t>×ICT</a:t>
            </a:r>
            <a:r>
              <a:rPr lang="ja-JP" altLang="en-US" sz="2800" dirty="0" smtClean="0">
                <a:solidFill>
                  <a:schemeClr val="bg1">
                    <a:lumMod val="50000"/>
                  </a:schemeClr>
                </a:solidFill>
                <a:latin typeface="HGPｺﾞｼｯｸE" pitchFamily="50" charset="-128"/>
                <a:ea typeface="HGPｺﾞｼｯｸE" pitchFamily="50" charset="-128"/>
              </a:rPr>
              <a:t>による取り組み</a:t>
            </a:r>
            <a:endParaRPr kumimoji="1" lang="ja-JP" altLang="en-US" sz="28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6"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２</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9" name="タイトル 1"/>
          <p:cNvSpPr txBox="1">
            <a:spLocks/>
          </p:cNvSpPr>
          <p:nvPr/>
        </p:nvSpPr>
        <p:spPr>
          <a:xfrm>
            <a:off x="0" y="1340768"/>
            <a:ext cx="9144000" cy="79208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精密農業</a:t>
            </a:r>
            <a:endParaRPr kumimoji="1" lang="ja-JP" altLang="en-US" sz="40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pic>
        <p:nvPicPr>
          <p:cNvPr id="10" name="Picture 2" descr="C:\Users\iwasaki\Desktop\ss\Screenpresso\2014-11-18_21h45_02.bmp"/>
          <p:cNvPicPr>
            <a:picLocks noChangeAspect="1" noChangeArrowheads="1"/>
          </p:cNvPicPr>
          <p:nvPr/>
        </p:nvPicPr>
        <p:blipFill>
          <a:blip r:embed="rId3" cstate="print"/>
          <a:srcRect l="3784" r="3725"/>
          <a:stretch>
            <a:fillRect/>
          </a:stretch>
        </p:blipFill>
        <p:spPr bwMode="auto">
          <a:xfrm>
            <a:off x="4932040" y="2348880"/>
            <a:ext cx="3816424" cy="3991747"/>
          </a:xfrm>
          <a:prstGeom prst="rect">
            <a:avLst/>
          </a:prstGeom>
          <a:noFill/>
        </p:spPr>
      </p:pic>
      <p:sp>
        <p:nvSpPr>
          <p:cNvPr id="11" name="タイトル 1"/>
          <p:cNvSpPr txBox="1">
            <a:spLocks/>
          </p:cNvSpPr>
          <p:nvPr/>
        </p:nvSpPr>
        <p:spPr>
          <a:xfrm>
            <a:off x="827584" y="4077072"/>
            <a:ext cx="4104456" cy="2308324"/>
          </a:xfrm>
          <a:prstGeom prst="rect">
            <a:avLst/>
          </a:prstGeom>
        </p:spPr>
        <p:txBody>
          <a:bodyPr vert="horz" wrap="square" lIns="91440" tIns="45720" rIns="91440" bIns="45720" rtlCol="0" anchor="t" anchorCtr="0">
            <a:spAutoFit/>
          </a:bodyPr>
          <a:lstStyle/>
          <a:p>
            <a:pPr>
              <a:spcBef>
                <a:spcPct val="0"/>
              </a:spcBef>
            </a:pPr>
            <a:r>
              <a:rPr lang="ja-JP" altLang="en-US" sz="2400" dirty="0" smtClean="0">
                <a:latin typeface="HGPｺﾞｼｯｸM" pitchFamily="50" charset="-128"/>
                <a:ea typeface="HGPｺﾞｼｯｸM" pitchFamily="50" charset="-128"/>
                <a:cs typeface="+mj-cs"/>
              </a:rPr>
              <a:t>農地を細かく区切り、生育状況や土壌の成分などのデータを詳細に記録。その記録をもとに適切な処理を行う農業のこと。センサー技術や衛星からの画像解析技術などが用いられる。</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pic>
        <p:nvPicPr>
          <p:cNvPr id="89089" name="Picture 1" descr="C:\Users\iwasaki\Desktop\ss\Screenpresso\2014-11-19_15h24_18.bmp"/>
          <p:cNvPicPr>
            <a:picLocks noChangeAspect="1" noChangeArrowheads="1"/>
          </p:cNvPicPr>
          <p:nvPr/>
        </p:nvPicPr>
        <p:blipFill>
          <a:blip r:embed="rId4" cstate="print"/>
          <a:srcRect l="7143"/>
          <a:stretch>
            <a:fillRect/>
          </a:stretch>
        </p:blipFill>
        <p:spPr bwMode="auto">
          <a:xfrm>
            <a:off x="2771800" y="2348880"/>
            <a:ext cx="1872208" cy="1346938"/>
          </a:xfrm>
          <a:prstGeom prst="rect">
            <a:avLst/>
          </a:prstGeom>
          <a:noFill/>
        </p:spPr>
      </p:pic>
      <p:pic>
        <p:nvPicPr>
          <p:cNvPr id="89090" name="Picture 2" descr="C:\Users\iwasaki\Desktop\ss\Screenpresso\2014-11-19_15h23_55.bmp"/>
          <p:cNvPicPr>
            <a:picLocks noChangeAspect="1" noChangeArrowheads="1"/>
          </p:cNvPicPr>
          <p:nvPr/>
        </p:nvPicPr>
        <p:blipFill>
          <a:blip r:embed="rId5" cstate="print"/>
          <a:srcRect/>
          <a:stretch>
            <a:fillRect/>
          </a:stretch>
        </p:blipFill>
        <p:spPr bwMode="auto">
          <a:xfrm>
            <a:off x="755576" y="2348880"/>
            <a:ext cx="1728192" cy="134817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3347864" y="5229200"/>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２</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精密農業の例：カルビーポテトのジャガイモ栽培</a:t>
            </a:r>
            <a:endParaRPr lang="ja-JP" altLang="en-US" sz="2800" i="1" dirty="0" smtClean="0">
              <a:solidFill>
                <a:schemeClr val="accent6">
                  <a:lumMod val="75000"/>
                </a:schemeClr>
              </a:solidFill>
              <a:latin typeface="HGPｺﾞｼｯｸE" pitchFamily="50" charset="-128"/>
              <a:ea typeface="HGPｺﾞｼｯｸE" pitchFamily="50" charset="-128"/>
            </a:endParaRPr>
          </a:p>
          <a:p>
            <a:pPr lvl="0">
              <a:spcBef>
                <a:spcPct val="0"/>
              </a:spcBef>
            </a:pPr>
            <a:endParaRPr lang="ja-JP" altLang="en-US" sz="2800"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２</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1691680" y="3140968"/>
            <a:ext cx="1800200" cy="3960440"/>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256076" y="440668"/>
            <a:ext cx="1728192" cy="4680520"/>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755576" y="4149080"/>
            <a:ext cx="3672408"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カルビーが必要とするジャガイモの量は，日本で収穫されるジャガイモの約１割。そのジャガイモを調達するのが，グループ企業の「カルビーポテト」です。</a:t>
            </a:r>
            <a:endParaRPr lang="en-US" altLang="ja-JP" sz="2000" dirty="0" smtClean="0">
              <a:latin typeface="HGPｺﾞｼｯｸM" pitchFamily="50" charset="-128"/>
              <a:ea typeface="HGPｺﾞｼｯｸM" pitchFamily="50" charset="-128"/>
            </a:endParaRPr>
          </a:p>
        </p:txBody>
      </p:sp>
      <p:sp>
        <p:nvSpPr>
          <p:cNvPr id="27" name="タイトル 1"/>
          <p:cNvSpPr txBox="1">
            <a:spLocks/>
          </p:cNvSpPr>
          <p:nvPr/>
        </p:nvSpPr>
        <p:spPr>
          <a:xfrm>
            <a:off x="3779912" y="2924944"/>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１</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3923928" y="1700808"/>
            <a:ext cx="4392488" cy="1323439"/>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日本はポテトチップスの原料となるジャガイモの輸入を原則禁止しています。</a:t>
            </a:r>
            <a:endParaRPr lang="en-US" altLang="ja-JP" sz="2000" dirty="0" smtClean="0">
              <a:latin typeface="HGPｺﾞｼｯｸM" pitchFamily="50" charset="-128"/>
              <a:ea typeface="HGPｺﾞｼｯｸM" pitchFamily="50" charset="-128"/>
            </a:endParaRPr>
          </a:p>
          <a:p>
            <a:pPr>
              <a:spcBef>
                <a:spcPct val="0"/>
              </a:spcBef>
            </a:pPr>
            <a:r>
              <a:rPr lang="ja-JP" altLang="en-US" sz="2000" dirty="0" smtClean="0">
                <a:latin typeface="HGPｺﾞｼｯｸM" pitchFamily="50" charset="-128"/>
                <a:ea typeface="HGPｺﾞｼｯｸM" pitchFamily="50" charset="-128"/>
              </a:rPr>
              <a:t>カルビーにとって，ジャガイモを国内で調達することがとても重要になっています。</a:t>
            </a:r>
            <a:endParaRPr lang="en-US" altLang="ja-JP" sz="2000" dirty="0" smtClean="0">
              <a:latin typeface="HGPｺﾞｼｯｸM" pitchFamily="50" charset="-128"/>
              <a:ea typeface="HGPｺﾞｼｯｸM" pitchFamily="50" charset="-128"/>
            </a:endParaRPr>
          </a:p>
        </p:txBody>
      </p:sp>
      <p:pic>
        <p:nvPicPr>
          <p:cNvPr id="26" name="Picture 5" descr="C:\Users\iwasaki\Desktop\index_photo_9.jpg"/>
          <p:cNvPicPr>
            <a:picLocks noChangeAspect="1" noChangeArrowheads="1"/>
          </p:cNvPicPr>
          <p:nvPr/>
        </p:nvPicPr>
        <p:blipFill>
          <a:blip r:embed="rId3" cstate="print"/>
          <a:srcRect/>
          <a:stretch>
            <a:fillRect/>
          </a:stretch>
        </p:blipFill>
        <p:spPr bwMode="auto">
          <a:xfrm>
            <a:off x="4572000" y="4056731"/>
            <a:ext cx="3855316" cy="2036565"/>
          </a:xfrm>
          <a:prstGeom prst="rect">
            <a:avLst/>
          </a:prstGeom>
          <a:noFill/>
          <a:ln>
            <a:solidFill>
              <a:schemeClr val="accent6">
                <a:lumMod val="75000"/>
              </a:schemeClr>
            </a:solidFill>
          </a:ln>
        </p:spPr>
      </p:pic>
      <p:pic>
        <p:nvPicPr>
          <p:cNvPr id="23" name="Picture 2" descr="C:\Users\iwasaki\Desktop\情報科＋機関誌\+No.003スマートアグリ\10最前線インタビュー\カルビー提供写真\カルビーポテト帯広工場外観.JPG"/>
          <p:cNvPicPr>
            <a:picLocks noChangeAspect="1" noChangeArrowheads="1"/>
          </p:cNvPicPr>
          <p:nvPr/>
        </p:nvPicPr>
        <p:blipFill>
          <a:blip r:embed="rId4" cstate="print"/>
          <a:srcRect l="17088" r="11813"/>
          <a:stretch>
            <a:fillRect/>
          </a:stretch>
        </p:blipFill>
        <p:spPr bwMode="auto">
          <a:xfrm>
            <a:off x="4572000" y="4077072"/>
            <a:ext cx="3888432" cy="2063643"/>
          </a:xfrm>
          <a:prstGeom prst="rect">
            <a:avLst/>
          </a:prstGeom>
          <a:noFill/>
          <a:ln>
            <a:solidFill>
              <a:schemeClr val="accent6">
                <a:lumMod val="75000"/>
              </a:schemeClr>
            </a:solidFill>
          </a:ln>
        </p:spPr>
      </p:pic>
      <p:pic>
        <p:nvPicPr>
          <p:cNvPr id="158723" name="Picture 3" descr="C:\Users\iwasaki\Desktop\情報科＋機関誌\+No.003スマートアグリ\10最前線インタビュー\カルビー商品写真\ピックアップ\IMG_1578.JPG"/>
          <p:cNvPicPr>
            <a:picLocks noChangeAspect="1" noChangeArrowheads="1"/>
          </p:cNvPicPr>
          <p:nvPr/>
        </p:nvPicPr>
        <p:blipFill>
          <a:blip r:embed="rId5" cstate="print">
            <a:lum bright="15000" contrast="5000"/>
          </a:blip>
          <a:srcRect/>
          <a:stretch>
            <a:fillRect/>
          </a:stretch>
        </p:blipFill>
        <p:spPr bwMode="auto">
          <a:xfrm>
            <a:off x="611560" y="1700808"/>
            <a:ext cx="3132349" cy="2088232"/>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4139952" y="5301208"/>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４</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精密農業の例：カルビーポテトのジャガイモ栽培</a:t>
            </a:r>
            <a:endParaRPr lang="ja-JP" altLang="en-US" sz="2800" i="1" dirty="0" smtClean="0">
              <a:solidFill>
                <a:schemeClr val="accent6">
                  <a:lumMod val="75000"/>
                </a:schemeClr>
              </a:solidFill>
              <a:latin typeface="HGPｺﾞｼｯｸE" pitchFamily="50" charset="-128"/>
              <a:ea typeface="HGPｺﾞｼｯｸE" pitchFamily="50" charset="-128"/>
            </a:endParaRPr>
          </a:p>
          <a:p>
            <a:pPr lvl="0">
              <a:spcBef>
                <a:spcPct val="0"/>
              </a:spcBef>
            </a:pPr>
            <a:endParaRPr lang="ja-JP" altLang="en-US" sz="2800"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２</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2051720" y="2780928"/>
            <a:ext cx="1800200" cy="4680520"/>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5292080" y="476672"/>
            <a:ext cx="1728192" cy="4608512"/>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683568" y="4149080"/>
            <a:ext cx="4464496"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ジャガイモ栽培の難敵は「気候」と「疫病」。見た目とは裏腹に，ジャガイモはとても繊細で，その栽培は手間も暇もかかるうえ，期待する収穫量を確保することが，とてもむずかしい作物です。</a:t>
            </a:r>
            <a:endParaRPr lang="en-US" altLang="ja-JP" sz="2000" dirty="0" smtClean="0">
              <a:latin typeface="HGPｺﾞｼｯｸM" pitchFamily="50" charset="-128"/>
              <a:ea typeface="HGPｺﾞｼｯｸM" pitchFamily="50" charset="-128"/>
            </a:endParaRPr>
          </a:p>
        </p:txBody>
      </p:sp>
      <p:sp>
        <p:nvSpPr>
          <p:cNvPr id="27" name="タイトル 1"/>
          <p:cNvSpPr txBox="1">
            <a:spLocks/>
          </p:cNvSpPr>
          <p:nvPr/>
        </p:nvSpPr>
        <p:spPr>
          <a:xfrm>
            <a:off x="3851920" y="2924944"/>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３</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3995936" y="1700808"/>
            <a:ext cx="4248472"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カルビーポテトの本社があるのは，北海道の帯広。カルビーポテトは農家と契約し，ジャガイモを調達しています。農場の広さは５６００</a:t>
            </a:r>
            <a:r>
              <a:rPr lang="en-US" altLang="ja-JP" sz="2000" dirty="0" smtClean="0">
                <a:latin typeface="HGPｺﾞｼｯｸM" pitchFamily="50" charset="-128"/>
                <a:ea typeface="HGPｺﾞｼｯｸM" pitchFamily="50" charset="-128"/>
              </a:rPr>
              <a:t>ha</a:t>
            </a:r>
            <a:r>
              <a:rPr lang="ja-JP" altLang="en-US" sz="2000" dirty="0" err="1" smtClean="0">
                <a:latin typeface="HGPｺﾞｼｯｸM" pitchFamily="50" charset="-128"/>
                <a:ea typeface="HGPｺﾞｼｯｸM" pitchFamily="50" charset="-128"/>
              </a:rPr>
              <a:t>，</a:t>
            </a:r>
            <a:r>
              <a:rPr lang="ja-JP" altLang="en-US" sz="2000" dirty="0" smtClean="0">
                <a:latin typeface="HGPｺﾞｼｯｸM" pitchFamily="50" charset="-128"/>
                <a:ea typeface="HGPｺﾞｼｯｸM" pitchFamily="50" charset="-128"/>
              </a:rPr>
              <a:t>東京ドーム約５６個分の広さもあります。</a:t>
            </a:r>
            <a:endParaRPr lang="en-US" altLang="ja-JP" sz="2000" dirty="0" smtClean="0">
              <a:latin typeface="HGPｺﾞｼｯｸM" pitchFamily="50" charset="-128"/>
              <a:ea typeface="HGPｺﾞｼｯｸM" pitchFamily="50" charset="-128"/>
            </a:endParaRPr>
          </a:p>
        </p:txBody>
      </p:sp>
      <p:pic>
        <p:nvPicPr>
          <p:cNvPr id="159746" name="Picture 2" descr="C:\Users\iwasaki\Desktop\情報科＋機関誌\+No.003スマートアグリ\10最前線インタビュー\カルビー提供写真\畑.JPG"/>
          <p:cNvPicPr>
            <a:picLocks noChangeAspect="1" noChangeArrowheads="1"/>
          </p:cNvPicPr>
          <p:nvPr/>
        </p:nvPicPr>
        <p:blipFill>
          <a:blip r:embed="rId3" cstate="print">
            <a:lum bright="10000"/>
          </a:blip>
          <a:srcRect/>
          <a:stretch>
            <a:fillRect/>
          </a:stretch>
        </p:blipFill>
        <p:spPr bwMode="auto">
          <a:xfrm>
            <a:off x="683568" y="1700808"/>
            <a:ext cx="3168352" cy="2121473"/>
          </a:xfrm>
          <a:prstGeom prst="rect">
            <a:avLst/>
          </a:prstGeom>
          <a:noFill/>
          <a:ln>
            <a:solidFill>
              <a:schemeClr val="accent6">
                <a:lumMod val="75000"/>
              </a:schemeClr>
            </a:solidFill>
          </a:ln>
        </p:spPr>
      </p:pic>
      <p:pic>
        <p:nvPicPr>
          <p:cNvPr id="159747" name="Picture 3" descr="C:\Users\iwasaki\Desktop\情報科＋機関誌\+No.003スマートアグリ\10最前線インタビュー\カルビー提供写真\収穫風景①.JPG"/>
          <p:cNvPicPr>
            <a:picLocks noChangeAspect="1" noChangeArrowheads="1"/>
          </p:cNvPicPr>
          <p:nvPr/>
        </p:nvPicPr>
        <p:blipFill>
          <a:blip r:embed="rId4" cstate="print"/>
          <a:srcRect/>
          <a:stretch>
            <a:fillRect/>
          </a:stretch>
        </p:blipFill>
        <p:spPr bwMode="auto">
          <a:xfrm>
            <a:off x="5292080" y="4050760"/>
            <a:ext cx="3151113" cy="2109932"/>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5076056" y="5229200"/>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６</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精密農業の例：カルビーポテトのジャガイモ栽培</a:t>
            </a:r>
            <a:endParaRPr lang="ja-JP" altLang="en-US" sz="2800" i="1" dirty="0" smtClean="0">
              <a:solidFill>
                <a:schemeClr val="accent6">
                  <a:lumMod val="75000"/>
                </a:schemeClr>
              </a:solidFill>
              <a:latin typeface="HGPｺﾞｼｯｸE" pitchFamily="50" charset="-128"/>
              <a:ea typeface="HGPｺﾞｼｯｸE" pitchFamily="50" charset="-128"/>
            </a:endParaRPr>
          </a:p>
          <a:p>
            <a:pPr lvl="0">
              <a:spcBef>
                <a:spcPct val="0"/>
              </a:spcBef>
            </a:pPr>
            <a:endParaRPr lang="ja-JP" altLang="en-US" sz="2800"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２</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2519772" y="2312876"/>
            <a:ext cx="1800200" cy="5616624"/>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4716016" y="-99392"/>
            <a:ext cx="1656184" cy="5832648"/>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683568" y="4149080"/>
            <a:ext cx="5400600" cy="1323439"/>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畑に設置した機器（右の写真）で，温度，降水量，湿度，風向き，風速，日射量などの気象データを収集。ジャガイモの生育データと照らし合わせて，肥料をやるタイミングや量を割り出しています。</a:t>
            </a:r>
            <a:endParaRPr lang="en-US" altLang="ja-JP" sz="2000" dirty="0" smtClean="0">
              <a:latin typeface="HGPｺﾞｼｯｸM" pitchFamily="50" charset="-128"/>
              <a:ea typeface="HGPｺﾞｼｯｸM" pitchFamily="50" charset="-128"/>
            </a:endParaRPr>
          </a:p>
        </p:txBody>
      </p:sp>
      <p:sp>
        <p:nvSpPr>
          <p:cNvPr id="27" name="タイトル 1"/>
          <p:cNvSpPr txBox="1">
            <a:spLocks/>
          </p:cNvSpPr>
          <p:nvPr/>
        </p:nvSpPr>
        <p:spPr>
          <a:xfrm>
            <a:off x="2555776" y="2996952"/>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５</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2771800" y="1700808"/>
            <a:ext cx="5472608"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もし，ジャガイモが収穫できなかったら，海外から輸入して</a:t>
            </a:r>
            <a:r>
              <a:rPr lang="en-US" altLang="ja-JP" sz="2000" dirty="0" smtClean="0">
                <a:latin typeface="HGPｺﾞｼｯｸM" pitchFamily="50" charset="-128"/>
                <a:ea typeface="HGPｺﾞｼｯｸM" pitchFamily="50" charset="-128"/>
              </a:rPr>
              <a:t>……</a:t>
            </a:r>
            <a:r>
              <a:rPr lang="ja-JP" altLang="en-US" sz="2000" dirty="0" smtClean="0">
                <a:latin typeface="HGPｺﾞｼｯｸM" pitchFamily="50" charset="-128"/>
                <a:ea typeface="HGPｺﾞｼｯｸM" pitchFamily="50" charset="-128"/>
              </a:rPr>
              <a:t>とはいかないのがジャガイモのむずかしさ。収穫を少しでも増やすために，カルビーポテトはデータを活用し，栽培状況を科学的に分析しています。</a:t>
            </a:r>
            <a:endParaRPr lang="en-US" altLang="ja-JP" sz="2000" dirty="0" smtClean="0">
              <a:latin typeface="HGPｺﾞｼｯｸM" pitchFamily="50" charset="-128"/>
              <a:ea typeface="HGPｺﾞｼｯｸM" pitchFamily="50" charset="-128"/>
            </a:endParaRPr>
          </a:p>
        </p:txBody>
      </p:sp>
      <p:pic>
        <p:nvPicPr>
          <p:cNvPr id="160770" name="Picture 2" descr="C:\Users\iwasaki\Desktop\情報科＋機関誌\+No.003スマートアグリ\10最前線インタビュー\141007calbee_potato\141007calbee_potato\jpeg\14ET_0002.jpg"/>
          <p:cNvPicPr>
            <a:picLocks noChangeAspect="1" noChangeArrowheads="1"/>
          </p:cNvPicPr>
          <p:nvPr/>
        </p:nvPicPr>
        <p:blipFill>
          <a:blip r:embed="rId3" cstate="print"/>
          <a:srcRect l="17780" r="13323"/>
          <a:stretch>
            <a:fillRect/>
          </a:stretch>
        </p:blipFill>
        <p:spPr bwMode="auto">
          <a:xfrm>
            <a:off x="6228184" y="3933056"/>
            <a:ext cx="2232248" cy="2160240"/>
          </a:xfrm>
          <a:prstGeom prst="rect">
            <a:avLst/>
          </a:prstGeom>
          <a:noFill/>
          <a:ln>
            <a:solidFill>
              <a:schemeClr val="accent6">
                <a:lumMod val="75000"/>
              </a:schemeClr>
            </a:solidFill>
          </a:ln>
        </p:spPr>
      </p:pic>
      <p:pic>
        <p:nvPicPr>
          <p:cNvPr id="160783" name="Picture 15" descr="C:\Users\iwasaki\Desktop\p_2.jpg"/>
          <p:cNvPicPr>
            <a:picLocks noChangeAspect="1" noChangeArrowheads="1"/>
          </p:cNvPicPr>
          <p:nvPr/>
        </p:nvPicPr>
        <p:blipFill>
          <a:blip r:embed="rId4" cstate="print"/>
          <a:srcRect/>
          <a:stretch>
            <a:fillRect/>
          </a:stretch>
        </p:blipFill>
        <p:spPr bwMode="auto">
          <a:xfrm>
            <a:off x="683568" y="1772816"/>
            <a:ext cx="1905000" cy="2120900"/>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4355976" y="5301208"/>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８</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精密農業の例：カルビーポテトのジャガイモ栽培</a:t>
            </a:r>
            <a:endParaRPr lang="ja-JP" altLang="en-US" sz="2800" i="1" dirty="0" smtClean="0">
              <a:solidFill>
                <a:schemeClr val="accent6">
                  <a:lumMod val="75000"/>
                </a:schemeClr>
              </a:solidFill>
              <a:latin typeface="HGPｺﾞｼｯｸE" pitchFamily="50" charset="-128"/>
              <a:ea typeface="HGPｺﾞｼｯｸE" pitchFamily="50" charset="-128"/>
            </a:endParaRPr>
          </a:p>
          <a:p>
            <a:pPr lvl="0">
              <a:spcBef>
                <a:spcPct val="0"/>
              </a:spcBef>
            </a:pPr>
            <a:endParaRPr lang="ja-JP" altLang="en-US" sz="2800"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２</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二等辺三角形 21"/>
          <p:cNvSpPr/>
          <p:nvPr/>
        </p:nvSpPr>
        <p:spPr>
          <a:xfrm rot="5400000">
            <a:off x="2087724" y="2744924"/>
            <a:ext cx="1800200" cy="4752528"/>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二等辺三角形 23"/>
          <p:cNvSpPr/>
          <p:nvPr/>
        </p:nvSpPr>
        <p:spPr>
          <a:xfrm rot="16200000">
            <a:off x="4860032" y="44624"/>
            <a:ext cx="1584176" cy="5616624"/>
          </a:xfrm>
          <a:prstGeom prst="triangle">
            <a:avLst/>
          </a:prstGeom>
          <a:solidFill>
            <a:schemeClr val="accent6">
              <a:lumMod val="40000"/>
              <a:lumOff val="6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タイトル 1"/>
          <p:cNvSpPr txBox="1">
            <a:spLocks/>
          </p:cNvSpPr>
          <p:nvPr/>
        </p:nvSpPr>
        <p:spPr>
          <a:xfrm>
            <a:off x="683568" y="4149080"/>
            <a:ext cx="4680520" cy="1938992"/>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カルビーのポテト系スナックの売れ行きが順調なため，必要とされるジャガイモの量は年々多くなっています。</a:t>
            </a:r>
            <a:endParaRPr lang="en-US" altLang="ja-JP" sz="2000" dirty="0" smtClean="0">
              <a:latin typeface="HGPｺﾞｼｯｸM" pitchFamily="50" charset="-128"/>
              <a:ea typeface="HGPｺﾞｼｯｸM" pitchFamily="50" charset="-128"/>
            </a:endParaRPr>
          </a:p>
          <a:p>
            <a:pPr>
              <a:spcBef>
                <a:spcPct val="0"/>
              </a:spcBef>
            </a:pPr>
            <a:r>
              <a:rPr lang="ja-JP" altLang="en-US" sz="2000" dirty="0" smtClean="0">
                <a:latin typeface="HGPｺﾞｼｯｸM" pitchFamily="50" charset="-128"/>
                <a:ea typeface="HGPｺﾞｼｯｸM" pitchFamily="50" charset="-128"/>
              </a:rPr>
              <a:t>カルビーポテトは，センサー技術とデータ分析の活用によって，収穫量を増やす努力をしています。</a:t>
            </a:r>
            <a:endParaRPr lang="en-US" altLang="ja-JP" sz="2000" dirty="0" smtClean="0">
              <a:latin typeface="HGPｺﾞｼｯｸM" pitchFamily="50" charset="-128"/>
              <a:ea typeface="HGPｺﾞｼｯｸM" pitchFamily="50" charset="-128"/>
            </a:endParaRPr>
          </a:p>
        </p:txBody>
      </p:sp>
      <p:sp>
        <p:nvSpPr>
          <p:cNvPr id="27" name="タイトル 1"/>
          <p:cNvSpPr txBox="1">
            <a:spLocks/>
          </p:cNvSpPr>
          <p:nvPr/>
        </p:nvSpPr>
        <p:spPr>
          <a:xfrm>
            <a:off x="2987824" y="3140968"/>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７</a:t>
            </a:r>
            <a:endParaRPr kumimoji="1" lang="ja-JP" altLang="en-US" sz="72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2915816" y="1700808"/>
            <a:ext cx="5328592" cy="1631216"/>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生育状況を分析した結果は，契約農家にメールなどを通じて通知。</a:t>
            </a:r>
            <a:endParaRPr lang="en-US" altLang="ja-JP" sz="2000" dirty="0" smtClean="0">
              <a:latin typeface="HGPｺﾞｼｯｸM" pitchFamily="50" charset="-128"/>
              <a:ea typeface="HGPｺﾞｼｯｸM" pitchFamily="50" charset="-128"/>
            </a:endParaRPr>
          </a:p>
          <a:p>
            <a:pPr>
              <a:spcBef>
                <a:spcPct val="0"/>
              </a:spcBef>
            </a:pPr>
            <a:r>
              <a:rPr lang="ja-JP" altLang="en-US" sz="2000" dirty="0" smtClean="0">
                <a:latin typeface="HGPｺﾞｼｯｸM" pitchFamily="50" charset="-128"/>
                <a:ea typeface="HGPｺﾞｼｯｸM" pitchFamily="50" charset="-128"/>
              </a:rPr>
              <a:t>データを分析することで，肥料のタイミングや量だけでなく，疫病の流行予測がわかったり，新しい栽培方法の発見などにつながっています。</a:t>
            </a:r>
            <a:endParaRPr lang="en-US" altLang="ja-JP" sz="2000" dirty="0" smtClean="0">
              <a:latin typeface="HGPｺﾞｼｯｸM" pitchFamily="50" charset="-128"/>
              <a:ea typeface="HGPｺﾞｼｯｸM" pitchFamily="50" charset="-128"/>
            </a:endParaRPr>
          </a:p>
        </p:txBody>
      </p:sp>
      <p:pic>
        <p:nvPicPr>
          <p:cNvPr id="160771" name="Picture 3" descr="C:\Users\iwasaki\Desktop\情報科＋機関誌\+No.003スマートアグリ\10最前線インタビュー\141007calbee_potato\141007calbee_potato\jpeg\14ET_0052.jpg"/>
          <p:cNvPicPr>
            <a:picLocks noChangeAspect="1" noChangeArrowheads="1"/>
          </p:cNvPicPr>
          <p:nvPr/>
        </p:nvPicPr>
        <p:blipFill>
          <a:blip r:embed="rId3" cstate="print"/>
          <a:srcRect l="32792" t="11210" r="28394" b="26590"/>
          <a:stretch>
            <a:fillRect/>
          </a:stretch>
        </p:blipFill>
        <p:spPr bwMode="auto">
          <a:xfrm>
            <a:off x="683568" y="1700808"/>
            <a:ext cx="2127006" cy="2272691"/>
          </a:xfrm>
          <a:prstGeom prst="rect">
            <a:avLst/>
          </a:prstGeom>
          <a:noFill/>
          <a:ln>
            <a:solidFill>
              <a:schemeClr val="accent6">
                <a:lumMod val="75000"/>
              </a:schemeClr>
            </a:solidFill>
          </a:ln>
        </p:spPr>
      </p:pic>
      <p:pic>
        <p:nvPicPr>
          <p:cNvPr id="160777" name="Picture 9" descr="C:\Users\iwasaki\Desktop\consomme_punch_bag_l.png"/>
          <p:cNvPicPr>
            <a:picLocks noChangeAspect="1" noChangeArrowheads="1"/>
          </p:cNvPicPr>
          <p:nvPr/>
        </p:nvPicPr>
        <p:blipFill>
          <a:blip r:embed="rId4" cstate="print"/>
          <a:srcRect/>
          <a:stretch>
            <a:fillRect/>
          </a:stretch>
        </p:blipFill>
        <p:spPr bwMode="auto">
          <a:xfrm>
            <a:off x="6948265" y="3645023"/>
            <a:ext cx="1281784" cy="1512169"/>
          </a:xfrm>
          <a:prstGeom prst="rect">
            <a:avLst/>
          </a:prstGeom>
          <a:noFill/>
        </p:spPr>
      </p:pic>
      <p:pic>
        <p:nvPicPr>
          <p:cNvPr id="160778" name="Picture 10" descr="C:\Users\iwasaki\Desktop\usushio_bag_l.png"/>
          <p:cNvPicPr>
            <a:picLocks noChangeAspect="1" noChangeArrowheads="1"/>
          </p:cNvPicPr>
          <p:nvPr/>
        </p:nvPicPr>
        <p:blipFill>
          <a:blip r:embed="rId5" cstate="print"/>
          <a:srcRect/>
          <a:stretch>
            <a:fillRect/>
          </a:stretch>
        </p:blipFill>
        <p:spPr bwMode="auto">
          <a:xfrm>
            <a:off x="5580112" y="3645024"/>
            <a:ext cx="1238153" cy="1486612"/>
          </a:xfrm>
          <a:prstGeom prst="rect">
            <a:avLst/>
          </a:prstGeom>
          <a:noFill/>
        </p:spPr>
      </p:pic>
      <p:pic>
        <p:nvPicPr>
          <p:cNvPr id="160780" name="Picture 12" descr="C:\Users\iwasaki\Desktop\JR10093.jpg"/>
          <p:cNvPicPr>
            <a:picLocks noChangeAspect="1" noChangeArrowheads="1"/>
          </p:cNvPicPr>
          <p:nvPr/>
        </p:nvPicPr>
        <p:blipFill>
          <a:blip r:embed="rId6" cstate="print"/>
          <a:srcRect/>
          <a:stretch>
            <a:fillRect/>
          </a:stretch>
        </p:blipFill>
        <p:spPr bwMode="auto">
          <a:xfrm>
            <a:off x="5418609" y="5140415"/>
            <a:ext cx="1025599" cy="1096897"/>
          </a:xfrm>
          <a:prstGeom prst="rect">
            <a:avLst/>
          </a:prstGeom>
          <a:noFill/>
        </p:spPr>
      </p:pic>
      <p:pic>
        <p:nvPicPr>
          <p:cNvPr id="160781" name="Picture 13" descr="C:\Users\iwasaki\Desktop\JR10094.jpg"/>
          <p:cNvPicPr>
            <a:picLocks noChangeAspect="1" noChangeArrowheads="1"/>
          </p:cNvPicPr>
          <p:nvPr/>
        </p:nvPicPr>
        <p:blipFill>
          <a:blip r:embed="rId7" cstate="print"/>
          <a:srcRect/>
          <a:stretch>
            <a:fillRect/>
          </a:stretch>
        </p:blipFill>
        <p:spPr bwMode="auto">
          <a:xfrm>
            <a:off x="6444208" y="5140415"/>
            <a:ext cx="1020919" cy="1091891"/>
          </a:xfrm>
          <a:prstGeom prst="rect">
            <a:avLst/>
          </a:prstGeom>
          <a:noFill/>
        </p:spPr>
      </p:pic>
      <p:pic>
        <p:nvPicPr>
          <p:cNvPr id="160782" name="Picture 14" descr="C:\Users\iwasaki\Desktop\JR10095.jpg"/>
          <p:cNvPicPr>
            <a:picLocks noChangeAspect="1" noChangeArrowheads="1"/>
          </p:cNvPicPr>
          <p:nvPr/>
        </p:nvPicPr>
        <p:blipFill>
          <a:blip r:embed="rId8" cstate="print"/>
          <a:srcRect/>
          <a:stretch>
            <a:fillRect/>
          </a:stretch>
        </p:blipFill>
        <p:spPr bwMode="auto">
          <a:xfrm>
            <a:off x="7452320" y="5165521"/>
            <a:ext cx="1008112" cy="106678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bg1">
                    <a:lumMod val="50000"/>
                  </a:schemeClr>
                </a:solidFill>
                <a:latin typeface="HGPｺﾞｼｯｸE" pitchFamily="50" charset="-128"/>
                <a:ea typeface="HGPｺﾞｼｯｸE" pitchFamily="50" charset="-128"/>
              </a:rPr>
              <a:t>農業</a:t>
            </a:r>
            <a:r>
              <a:rPr lang="en-US" altLang="ja-JP" sz="2800" dirty="0" smtClean="0">
                <a:solidFill>
                  <a:schemeClr val="bg1">
                    <a:lumMod val="50000"/>
                  </a:schemeClr>
                </a:solidFill>
                <a:latin typeface="HGPｺﾞｼｯｸE" pitchFamily="50" charset="-128"/>
                <a:ea typeface="HGPｺﾞｼｯｸE" pitchFamily="50" charset="-128"/>
              </a:rPr>
              <a:t>×ICT</a:t>
            </a:r>
            <a:r>
              <a:rPr lang="ja-JP" altLang="en-US" sz="2800" dirty="0" smtClean="0">
                <a:solidFill>
                  <a:schemeClr val="bg1">
                    <a:lumMod val="50000"/>
                  </a:schemeClr>
                </a:solidFill>
                <a:latin typeface="HGPｺﾞｼｯｸE" pitchFamily="50" charset="-128"/>
                <a:ea typeface="HGPｺﾞｼｯｸE" pitchFamily="50" charset="-128"/>
              </a:rPr>
              <a:t>による取り組み</a:t>
            </a:r>
            <a:endParaRPr kumimoji="1" lang="ja-JP" altLang="en-US" sz="28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３</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9" name="タイトル 1"/>
          <p:cNvSpPr txBox="1">
            <a:spLocks/>
          </p:cNvSpPr>
          <p:nvPr/>
        </p:nvSpPr>
        <p:spPr>
          <a:xfrm>
            <a:off x="0" y="1340768"/>
            <a:ext cx="9144000" cy="79208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環境制御システム</a:t>
            </a:r>
            <a:endParaRPr kumimoji="1" lang="ja-JP" altLang="en-US" sz="40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11" name="タイトル 1"/>
          <p:cNvSpPr txBox="1">
            <a:spLocks/>
          </p:cNvSpPr>
          <p:nvPr/>
        </p:nvSpPr>
        <p:spPr>
          <a:xfrm>
            <a:off x="827584" y="2348880"/>
            <a:ext cx="2592288" cy="3785652"/>
          </a:xfrm>
          <a:prstGeom prst="rect">
            <a:avLst/>
          </a:prstGeom>
        </p:spPr>
        <p:txBody>
          <a:bodyPr vert="horz" wrap="square" lIns="91440" tIns="45720" rIns="91440" bIns="45720" rtlCol="0" anchor="t" anchorCtr="0">
            <a:spAutoFit/>
          </a:bodyPr>
          <a:lstStyle/>
          <a:p>
            <a:pPr>
              <a:spcBef>
                <a:spcPct val="0"/>
              </a:spcBef>
            </a:pP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j-cs"/>
              </a:rPr>
              <a:t>各種センサーで栽培ハウスの内部の環境を可視化。ネットワークを通じて，ハウス環境をモニタリングし，温・湿度の調整や散水など，作物に最適な環境をコントロールする。</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pic>
        <p:nvPicPr>
          <p:cNvPr id="157698" name="Picture 2" descr="C:\Users\iwasaki\Desktop\2014-11-20_18h59_31.bmp"/>
          <p:cNvPicPr>
            <a:picLocks noChangeAspect="1" noChangeArrowheads="1"/>
          </p:cNvPicPr>
          <p:nvPr/>
        </p:nvPicPr>
        <p:blipFill>
          <a:blip r:embed="rId3" cstate="print"/>
          <a:srcRect l="5117" r="6621"/>
          <a:stretch>
            <a:fillRect/>
          </a:stretch>
        </p:blipFill>
        <p:spPr bwMode="auto">
          <a:xfrm>
            <a:off x="3707904" y="2276872"/>
            <a:ext cx="4968552" cy="40195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descr="C:\Users\iwasaki\Desktop\13al.jpg"/>
          <p:cNvPicPr>
            <a:picLocks noChangeAspect="1" noChangeArrowheads="1"/>
          </p:cNvPicPr>
          <p:nvPr/>
        </p:nvPicPr>
        <p:blipFill>
          <a:blip r:embed="rId3" cstate="print"/>
          <a:srcRect/>
          <a:stretch>
            <a:fillRect/>
          </a:stretch>
        </p:blipFill>
        <p:spPr bwMode="auto">
          <a:xfrm>
            <a:off x="611560" y="3912328"/>
            <a:ext cx="3240360" cy="2250251"/>
          </a:xfrm>
          <a:prstGeom prst="rect">
            <a:avLst/>
          </a:prstGeom>
          <a:noFill/>
          <a:ln>
            <a:solidFill>
              <a:schemeClr val="accent6">
                <a:lumMod val="75000"/>
              </a:schemeClr>
            </a:solidFill>
          </a:ln>
        </p:spPr>
      </p:pic>
      <p:sp>
        <p:nvSpPr>
          <p:cNvPr id="44" name="フリーフォーム 43"/>
          <p:cNvSpPr/>
          <p:nvPr/>
        </p:nvSpPr>
        <p:spPr>
          <a:xfrm>
            <a:off x="2870200" y="1689100"/>
            <a:ext cx="5473700" cy="2959100"/>
          </a:xfrm>
          <a:custGeom>
            <a:avLst/>
            <a:gdLst>
              <a:gd name="connsiteX0" fmla="*/ 1358900 w 5473700"/>
              <a:gd name="connsiteY0" fmla="*/ 0 h 2959100"/>
              <a:gd name="connsiteX1" fmla="*/ 0 w 5473700"/>
              <a:gd name="connsiteY1" fmla="*/ 2959100 h 2959100"/>
              <a:gd name="connsiteX2" fmla="*/ 5473700 w 5473700"/>
              <a:gd name="connsiteY2" fmla="*/ 2324100 h 2959100"/>
              <a:gd name="connsiteX3" fmla="*/ 5473700 w 5473700"/>
              <a:gd name="connsiteY3" fmla="*/ 12700 h 2959100"/>
              <a:gd name="connsiteX4" fmla="*/ 1358900 w 5473700"/>
              <a:gd name="connsiteY4" fmla="*/ 0 h 295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700" h="2959100">
                <a:moveTo>
                  <a:pt x="1358900" y="0"/>
                </a:moveTo>
                <a:lnTo>
                  <a:pt x="0" y="2959100"/>
                </a:lnTo>
                <a:lnTo>
                  <a:pt x="5473700" y="2324100"/>
                </a:lnTo>
                <a:lnTo>
                  <a:pt x="5473700" y="12700"/>
                </a:lnTo>
                <a:lnTo>
                  <a:pt x="1358900" y="0"/>
                </a:lnTo>
                <a:close/>
              </a:path>
            </a:pathLst>
          </a:custGeom>
          <a:solidFill>
            <a:schemeClr val="accent6">
              <a:lumMod val="40000"/>
              <a:lumOff val="60000"/>
            </a:schemeClr>
          </a:solidFill>
          <a:ln w="317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accent6">
                    <a:lumMod val="75000"/>
                  </a:schemeClr>
                </a:solidFill>
                <a:latin typeface="HGPｺﾞｼｯｸE" pitchFamily="50" charset="-128"/>
                <a:ea typeface="HGPｺﾞｼｯｸE" pitchFamily="50" charset="-128"/>
              </a:rPr>
              <a:t>環境制御システムの例：</a:t>
            </a: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富士通「</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農場」</a:t>
            </a:r>
            <a:endParaRPr kumimoji="1" lang="ja-JP" altLang="en-US" sz="2800" b="0" i="1"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３</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タイトル 1"/>
          <p:cNvSpPr txBox="1">
            <a:spLocks/>
          </p:cNvSpPr>
          <p:nvPr/>
        </p:nvSpPr>
        <p:spPr>
          <a:xfrm>
            <a:off x="971600" y="1628800"/>
            <a:ext cx="1152128" cy="1152128"/>
          </a:xfrm>
          <a:prstGeom prst="rect">
            <a:avLst/>
          </a:prstGeom>
          <a:noFill/>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9600" b="0" i="0" u="none" strike="noStrike" kern="1200" cap="none" spc="0" normalizeH="0" baseline="0" noProof="0" dirty="0" smtClean="0">
                <a:ln>
                  <a:noFill/>
                </a:ln>
                <a:solidFill>
                  <a:schemeClr val="accent6">
                    <a:lumMod val="40000"/>
                    <a:lumOff val="60000"/>
                  </a:schemeClr>
                </a:solidFill>
                <a:effectLst/>
                <a:uLnTx/>
                <a:uFillTx/>
                <a:latin typeface="HGPｺﾞｼｯｸE" pitchFamily="50" charset="-128"/>
                <a:ea typeface="HGPｺﾞｼｯｸE" pitchFamily="50" charset="-128"/>
                <a:cs typeface="+mj-cs"/>
              </a:rPr>
              <a:t>１</a:t>
            </a:r>
            <a:endParaRPr kumimoji="1" lang="ja-JP" altLang="en-US" sz="9600" b="0" i="0" u="none" strike="noStrike" kern="1200" cap="none" spc="0" normalizeH="0" baseline="0" noProof="0" dirty="0">
              <a:ln>
                <a:noFill/>
              </a:ln>
              <a:solidFill>
                <a:schemeClr val="accent6">
                  <a:lumMod val="40000"/>
                  <a:lumOff val="6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539552" y="2708920"/>
            <a:ext cx="4176464" cy="707886"/>
          </a:xfrm>
          <a:prstGeom prst="rect">
            <a:avLst/>
          </a:prstGeom>
        </p:spPr>
        <p:txBody>
          <a:bodyPr vert="horz" wrap="square" lIns="91440" tIns="45720" rIns="91440" bIns="45720" rtlCol="0" anchor="t" anchorCtr="0">
            <a:spAutoFit/>
          </a:bodyPr>
          <a:lstStyle/>
          <a:p>
            <a:pPr>
              <a:spcBef>
                <a:spcPct val="0"/>
              </a:spcBef>
            </a:pPr>
            <a:r>
              <a:rPr kumimoji="1" lang="ja-JP" altLang="en-US" sz="2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各種センサーで</a:t>
            </a:r>
            <a:endParaRPr kumimoji="1" lang="en-US" altLang="ja-JP" sz="2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a:spcBef>
                <a:spcPct val="0"/>
              </a:spcBef>
            </a:pPr>
            <a:r>
              <a:rPr kumimoji="1" lang="ja-JP" altLang="en-US" sz="2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環境データを</a:t>
            </a:r>
            <a:r>
              <a:rPr lang="ja-JP" altLang="en-US" sz="2000" dirty="0" smtClean="0">
                <a:solidFill>
                  <a:schemeClr val="accent6">
                    <a:lumMod val="75000"/>
                  </a:schemeClr>
                </a:solidFill>
                <a:latin typeface="HGPｺﾞｼｯｸE" pitchFamily="50" charset="-128"/>
                <a:ea typeface="HGPｺﾞｼｯｸE" pitchFamily="50" charset="-128"/>
                <a:cs typeface="+mj-cs"/>
              </a:rPr>
              <a:t>収集</a:t>
            </a:r>
            <a:endParaRPr kumimoji="1" lang="ja-JP" altLang="en-US" sz="20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pic>
        <p:nvPicPr>
          <p:cNvPr id="1027" name="Picture 3" descr="C:\Users\iwasaki\Desktop\新しいフォルダー\2014-11-28_19h38_01.bmp"/>
          <p:cNvPicPr>
            <a:picLocks noChangeAspect="1" noChangeArrowheads="1"/>
          </p:cNvPicPr>
          <p:nvPr/>
        </p:nvPicPr>
        <p:blipFill>
          <a:blip r:embed="rId4" cstate="print"/>
          <a:srcRect/>
          <a:stretch>
            <a:fillRect/>
          </a:stretch>
        </p:blipFill>
        <p:spPr bwMode="auto">
          <a:xfrm>
            <a:off x="4211960" y="1700808"/>
            <a:ext cx="4115207" cy="2304256"/>
          </a:xfrm>
          <a:prstGeom prst="rect">
            <a:avLst/>
          </a:prstGeom>
          <a:noFill/>
          <a:ln>
            <a:solidFill>
              <a:schemeClr val="accent6">
                <a:lumMod val="75000"/>
              </a:schemeClr>
            </a:solidFill>
          </a:ln>
        </p:spPr>
      </p:pic>
      <p:cxnSp>
        <p:nvCxnSpPr>
          <p:cNvPr id="47" name="直線コネクタ 46"/>
          <p:cNvCxnSpPr/>
          <p:nvPr/>
        </p:nvCxnSpPr>
        <p:spPr>
          <a:xfrm>
            <a:off x="5796136" y="2420888"/>
            <a:ext cx="0" cy="216024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12160" y="2420888"/>
            <a:ext cx="0" cy="259228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164288" y="2420888"/>
            <a:ext cx="0" cy="2088232"/>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タイトル 1"/>
          <p:cNvSpPr txBox="1">
            <a:spLocks/>
          </p:cNvSpPr>
          <p:nvPr/>
        </p:nvSpPr>
        <p:spPr>
          <a:xfrm>
            <a:off x="2483768" y="1772816"/>
            <a:ext cx="1728192"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ハウス内部</a:t>
            </a:r>
            <a:endParaRPr lang="en-US" altLang="ja-JP" sz="2000" dirty="0" smtClean="0">
              <a:latin typeface="HGPｺﾞｼｯｸM" pitchFamily="50" charset="-128"/>
              <a:ea typeface="HGPｺﾞｼｯｸM" pitchFamily="50" charset="-128"/>
            </a:endParaRPr>
          </a:p>
        </p:txBody>
      </p:sp>
      <p:sp>
        <p:nvSpPr>
          <p:cNvPr id="51" name="タイトル 1"/>
          <p:cNvSpPr txBox="1">
            <a:spLocks/>
          </p:cNvSpPr>
          <p:nvPr/>
        </p:nvSpPr>
        <p:spPr>
          <a:xfrm>
            <a:off x="4427984" y="4509120"/>
            <a:ext cx="1584176" cy="400110"/>
          </a:xfrm>
          <a:prstGeom prst="rect">
            <a:avLst/>
          </a:prstGeom>
        </p:spPr>
        <p:txBody>
          <a:bodyPr vert="horz" wrap="square" lIns="91440" tIns="45720" rIns="91440" bIns="45720" rtlCol="0" anchor="t" anchorCtr="0">
            <a:spAutoFit/>
          </a:bodyPr>
          <a:lstStyle/>
          <a:p>
            <a:pPr>
              <a:spcBef>
                <a:spcPct val="0"/>
              </a:spcBef>
            </a:pPr>
            <a:r>
              <a:rPr lang="en-US" altLang="ja-JP" sz="2000" dirty="0" smtClean="0">
                <a:latin typeface="HGPｺﾞｼｯｸM" pitchFamily="50" charset="-128"/>
                <a:ea typeface="HGPｺﾞｼｯｸM" pitchFamily="50" charset="-128"/>
              </a:rPr>
              <a:t>CO</a:t>
            </a:r>
            <a:r>
              <a:rPr lang="en-US" altLang="ja-JP" sz="1400" dirty="0" smtClean="0">
                <a:latin typeface="HGPｺﾞｼｯｸM" pitchFamily="50" charset="-128"/>
                <a:ea typeface="HGPｺﾞｼｯｸM" pitchFamily="50" charset="-128"/>
              </a:rPr>
              <a:t>2</a:t>
            </a:r>
            <a:r>
              <a:rPr lang="ja-JP" altLang="en-US" sz="2000" dirty="0" smtClean="0">
                <a:latin typeface="HGPｺﾞｼｯｸM" pitchFamily="50" charset="-128"/>
                <a:ea typeface="HGPｺﾞｼｯｸM" pitchFamily="50" charset="-128"/>
              </a:rPr>
              <a:t>センサー</a:t>
            </a:r>
            <a:endParaRPr lang="en-US" altLang="ja-JP" sz="2000" dirty="0" smtClean="0">
              <a:latin typeface="HGPｺﾞｼｯｸM" pitchFamily="50" charset="-128"/>
              <a:ea typeface="HGPｺﾞｼｯｸM" pitchFamily="50" charset="-128"/>
            </a:endParaRPr>
          </a:p>
        </p:txBody>
      </p:sp>
      <p:sp>
        <p:nvSpPr>
          <p:cNvPr id="53" name="タイトル 1"/>
          <p:cNvSpPr txBox="1">
            <a:spLocks/>
          </p:cNvSpPr>
          <p:nvPr/>
        </p:nvSpPr>
        <p:spPr>
          <a:xfrm>
            <a:off x="5004048" y="5013176"/>
            <a:ext cx="2304256"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温度・湿度センサー</a:t>
            </a:r>
            <a:endParaRPr lang="en-US" altLang="ja-JP" sz="2000" dirty="0" smtClean="0">
              <a:latin typeface="HGPｺﾞｼｯｸM" pitchFamily="50" charset="-128"/>
              <a:ea typeface="HGPｺﾞｼｯｸM" pitchFamily="50" charset="-128"/>
            </a:endParaRPr>
          </a:p>
        </p:txBody>
      </p:sp>
      <p:sp>
        <p:nvSpPr>
          <p:cNvPr id="54" name="タイトル 1"/>
          <p:cNvSpPr txBox="1">
            <a:spLocks/>
          </p:cNvSpPr>
          <p:nvPr/>
        </p:nvSpPr>
        <p:spPr>
          <a:xfrm>
            <a:off x="6444208" y="4509120"/>
            <a:ext cx="2016224"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日射量センサー</a:t>
            </a:r>
            <a:endParaRPr lang="en-US" altLang="ja-JP" sz="2000" dirty="0" smtClean="0">
              <a:latin typeface="HGPｺﾞｼｯｸM" pitchFamily="50" charset="-128"/>
              <a:ea typeface="HGPｺﾞｼｯｸM" pitchFamily="50" charset="-128"/>
            </a:endParaRPr>
          </a:p>
        </p:txBody>
      </p:sp>
      <p:sp>
        <p:nvSpPr>
          <p:cNvPr id="60" name="タイトル 1"/>
          <p:cNvSpPr txBox="1">
            <a:spLocks/>
          </p:cNvSpPr>
          <p:nvPr/>
        </p:nvSpPr>
        <p:spPr>
          <a:xfrm>
            <a:off x="611560" y="3501008"/>
            <a:ext cx="1728192" cy="400110"/>
          </a:xfrm>
          <a:prstGeom prst="rect">
            <a:avLst/>
          </a:prstGeom>
        </p:spPr>
        <p:txBody>
          <a:bodyPr vert="horz" wrap="square" lIns="91440" tIns="45720" rIns="91440" bIns="45720" rtlCol="0" anchor="t" anchorCtr="0">
            <a:spAutoFit/>
          </a:bodyPr>
          <a:lstStyle/>
          <a:p>
            <a:pPr>
              <a:spcBef>
                <a:spcPct val="0"/>
              </a:spcBef>
            </a:pPr>
            <a:r>
              <a:rPr lang="en-US" altLang="ja-JP" sz="2000" dirty="0" smtClean="0">
                <a:latin typeface="HGPｺﾞｼｯｸM" pitchFamily="50" charset="-128"/>
                <a:ea typeface="HGPｺﾞｼｯｸM" pitchFamily="50" charset="-128"/>
              </a:rPr>
              <a:t>Akisai</a:t>
            </a:r>
            <a:r>
              <a:rPr lang="ja-JP" altLang="en-US" sz="2000" dirty="0" smtClean="0">
                <a:latin typeface="HGPｺﾞｼｯｸM" pitchFamily="50" charset="-128"/>
                <a:ea typeface="HGPｺﾞｼｯｸM" pitchFamily="50" charset="-128"/>
              </a:rPr>
              <a:t>農場</a:t>
            </a:r>
            <a:endParaRPr lang="en-US" altLang="ja-JP" sz="2000" dirty="0" smtClean="0">
              <a:latin typeface="HGPｺﾞｼｯｸM" pitchFamily="50" charset="-128"/>
              <a:ea typeface="HGPｺﾞｼｯｸM" pitchFamily="50" charset="-128"/>
            </a:endParaRPr>
          </a:p>
        </p:txBody>
      </p:sp>
      <p:sp>
        <p:nvSpPr>
          <p:cNvPr id="33" name="タイトル 1"/>
          <p:cNvSpPr txBox="1">
            <a:spLocks/>
          </p:cNvSpPr>
          <p:nvPr/>
        </p:nvSpPr>
        <p:spPr>
          <a:xfrm>
            <a:off x="4211960" y="5589240"/>
            <a:ext cx="4104456"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solidFill>
                  <a:schemeClr val="accent6">
                    <a:lumMod val="75000"/>
                  </a:schemeClr>
                </a:solidFill>
                <a:latin typeface="HGPｺﾞｼｯｸM" pitchFamily="50" charset="-128"/>
                <a:ea typeface="HGPｺﾞｼｯｸM" pitchFamily="50" charset="-128"/>
              </a:rPr>
              <a:t>ハウス内部にはさまざまなセンサーが</a:t>
            </a:r>
            <a:endParaRPr lang="en-US" altLang="ja-JP" sz="2000" dirty="0" smtClean="0">
              <a:solidFill>
                <a:schemeClr val="accent6">
                  <a:lumMod val="75000"/>
                </a:schemeClr>
              </a:solidFill>
              <a:latin typeface="HGPｺﾞｼｯｸM" pitchFamily="50" charset="-128"/>
              <a:ea typeface="HGPｺﾞｼｯｸM" pitchFamily="50" charset="-128"/>
            </a:endParaRPr>
          </a:p>
        </p:txBody>
      </p:sp>
      <p:sp>
        <p:nvSpPr>
          <p:cNvPr id="34" name="角丸四角形 33"/>
          <p:cNvSpPr/>
          <p:nvPr/>
        </p:nvSpPr>
        <p:spPr>
          <a:xfrm>
            <a:off x="4139952" y="5517232"/>
            <a:ext cx="4320480" cy="576064"/>
          </a:xfrm>
          <a:prstGeom prst="roundRect">
            <a:avLst/>
          </a:prstGeom>
          <a:no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iwasaki\Desktop\2014-11-20_18h59_31.bmp"/>
          <p:cNvPicPr>
            <a:picLocks noChangeAspect="1" noChangeArrowheads="1"/>
          </p:cNvPicPr>
          <p:nvPr/>
        </p:nvPicPr>
        <p:blipFill>
          <a:blip r:embed="rId3" cstate="print"/>
          <a:srcRect l="5117" t="12540" r="73137" b="30134"/>
          <a:stretch>
            <a:fillRect/>
          </a:stretch>
        </p:blipFill>
        <p:spPr bwMode="auto">
          <a:xfrm>
            <a:off x="7092280" y="3789040"/>
            <a:ext cx="1224136" cy="2304256"/>
          </a:xfrm>
          <a:prstGeom prst="rect">
            <a:avLst/>
          </a:prstGeom>
          <a:noFill/>
        </p:spPr>
      </p:pic>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環境制御システムの例：富士通「</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農場」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３</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タイトル 1"/>
          <p:cNvSpPr txBox="1">
            <a:spLocks/>
          </p:cNvSpPr>
          <p:nvPr/>
        </p:nvSpPr>
        <p:spPr>
          <a:xfrm>
            <a:off x="755576" y="1628800"/>
            <a:ext cx="1152128" cy="1152128"/>
          </a:xfrm>
          <a:prstGeom prst="rect">
            <a:avLst/>
          </a:prstGeom>
          <a:noFill/>
        </p:spPr>
        <p:txBody>
          <a:bodyPr vert="horz" lIns="91440" tIns="45720" rIns="91440" bIns="45720" rtlCol="0" anchor="ctr" anchorCtr="0">
            <a:noAutofit/>
          </a:bodyPr>
          <a:lstStyle/>
          <a:p>
            <a:pPr lvl="0" algn="ctr">
              <a:lnSpc>
                <a:spcPct val="90000"/>
              </a:lnSpc>
              <a:spcBef>
                <a:spcPct val="0"/>
              </a:spcBef>
              <a:defRPr/>
            </a:pPr>
            <a:r>
              <a:rPr lang="ja-JP" altLang="en-US" sz="9600" dirty="0" smtClean="0">
                <a:solidFill>
                  <a:schemeClr val="accent6">
                    <a:lumMod val="40000"/>
                    <a:lumOff val="60000"/>
                  </a:schemeClr>
                </a:solidFill>
                <a:latin typeface="HGPｺﾞｼｯｸE" pitchFamily="50" charset="-128"/>
                <a:ea typeface="HGPｺﾞｼｯｸE" pitchFamily="50" charset="-128"/>
              </a:rPr>
              <a:t>２</a:t>
            </a:r>
            <a:endParaRPr lang="ja-JP" altLang="en-US" sz="9600" dirty="0">
              <a:solidFill>
                <a:schemeClr val="accent6">
                  <a:lumMod val="40000"/>
                  <a:lumOff val="60000"/>
                </a:schemeClr>
              </a:solidFill>
              <a:latin typeface="HGPｺﾞｼｯｸE" pitchFamily="50" charset="-128"/>
              <a:ea typeface="HGPｺﾞｼｯｸE" pitchFamily="50" charset="-128"/>
            </a:endParaRPr>
          </a:p>
        </p:txBody>
      </p:sp>
      <p:sp>
        <p:nvSpPr>
          <p:cNvPr id="21" name="タイトル 1"/>
          <p:cNvSpPr txBox="1">
            <a:spLocks/>
          </p:cNvSpPr>
          <p:nvPr/>
        </p:nvSpPr>
        <p:spPr>
          <a:xfrm>
            <a:off x="539552" y="2708920"/>
            <a:ext cx="4176464" cy="707886"/>
          </a:xfrm>
          <a:prstGeom prst="rect">
            <a:avLst/>
          </a:prstGeom>
        </p:spPr>
        <p:txBody>
          <a:bodyPr vert="horz" wrap="square" lIns="91440" tIns="45720" rIns="91440" bIns="45720" rtlCol="0" anchor="t" anchorCtr="0">
            <a:spAutoFit/>
          </a:bodyPr>
          <a:lstStyle/>
          <a:p>
            <a:pPr>
              <a:spcBef>
                <a:spcPct val="0"/>
              </a:spcBef>
            </a:pPr>
            <a:r>
              <a:rPr kumimoji="1" lang="ja-JP" altLang="en-US" sz="2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クラウドを用いて，</a:t>
            </a:r>
            <a:endParaRPr kumimoji="1" lang="en-US" altLang="ja-JP" sz="2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a:spcBef>
                <a:spcPct val="0"/>
              </a:spcBef>
            </a:pPr>
            <a:r>
              <a:rPr lang="ja-JP" altLang="en-US" sz="2000" noProof="0" dirty="0" smtClean="0">
                <a:solidFill>
                  <a:schemeClr val="accent6">
                    <a:lumMod val="75000"/>
                  </a:schemeClr>
                </a:solidFill>
                <a:latin typeface="HGPｺﾞｼｯｸE" pitchFamily="50" charset="-128"/>
                <a:ea typeface="HGPｺﾞｼｯｸE" pitchFamily="50" charset="-128"/>
                <a:cs typeface="+mj-cs"/>
              </a:rPr>
              <a:t>ハウス内部の環境を把握</a:t>
            </a:r>
            <a:endParaRPr kumimoji="1" lang="ja-JP" altLang="en-US" sz="20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nvGrpSpPr>
          <p:cNvPr id="3" name="グループ化 22"/>
          <p:cNvGrpSpPr/>
          <p:nvPr/>
        </p:nvGrpSpPr>
        <p:grpSpPr>
          <a:xfrm>
            <a:off x="4211960" y="1268760"/>
            <a:ext cx="2520280" cy="2736304"/>
            <a:chOff x="-1692696" y="2564904"/>
            <a:chExt cx="2520280" cy="2736304"/>
          </a:xfrm>
        </p:grpSpPr>
        <p:sp>
          <p:nvSpPr>
            <p:cNvPr id="17" name="雲形吹き出し 16"/>
            <p:cNvSpPr/>
            <p:nvPr/>
          </p:nvSpPr>
          <p:spPr>
            <a:xfrm>
              <a:off x="-1692696" y="2564904"/>
              <a:ext cx="2520280" cy="1728192"/>
            </a:xfrm>
            <a:prstGeom prst="cloudCallout">
              <a:avLst>
                <a:gd name="adj1" fmla="val -101"/>
                <a:gd name="adj2" fmla="val 105333"/>
              </a:avLst>
            </a:prstGeom>
            <a:solidFill>
              <a:schemeClr val="bg1"/>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828600" y="4437112"/>
              <a:ext cx="648072" cy="864096"/>
            </a:xfrm>
            <a:prstGeom prst="rect">
              <a:avLst/>
            </a:prstGeom>
            <a:solidFill>
              <a:schemeClr val="bg1"/>
            </a:solid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0" name="タイトル 1"/>
          <p:cNvSpPr txBox="1">
            <a:spLocks/>
          </p:cNvSpPr>
          <p:nvPr/>
        </p:nvSpPr>
        <p:spPr>
          <a:xfrm>
            <a:off x="611560" y="3501008"/>
            <a:ext cx="1728192" cy="400110"/>
          </a:xfrm>
          <a:prstGeom prst="rect">
            <a:avLst/>
          </a:prstGeom>
        </p:spPr>
        <p:txBody>
          <a:bodyPr vert="horz" wrap="square" lIns="91440" tIns="45720" rIns="91440" bIns="45720" rtlCol="0" anchor="t" anchorCtr="0">
            <a:spAutoFit/>
          </a:bodyPr>
          <a:lstStyle/>
          <a:p>
            <a:pPr>
              <a:spcBef>
                <a:spcPct val="0"/>
              </a:spcBef>
            </a:pPr>
            <a:r>
              <a:rPr lang="en-US" altLang="ja-JP" sz="2000" dirty="0" smtClean="0">
                <a:latin typeface="HGPｺﾞｼｯｸM" pitchFamily="50" charset="-128"/>
                <a:ea typeface="HGPｺﾞｼｯｸM" pitchFamily="50" charset="-128"/>
              </a:rPr>
              <a:t>Akisai</a:t>
            </a:r>
            <a:r>
              <a:rPr lang="ja-JP" altLang="en-US" sz="2000" dirty="0" smtClean="0">
                <a:latin typeface="HGPｺﾞｼｯｸM" pitchFamily="50" charset="-128"/>
                <a:ea typeface="HGPｺﾞｼｯｸM" pitchFamily="50" charset="-128"/>
              </a:rPr>
              <a:t>農場</a:t>
            </a:r>
            <a:endParaRPr lang="en-US" altLang="ja-JP" sz="2000" dirty="0" smtClean="0">
              <a:latin typeface="HGPｺﾞｼｯｸM" pitchFamily="50" charset="-128"/>
              <a:ea typeface="HGPｺﾞｼｯｸM" pitchFamily="50" charset="-128"/>
            </a:endParaRPr>
          </a:p>
        </p:txBody>
      </p:sp>
      <p:sp>
        <p:nvSpPr>
          <p:cNvPr id="50" name="タイトル 1"/>
          <p:cNvSpPr txBox="1">
            <a:spLocks/>
          </p:cNvSpPr>
          <p:nvPr/>
        </p:nvSpPr>
        <p:spPr>
          <a:xfrm>
            <a:off x="4860032" y="1916832"/>
            <a:ext cx="1728192" cy="461665"/>
          </a:xfrm>
          <a:prstGeom prst="rect">
            <a:avLst/>
          </a:prstGeom>
        </p:spPr>
        <p:txBody>
          <a:bodyPr vert="horz" wrap="square" lIns="91440" tIns="45720" rIns="91440" bIns="45720" rtlCol="0" anchor="t" anchorCtr="0">
            <a:spAutoFit/>
          </a:bodyPr>
          <a:lstStyle/>
          <a:p>
            <a:pPr>
              <a:spcBef>
                <a:spcPct val="0"/>
              </a:spcBef>
            </a:pPr>
            <a:r>
              <a:rPr lang="ja-JP" altLang="en-US" sz="2400" dirty="0" smtClean="0">
                <a:solidFill>
                  <a:schemeClr val="accent6">
                    <a:lumMod val="75000"/>
                  </a:schemeClr>
                </a:solidFill>
                <a:latin typeface="HGPｺﾞｼｯｸE" pitchFamily="50" charset="-128"/>
                <a:ea typeface="HGPｺﾞｼｯｸE" pitchFamily="50" charset="-128"/>
              </a:rPr>
              <a:t>クラウド</a:t>
            </a:r>
            <a:endParaRPr lang="en-US" altLang="ja-JP" sz="2400" dirty="0" smtClean="0">
              <a:solidFill>
                <a:schemeClr val="accent6">
                  <a:lumMod val="75000"/>
                </a:schemeClr>
              </a:solidFill>
              <a:latin typeface="HGPｺﾞｼｯｸE" pitchFamily="50" charset="-128"/>
              <a:ea typeface="HGPｺﾞｼｯｸE" pitchFamily="50" charset="-128"/>
            </a:endParaRPr>
          </a:p>
        </p:txBody>
      </p:sp>
      <p:pic>
        <p:nvPicPr>
          <p:cNvPr id="2050" name="Picture 2" descr="C:\Users\iwasaki\Desktop\ss\2014-04-25_21h45_24.bmp"/>
          <p:cNvPicPr>
            <a:picLocks noChangeAspect="1" noChangeArrowheads="1"/>
          </p:cNvPicPr>
          <p:nvPr/>
        </p:nvPicPr>
        <p:blipFill>
          <a:blip r:embed="rId4" cstate="print"/>
          <a:srcRect/>
          <a:stretch>
            <a:fillRect/>
          </a:stretch>
        </p:blipFill>
        <p:spPr bwMode="auto">
          <a:xfrm rot="2700000">
            <a:off x="3504725" y="3282989"/>
            <a:ext cx="604889" cy="490550"/>
          </a:xfrm>
          <a:prstGeom prst="rect">
            <a:avLst/>
          </a:prstGeom>
          <a:noFill/>
        </p:spPr>
      </p:pic>
      <p:pic>
        <p:nvPicPr>
          <p:cNvPr id="161795" name="Picture 3" descr="C:\Users\iwasaki\Desktop\13al.jpg"/>
          <p:cNvPicPr>
            <a:picLocks noChangeAspect="1" noChangeArrowheads="1"/>
          </p:cNvPicPr>
          <p:nvPr/>
        </p:nvPicPr>
        <p:blipFill>
          <a:blip r:embed="rId5" cstate="print"/>
          <a:srcRect/>
          <a:stretch>
            <a:fillRect/>
          </a:stretch>
        </p:blipFill>
        <p:spPr bwMode="auto">
          <a:xfrm>
            <a:off x="611560" y="3912328"/>
            <a:ext cx="3240360" cy="2250251"/>
          </a:xfrm>
          <a:prstGeom prst="rect">
            <a:avLst/>
          </a:prstGeom>
          <a:noFill/>
          <a:ln>
            <a:solidFill>
              <a:schemeClr val="accent6">
                <a:lumMod val="75000"/>
              </a:schemeClr>
            </a:solidFill>
          </a:ln>
        </p:spPr>
      </p:pic>
      <p:pic>
        <p:nvPicPr>
          <p:cNvPr id="37" name="Picture 2" descr="C:\Users\iwasaki\Desktop\ss\2014-04-25_21h45_24.bmp"/>
          <p:cNvPicPr>
            <a:picLocks noChangeAspect="1" noChangeArrowheads="1"/>
          </p:cNvPicPr>
          <p:nvPr/>
        </p:nvPicPr>
        <p:blipFill>
          <a:blip r:embed="rId4" cstate="print"/>
          <a:srcRect/>
          <a:stretch>
            <a:fillRect/>
          </a:stretch>
        </p:blipFill>
        <p:spPr bwMode="auto">
          <a:xfrm rot="8100000">
            <a:off x="6313036" y="2994957"/>
            <a:ext cx="604889" cy="490550"/>
          </a:xfrm>
          <a:prstGeom prst="rect">
            <a:avLst/>
          </a:prstGeom>
          <a:noFill/>
        </p:spPr>
      </p:pic>
      <p:sp>
        <p:nvSpPr>
          <p:cNvPr id="39" name="フリーフォーム 38"/>
          <p:cNvSpPr/>
          <p:nvPr/>
        </p:nvSpPr>
        <p:spPr>
          <a:xfrm>
            <a:off x="6084168" y="4077072"/>
            <a:ext cx="1524000" cy="1123347"/>
          </a:xfrm>
          <a:custGeom>
            <a:avLst/>
            <a:gdLst>
              <a:gd name="connsiteX0" fmla="*/ 246743 w 1524000"/>
              <a:gd name="connsiteY0" fmla="*/ 0 h 1393371"/>
              <a:gd name="connsiteX1" fmla="*/ 246743 w 1524000"/>
              <a:gd name="connsiteY1" fmla="*/ 0 h 1393371"/>
              <a:gd name="connsiteX2" fmla="*/ 1524000 w 1524000"/>
              <a:gd name="connsiteY2" fmla="*/ 870857 h 1393371"/>
              <a:gd name="connsiteX3" fmla="*/ 0 w 1524000"/>
              <a:gd name="connsiteY3" fmla="*/ 1393371 h 1393371"/>
              <a:gd name="connsiteX4" fmla="*/ 246743 w 1524000"/>
              <a:gd name="connsiteY4" fmla="*/ 0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393371">
                <a:moveTo>
                  <a:pt x="246743" y="0"/>
                </a:moveTo>
                <a:lnTo>
                  <a:pt x="246743" y="0"/>
                </a:lnTo>
                <a:lnTo>
                  <a:pt x="1524000" y="870857"/>
                </a:lnTo>
                <a:lnTo>
                  <a:pt x="0" y="1393371"/>
                </a:lnTo>
                <a:lnTo>
                  <a:pt x="246743" y="0"/>
                </a:lnTo>
                <a:close/>
              </a:path>
            </a:pathLst>
          </a:custGeom>
          <a:solidFill>
            <a:schemeClr val="accent6">
              <a:lumMod val="40000"/>
              <a:lumOff val="60000"/>
            </a:schemeClr>
          </a:solidFill>
          <a:ln w="508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61797" name="Picture 5" descr="C:\Users\iwasaki\Desktop\img_uecs02.jpg"/>
          <p:cNvPicPr>
            <a:picLocks noChangeAspect="1" noChangeArrowheads="1"/>
          </p:cNvPicPr>
          <p:nvPr/>
        </p:nvPicPr>
        <p:blipFill>
          <a:blip r:embed="rId6" cstate="print"/>
          <a:srcRect/>
          <a:stretch>
            <a:fillRect/>
          </a:stretch>
        </p:blipFill>
        <p:spPr bwMode="auto">
          <a:xfrm>
            <a:off x="4860032" y="3861048"/>
            <a:ext cx="1944216" cy="1452306"/>
          </a:xfrm>
          <a:prstGeom prst="rect">
            <a:avLst/>
          </a:prstGeom>
          <a:noFill/>
        </p:spPr>
      </p:pic>
      <p:sp>
        <p:nvSpPr>
          <p:cNvPr id="40" name="タイトル 1"/>
          <p:cNvSpPr txBox="1">
            <a:spLocks/>
          </p:cNvSpPr>
          <p:nvPr/>
        </p:nvSpPr>
        <p:spPr>
          <a:xfrm>
            <a:off x="4572000" y="5373216"/>
            <a:ext cx="2592288" cy="707886"/>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PｺﾞｼｯｸM" pitchFamily="50" charset="-128"/>
                <a:ea typeface="HGPｺﾞｼｯｸM" pitchFamily="50" charset="-128"/>
              </a:rPr>
              <a:t>ハウス内部の</a:t>
            </a:r>
            <a:endParaRPr lang="en-US" altLang="ja-JP" sz="2000" dirty="0" smtClean="0">
              <a:solidFill>
                <a:schemeClr val="accent6">
                  <a:lumMod val="75000"/>
                </a:schemeClr>
              </a:solidFill>
              <a:latin typeface="HGPｺﾞｼｯｸM" pitchFamily="50" charset="-128"/>
              <a:ea typeface="HGPｺﾞｼｯｸM" pitchFamily="50" charset="-128"/>
            </a:endParaRPr>
          </a:p>
          <a:p>
            <a:pPr algn="ctr">
              <a:spcBef>
                <a:spcPct val="0"/>
              </a:spcBef>
            </a:pPr>
            <a:r>
              <a:rPr lang="ja-JP" altLang="en-US" sz="2000" dirty="0" smtClean="0">
                <a:solidFill>
                  <a:schemeClr val="accent6">
                    <a:lumMod val="75000"/>
                  </a:schemeClr>
                </a:solidFill>
                <a:latin typeface="HGPｺﾞｼｯｸM" pitchFamily="50" charset="-128"/>
                <a:ea typeface="HGPｺﾞｼｯｸM" pitchFamily="50" charset="-128"/>
              </a:rPr>
              <a:t>環境を可視化</a:t>
            </a:r>
            <a:endParaRPr lang="en-US" altLang="ja-JP" sz="2000" dirty="0" smtClean="0">
              <a:solidFill>
                <a:schemeClr val="accent6">
                  <a:lumMod val="75000"/>
                </a:schemeClr>
              </a:solidFill>
              <a:latin typeface="HGPｺﾞｼｯｸM" pitchFamily="50" charset="-128"/>
              <a:ea typeface="HGPｺﾞｼｯｸM" pitchFamily="50" charset="-128"/>
            </a:endParaRPr>
          </a:p>
        </p:txBody>
      </p:sp>
      <p:sp>
        <p:nvSpPr>
          <p:cNvPr id="41" name="タイトル 1"/>
          <p:cNvSpPr txBox="1">
            <a:spLocks/>
          </p:cNvSpPr>
          <p:nvPr/>
        </p:nvSpPr>
        <p:spPr>
          <a:xfrm>
            <a:off x="6804248" y="3356992"/>
            <a:ext cx="1728192" cy="400110"/>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SｺﾞｼｯｸE" pitchFamily="50" charset="-128"/>
                <a:ea typeface="HGSｺﾞｼｯｸE" pitchFamily="50" charset="-128"/>
              </a:rPr>
              <a:t>モニタリング</a:t>
            </a:r>
            <a:endParaRPr lang="en-US" altLang="ja-JP" sz="2000" dirty="0" smtClean="0">
              <a:solidFill>
                <a:schemeClr val="accent6">
                  <a:lumMod val="75000"/>
                </a:schemeClr>
              </a:solidFill>
              <a:latin typeface="HGSｺﾞｼｯｸE" pitchFamily="50" charset="-128"/>
              <a:ea typeface="HGSｺﾞｼｯｸE" pitchFamily="50" charset="-128"/>
            </a:endParaRPr>
          </a:p>
        </p:txBody>
      </p:sp>
      <p:pic>
        <p:nvPicPr>
          <p:cNvPr id="42" name="Picture 2" descr="C:\Users\iwasaki\Desktop\ss\2014-04-25_21h45_24.bmp"/>
          <p:cNvPicPr>
            <a:picLocks noChangeAspect="1" noChangeArrowheads="1"/>
          </p:cNvPicPr>
          <p:nvPr/>
        </p:nvPicPr>
        <p:blipFill>
          <a:blip r:embed="rId4" cstate="print"/>
          <a:srcRect/>
          <a:stretch>
            <a:fillRect/>
          </a:stretch>
        </p:blipFill>
        <p:spPr bwMode="auto">
          <a:xfrm rot="2700000">
            <a:off x="3936771" y="2850941"/>
            <a:ext cx="604889" cy="490550"/>
          </a:xfrm>
          <a:prstGeom prst="rect">
            <a:avLst/>
          </a:prstGeom>
          <a:noFill/>
        </p:spPr>
      </p:pic>
      <p:sp>
        <p:nvSpPr>
          <p:cNvPr id="43" name="角丸四角形 42"/>
          <p:cNvSpPr/>
          <p:nvPr/>
        </p:nvSpPr>
        <p:spPr>
          <a:xfrm>
            <a:off x="4644008" y="5373216"/>
            <a:ext cx="2448272" cy="720080"/>
          </a:xfrm>
          <a:prstGeom prst="roundRect">
            <a:avLst/>
          </a:prstGeom>
          <a:no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23728" y="836712"/>
            <a:ext cx="7020272" cy="1080120"/>
          </a:xfrm>
        </p:spPr>
        <p:txBody>
          <a:bodyPr anchor="t" anchorCtr="0">
            <a:normAutofit/>
          </a:bodyPr>
          <a:lstStyle/>
          <a:p>
            <a:pPr algn="l"/>
            <a:r>
              <a:rPr lang="ja-JP" altLang="en-US" sz="6000" dirty="0" smtClean="0">
                <a:latin typeface="HGPｺﾞｼｯｸE" pitchFamily="50" charset="-128"/>
                <a:ea typeface="HGPｺﾞｼｯｸE" pitchFamily="50" charset="-128"/>
              </a:rPr>
              <a:t>農業従事者の減少</a:t>
            </a:r>
            <a:endParaRPr kumimoji="1" lang="ja-JP" altLang="en-US" sz="6000" dirty="0">
              <a:latin typeface="HGPｺﾞｼｯｸE" pitchFamily="50" charset="-128"/>
              <a:ea typeface="HGPｺﾞｼｯｸE" pitchFamily="50" charset="-128"/>
            </a:endParaRPr>
          </a:p>
        </p:txBody>
      </p:sp>
      <p:graphicFrame>
        <p:nvGraphicFramePr>
          <p:cNvPr id="3" name="グラフ 2"/>
          <p:cNvGraphicFramePr/>
          <p:nvPr/>
        </p:nvGraphicFramePr>
        <p:xfrm>
          <a:off x="467544" y="2420888"/>
          <a:ext cx="849694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コンテンツ プレースホルダ 2"/>
          <p:cNvSpPr txBox="1">
            <a:spLocks/>
          </p:cNvSpPr>
          <p:nvPr/>
        </p:nvSpPr>
        <p:spPr>
          <a:xfrm>
            <a:off x="0" y="2204864"/>
            <a:ext cx="1224136" cy="432048"/>
          </a:xfrm>
          <a:prstGeom prst="rect">
            <a:avLst/>
          </a:prstGeom>
        </p:spPr>
        <p:txBody>
          <a:bodyPr vert="horz" lIns="91440" tIns="45720" rIns="91440" bIns="45720" rtlCol="0">
            <a:noAutofit/>
          </a:bodyPr>
          <a:lstStyle/>
          <a:p>
            <a:pPr algn="r">
              <a:spcBef>
                <a:spcPct val="20000"/>
              </a:spcBef>
            </a:pPr>
            <a:r>
              <a:rPr kumimoji="1" lang="ja-JP" altLang="en-US" sz="11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（単位：万人）</a:t>
            </a:r>
            <a:endParaRPr kumimoji="1" lang="ja-JP" altLang="en-US" sz="11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7" name="コンテンツ プレースホルダ 2"/>
          <p:cNvSpPr txBox="1">
            <a:spLocks/>
          </p:cNvSpPr>
          <p:nvPr/>
        </p:nvSpPr>
        <p:spPr>
          <a:xfrm>
            <a:off x="1475656" y="2636912"/>
            <a:ext cx="864096" cy="216024"/>
          </a:xfrm>
          <a:prstGeom prst="rect">
            <a:avLst/>
          </a:prstGeom>
        </p:spPr>
        <p:txBody>
          <a:bodyPr vert="horz" lIns="91440" tIns="45720" rIns="91440" bIns="45720" rtlCol="0">
            <a:noAutofit/>
          </a:bodyPr>
          <a:lstStyle/>
          <a:p>
            <a:pPr algn="ctr">
              <a:spcBef>
                <a:spcPct val="20000"/>
              </a:spcBef>
            </a:pPr>
            <a:r>
              <a:rPr kumimoji="1" lang="en-US" altLang="ja-JP" sz="1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646</a:t>
            </a:r>
            <a:r>
              <a:rPr kumimoji="1" lang="ja-JP" altLang="en-US" sz="1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万人</a:t>
            </a:r>
            <a:endParaRPr kumimoji="1" lang="ja-JP" altLang="en-US" sz="14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8" name="コンテンツ プレースホルダ 2"/>
          <p:cNvSpPr txBox="1">
            <a:spLocks/>
          </p:cNvSpPr>
          <p:nvPr/>
        </p:nvSpPr>
        <p:spPr>
          <a:xfrm>
            <a:off x="2987824" y="3645024"/>
            <a:ext cx="936104" cy="288032"/>
          </a:xfrm>
          <a:prstGeom prst="rect">
            <a:avLst/>
          </a:prstGeom>
        </p:spPr>
        <p:txBody>
          <a:bodyPr vert="horz" lIns="91440" tIns="45720" rIns="91440" bIns="45720" rtlCol="0">
            <a:noAutofit/>
          </a:bodyPr>
          <a:lstStyle/>
          <a:p>
            <a:pPr algn="ctr">
              <a:spcBef>
                <a:spcPct val="20000"/>
              </a:spcBef>
            </a:pPr>
            <a:r>
              <a:rPr kumimoji="1" lang="en-US" altLang="ja-JP" sz="1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440</a:t>
            </a:r>
            <a:r>
              <a:rPr lang="ja-JP" altLang="en-US" sz="1400" dirty="0" smtClean="0">
                <a:solidFill>
                  <a:schemeClr val="accent6">
                    <a:lumMod val="75000"/>
                  </a:schemeClr>
                </a:solidFill>
                <a:latin typeface="HGPｺﾞｼｯｸE" pitchFamily="50" charset="-128"/>
                <a:ea typeface="HGPｺﾞｼｯｸE" pitchFamily="50" charset="-128"/>
              </a:rPr>
              <a:t>万人</a:t>
            </a:r>
            <a:endParaRPr kumimoji="1" lang="ja-JP" altLang="en-US" sz="14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9" name="コンテンツ プレースホルダ 2"/>
          <p:cNvSpPr txBox="1">
            <a:spLocks/>
          </p:cNvSpPr>
          <p:nvPr/>
        </p:nvSpPr>
        <p:spPr>
          <a:xfrm>
            <a:off x="4572000" y="4005064"/>
            <a:ext cx="864096" cy="288032"/>
          </a:xfrm>
          <a:prstGeom prst="rect">
            <a:avLst/>
          </a:prstGeom>
        </p:spPr>
        <p:txBody>
          <a:bodyPr vert="horz" lIns="91440" tIns="45720" rIns="91440" bIns="45720" rtlCol="0">
            <a:noAutofit/>
          </a:bodyPr>
          <a:lstStyle/>
          <a:p>
            <a:pPr algn="ctr">
              <a:spcBef>
                <a:spcPct val="20000"/>
              </a:spcBef>
            </a:pPr>
            <a:r>
              <a:rPr kumimoji="1" lang="en-US" altLang="ja-JP" sz="1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368</a:t>
            </a:r>
            <a:r>
              <a:rPr lang="ja-JP" altLang="en-US" sz="1400" dirty="0" smtClean="0">
                <a:solidFill>
                  <a:schemeClr val="accent6">
                    <a:lumMod val="75000"/>
                  </a:schemeClr>
                </a:solidFill>
                <a:latin typeface="HGPｺﾞｼｯｸE" pitchFamily="50" charset="-128"/>
                <a:ea typeface="HGPｺﾞｼｯｸE" pitchFamily="50" charset="-128"/>
              </a:rPr>
              <a:t>万人</a:t>
            </a:r>
            <a:endParaRPr kumimoji="1" lang="ja-JP" altLang="en-US" sz="14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10" name="コンテンツ プレースホルダ 2"/>
          <p:cNvSpPr txBox="1">
            <a:spLocks/>
          </p:cNvSpPr>
          <p:nvPr/>
        </p:nvSpPr>
        <p:spPr>
          <a:xfrm>
            <a:off x="6156176" y="4653136"/>
            <a:ext cx="864096" cy="288032"/>
          </a:xfrm>
          <a:prstGeom prst="rect">
            <a:avLst/>
          </a:prstGeom>
        </p:spPr>
        <p:txBody>
          <a:bodyPr vert="horz" lIns="91440" tIns="45720" rIns="91440" bIns="45720" rtlCol="0">
            <a:noAutofit/>
          </a:bodyPr>
          <a:lstStyle/>
          <a:p>
            <a:pPr algn="ctr">
              <a:spcBef>
                <a:spcPct val="20000"/>
              </a:spcBef>
            </a:pPr>
            <a:r>
              <a:rPr kumimoji="1" lang="en-US" altLang="ja-JP" sz="14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rPr>
              <a:t>239</a:t>
            </a:r>
            <a:r>
              <a:rPr lang="ja-JP" altLang="en-US" sz="1400" dirty="0" smtClean="0">
                <a:solidFill>
                  <a:schemeClr val="accent6">
                    <a:lumMod val="75000"/>
                  </a:schemeClr>
                </a:solidFill>
                <a:latin typeface="HGPｺﾞｼｯｸE" pitchFamily="50" charset="-128"/>
                <a:ea typeface="HGPｺﾞｼｯｸE" pitchFamily="50" charset="-128"/>
              </a:rPr>
              <a:t>万人</a:t>
            </a:r>
            <a:endParaRPr kumimoji="1" lang="ja-JP" altLang="en-US" sz="14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endParaRPr>
          </a:p>
        </p:txBody>
      </p:sp>
      <p:sp>
        <p:nvSpPr>
          <p:cNvPr id="11" name="コンテンツ プレースホルダ 2"/>
          <p:cNvSpPr txBox="1">
            <a:spLocks/>
          </p:cNvSpPr>
          <p:nvPr/>
        </p:nvSpPr>
        <p:spPr>
          <a:xfrm>
            <a:off x="7452320" y="3573016"/>
            <a:ext cx="1368152" cy="864096"/>
          </a:xfrm>
          <a:prstGeom prst="rect">
            <a:avLst/>
          </a:prstGeom>
        </p:spPr>
        <p:txBody>
          <a:bodyPr vert="horz" lIns="91440" tIns="45720" rIns="91440" bIns="45720" rtlCol="0">
            <a:noAutofit/>
          </a:bodyPr>
          <a:lstStyle/>
          <a:p>
            <a:pPr>
              <a:spcBef>
                <a:spcPct val="20000"/>
              </a:spcBef>
            </a:pP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1983</a:t>
            </a:r>
            <a:r>
              <a:rPr lang="ja-JP" altLang="en-US" sz="1000" dirty="0" smtClean="0">
                <a:latin typeface="HGPｺﾞｼｯｸM" pitchFamily="50" charset="-128"/>
                <a:ea typeface="HGPｺﾞｼｯｸM" pitchFamily="50" charset="-128"/>
              </a:rPr>
              <a:t>年</a:t>
            </a: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,1993</a:t>
            </a:r>
            <a:r>
              <a:rPr kumimoji="1" lang="ja-JP" altLang="en-US" sz="1000" b="0" i="0" u="none" strike="noStrike" kern="1200" cap="none" spc="0" normalizeH="0" baseline="0" noProof="0" dirty="0" smtClean="0">
                <a:ln>
                  <a:noFill/>
                </a:ln>
                <a:effectLst/>
                <a:uLnTx/>
                <a:uFillTx/>
                <a:latin typeface="HGPｺﾞｼｯｸM" pitchFamily="50" charset="-128"/>
                <a:ea typeface="HGPｺﾞｼｯｸM" pitchFamily="50" charset="-128"/>
              </a:rPr>
              <a:t>年の</a:t>
            </a: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65</a:t>
            </a:r>
            <a:r>
              <a:rPr kumimoji="1" lang="ja-JP" altLang="en-US" sz="1000" b="0" i="0" u="none" strike="noStrike" kern="1200" cap="none" spc="0" normalizeH="0" baseline="0" noProof="0" dirty="0" smtClean="0">
                <a:ln>
                  <a:noFill/>
                </a:ln>
                <a:effectLst/>
                <a:uLnTx/>
                <a:uFillTx/>
                <a:latin typeface="HGPｺﾞｼｯｸM" pitchFamily="50" charset="-128"/>
                <a:ea typeface="HGPｺﾞｼｯｸM" pitchFamily="50" charset="-128"/>
              </a:rPr>
              <a:t>歳以上の数値は，</a:t>
            </a: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70</a:t>
            </a:r>
            <a:r>
              <a:rPr kumimoji="1" lang="ja-JP" altLang="en-US" sz="1000" b="0" i="0" u="none" strike="noStrike" kern="1200" cap="none" spc="0" normalizeH="0" baseline="0" noProof="0" dirty="0" smtClean="0">
                <a:ln>
                  <a:noFill/>
                </a:ln>
                <a:effectLst/>
                <a:uLnTx/>
                <a:uFillTx/>
                <a:latin typeface="HGPｺﾞｼｯｸM" pitchFamily="50" charset="-128"/>
                <a:ea typeface="HGPｺﾞｼｯｸM" pitchFamily="50" charset="-128"/>
              </a:rPr>
              <a:t>歳以上の統計がないため，</a:t>
            </a: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65</a:t>
            </a:r>
            <a:r>
              <a:rPr kumimoji="1" lang="ja-JP" altLang="en-US" sz="1000" b="0" i="0" u="none" strike="noStrike" kern="1200" cap="none" spc="0" normalizeH="0" baseline="0" noProof="0" dirty="0" smtClean="0">
                <a:ln>
                  <a:noFill/>
                </a:ln>
                <a:effectLst/>
                <a:uLnTx/>
                <a:uFillTx/>
                <a:latin typeface="HGPｺﾞｼｯｸM" pitchFamily="50" charset="-128"/>
                <a:ea typeface="HGPｺﾞｼｯｸM" pitchFamily="50" charset="-128"/>
              </a:rPr>
              <a:t>～</a:t>
            </a:r>
            <a:r>
              <a:rPr kumimoji="1" lang="en-US" altLang="ja-JP" sz="1000" b="0" i="0" u="none" strike="noStrike" kern="1200" cap="none" spc="0" normalizeH="0" baseline="0" noProof="0" dirty="0" smtClean="0">
                <a:ln>
                  <a:noFill/>
                </a:ln>
                <a:effectLst/>
                <a:uLnTx/>
                <a:uFillTx/>
                <a:latin typeface="HGPｺﾞｼｯｸM" pitchFamily="50" charset="-128"/>
                <a:ea typeface="HGPｺﾞｼｯｸM" pitchFamily="50" charset="-128"/>
              </a:rPr>
              <a:t>69</a:t>
            </a:r>
            <a:r>
              <a:rPr kumimoji="1" lang="ja-JP" altLang="en-US" sz="1000" b="0" i="0" u="none" strike="noStrike" kern="1200" cap="none" spc="0" normalizeH="0" baseline="0" noProof="0" dirty="0" smtClean="0">
                <a:ln>
                  <a:noFill/>
                </a:ln>
                <a:effectLst/>
                <a:uLnTx/>
                <a:uFillTx/>
                <a:latin typeface="HGPｺﾞｼｯｸM" pitchFamily="50" charset="-128"/>
                <a:ea typeface="HGPｺﾞｼｯｸM" pitchFamily="50" charset="-128"/>
              </a:rPr>
              <a:t>歳の数値になります。</a:t>
            </a:r>
            <a:endParaRPr kumimoji="1" lang="ja-JP" altLang="en-US" sz="1000" b="0" i="0" u="none" strike="noStrike" kern="1200" cap="none" spc="0" normalizeH="0" baseline="0" noProof="0" dirty="0">
              <a:ln>
                <a:noFill/>
              </a:ln>
              <a:effectLst/>
              <a:uLnTx/>
              <a:uFillTx/>
              <a:latin typeface="HGPｺﾞｼｯｸM" pitchFamily="50" charset="-128"/>
              <a:ea typeface="HGPｺﾞｼｯｸM" pitchFamily="50" charset="-128"/>
            </a:endParaRPr>
          </a:p>
        </p:txBody>
      </p:sp>
      <p:sp>
        <p:nvSpPr>
          <p:cNvPr id="12" name="円形吹き出し 11"/>
          <p:cNvSpPr/>
          <p:nvPr/>
        </p:nvSpPr>
        <p:spPr>
          <a:xfrm>
            <a:off x="4788024" y="2132856"/>
            <a:ext cx="2736304" cy="1800200"/>
          </a:xfrm>
          <a:prstGeom prst="wedgeEllipseCallout">
            <a:avLst>
              <a:gd name="adj1" fmla="val 5370"/>
              <a:gd name="adj2" fmla="val 84646"/>
            </a:avLst>
          </a:prstGeom>
          <a:solidFill>
            <a:schemeClr val="bg1"/>
          </a:solidFill>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コンテンツ プレースホルダ 2"/>
          <p:cNvSpPr txBox="1">
            <a:spLocks/>
          </p:cNvSpPr>
          <p:nvPr/>
        </p:nvSpPr>
        <p:spPr>
          <a:xfrm>
            <a:off x="5004048" y="2420888"/>
            <a:ext cx="2376264" cy="1224136"/>
          </a:xfrm>
          <a:prstGeom prst="rect">
            <a:avLst/>
          </a:prstGeom>
        </p:spPr>
        <p:txBody>
          <a:bodyPr vert="horz" lIns="91440" tIns="45720" rIns="91440" bIns="45720" rtlCol="0">
            <a:noAutofit/>
          </a:bodyPr>
          <a:lstStyle/>
          <a:p>
            <a:pPr algn="ctr">
              <a:lnSpc>
                <a:spcPct val="90000"/>
              </a:lnSpc>
              <a:spcBef>
                <a:spcPct val="20000"/>
              </a:spcBef>
            </a:pPr>
            <a:r>
              <a:rPr lang="en-US" altLang="ja-JP" sz="2000" dirty="0" smtClean="0">
                <a:latin typeface="HGPｺﾞｼｯｸM" pitchFamily="50" charset="-128"/>
                <a:ea typeface="HGPｺﾞｼｯｸM" pitchFamily="50" charset="-128"/>
              </a:rPr>
              <a:t>30</a:t>
            </a:r>
            <a:r>
              <a:rPr lang="ja-JP" altLang="en-US" sz="2000" dirty="0" smtClean="0">
                <a:latin typeface="HGPｺﾞｼｯｸM" pitchFamily="50" charset="-128"/>
                <a:ea typeface="HGPｺﾞｼｯｸM" pitchFamily="50" charset="-128"/>
              </a:rPr>
              <a:t>年前にくらべ</a:t>
            </a:r>
            <a:endParaRPr lang="en-US" altLang="ja-JP" sz="2000" dirty="0" smtClean="0">
              <a:latin typeface="HGPｺﾞｼｯｸM" pitchFamily="50" charset="-128"/>
              <a:ea typeface="HGPｺﾞｼｯｸM" pitchFamily="50" charset="-128"/>
            </a:endParaRPr>
          </a:p>
          <a:p>
            <a:pPr algn="ctr">
              <a:lnSpc>
                <a:spcPct val="90000"/>
              </a:lnSpc>
              <a:spcBef>
                <a:spcPct val="20000"/>
              </a:spcBef>
            </a:pPr>
            <a:r>
              <a:rPr lang="ja-JP" altLang="en-US" sz="3200" dirty="0" smtClean="0">
                <a:latin typeface="HGPｺﾞｼｯｸM" pitchFamily="50" charset="-128"/>
                <a:ea typeface="HGPｺﾞｼｯｸM" pitchFamily="50" charset="-128"/>
              </a:rPr>
              <a:t>約</a:t>
            </a:r>
            <a:r>
              <a:rPr lang="en-US" altLang="ja-JP" sz="3200" dirty="0" smtClean="0">
                <a:latin typeface="HGPｺﾞｼｯｸM" pitchFamily="50" charset="-128"/>
                <a:ea typeface="HGPｺﾞｼｯｸM" pitchFamily="50" charset="-128"/>
              </a:rPr>
              <a:t>400</a:t>
            </a:r>
            <a:r>
              <a:rPr lang="ja-JP" altLang="en-US" sz="3200" dirty="0" smtClean="0">
                <a:latin typeface="HGPｺﾞｼｯｸM" pitchFamily="50" charset="-128"/>
                <a:ea typeface="HGPｺﾞｼｯｸM" pitchFamily="50" charset="-128"/>
              </a:rPr>
              <a:t>万人減少</a:t>
            </a:r>
            <a:endParaRPr kumimoji="1" lang="ja-JP" altLang="en-US" sz="3200" b="0"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sp>
        <p:nvSpPr>
          <p:cNvPr id="16" name="円/楕円 15"/>
          <p:cNvSpPr/>
          <p:nvPr/>
        </p:nvSpPr>
        <p:spPr>
          <a:xfrm>
            <a:off x="467544" y="620688"/>
            <a:ext cx="1512168" cy="1512168"/>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467544" y="980728"/>
            <a:ext cx="1512168" cy="830997"/>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農業の</a:t>
            </a:r>
            <a:endParaRPr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課題</a:t>
            </a:r>
            <a:endParaRPr kumimoji="1" lang="ja-JP" altLang="en-US" sz="2400" dirty="0">
              <a:solidFill>
                <a:schemeClr val="bg1"/>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p:cNvGrpSpPr/>
          <p:nvPr/>
        </p:nvGrpSpPr>
        <p:grpSpPr>
          <a:xfrm>
            <a:off x="539552" y="3645024"/>
            <a:ext cx="3744416" cy="2520280"/>
            <a:chOff x="539552" y="3212976"/>
            <a:chExt cx="3744416" cy="2520280"/>
          </a:xfrm>
        </p:grpSpPr>
        <p:sp>
          <p:nvSpPr>
            <p:cNvPr id="52" name="正方形/長方形 51"/>
            <p:cNvSpPr/>
            <p:nvPr/>
          </p:nvSpPr>
          <p:spPr>
            <a:xfrm>
              <a:off x="539552" y="3861048"/>
              <a:ext cx="3744416" cy="1872208"/>
            </a:xfrm>
            <a:prstGeom prst="rect">
              <a:avLst/>
            </a:prstGeom>
            <a:solidFill>
              <a:schemeClr val="accent6">
                <a:lumMod val="40000"/>
                <a:lumOff val="60000"/>
              </a:schemeClr>
            </a:solidFill>
            <a:ln w="508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二等辺三角形 54"/>
            <p:cNvSpPr/>
            <p:nvPr/>
          </p:nvSpPr>
          <p:spPr>
            <a:xfrm>
              <a:off x="539552" y="3212976"/>
              <a:ext cx="3744416" cy="648072"/>
            </a:xfrm>
            <a:prstGeom prst="triangle">
              <a:avLst/>
            </a:prstGeom>
            <a:solidFill>
              <a:schemeClr val="accent6">
                <a:lumMod val="40000"/>
                <a:lumOff val="60000"/>
              </a:schemeClr>
            </a:solidFill>
            <a:ln w="508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42" name="Picture 2" descr="C:\Users\iwasaki\Desktop\2014-11-20_18h59_31.bmp"/>
          <p:cNvPicPr>
            <a:picLocks noChangeAspect="1" noChangeArrowheads="1"/>
          </p:cNvPicPr>
          <p:nvPr/>
        </p:nvPicPr>
        <p:blipFill>
          <a:blip r:embed="rId3" cstate="print"/>
          <a:srcRect l="5117" t="12540" r="73137" b="30134"/>
          <a:stretch>
            <a:fillRect/>
          </a:stretch>
        </p:blipFill>
        <p:spPr bwMode="auto">
          <a:xfrm flipH="1">
            <a:off x="7236296" y="3789040"/>
            <a:ext cx="1224136" cy="2304256"/>
          </a:xfrm>
          <a:prstGeom prst="rect">
            <a:avLst/>
          </a:prstGeom>
          <a:noFill/>
        </p:spPr>
      </p:pic>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lang="ja-JP" altLang="en-US" sz="2800" dirty="0" smtClean="0">
                <a:solidFill>
                  <a:schemeClr val="accent6">
                    <a:lumMod val="75000"/>
                  </a:schemeClr>
                </a:solidFill>
                <a:latin typeface="HGPｺﾞｼｯｸE" pitchFamily="50" charset="-128"/>
                <a:ea typeface="HGPｺﾞｼｯｸE" pitchFamily="50" charset="-128"/>
              </a:rPr>
              <a:t>　　　　環境制御システムの例：富士通「</a:t>
            </a:r>
            <a:r>
              <a:rPr lang="en-US" altLang="ja-JP" sz="2800" dirty="0" smtClean="0">
                <a:solidFill>
                  <a:schemeClr val="accent6">
                    <a:lumMod val="75000"/>
                  </a:schemeClr>
                </a:solidFill>
                <a:latin typeface="HGPｺﾞｼｯｸE" pitchFamily="50" charset="-128"/>
                <a:ea typeface="HGPｺﾞｼｯｸE" pitchFamily="50" charset="-128"/>
              </a:rPr>
              <a:t>Akisai</a:t>
            </a:r>
            <a:r>
              <a:rPr lang="ja-JP" altLang="en-US" sz="2800" dirty="0" smtClean="0">
                <a:solidFill>
                  <a:schemeClr val="accent6">
                    <a:lumMod val="75000"/>
                  </a:schemeClr>
                </a:solidFill>
                <a:latin typeface="HGPｺﾞｼｯｸE" pitchFamily="50" charset="-128"/>
                <a:ea typeface="HGPｺﾞｼｯｸE" pitchFamily="50" charset="-128"/>
              </a:rPr>
              <a:t>農場」</a:t>
            </a:r>
            <a:endParaRPr lang="ja-JP" altLang="en-US" sz="2800" i="1" dirty="0">
              <a:solidFill>
                <a:schemeClr val="accent6">
                  <a:lumMod val="75000"/>
                </a:schemeClr>
              </a:solidFill>
              <a:latin typeface="HGPｺﾞｼｯｸE" pitchFamily="50" charset="-128"/>
              <a:ea typeface="HGPｺﾞｼｯｸE" pitchFamily="50" charset="-128"/>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３</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20" name="正方形/長方形 19"/>
          <p:cNvSpPr/>
          <p:nvPr/>
        </p:nvSpPr>
        <p:spPr>
          <a:xfrm>
            <a:off x="395536" y="1484784"/>
            <a:ext cx="8280920" cy="4824536"/>
          </a:xfrm>
          <a:prstGeom prst="rec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タイトル 1"/>
          <p:cNvSpPr txBox="1">
            <a:spLocks/>
          </p:cNvSpPr>
          <p:nvPr/>
        </p:nvSpPr>
        <p:spPr>
          <a:xfrm>
            <a:off x="683568" y="1844824"/>
            <a:ext cx="1152128" cy="1152128"/>
          </a:xfrm>
          <a:prstGeom prst="rect">
            <a:avLst/>
          </a:prstGeom>
          <a:noFill/>
        </p:spPr>
        <p:txBody>
          <a:bodyPr vert="horz" lIns="91440" tIns="45720" rIns="91440" bIns="45720" rtlCol="0" anchor="ctr" anchorCtr="0">
            <a:noAutofit/>
          </a:bodyPr>
          <a:lstStyle/>
          <a:p>
            <a:pPr lvl="0" algn="ctr">
              <a:lnSpc>
                <a:spcPct val="90000"/>
              </a:lnSpc>
              <a:spcBef>
                <a:spcPct val="0"/>
              </a:spcBef>
              <a:defRPr/>
            </a:pPr>
            <a:r>
              <a:rPr lang="ja-JP" altLang="en-US" sz="9600" dirty="0" smtClean="0">
                <a:solidFill>
                  <a:schemeClr val="accent6">
                    <a:lumMod val="40000"/>
                    <a:lumOff val="60000"/>
                  </a:schemeClr>
                </a:solidFill>
                <a:latin typeface="HGPｺﾞｼｯｸE" pitchFamily="50" charset="-128"/>
                <a:ea typeface="HGPｺﾞｼｯｸE" pitchFamily="50" charset="-128"/>
              </a:rPr>
              <a:t>３</a:t>
            </a:r>
            <a:endParaRPr lang="ja-JP" altLang="en-US" sz="9600" dirty="0">
              <a:solidFill>
                <a:schemeClr val="accent6">
                  <a:lumMod val="40000"/>
                  <a:lumOff val="60000"/>
                </a:schemeClr>
              </a:solidFill>
              <a:latin typeface="HGPｺﾞｼｯｸE" pitchFamily="50" charset="-128"/>
              <a:ea typeface="HGPｺﾞｼｯｸE" pitchFamily="50" charset="-128"/>
            </a:endParaRPr>
          </a:p>
        </p:txBody>
      </p:sp>
      <p:grpSp>
        <p:nvGrpSpPr>
          <p:cNvPr id="3" name="グループ化 22"/>
          <p:cNvGrpSpPr/>
          <p:nvPr/>
        </p:nvGrpSpPr>
        <p:grpSpPr>
          <a:xfrm rot="618262">
            <a:off x="4635258" y="1258706"/>
            <a:ext cx="2520280" cy="2410788"/>
            <a:chOff x="-1692696" y="2564904"/>
            <a:chExt cx="2520280" cy="2736304"/>
          </a:xfrm>
        </p:grpSpPr>
        <p:sp>
          <p:nvSpPr>
            <p:cNvPr id="17" name="雲形吹き出し 16"/>
            <p:cNvSpPr/>
            <p:nvPr/>
          </p:nvSpPr>
          <p:spPr>
            <a:xfrm>
              <a:off x="-1692696" y="2564904"/>
              <a:ext cx="2520280" cy="1728192"/>
            </a:xfrm>
            <a:prstGeom prst="cloudCallout">
              <a:avLst>
                <a:gd name="adj1" fmla="val -101"/>
                <a:gd name="adj2" fmla="val 105333"/>
              </a:avLst>
            </a:prstGeom>
            <a:solidFill>
              <a:schemeClr val="bg1"/>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828600" y="4437112"/>
              <a:ext cx="648072" cy="864096"/>
            </a:xfrm>
            <a:prstGeom prst="rect">
              <a:avLst/>
            </a:prstGeom>
            <a:solidFill>
              <a:schemeClr val="bg1"/>
            </a:solidFill>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0" name="タイトル 1"/>
          <p:cNvSpPr txBox="1">
            <a:spLocks/>
          </p:cNvSpPr>
          <p:nvPr/>
        </p:nvSpPr>
        <p:spPr>
          <a:xfrm>
            <a:off x="611560" y="4437112"/>
            <a:ext cx="1728192"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自動換気扇</a:t>
            </a:r>
            <a:endParaRPr lang="en-US" altLang="ja-JP" sz="2000" dirty="0" smtClean="0">
              <a:latin typeface="HGPｺﾞｼｯｸM" pitchFamily="50" charset="-128"/>
              <a:ea typeface="HGPｺﾞｼｯｸM" pitchFamily="50" charset="-128"/>
            </a:endParaRPr>
          </a:p>
        </p:txBody>
      </p:sp>
      <p:sp>
        <p:nvSpPr>
          <p:cNvPr id="50" name="タイトル 1"/>
          <p:cNvSpPr txBox="1">
            <a:spLocks/>
          </p:cNvSpPr>
          <p:nvPr/>
        </p:nvSpPr>
        <p:spPr>
          <a:xfrm>
            <a:off x="5364088" y="1844824"/>
            <a:ext cx="1728192" cy="461665"/>
          </a:xfrm>
          <a:prstGeom prst="rect">
            <a:avLst/>
          </a:prstGeom>
        </p:spPr>
        <p:txBody>
          <a:bodyPr vert="horz" wrap="square" lIns="91440" tIns="45720" rIns="91440" bIns="45720" rtlCol="0" anchor="t" anchorCtr="0">
            <a:spAutoFit/>
          </a:bodyPr>
          <a:lstStyle/>
          <a:p>
            <a:pPr>
              <a:spcBef>
                <a:spcPct val="0"/>
              </a:spcBef>
            </a:pPr>
            <a:r>
              <a:rPr lang="ja-JP" altLang="en-US" sz="2400" dirty="0" smtClean="0">
                <a:solidFill>
                  <a:schemeClr val="accent6">
                    <a:lumMod val="75000"/>
                  </a:schemeClr>
                </a:solidFill>
                <a:latin typeface="HGPｺﾞｼｯｸE" pitchFamily="50" charset="-128"/>
                <a:ea typeface="HGPｺﾞｼｯｸE" pitchFamily="50" charset="-128"/>
              </a:rPr>
              <a:t>クラウド</a:t>
            </a:r>
            <a:endParaRPr lang="en-US" altLang="ja-JP" sz="2400" dirty="0" smtClean="0">
              <a:solidFill>
                <a:schemeClr val="accent6">
                  <a:lumMod val="75000"/>
                </a:schemeClr>
              </a:solidFill>
              <a:latin typeface="HGPｺﾞｼｯｸE" pitchFamily="50" charset="-128"/>
              <a:ea typeface="HGPｺﾞｼｯｸE" pitchFamily="50" charset="-128"/>
            </a:endParaRPr>
          </a:p>
        </p:txBody>
      </p:sp>
      <p:pic>
        <p:nvPicPr>
          <p:cNvPr id="2050" name="Picture 2" descr="C:\Users\iwasaki\Desktop\ss\2014-04-25_21h45_24.bmp"/>
          <p:cNvPicPr>
            <a:picLocks noChangeAspect="1" noChangeArrowheads="1"/>
          </p:cNvPicPr>
          <p:nvPr/>
        </p:nvPicPr>
        <p:blipFill>
          <a:blip r:embed="rId4" cstate="print"/>
          <a:srcRect/>
          <a:stretch>
            <a:fillRect/>
          </a:stretch>
        </p:blipFill>
        <p:spPr bwMode="auto">
          <a:xfrm rot="13500000">
            <a:off x="4440828" y="2490902"/>
            <a:ext cx="604889" cy="490550"/>
          </a:xfrm>
          <a:prstGeom prst="rect">
            <a:avLst/>
          </a:prstGeom>
          <a:noFill/>
        </p:spPr>
      </p:pic>
      <p:pic>
        <p:nvPicPr>
          <p:cNvPr id="37" name="Picture 2" descr="C:\Users\iwasaki\Desktop\ss\2014-04-25_21h45_24.bmp"/>
          <p:cNvPicPr>
            <a:picLocks noChangeAspect="1" noChangeArrowheads="1"/>
          </p:cNvPicPr>
          <p:nvPr/>
        </p:nvPicPr>
        <p:blipFill>
          <a:blip r:embed="rId4" cstate="print"/>
          <a:srcRect/>
          <a:stretch>
            <a:fillRect/>
          </a:stretch>
        </p:blipFill>
        <p:spPr bwMode="auto">
          <a:xfrm rot="19597557">
            <a:off x="6961108" y="2634917"/>
            <a:ext cx="604889" cy="490550"/>
          </a:xfrm>
          <a:prstGeom prst="rect">
            <a:avLst/>
          </a:prstGeom>
          <a:noFill/>
        </p:spPr>
      </p:pic>
      <p:sp>
        <p:nvSpPr>
          <p:cNvPr id="39" name="フリーフォーム 38"/>
          <p:cNvSpPr/>
          <p:nvPr/>
        </p:nvSpPr>
        <p:spPr>
          <a:xfrm rot="20916018">
            <a:off x="5946853" y="4362342"/>
            <a:ext cx="1524000" cy="948555"/>
          </a:xfrm>
          <a:custGeom>
            <a:avLst/>
            <a:gdLst>
              <a:gd name="connsiteX0" fmla="*/ 246743 w 1524000"/>
              <a:gd name="connsiteY0" fmla="*/ 0 h 1393371"/>
              <a:gd name="connsiteX1" fmla="*/ 246743 w 1524000"/>
              <a:gd name="connsiteY1" fmla="*/ 0 h 1393371"/>
              <a:gd name="connsiteX2" fmla="*/ 1524000 w 1524000"/>
              <a:gd name="connsiteY2" fmla="*/ 870857 h 1393371"/>
              <a:gd name="connsiteX3" fmla="*/ 0 w 1524000"/>
              <a:gd name="connsiteY3" fmla="*/ 1393371 h 1393371"/>
              <a:gd name="connsiteX4" fmla="*/ 246743 w 1524000"/>
              <a:gd name="connsiteY4" fmla="*/ 0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393371">
                <a:moveTo>
                  <a:pt x="246743" y="0"/>
                </a:moveTo>
                <a:lnTo>
                  <a:pt x="246743" y="0"/>
                </a:lnTo>
                <a:lnTo>
                  <a:pt x="1524000" y="870857"/>
                </a:lnTo>
                <a:lnTo>
                  <a:pt x="0" y="1393371"/>
                </a:lnTo>
                <a:lnTo>
                  <a:pt x="246743" y="0"/>
                </a:lnTo>
                <a:close/>
              </a:path>
            </a:pathLst>
          </a:custGeom>
          <a:solidFill>
            <a:schemeClr val="accent6">
              <a:lumMod val="40000"/>
              <a:lumOff val="60000"/>
            </a:schemeClr>
          </a:solidFill>
          <a:ln w="508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61796" name="Picture 4" descr="C:\Users\iwasaki\Desktop\img_uecs03.jpg"/>
          <p:cNvPicPr>
            <a:picLocks noChangeAspect="1" noChangeArrowheads="1"/>
          </p:cNvPicPr>
          <p:nvPr/>
        </p:nvPicPr>
        <p:blipFill>
          <a:blip r:embed="rId5" cstate="print"/>
          <a:srcRect l="6061" r="6061"/>
          <a:stretch>
            <a:fillRect/>
          </a:stretch>
        </p:blipFill>
        <p:spPr bwMode="auto">
          <a:xfrm>
            <a:off x="4644008" y="4077072"/>
            <a:ext cx="2088232" cy="1374225"/>
          </a:xfrm>
          <a:prstGeom prst="rect">
            <a:avLst/>
          </a:prstGeom>
          <a:noFill/>
        </p:spPr>
      </p:pic>
      <p:pic>
        <p:nvPicPr>
          <p:cNvPr id="3076" name="Picture 4" descr="C:\Users\iwasaki\Desktop\新しいフォルダー\2014-11-28_19h36_59.bmp"/>
          <p:cNvPicPr>
            <a:picLocks noChangeAspect="1" noChangeArrowheads="1"/>
          </p:cNvPicPr>
          <p:nvPr/>
        </p:nvPicPr>
        <p:blipFill>
          <a:blip r:embed="rId6" cstate="print"/>
          <a:srcRect t="9090" r="50086" b="13636"/>
          <a:stretch>
            <a:fillRect/>
          </a:stretch>
        </p:blipFill>
        <p:spPr bwMode="auto">
          <a:xfrm>
            <a:off x="611560" y="4869160"/>
            <a:ext cx="1512168" cy="1224136"/>
          </a:xfrm>
          <a:prstGeom prst="rect">
            <a:avLst/>
          </a:prstGeom>
          <a:noFill/>
        </p:spPr>
      </p:pic>
      <p:pic>
        <p:nvPicPr>
          <p:cNvPr id="3075" name="Picture 3" descr="C:\Users\iwasaki\Desktop\新しいフォルダー\2014-11-28_19h37_35.bmp"/>
          <p:cNvPicPr>
            <a:picLocks noChangeAspect="1" noChangeArrowheads="1"/>
          </p:cNvPicPr>
          <p:nvPr/>
        </p:nvPicPr>
        <p:blipFill>
          <a:blip r:embed="rId7" cstate="print"/>
          <a:srcRect l="17005"/>
          <a:stretch>
            <a:fillRect/>
          </a:stretch>
        </p:blipFill>
        <p:spPr bwMode="auto">
          <a:xfrm>
            <a:off x="2267744" y="4842754"/>
            <a:ext cx="1871129" cy="1250542"/>
          </a:xfrm>
          <a:prstGeom prst="rect">
            <a:avLst/>
          </a:prstGeom>
          <a:noFill/>
        </p:spPr>
      </p:pic>
      <p:sp>
        <p:nvSpPr>
          <p:cNvPr id="45" name="タイトル 1"/>
          <p:cNvSpPr txBox="1">
            <a:spLocks/>
          </p:cNvSpPr>
          <p:nvPr/>
        </p:nvSpPr>
        <p:spPr>
          <a:xfrm>
            <a:off x="2267744" y="4410706"/>
            <a:ext cx="1728192" cy="400110"/>
          </a:xfrm>
          <a:prstGeom prst="rect">
            <a:avLst/>
          </a:prstGeom>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自動開閉屋根</a:t>
            </a:r>
            <a:endParaRPr lang="en-US" altLang="ja-JP" sz="2000" dirty="0" smtClean="0">
              <a:latin typeface="HGPｺﾞｼｯｸM" pitchFamily="50" charset="-128"/>
              <a:ea typeface="HGPｺﾞｼｯｸM" pitchFamily="50" charset="-128"/>
            </a:endParaRPr>
          </a:p>
        </p:txBody>
      </p:sp>
      <p:pic>
        <p:nvPicPr>
          <p:cNvPr id="3081" name="Picture 9" descr="C:\Users\iwasaki\Desktop\ss\00255_8.png"/>
          <p:cNvPicPr>
            <a:picLocks noChangeAspect="1" noChangeArrowheads="1"/>
          </p:cNvPicPr>
          <p:nvPr/>
        </p:nvPicPr>
        <p:blipFill>
          <a:blip r:embed="rId8" cstate="print"/>
          <a:srcRect/>
          <a:stretch>
            <a:fillRect/>
          </a:stretch>
        </p:blipFill>
        <p:spPr bwMode="auto">
          <a:xfrm>
            <a:off x="4932040" y="3068960"/>
            <a:ext cx="2232248" cy="1008112"/>
          </a:xfrm>
          <a:prstGeom prst="rect">
            <a:avLst/>
          </a:prstGeom>
          <a:noFill/>
        </p:spPr>
      </p:pic>
      <p:sp>
        <p:nvSpPr>
          <p:cNvPr id="46" name="タイトル 1"/>
          <p:cNvSpPr txBox="1">
            <a:spLocks/>
          </p:cNvSpPr>
          <p:nvPr/>
        </p:nvSpPr>
        <p:spPr>
          <a:xfrm>
            <a:off x="5148064" y="3356992"/>
            <a:ext cx="2016224" cy="400110"/>
          </a:xfrm>
          <a:prstGeom prst="rect">
            <a:avLst/>
          </a:prstGeom>
          <a:noFill/>
        </p:spPr>
        <p:txBody>
          <a:bodyPr vert="horz" wrap="square" lIns="91440" tIns="45720" rIns="91440" bIns="45720" rtlCol="0" anchor="t" anchorCtr="0">
            <a:spAutoFit/>
          </a:bodyPr>
          <a:lstStyle/>
          <a:p>
            <a:pPr>
              <a:spcBef>
                <a:spcPct val="0"/>
              </a:spcBef>
            </a:pPr>
            <a:r>
              <a:rPr lang="ja-JP" altLang="en-US" sz="2000" dirty="0" smtClean="0">
                <a:latin typeface="HGPｺﾞｼｯｸM" pitchFamily="50" charset="-128"/>
                <a:ea typeface="HGPｺﾞｼｯｸM" pitchFamily="50" charset="-128"/>
              </a:rPr>
              <a:t>温度を下げるか</a:t>
            </a:r>
            <a:endParaRPr lang="en-US" altLang="ja-JP" sz="2000" dirty="0" smtClean="0">
              <a:latin typeface="HGPｺﾞｼｯｸM" pitchFamily="50" charset="-128"/>
              <a:ea typeface="HGPｺﾞｼｯｸM" pitchFamily="50" charset="-128"/>
            </a:endParaRPr>
          </a:p>
        </p:txBody>
      </p:sp>
      <p:sp>
        <p:nvSpPr>
          <p:cNvPr id="21" name="タイトル 1"/>
          <p:cNvSpPr txBox="1">
            <a:spLocks/>
          </p:cNvSpPr>
          <p:nvPr/>
        </p:nvSpPr>
        <p:spPr>
          <a:xfrm>
            <a:off x="1907704" y="2060848"/>
            <a:ext cx="2448272" cy="707886"/>
          </a:xfrm>
          <a:prstGeom prst="rect">
            <a:avLst/>
          </a:prstGeom>
        </p:spPr>
        <p:txBody>
          <a:bodyPr vert="horz" wrap="square" lIns="91440" tIns="45720" rIns="91440" bIns="45720" rtlCol="0" anchor="t" anchorCtr="0">
            <a:spAutoFit/>
          </a:bodyPr>
          <a:lstStyle/>
          <a:p>
            <a:pPr>
              <a:spcBef>
                <a:spcPct val="0"/>
              </a:spcBef>
            </a:pPr>
            <a:r>
              <a:rPr lang="ja-JP" altLang="en-US" sz="2000" noProof="0" dirty="0" smtClean="0">
                <a:solidFill>
                  <a:schemeClr val="accent6">
                    <a:lumMod val="75000"/>
                  </a:schemeClr>
                </a:solidFill>
                <a:latin typeface="HGPｺﾞｼｯｸE" pitchFamily="50" charset="-128"/>
                <a:ea typeface="HGPｺﾞｼｯｸE" pitchFamily="50" charset="-128"/>
                <a:cs typeface="+mj-cs"/>
              </a:rPr>
              <a:t>ハウス内部の</a:t>
            </a:r>
            <a:r>
              <a:rPr lang="ja-JP" altLang="en-US" sz="2000" dirty="0" smtClean="0">
                <a:solidFill>
                  <a:schemeClr val="accent6">
                    <a:lumMod val="75000"/>
                  </a:schemeClr>
                </a:solidFill>
                <a:latin typeface="HGPｺﾞｼｯｸE" pitchFamily="50" charset="-128"/>
                <a:ea typeface="HGPｺﾞｼｯｸE" pitchFamily="50" charset="-128"/>
              </a:rPr>
              <a:t>環境を</a:t>
            </a:r>
            <a:endParaRPr lang="en-US" altLang="ja-JP" sz="2000" noProof="0" dirty="0" smtClean="0">
              <a:solidFill>
                <a:schemeClr val="accent6">
                  <a:lumMod val="75000"/>
                </a:schemeClr>
              </a:solidFill>
              <a:latin typeface="HGPｺﾞｼｯｸE" pitchFamily="50" charset="-128"/>
              <a:ea typeface="HGPｺﾞｼｯｸE" pitchFamily="50" charset="-128"/>
              <a:cs typeface="+mj-cs"/>
            </a:endParaRPr>
          </a:p>
          <a:p>
            <a:pPr>
              <a:spcBef>
                <a:spcPct val="0"/>
              </a:spcBef>
            </a:pPr>
            <a:r>
              <a:rPr lang="ja-JP" altLang="en-US" sz="2000" dirty="0" smtClean="0">
                <a:solidFill>
                  <a:schemeClr val="accent6">
                    <a:lumMod val="75000"/>
                  </a:schemeClr>
                </a:solidFill>
                <a:latin typeface="HGPｺﾞｼｯｸE" pitchFamily="50" charset="-128"/>
                <a:ea typeface="HGPｺﾞｼｯｸE" pitchFamily="50" charset="-128"/>
                <a:cs typeface="+mj-cs"/>
              </a:rPr>
              <a:t>遠隔</a:t>
            </a:r>
            <a:r>
              <a:rPr lang="ja-JP" altLang="en-US" sz="2000" noProof="0" dirty="0" smtClean="0">
                <a:solidFill>
                  <a:schemeClr val="accent6">
                    <a:lumMod val="75000"/>
                  </a:schemeClr>
                </a:solidFill>
                <a:latin typeface="HGPｺﾞｼｯｸE" pitchFamily="50" charset="-128"/>
                <a:ea typeface="HGPｺﾞｼｯｸE" pitchFamily="50" charset="-128"/>
                <a:cs typeface="+mj-cs"/>
              </a:rPr>
              <a:t>コントロール</a:t>
            </a:r>
            <a:endParaRPr kumimoji="1" lang="ja-JP" altLang="en-US" sz="20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pic>
        <p:nvPicPr>
          <p:cNvPr id="57" name="Picture 2" descr="C:\Users\iwasaki\Desktop\ss\2014-04-25_21h45_24.bmp"/>
          <p:cNvPicPr>
            <a:picLocks noChangeAspect="1" noChangeArrowheads="1"/>
          </p:cNvPicPr>
          <p:nvPr/>
        </p:nvPicPr>
        <p:blipFill>
          <a:blip r:embed="rId4" cstate="print"/>
          <a:srcRect/>
          <a:stretch>
            <a:fillRect/>
          </a:stretch>
        </p:blipFill>
        <p:spPr bwMode="auto">
          <a:xfrm rot="13500000">
            <a:off x="3936773" y="2922949"/>
            <a:ext cx="604889" cy="490550"/>
          </a:xfrm>
          <a:prstGeom prst="rect">
            <a:avLst/>
          </a:prstGeom>
          <a:noFill/>
        </p:spPr>
      </p:pic>
      <p:sp>
        <p:nvSpPr>
          <p:cNvPr id="58" name="タイトル 1"/>
          <p:cNvSpPr txBox="1">
            <a:spLocks/>
          </p:cNvSpPr>
          <p:nvPr/>
        </p:nvSpPr>
        <p:spPr>
          <a:xfrm>
            <a:off x="6948264" y="3356992"/>
            <a:ext cx="1728192" cy="400110"/>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SｺﾞｼｯｸE" pitchFamily="50" charset="-128"/>
                <a:ea typeface="HGSｺﾞｼｯｸE" pitchFamily="50" charset="-128"/>
              </a:rPr>
              <a:t>遠隔制御</a:t>
            </a:r>
            <a:endParaRPr lang="en-US" altLang="ja-JP" sz="2000" dirty="0" smtClean="0">
              <a:solidFill>
                <a:schemeClr val="accent6">
                  <a:lumMod val="75000"/>
                </a:schemeClr>
              </a:solidFill>
              <a:latin typeface="HGSｺﾞｼｯｸE" pitchFamily="50" charset="-128"/>
              <a:ea typeface="HGSｺﾞｼｯｸE" pitchFamily="50" charset="-128"/>
            </a:endParaRPr>
          </a:p>
        </p:txBody>
      </p:sp>
      <p:sp>
        <p:nvSpPr>
          <p:cNvPr id="59" name="タイトル 1"/>
          <p:cNvSpPr txBox="1">
            <a:spLocks/>
          </p:cNvSpPr>
          <p:nvPr/>
        </p:nvSpPr>
        <p:spPr>
          <a:xfrm>
            <a:off x="1475656" y="4005064"/>
            <a:ext cx="1728192" cy="400110"/>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SｺﾞｼｯｸE" pitchFamily="50" charset="-128"/>
                <a:ea typeface="HGSｺﾞｼｯｸE" pitchFamily="50" charset="-128"/>
              </a:rPr>
              <a:t>電動制御</a:t>
            </a:r>
            <a:endParaRPr lang="en-US" altLang="ja-JP" sz="2000" dirty="0" smtClean="0">
              <a:solidFill>
                <a:schemeClr val="accent6">
                  <a:lumMod val="75000"/>
                </a:schemeClr>
              </a:solidFill>
              <a:latin typeface="HGSｺﾞｼｯｸE" pitchFamily="50" charset="-128"/>
              <a:ea typeface="HGSｺﾞｼｯｸE" pitchFamily="50" charset="-128"/>
            </a:endParaRPr>
          </a:p>
        </p:txBody>
      </p:sp>
      <p:sp>
        <p:nvSpPr>
          <p:cNvPr id="61" name="タイトル 1"/>
          <p:cNvSpPr txBox="1">
            <a:spLocks/>
          </p:cNvSpPr>
          <p:nvPr/>
        </p:nvSpPr>
        <p:spPr>
          <a:xfrm>
            <a:off x="539552" y="3429000"/>
            <a:ext cx="3456384" cy="400110"/>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PｺﾞｼｯｸM" pitchFamily="50" charset="-128"/>
                <a:ea typeface="HGPｺﾞｼｯｸM" pitchFamily="50" charset="-128"/>
              </a:rPr>
              <a:t>栽培に理想の環境をつくる</a:t>
            </a:r>
            <a:endParaRPr lang="en-US" altLang="ja-JP" sz="2000" dirty="0" smtClean="0">
              <a:solidFill>
                <a:schemeClr val="accent6">
                  <a:lumMod val="75000"/>
                </a:schemeClr>
              </a:solidFill>
              <a:latin typeface="HGPｺﾞｼｯｸM" pitchFamily="50" charset="-128"/>
              <a:ea typeface="HGPｺﾞｼｯｸM" pitchFamily="50" charset="-128"/>
            </a:endParaRPr>
          </a:p>
        </p:txBody>
      </p:sp>
      <p:sp>
        <p:nvSpPr>
          <p:cNvPr id="62" name="角丸四角形 61"/>
          <p:cNvSpPr/>
          <p:nvPr/>
        </p:nvSpPr>
        <p:spPr>
          <a:xfrm>
            <a:off x="539552" y="3356992"/>
            <a:ext cx="3456384" cy="576064"/>
          </a:xfrm>
          <a:prstGeom prst="roundRect">
            <a:avLst/>
          </a:prstGeom>
          <a:no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タイトル 1"/>
          <p:cNvSpPr txBox="1">
            <a:spLocks/>
          </p:cNvSpPr>
          <p:nvPr/>
        </p:nvSpPr>
        <p:spPr>
          <a:xfrm>
            <a:off x="4644008" y="5589240"/>
            <a:ext cx="2232248" cy="400110"/>
          </a:xfrm>
          <a:prstGeom prst="rect">
            <a:avLst/>
          </a:prstGeom>
        </p:spPr>
        <p:txBody>
          <a:bodyPr vert="horz" wrap="square" lIns="91440" tIns="45720" rIns="91440" bIns="45720" rtlCol="0" anchor="t" anchorCtr="0">
            <a:spAutoFit/>
          </a:bodyPr>
          <a:lstStyle/>
          <a:p>
            <a:pPr algn="ctr">
              <a:spcBef>
                <a:spcPct val="0"/>
              </a:spcBef>
            </a:pPr>
            <a:r>
              <a:rPr lang="ja-JP" altLang="en-US" sz="2000" dirty="0" smtClean="0">
                <a:solidFill>
                  <a:schemeClr val="accent6">
                    <a:lumMod val="75000"/>
                  </a:schemeClr>
                </a:solidFill>
                <a:latin typeface="HGPｺﾞｼｯｸM" pitchFamily="50" charset="-128"/>
                <a:ea typeface="HGPｺﾞｼｯｸM" pitchFamily="50" charset="-128"/>
              </a:rPr>
              <a:t>タッチで命令</a:t>
            </a:r>
            <a:endParaRPr lang="en-US" altLang="ja-JP" sz="2000" dirty="0" smtClean="0">
              <a:solidFill>
                <a:schemeClr val="accent6">
                  <a:lumMod val="75000"/>
                </a:schemeClr>
              </a:solidFill>
              <a:latin typeface="HGPｺﾞｼｯｸM" pitchFamily="50" charset="-128"/>
              <a:ea typeface="HGPｺﾞｼｯｸM" pitchFamily="50" charset="-128"/>
            </a:endParaRPr>
          </a:p>
        </p:txBody>
      </p:sp>
      <p:sp>
        <p:nvSpPr>
          <p:cNvPr id="64" name="角丸四角形 63"/>
          <p:cNvSpPr/>
          <p:nvPr/>
        </p:nvSpPr>
        <p:spPr>
          <a:xfrm>
            <a:off x="4644008" y="5517232"/>
            <a:ext cx="2232248" cy="576064"/>
          </a:xfrm>
          <a:prstGeom prst="roundRect">
            <a:avLst/>
          </a:prstGeom>
          <a:no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descr="C:\Users\iwasaki\Desktop\ss\Screenpresso\2014-11-18_21h41_05.bmp"/>
          <p:cNvPicPr>
            <a:picLocks noChangeAspect="1" noChangeArrowheads="1"/>
          </p:cNvPicPr>
          <p:nvPr/>
        </p:nvPicPr>
        <p:blipFill>
          <a:blip r:embed="rId3" cstate="print"/>
          <a:srcRect l="31694" r="25585"/>
          <a:stretch>
            <a:fillRect/>
          </a:stretch>
        </p:blipFill>
        <p:spPr bwMode="auto">
          <a:xfrm>
            <a:off x="971599" y="2276872"/>
            <a:ext cx="3768407" cy="2355254"/>
          </a:xfrm>
          <a:prstGeom prst="rect">
            <a:avLst/>
          </a:prstGeom>
          <a:noFill/>
        </p:spPr>
      </p:pic>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bg1">
                    <a:lumMod val="50000"/>
                  </a:schemeClr>
                </a:solidFill>
                <a:latin typeface="HGPｺﾞｼｯｸE" pitchFamily="50" charset="-128"/>
                <a:ea typeface="HGPｺﾞｼｯｸE" pitchFamily="50" charset="-128"/>
              </a:rPr>
              <a:t>農業</a:t>
            </a:r>
            <a:r>
              <a:rPr lang="en-US" altLang="ja-JP" sz="2800" dirty="0" smtClean="0">
                <a:solidFill>
                  <a:schemeClr val="bg1">
                    <a:lumMod val="50000"/>
                  </a:schemeClr>
                </a:solidFill>
                <a:latin typeface="HGPｺﾞｼｯｸE" pitchFamily="50" charset="-128"/>
                <a:ea typeface="HGPｺﾞｼｯｸE" pitchFamily="50" charset="-128"/>
              </a:rPr>
              <a:t>×ICT</a:t>
            </a:r>
            <a:r>
              <a:rPr lang="ja-JP" altLang="en-US" sz="2800" dirty="0" smtClean="0">
                <a:solidFill>
                  <a:schemeClr val="bg1">
                    <a:lumMod val="50000"/>
                  </a:schemeClr>
                </a:solidFill>
                <a:latin typeface="HGPｺﾞｼｯｸE" pitchFamily="50" charset="-128"/>
                <a:ea typeface="HGPｺﾞｼｯｸE" pitchFamily="50" charset="-128"/>
              </a:rPr>
              <a:t>による取り組み</a:t>
            </a:r>
            <a:endParaRPr kumimoji="1" lang="ja-JP" altLang="en-US" sz="28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2"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４</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9" name="タイトル 1"/>
          <p:cNvSpPr txBox="1">
            <a:spLocks/>
          </p:cNvSpPr>
          <p:nvPr/>
        </p:nvSpPr>
        <p:spPr>
          <a:xfrm>
            <a:off x="0" y="1340768"/>
            <a:ext cx="9144000" cy="79208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ロボット技術の活用</a:t>
            </a:r>
            <a:endParaRPr kumimoji="1" lang="ja-JP" altLang="en-US" sz="40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pic>
        <p:nvPicPr>
          <p:cNvPr id="10" name="Picture 2" descr="C:\Users\iwasaki\Desktop\ss\Screenpresso\2014-11-18_21h41_39.bmp"/>
          <p:cNvPicPr>
            <a:picLocks noChangeAspect="1" noChangeArrowheads="1"/>
          </p:cNvPicPr>
          <p:nvPr/>
        </p:nvPicPr>
        <p:blipFill>
          <a:blip r:embed="rId4" cstate="print"/>
          <a:srcRect r="2688"/>
          <a:stretch>
            <a:fillRect/>
          </a:stretch>
        </p:blipFill>
        <p:spPr bwMode="auto">
          <a:xfrm>
            <a:off x="4999962" y="2247636"/>
            <a:ext cx="3676494" cy="2405500"/>
          </a:xfrm>
          <a:prstGeom prst="rect">
            <a:avLst/>
          </a:prstGeom>
          <a:noFill/>
        </p:spPr>
      </p:pic>
      <p:sp>
        <p:nvSpPr>
          <p:cNvPr id="12" name="タイトル 1"/>
          <p:cNvSpPr txBox="1">
            <a:spLocks/>
          </p:cNvSpPr>
          <p:nvPr/>
        </p:nvSpPr>
        <p:spPr>
          <a:xfrm>
            <a:off x="979984" y="4869160"/>
            <a:ext cx="7840488" cy="1200329"/>
          </a:xfrm>
          <a:prstGeom prst="rect">
            <a:avLst/>
          </a:prstGeom>
        </p:spPr>
        <p:txBody>
          <a:bodyPr vert="horz" wrap="square" lIns="91440" tIns="45720" rIns="91440" bIns="45720" rtlCol="0" anchor="t" anchorCtr="0">
            <a:spAutoFit/>
          </a:bodyPr>
          <a:lstStyle/>
          <a:p>
            <a:pPr>
              <a:spcBef>
                <a:spcPct val="0"/>
              </a:spcBef>
            </a:pPr>
            <a:r>
              <a:rPr lang="ja-JP" altLang="en-US" sz="2400" dirty="0" smtClean="0">
                <a:latin typeface="HGPｺﾞｼｯｸM" pitchFamily="50" charset="-128"/>
                <a:ea typeface="HGPｺﾞｼｯｸM" pitchFamily="50" charset="-128"/>
                <a:cs typeface="+mj-cs"/>
              </a:rPr>
              <a:t>農業に従事する人に占める高齢者の割合はすでに</a:t>
            </a:r>
            <a:r>
              <a:rPr lang="en-US" altLang="ja-JP" sz="2400" dirty="0" smtClean="0">
                <a:latin typeface="HGPｺﾞｼｯｸM" pitchFamily="50" charset="-128"/>
                <a:ea typeface="HGPｺﾞｼｯｸM" pitchFamily="50" charset="-128"/>
                <a:cs typeface="+mj-cs"/>
              </a:rPr>
              <a:t>6</a:t>
            </a:r>
            <a:r>
              <a:rPr lang="ja-JP" altLang="en-US" sz="2400" dirty="0" smtClean="0">
                <a:latin typeface="HGPｺﾞｼｯｸM" pitchFamily="50" charset="-128"/>
                <a:ea typeface="HGPｺﾞｼｯｸM" pitchFamily="50" charset="-128"/>
                <a:cs typeface="+mj-cs"/>
              </a:rPr>
              <a:t>割超。</a:t>
            </a:r>
            <a:endParaRPr lang="en-US" altLang="ja-JP" sz="2400" dirty="0" smtClean="0">
              <a:latin typeface="HGPｺﾞｼｯｸM" pitchFamily="50" charset="-128"/>
              <a:ea typeface="HGPｺﾞｼｯｸM" pitchFamily="50" charset="-128"/>
              <a:cs typeface="+mj-cs"/>
            </a:endParaRPr>
          </a:p>
          <a:p>
            <a:pPr>
              <a:spcBef>
                <a:spcPct val="0"/>
              </a:spcBef>
            </a:pPr>
            <a:r>
              <a:rPr lang="ja-JP" altLang="en-US" sz="2400" dirty="0" smtClean="0">
                <a:latin typeface="HGPｺﾞｼｯｸM" pitchFamily="50" charset="-128"/>
                <a:ea typeface="HGPｺﾞｼｯｸM" pitchFamily="50" charset="-128"/>
                <a:cs typeface="+mj-cs"/>
              </a:rPr>
              <a:t>重労働への負担を減らすアシストスーツや、</a:t>
            </a:r>
            <a:endParaRPr lang="en-US" altLang="ja-JP" sz="2400" dirty="0" smtClean="0">
              <a:latin typeface="HGPｺﾞｼｯｸM" pitchFamily="50" charset="-128"/>
              <a:ea typeface="HGPｺﾞｼｯｸM" pitchFamily="50" charset="-128"/>
              <a:cs typeface="+mj-cs"/>
            </a:endParaRPr>
          </a:p>
          <a:p>
            <a:pPr>
              <a:spcBef>
                <a:spcPct val="0"/>
              </a:spcBef>
            </a:pPr>
            <a:r>
              <a:rPr lang="ja-JP" altLang="en-US" sz="2400" dirty="0" smtClean="0">
                <a:latin typeface="HGPｺﾞｼｯｸM" pitchFamily="50" charset="-128"/>
                <a:ea typeface="HGPｺﾞｼｯｸM" pitchFamily="50" charset="-128"/>
                <a:cs typeface="+mj-cs"/>
              </a:rPr>
              <a:t>収穫を自動で行うロボットの開発などが進められています。</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bg1">
                    <a:lumMod val="50000"/>
                  </a:schemeClr>
                </a:solidFill>
                <a:latin typeface="HGPｺﾞｼｯｸE" pitchFamily="50" charset="-128"/>
                <a:ea typeface="HGPｺﾞｼｯｸE" pitchFamily="50" charset="-128"/>
              </a:rPr>
              <a:t>農業</a:t>
            </a:r>
            <a:r>
              <a:rPr lang="en-US" altLang="ja-JP" sz="2800" dirty="0" smtClean="0">
                <a:solidFill>
                  <a:schemeClr val="bg1">
                    <a:lumMod val="50000"/>
                  </a:schemeClr>
                </a:solidFill>
                <a:latin typeface="HGPｺﾞｼｯｸE" pitchFamily="50" charset="-128"/>
                <a:ea typeface="HGPｺﾞｼｯｸE" pitchFamily="50" charset="-128"/>
              </a:rPr>
              <a:t>×ICT</a:t>
            </a:r>
            <a:r>
              <a:rPr lang="ja-JP" altLang="en-US" sz="2800" dirty="0" smtClean="0">
                <a:solidFill>
                  <a:schemeClr val="bg1">
                    <a:lumMod val="50000"/>
                  </a:schemeClr>
                </a:solidFill>
                <a:latin typeface="HGPｺﾞｼｯｸE" pitchFamily="50" charset="-128"/>
                <a:ea typeface="HGPｺﾞｼｯｸE" pitchFamily="50" charset="-128"/>
              </a:rPr>
              <a:t>による取り組み</a:t>
            </a:r>
            <a:endParaRPr kumimoji="1" lang="ja-JP" altLang="en-US" sz="28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7" name="グループ化 6"/>
          <p:cNvGrpSpPr/>
          <p:nvPr/>
        </p:nvGrpSpPr>
        <p:grpSpPr>
          <a:xfrm>
            <a:off x="323528" y="692696"/>
            <a:ext cx="504056" cy="504056"/>
            <a:chOff x="4932040" y="620688"/>
            <a:chExt cx="504056" cy="504056"/>
          </a:xfrm>
          <a:noFill/>
        </p:grpSpPr>
        <p:sp>
          <p:nvSpPr>
            <p:cNvPr id="8" name="円/楕円 7"/>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５</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pic>
        <p:nvPicPr>
          <p:cNvPr id="10" name="Picture 2" descr="C:\Users\iwasaki\Desktop\ss\Screenpresso\2014-11-18_21h42_30.bmp"/>
          <p:cNvPicPr>
            <a:picLocks noChangeAspect="1" noChangeArrowheads="1"/>
          </p:cNvPicPr>
          <p:nvPr/>
        </p:nvPicPr>
        <p:blipFill>
          <a:blip r:embed="rId3" cstate="print"/>
          <a:srcRect t="7983"/>
          <a:stretch>
            <a:fillRect/>
          </a:stretch>
        </p:blipFill>
        <p:spPr bwMode="auto">
          <a:xfrm>
            <a:off x="5724128" y="1340768"/>
            <a:ext cx="2880320" cy="3022679"/>
          </a:xfrm>
          <a:prstGeom prst="rect">
            <a:avLst/>
          </a:prstGeom>
          <a:noFill/>
        </p:spPr>
      </p:pic>
      <p:sp>
        <p:nvSpPr>
          <p:cNvPr id="12" name="タイトル 1"/>
          <p:cNvSpPr txBox="1">
            <a:spLocks/>
          </p:cNvSpPr>
          <p:nvPr/>
        </p:nvSpPr>
        <p:spPr>
          <a:xfrm>
            <a:off x="0" y="1340768"/>
            <a:ext cx="9144000" cy="79208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遠隔飼育・栽培</a:t>
            </a:r>
            <a:endParaRPr kumimoji="1" lang="ja-JP" altLang="en-US" sz="40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pic>
        <p:nvPicPr>
          <p:cNvPr id="95233" name="Picture 1" descr="C:\Users\iwasaki\Desktop\ss\Screenpresso\2014-11-19_11h55_21.bmp"/>
          <p:cNvPicPr>
            <a:picLocks noChangeAspect="1" noChangeArrowheads="1"/>
          </p:cNvPicPr>
          <p:nvPr/>
        </p:nvPicPr>
        <p:blipFill>
          <a:blip r:embed="rId4" cstate="print"/>
          <a:srcRect/>
          <a:stretch>
            <a:fillRect/>
          </a:stretch>
        </p:blipFill>
        <p:spPr bwMode="auto">
          <a:xfrm>
            <a:off x="971600" y="2350536"/>
            <a:ext cx="4486045" cy="2014567"/>
          </a:xfrm>
          <a:prstGeom prst="rect">
            <a:avLst/>
          </a:prstGeom>
          <a:noFill/>
        </p:spPr>
      </p:pic>
      <p:sp>
        <p:nvSpPr>
          <p:cNvPr id="14" name="タイトル 1"/>
          <p:cNvSpPr txBox="1">
            <a:spLocks/>
          </p:cNvSpPr>
          <p:nvPr/>
        </p:nvSpPr>
        <p:spPr>
          <a:xfrm>
            <a:off x="899592" y="4509120"/>
            <a:ext cx="7776864" cy="1569660"/>
          </a:xfrm>
          <a:prstGeom prst="rect">
            <a:avLst/>
          </a:prstGeom>
        </p:spPr>
        <p:txBody>
          <a:bodyPr vert="horz" wrap="square" lIns="91440" tIns="45720" rIns="91440" bIns="45720" rtlCol="0" anchor="t" anchorCtr="0">
            <a:spAutoFit/>
          </a:bodyPr>
          <a:lstStyle/>
          <a:p>
            <a:pPr>
              <a:spcBef>
                <a:spcPct val="0"/>
              </a:spcBef>
            </a:pPr>
            <a:r>
              <a:rPr lang="ja-JP" altLang="en-US" sz="2400" dirty="0" smtClean="0">
                <a:latin typeface="HGPｺﾞｼｯｸM" pitchFamily="50" charset="-128"/>
                <a:ea typeface="HGPｺﾞｼｯｸM" pitchFamily="50" charset="-128"/>
                <a:cs typeface="+mj-cs"/>
              </a:rPr>
              <a:t>農場や牧場にいなくても、ネットワークを通じて遠隔で栽培・飼育することが可能に。</a:t>
            </a:r>
            <a:endParaRPr lang="en-US" altLang="ja-JP" sz="2400" dirty="0" smtClean="0">
              <a:latin typeface="HGPｺﾞｼｯｸM" pitchFamily="50" charset="-128"/>
              <a:ea typeface="HGPｺﾞｼｯｸM" pitchFamily="50" charset="-128"/>
              <a:cs typeface="+mj-cs"/>
            </a:endParaRPr>
          </a:p>
          <a:p>
            <a:pPr>
              <a:spcBef>
                <a:spcPct val="0"/>
              </a:spcBef>
            </a:pPr>
            <a:r>
              <a:rPr lang="ja-JP" altLang="en-US" sz="2400" dirty="0" smtClean="0">
                <a:latin typeface="HGPｺﾞｼｯｸM" pitchFamily="50" charset="-128"/>
                <a:ea typeface="HGPｺﾞｼｯｸM" pitchFamily="50" charset="-128"/>
                <a:cs typeface="+mj-cs"/>
              </a:rPr>
              <a:t>放牧する牛にエサを与えたり、散水や温・湿度の調整など作物に最適な環境をつくりだすための研究が行われています。</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92697"/>
            <a:ext cx="9144000" cy="504056"/>
          </a:xfrm>
          <a:prstGeom prst="rect">
            <a:avLst/>
          </a:prstGeom>
        </p:spPr>
        <p:txBody>
          <a:bodyPr vert="horz" lIns="91440" tIns="45720" rIns="91440" bIns="45720" rtlCol="0" anchor="t" anchorCtr="0">
            <a:normAutofit fontScale="97500"/>
          </a:bodyPr>
          <a:lstStyle/>
          <a:p>
            <a:pPr lvl="0">
              <a:spcBef>
                <a:spcPct val="0"/>
              </a:spcBef>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a:t>
            </a:r>
            <a:r>
              <a:rPr lang="ja-JP" altLang="en-US" sz="2800" dirty="0" smtClean="0">
                <a:solidFill>
                  <a:schemeClr val="bg1">
                    <a:lumMod val="50000"/>
                  </a:schemeClr>
                </a:solidFill>
                <a:latin typeface="HGPｺﾞｼｯｸE" pitchFamily="50" charset="-128"/>
                <a:ea typeface="HGPｺﾞｼｯｸE" pitchFamily="50" charset="-128"/>
              </a:rPr>
              <a:t>農業</a:t>
            </a:r>
            <a:r>
              <a:rPr lang="en-US" altLang="ja-JP" sz="2800" dirty="0" smtClean="0">
                <a:solidFill>
                  <a:schemeClr val="bg1">
                    <a:lumMod val="50000"/>
                  </a:schemeClr>
                </a:solidFill>
                <a:latin typeface="HGPｺﾞｼｯｸE" pitchFamily="50" charset="-128"/>
                <a:ea typeface="HGPｺﾞｼｯｸE" pitchFamily="50" charset="-128"/>
              </a:rPr>
              <a:t>×ICT</a:t>
            </a:r>
            <a:r>
              <a:rPr lang="ja-JP" altLang="en-US" sz="2800" dirty="0" smtClean="0">
                <a:solidFill>
                  <a:schemeClr val="bg1">
                    <a:lumMod val="50000"/>
                  </a:schemeClr>
                </a:solidFill>
                <a:latin typeface="HGPｺﾞｼｯｸE" pitchFamily="50" charset="-128"/>
                <a:ea typeface="HGPｺﾞｼｯｸE" pitchFamily="50" charset="-128"/>
              </a:rPr>
              <a:t>による取り組み</a:t>
            </a:r>
            <a:endParaRPr kumimoji="1" lang="ja-JP" altLang="en-US" sz="28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grpSp>
        <p:nvGrpSpPr>
          <p:cNvPr id="6" name="グループ化 5"/>
          <p:cNvGrpSpPr/>
          <p:nvPr/>
        </p:nvGrpSpPr>
        <p:grpSpPr>
          <a:xfrm>
            <a:off x="323528" y="692696"/>
            <a:ext cx="504056" cy="504056"/>
            <a:chOff x="4932040" y="620688"/>
            <a:chExt cx="504056" cy="504056"/>
          </a:xfrm>
          <a:noFill/>
        </p:grpSpPr>
        <p:sp>
          <p:nvSpPr>
            <p:cNvPr id="7" name="円/楕円 6"/>
            <p:cNvSpPr/>
            <p:nvPr/>
          </p:nvSpPr>
          <p:spPr>
            <a:xfrm>
              <a:off x="4932040" y="620688"/>
              <a:ext cx="504056" cy="504056"/>
            </a:xfrm>
            <a:prstGeom prst="ellipse">
              <a:avLst/>
            </a:prstGeom>
            <a:grp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4932040" y="620688"/>
              <a:ext cx="504056" cy="504056"/>
            </a:xfrm>
            <a:prstGeom prst="rect">
              <a:avLst/>
            </a:prstGeom>
            <a:grpFill/>
          </p:spPr>
          <p:txBody>
            <a:bodyPr vert="horz" lIns="91440" tIns="45720" rIns="91440" bIns="45720" rtlCol="0" anchor="ctr" anchorCtr="0">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６</a:t>
              </a:r>
              <a:endParaRPr kumimoji="1" lang="ja-JP" altLang="en-US" sz="2800" b="0" i="0" u="none" strike="noStrike" kern="1200" cap="none" spc="0" normalizeH="0" baseline="0" noProof="0" dirty="0">
                <a:ln>
                  <a:noFill/>
                </a:ln>
                <a:solidFill>
                  <a:schemeClr val="accent6">
                    <a:lumMod val="75000"/>
                  </a:schemeClr>
                </a:solidFill>
                <a:effectLst/>
                <a:uLnTx/>
                <a:uFillTx/>
                <a:latin typeface="HGPｺﾞｼｯｸE" pitchFamily="50" charset="-128"/>
                <a:ea typeface="HGPｺﾞｼｯｸE" pitchFamily="50" charset="-128"/>
                <a:cs typeface="+mj-cs"/>
              </a:endParaRPr>
            </a:p>
          </p:txBody>
        </p:sp>
      </p:grpSp>
      <p:sp>
        <p:nvSpPr>
          <p:cNvPr id="9" name="タイトル 1"/>
          <p:cNvSpPr txBox="1">
            <a:spLocks/>
          </p:cNvSpPr>
          <p:nvPr/>
        </p:nvSpPr>
        <p:spPr>
          <a:xfrm>
            <a:off x="0" y="1340768"/>
            <a:ext cx="9144000" cy="79208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　　 自動運転技術</a:t>
            </a:r>
            <a:endParaRPr kumimoji="1" lang="ja-JP" altLang="en-US" sz="40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pic>
        <p:nvPicPr>
          <p:cNvPr id="10" name="Picture 2" descr="C:\Users\iwasaki\Desktop\ss\Screenpresso\2014-11-18_21h43_56.bmp"/>
          <p:cNvPicPr>
            <a:picLocks noChangeAspect="1" noChangeArrowheads="1"/>
          </p:cNvPicPr>
          <p:nvPr/>
        </p:nvPicPr>
        <p:blipFill>
          <a:blip r:embed="rId3" cstate="print"/>
          <a:srcRect/>
          <a:stretch>
            <a:fillRect/>
          </a:stretch>
        </p:blipFill>
        <p:spPr bwMode="auto">
          <a:xfrm>
            <a:off x="4644008" y="1484783"/>
            <a:ext cx="3888432" cy="4767117"/>
          </a:xfrm>
          <a:prstGeom prst="rect">
            <a:avLst/>
          </a:prstGeom>
          <a:noFill/>
        </p:spPr>
      </p:pic>
      <p:sp>
        <p:nvSpPr>
          <p:cNvPr id="11" name="タイトル 1"/>
          <p:cNvSpPr txBox="1">
            <a:spLocks/>
          </p:cNvSpPr>
          <p:nvPr/>
        </p:nvSpPr>
        <p:spPr>
          <a:xfrm>
            <a:off x="827584" y="2564904"/>
            <a:ext cx="3528392" cy="3785652"/>
          </a:xfrm>
          <a:prstGeom prst="rect">
            <a:avLst/>
          </a:prstGeom>
        </p:spPr>
        <p:txBody>
          <a:bodyPr vert="horz" wrap="square" lIns="91440" tIns="45720" rIns="91440" bIns="45720" rtlCol="0" anchor="t" anchorCtr="0">
            <a:spAutoFit/>
          </a:bodyPr>
          <a:lstStyle/>
          <a:p>
            <a:pPr>
              <a:spcBef>
                <a:spcPct val="0"/>
              </a:spcBef>
            </a:pPr>
            <a:r>
              <a:rPr lang="ja-JP" altLang="en-US" sz="2400" dirty="0" smtClean="0">
                <a:latin typeface="HGPｺﾞｼｯｸM" pitchFamily="50" charset="-128"/>
                <a:ea typeface="HGPｺﾞｼｯｸM" pitchFamily="50" charset="-128"/>
                <a:cs typeface="+mj-cs"/>
              </a:rPr>
              <a:t>衛星を使った測位システムを活用し、無人トラクターや田植え機などが研究されています。</a:t>
            </a:r>
            <a:endParaRPr lang="en-US" altLang="ja-JP" sz="2400" dirty="0" smtClean="0">
              <a:latin typeface="HGPｺﾞｼｯｸM" pitchFamily="50" charset="-128"/>
              <a:ea typeface="HGPｺﾞｼｯｸM" pitchFamily="50" charset="-128"/>
              <a:cs typeface="+mj-cs"/>
            </a:endParaRPr>
          </a:p>
          <a:p>
            <a:pPr>
              <a:spcBef>
                <a:spcPct val="0"/>
              </a:spcBef>
            </a:pPr>
            <a:endParaRPr lang="en-US" altLang="ja-JP" sz="2400" dirty="0" smtClean="0">
              <a:latin typeface="HGPｺﾞｼｯｸM" pitchFamily="50" charset="-128"/>
              <a:ea typeface="HGPｺﾞｼｯｸM" pitchFamily="50" charset="-128"/>
              <a:cs typeface="+mj-cs"/>
            </a:endParaRPr>
          </a:p>
          <a:p>
            <a:pPr>
              <a:spcBef>
                <a:spcPct val="0"/>
              </a:spcBef>
            </a:pPr>
            <a:r>
              <a:rPr lang="ja-JP" altLang="en-US" sz="2400" dirty="0" smtClean="0">
                <a:latin typeface="HGPｺﾞｼｯｸM" pitchFamily="50" charset="-128"/>
                <a:ea typeface="HGPｺﾞｼｯｸM" pitchFamily="50" charset="-128"/>
                <a:cs typeface="+mj-cs"/>
              </a:rPr>
              <a:t>これが実用化されれば、農地を拡大して収穫量を増やしたり、昼夜問わず作業でき、生産性を高めることができます。</a:t>
            </a: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1784" y="521097"/>
            <a:ext cx="7772400" cy="5140151"/>
          </a:xfrm>
        </p:spPr>
        <p:txBody>
          <a:bodyPr>
            <a:normAutofit/>
          </a:bodyPr>
          <a:lstStyle/>
          <a:p>
            <a:r>
              <a:rPr lang="ja-JP" altLang="en-US" sz="8000" dirty="0" smtClean="0">
                <a:latin typeface="HGPｺﾞｼｯｸE" pitchFamily="50" charset="-128"/>
                <a:ea typeface="HGPｺﾞｼｯｸE" pitchFamily="50" charset="-128"/>
              </a:rPr>
              <a:t>資料</a:t>
            </a:r>
            <a:endParaRPr kumimoji="1" lang="ja-JP" altLang="en-US" sz="8000"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395536" y="692696"/>
            <a:ext cx="8748464" cy="648072"/>
          </a:xfrm>
        </p:spPr>
        <p:txBody>
          <a:bodyPr>
            <a:normAutofit/>
          </a:bodyPr>
          <a:lstStyle/>
          <a:p>
            <a:pPr>
              <a:buNone/>
            </a:pPr>
            <a:r>
              <a:rPr lang="ja-JP" altLang="en-US" sz="3600" dirty="0" smtClean="0">
                <a:latin typeface="HGPｺﾞｼｯｸE" pitchFamily="50" charset="-128"/>
                <a:ea typeface="HGPｺﾞｼｯｸE" pitchFamily="50" charset="-128"/>
              </a:rPr>
              <a:t>動画</a:t>
            </a:r>
            <a:r>
              <a:rPr lang="ja-JP" altLang="en-US" sz="3600" dirty="0" smtClean="0">
                <a:latin typeface="HGPｺﾞｼｯｸE" pitchFamily="50" charset="-128"/>
                <a:ea typeface="HGPｺﾞｼｯｸE" pitchFamily="50" charset="-128"/>
              </a:rPr>
              <a:t>リンク</a:t>
            </a:r>
            <a:endParaRPr kumimoji="1" lang="ja-JP" altLang="en-US" sz="3600" dirty="0">
              <a:latin typeface="HGPｺﾞｼｯｸM" pitchFamily="50" charset="-128"/>
              <a:ea typeface="HGPｺﾞｼｯｸM" pitchFamily="50" charset="-128"/>
            </a:endParaRPr>
          </a:p>
        </p:txBody>
      </p:sp>
      <p:sp>
        <p:nvSpPr>
          <p:cNvPr id="4" name="コンテンツ プレースホルダ 5"/>
          <p:cNvSpPr txBox="1">
            <a:spLocks/>
          </p:cNvSpPr>
          <p:nvPr/>
        </p:nvSpPr>
        <p:spPr>
          <a:xfrm>
            <a:off x="395536" y="1340768"/>
            <a:ext cx="8748464" cy="525658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M" pitchFamily="50" charset="-128"/>
                <a:ea typeface="HGPｺﾞｼｯｸM" pitchFamily="50" charset="-128"/>
                <a:cs typeface="+mn-cs"/>
              </a:rPr>
              <a:t>植物工場の例：</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富士通の低カリウムレタスができるまで</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r>
              <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https://www.youtube.com/watch?v=7Ma6PUdmRas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M" pitchFamily="50" charset="-128"/>
                <a:ea typeface="HGPｺﾞｼｯｸM" pitchFamily="50" charset="-128"/>
                <a:cs typeface="+mn-cs"/>
              </a:rPr>
              <a:t>植物工場の例：</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富士通の会津若松</a:t>
            </a:r>
            <a:r>
              <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Akisai</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やさい工場　　　</a:t>
            </a:r>
            <a:r>
              <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https://www.youtube.com/watch?v=AoFZD-YUb38&amp;list=PLtbAK2xBqyKY3NAOGPwp3Paw9r70Sza8P&amp;index=9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M" pitchFamily="50" charset="-128"/>
                <a:ea typeface="HGPｺﾞｼｯｸM" pitchFamily="50" charset="-128"/>
                <a:cs typeface="+mn-cs"/>
              </a:rPr>
              <a:t>精密農業の例</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r>
              <a:rPr kumimoji="1" lang="en-US" altLang="zh-TW"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[ScienceNews2013]</a:t>
            </a:r>
            <a:r>
              <a:rPr kumimoji="1" lang="zh-TW"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先端技術</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が</a:t>
            </a:r>
            <a:r>
              <a:rPr kumimoji="1" lang="zh-TW"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農業</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を</a:t>
            </a:r>
            <a:r>
              <a:rPr kumimoji="1" lang="zh-TW"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変</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える</a:t>
            </a:r>
            <a:endPar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r>
              <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https://www.youtube.com/watch?v=a3vDn6rNW9s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M" pitchFamily="50" charset="-128"/>
                <a:ea typeface="HGPｺﾞｼｯｸM" pitchFamily="50" charset="-128"/>
                <a:cs typeface="+mn-cs"/>
              </a:rPr>
              <a:t>環境制御システムの例：</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富士通の</a:t>
            </a:r>
            <a:r>
              <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Akisai</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農場</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r>
              <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https://www.youtube.com/watch?v=v5tAjPbFVIU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accent6">
                    <a:lumMod val="75000"/>
                  </a:schemeClr>
                </a:solidFill>
                <a:effectLst/>
                <a:uLnTx/>
                <a:uFillTx/>
                <a:latin typeface="HGPｺﾞｼｯｸM" pitchFamily="50" charset="-128"/>
                <a:ea typeface="HGPｺﾞｼｯｸM" pitchFamily="50" charset="-128"/>
                <a:cs typeface="+mn-cs"/>
              </a:rPr>
              <a:t>ロボット技術活用の例</a:t>
            </a: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農作業アシストスーツ</a:t>
            </a:r>
            <a:endPar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r>
              <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https://www.youtube.com/watch?v=S51DkRIr0kk</a:t>
            </a:r>
          </a:p>
          <a:p>
            <a:pPr marL="342900" indent="-342900">
              <a:spcBef>
                <a:spcPct val="20000"/>
              </a:spcBef>
              <a:defRPr/>
            </a:pPr>
            <a:r>
              <a:rPr lang="ja-JP" altLang="en-US" sz="2400" dirty="0" smtClean="0">
                <a:solidFill>
                  <a:srgbClr val="F79646">
                    <a:lumMod val="75000"/>
                  </a:srgbClr>
                </a:solidFill>
                <a:latin typeface="HGPｺﾞｼｯｸM" pitchFamily="50" charset="-128"/>
                <a:ea typeface="HGPｺﾞｼｯｸM" pitchFamily="50" charset="-128"/>
              </a:rPr>
              <a:t>ロボット技術活用の例</a:t>
            </a:r>
            <a:r>
              <a:rPr lang="ja-JP" altLang="en-US" sz="2400" dirty="0" smtClean="0">
                <a:solidFill>
                  <a:prstClr val="black"/>
                </a:solidFill>
                <a:latin typeface="HGPｺﾞｼｯｸM" pitchFamily="50" charset="-128"/>
                <a:ea typeface="HGPｺﾞｼｯｸM" pitchFamily="50" charset="-128"/>
              </a:rPr>
              <a:t>： イチゴ収穫ロボット</a:t>
            </a:r>
            <a:endParaRPr lang="en-US" altLang="ja-JP" sz="2400" dirty="0" smtClean="0">
              <a:solidFill>
                <a:prstClr val="black"/>
              </a:solidFill>
              <a:latin typeface="HGPｺﾞｼｯｸM" pitchFamily="50" charset="-128"/>
              <a:ea typeface="HGPｺﾞｼｯｸM" pitchFamily="50" charset="-128"/>
            </a:endParaRPr>
          </a:p>
          <a:p>
            <a:pPr marL="342900" lvl="0" indent="-342900">
              <a:spcBef>
                <a:spcPct val="20000"/>
              </a:spcBef>
              <a:defRPr/>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https://www.youtube.com/watch?v=8R_ACd8voV4</a:t>
            </a:r>
            <a:endParaRPr lang="en-US" altLang="ja-JP" sz="2400" dirty="0" smtClean="0">
              <a:solidFill>
                <a:schemeClr val="accent6">
                  <a:lumMod val="75000"/>
                </a:schemeClr>
              </a:solidFill>
              <a:latin typeface="HGPｺﾞｼｯｸM" pitchFamily="50" charset="-128"/>
              <a:ea typeface="HGPｺﾞｼｯｸM" pitchFamily="50" charset="-128"/>
            </a:endParaRPr>
          </a:p>
          <a:p>
            <a:pPr>
              <a:buNone/>
            </a:pPr>
            <a:r>
              <a:rPr lang="ja-JP" altLang="en-US" sz="2400" dirty="0" smtClean="0">
                <a:solidFill>
                  <a:schemeClr val="accent6">
                    <a:lumMod val="75000"/>
                  </a:schemeClr>
                </a:solidFill>
                <a:latin typeface="HGPｺﾞｼｯｸM" pitchFamily="50" charset="-128"/>
                <a:ea typeface="HGPｺﾞｼｯｸM" pitchFamily="50" charset="-128"/>
              </a:rPr>
              <a:t>遠隔飼育・栽培の例</a:t>
            </a:r>
            <a:r>
              <a:rPr lang="ja-JP" altLang="en-US" sz="2400" dirty="0" smtClean="0">
                <a:latin typeface="HGPｺﾞｼｯｸM" pitchFamily="50" charset="-128"/>
                <a:ea typeface="HGPｺﾞｼｯｸM" pitchFamily="50" charset="-128"/>
              </a:rPr>
              <a:t>： </a:t>
            </a:r>
            <a:r>
              <a:rPr lang="en-US" altLang="zh-TW" sz="2300" dirty="0" smtClean="0">
                <a:latin typeface="HGPｺﾞｼｯｸM" pitchFamily="50" charset="-128"/>
                <a:ea typeface="HGPｺﾞｼｯｸM" pitchFamily="50" charset="-128"/>
              </a:rPr>
              <a:t>[ScienceNews2013]ICT</a:t>
            </a:r>
            <a:r>
              <a:rPr lang="ja-JP" altLang="en-US" sz="2300" dirty="0" smtClean="0">
                <a:latin typeface="HGPｺﾞｼｯｸM" pitchFamily="50" charset="-128"/>
                <a:ea typeface="HGPｺﾞｼｯｸM" pitchFamily="50" charset="-128"/>
              </a:rPr>
              <a:t>放牧でスマート畜産</a:t>
            </a:r>
            <a:endParaRPr lang="en-US" altLang="ja-JP" sz="2300" dirty="0" smtClean="0">
              <a:latin typeface="HGPｺﾞｼｯｸM" pitchFamily="50" charset="-128"/>
              <a:ea typeface="HGPｺﾞｼｯｸM" pitchFamily="50" charset="-128"/>
            </a:endParaRPr>
          </a:p>
          <a:p>
            <a:pPr>
              <a:buNone/>
            </a:pPr>
            <a:r>
              <a:rPr lang="ja-JP" altLang="en-US" sz="16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https://www.youtube.com/watch?v=iBFyr4eoTAM</a:t>
            </a:r>
          </a:p>
          <a:p>
            <a:pPr>
              <a:buNone/>
            </a:pPr>
            <a:endParaRPr lang="en-US" altLang="ja-JP" sz="1600" dirty="0" smtClean="0">
              <a:latin typeface="HGPｺﾞｼｯｸM" pitchFamily="50" charset="-128"/>
              <a:ea typeface="HGPｺﾞｼｯｸM" pitchFamily="50" charset="-128"/>
            </a:endParaRPr>
          </a:p>
          <a:p>
            <a:pPr>
              <a:buNone/>
            </a:pPr>
            <a:endParaRPr lang="en-US" altLang="ja-JP" sz="1600" dirty="0" smtClean="0">
              <a:latin typeface="HGPｺﾞｼｯｸM" pitchFamily="50" charset="-128"/>
              <a:ea typeface="HGPｺﾞｼｯｸM"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6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rPr>
              <a:t>　　　</a:t>
            </a:r>
            <a:endPar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2400" b="0" i="0" u="none" strike="noStrike" kern="1200" cap="none" spc="0" normalizeH="0" baseline="0" noProof="0" dirty="0">
              <a:ln>
                <a:noFill/>
              </a:ln>
              <a:solidFill>
                <a:schemeClr val="tx1"/>
              </a:solidFill>
              <a:effectLst/>
              <a:uLnTx/>
              <a:uFillTx/>
              <a:latin typeface="HGPｺﾞｼｯｸM" pitchFamily="50" charset="-128"/>
              <a:ea typeface="HGPｺﾞｼｯｸM" pitchFamily="50"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395536" y="1484784"/>
            <a:ext cx="8748464" cy="5373216"/>
          </a:xfrm>
        </p:spPr>
        <p:txBody>
          <a:bodyPr>
            <a:noAutofit/>
          </a:bodyPr>
          <a:lstStyle/>
          <a:p>
            <a:pPr>
              <a:buNone/>
            </a:pPr>
            <a:r>
              <a:rPr lang="ja-JP" altLang="en-US" sz="2400" dirty="0" smtClean="0">
                <a:solidFill>
                  <a:schemeClr val="accent6">
                    <a:lumMod val="75000"/>
                  </a:schemeClr>
                </a:solidFill>
                <a:latin typeface="HGPｺﾞｼｯｸM" pitchFamily="50" charset="-128"/>
                <a:ea typeface="HGPｺﾞｼｯｸM" pitchFamily="50" charset="-128"/>
              </a:rPr>
              <a:t>自動運転技術の例</a:t>
            </a:r>
            <a:r>
              <a:rPr lang="ja-JP" altLang="en-US" sz="2400" dirty="0" smtClean="0">
                <a:latin typeface="HGPｺﾞｼｯｸM" pitchFamily="50" charset="-128"/>
                <a:ea typeface="HGPｺﾞｼｯｸM" pitchFamily="50" charset="-128"/>
              </a:rPr>
              <a:t>：北の大地でロボット農業動き出す                  </a:t>
            </a:r>
            <a:endParaRPr lang="en-US" altLang="ja-JP" sz="2400" dirty="0" smtClean="0">
              <a:latin typeface="HGPｺﾞｼｯｸM" pitchFamily="50" charset="-128"/>
              <a:ea typeface="HGPｺﾞｼｯｸM" pitchFamily="50" charset="-128"/>
            </a:endParaRPr>
          </a:p>
          <a:p>
            <a:pPr lvl="0">
              <a:buNone/>
            </a:pPr>
            <a:r>
              <a:rPr lang="ja-JP" altLang="en-US" sz="16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 https://www.youtube.com/watch?v=F8ef3Gi4yz0</a:t>
            </a:r>
          </a:p>
          <a:p>
            <a:pPr>
              <a:buNone/>
            </a:pPr>
            <a:r>
              <a:rPr lang="ja-JP" altLang="en-US" sz="2400" dirty="0" smtClean="0">
                <a:solidFill>
                  <a:schemeClr val="accent6">
                    <a:lumMod val="75000"/>
                  </a:schemeClr>
                </a:solidFill>
                <a:latin typeface="HGPｺﾞｼｯｸM" pitchFamily="50" charset="-128"/>
                <a:ea typeface="HGPｺﾞｼｯｸM" pitchFamily="50" charset="-128"/>
              </a:rPr>
              <a:t>自動運転技術の例</a:t>
            </a:r>
            <a:r>
              <a:rPr lang="ja-JP" altLang="en-US" sz="2400" dirty="0" smtClean="0">
                <a:solidFill>
                  <a:srgbClr val="F79646">
                    <a:lumMod val="75000"/>
                  </a:srgbClr>
                </a:solidFill>
                <a:latin typeface="HGPｺﾞｼｯｸM" pitchFamily="50" charset="-128"/>
                <a:ea typeface="HGPｺﾞｼｯｸM" pitchFamily="50" charset="-128"/>
              </a:rPr>
              <a:t>：</a:t>
            </a:r>
            <a:r>
              <a:rPr lang="en-US" altLang="ja-JP" sz="2400" dirty="0" err="1" smtClean="0">
                <a:solidFill>
                  <a:prstClr val="black"/>
                </a:solidFill>
                <a:latin typeface="HGPｺﾞｼｯｸM" pitchFamily="50" charset="-128"/>
                <a:ea typeface="HGPｺﾞｼｯｸM" pitchFamily="50" charset="-128"/>
              </a:rPr>
              <a:t>MIERUka</a:t>
            </a:r>
            <a:r>
              <a:rPr lang="en-US" altLang="ja-JP" sz="2400" dirty="0" smtClean="0">
                <a:solidFill>
                  <a:prstClr val="black"/>
                </a:solidFill>
                <a:latin typeface="HGPｺﾞｼｯｸM" pitchFamily="50" charset="-128"/>
                <a:ea typeface="HGPｺﾞｼｯｸM" pitchFamily="50" charset="-128"/>
              </a:rPr>
              <a:t>? </a:t>
            </a:r>
            <a:r>
              <a:rPr lang="ja-JP" altLang="en-US" sz="2400" dirty="0" smtClean="0">
                <a:solidFill>
                  <a:prstClr val="black"/>
                </a:solidFill>
                <a:latin typeface="HGPｺﾞｼｯｸM" pitchFamily="50" charset="-128"/>
                <a:ea typeface="HGPｺﾞｼｯｸM" pitchFamily="50" charset="-128"/>
              </a:rPr>
              <a:t>衛星が導く農作業ロボットの軌跡</a:t>
            </a:r>
          </a:p>
          <a:p>
            <a:pPr lvl="0">
              <a:buNone/>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https://www.youtube.com/watch?v=2vlc0_dVYbA</a:t>
            </a:r>
          </a:p>
          <a:p>
            <a:pPr lvl="0">
              <a:buNone/>
            </a:pPr>
            <a:endParaRPr lang="en-US" altLang="ja-JP" sz="1600" dirty="0" smtClean="0">
              <a:solidFill>
                <a:prstClr val="black"/>
              </a:solidFill>
              <a:latin typeface="HGPｺﾞｼｯｸM" pitchFamily="50" charset="-128"/>
              <a:ea typeface="HGPｺﾞｼｯｸM" pitchFamily="50" charset="-128"/>
            </a:endParaRPr>
          </a:p>
          <a:p>
            <a:pPr lvl="0">
              <a:buNone/>
            </a:pPr>
            <a:r>
              <a:rPr lang="en-US" altLang="ja-JP" sz="1600" dirty="0" smtClean="0">
                <a:solidFill>
                  <a:prstClr val="black"/>
                </a:solidFill>
                <a:latin typeface="HGPｺﾞｼｯｸM" pitchFamily="50" charset="-128"/>
                <a:ea typeface="HGPｺﾞｼｯｸM" pitchFamily="50" charset="-128"/>
              </a:rPr>
              <a:t>【</a:t>
            </a:r>
            <a:r>
              <a:rPr lang="ja-JP" altLang="en-US" sz="1600" dirty="0" smtClean="0">
                <a:solidFill>
                  <a:prstClr val="black"/>
                </a:solidFill>
                <a:latin typeface="HGPｺﾞｼｯｸM" pitchFamily="50" charset="-128"/>
                <a:ea typeface="HGPｺﾞｼｯｸM" pitchFamily="50" charset="-128"/>
              </a:rPr>
              <a:t>参考</a:t>
            </a:r>
            <a:r>
              <a:rPr lang="en-US" altLang="ja-JP" sz="1600" dirty="0" smtClean="0">
                <a:solidFill>
                  <a:prstClr val="black"/>
                </a:solidFill>
                <a:latin typeface="HGPｺﾞｼｯｸM" pitchFamily="50" charset="-128"/>
                <a:ea typeface="HGPｺﾞｼｯｸM" pitchFamily="50" charset="-128"/>
              </a:rPr>
              <a:t>】</a:t>
            </a:r>
          </a:p>
          <a:p>
            <a:pPr>
              <a:buNone/>
            </a:pPr>
            <a:r>
              <a:rPr lang="ja-JP" altLang="en-US" sz="2400" dirty="0" smtClean="0">
                <a:solidFill>
                  <a:srgbClr val="F79646">
                    <a:lumMod val="75000"/>
                  </a:srgbClr>
                </a:solidFill>
                <a:latin typeface="HGPｺﾞｼｯｸM" pitchFamily="50" charset="-128"/>
                <a:ea typeface="HGPｺﾞｼｯｸM" pitchFamily="50" charset="-128"/>
              </a:rPr>
              <a:t>オランダの農業</a:t>
            </a:r>
            <a:r>
              <a:rPr lang="ja-JP" altLang="en-US" sz="2400" dirty="0" smtClean="0">
                <a:solidFill>
                  <a:prstClr val="black"/>
                </a:solidFill>
                <a:latin typeface="HGPｺﾞｼｯｸM" pitchFamily="50" charset="-128"/>
                <a:ea typeface="HGPｺﾞｼｯｸM" pitchFamily="50" charset="-128"/>
              </a:rPr>
              <a:t>：</a:t>
            </a:r>
            <a:r>
              <a:rPr lang="ja-JP" altLang="en-US" sz="2200" dirty="0" smtClean="0">
                <a:solidFill>
                  <a:prstClr val="black"/>
                </a:solidFill>
                <a:latin typeface="HGPｺﾞｼｯｸM" pitchFamily="50" charset="-128"/>
                <a:ea typeface="HGPｺﾞｼｯｸM" pitchFamily="50" charset="-128"/>
              </a:rPr>
              <a:t>農業革命“スマートアグリ”　　</a:t>
            </a:r>
            <a:r>
              <a:rPr lang="en-US" altLang="ja-JP" sz="1600" dirty="0" smtClean="0">
                <a:solidFill>
                  <a:prstClr val="black"/>
                </a:solidFill>
                <a:latin typeface="HGPｺﾞｼｯｸM" pitchFamily="50" charset="-128"/>
                <a:ea typeface="HGPｺﾞｼｯｸM" pitchFamily="50" charset="-128"/>
              </a:rPr>
              <a:t>※</a:t>
            </a:r>
            <a:r>
              <a:rPr lang="ja-JP" altLang="en-US" sz="1600" dirty="0" smtClean="0">
                <a:solidFill>
                  <a:prstClr val="black"/>
                </a:solidFill>
                <a:latin typeface="HGPｺﾞｼｯｸM" pitchFamily="50" charset="-128"/>
                <a:ea typeface="HGPｺﾞｼｯｸM" pitchFamily="50" charset="-128"/>
              </a:rPr>
              <a:t>ダイジェスト動画あり</a:t>
            </a:r>
            <a:endParaRPr lang="en-US" altLang="ja-JP" sz="1600" dirty="0" smtClean="0">
              <a:solidFill>
                <a:prstClr val="black"/>
              </a:solidFill>
              <a:latin typeface="HGPｺﾞｼｯｸM" pitchFamily="50" charset="-128"/>
              <a:ea typeface="HGPｺﾞｼｯｸM" pitchFamily="50" charset="-128"/>
            </a:endParaRPr>
          </a:p>
          <a:p>
            <a:pPr lvl="0">
              <a:buNone/>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 http://www.nhk.or.jp/gendai/kiroku/detail_3349.html</a:t>
            </a:r>
          </a:p>
          <a:p>
            <a:pPr lvl="0">
              <a:buNone/>
            </a:pPr>
            <a:r>
              <a:rPr lang="ja-JP" altLang="en-US" sz="2400" dirty="0" smtClean="0">
                <a:solidFill>
                  <a:srgbClr val="F79646">
                    <a:lumMod val="75000"/>
                  </a:srgbClr>
                </a:solidFill>
                <a:latin typeface="HGPｺﾞｼｯｸM" pitchFamily="50" charset="-128"/>
                <a:ea typeface="HGPｺﾞｼｯｸM" pitchFamily="50" charset="-128"/>
              </a:rPr>
              <a:t>農業</a:t>
            </a:r>
            <a:r>
              <a:rPr lang="en-US" altLang="ja-JP" sz="2400" dirty="0" smtClean="0">
                <a:solidFill>
                  <a:srgbClr val="F79646">
                    <a:lumMod val="75000"/>
                  </a:srgbClr>
                </a:solidFill>
                <a:latin typeface="HGPｺﾞｼｯｸM" pitchFamily="50" charset="-128"/>
                <a:ea typeface="HGPｺﾞｼｯｸM" pitchFamily="50" charset="-128"/>
              </a:rPr>
              <a:t>×ICT</a:t>
            </a:r>
            <a:r>
              <a:rPr lang="ja-JP" altLang="en-US" sz="2400" dirty="0" smtClean="0">
                <a:solidFill>
                  <a:srgbClr val="F79646">
                    <a:lumMod val="75000"/>
                  </a:srgbClr>
                </a:solidFill>
                <a:latin typeface="HGPｺﾞｼｯｸM" pitchFamily="50" charset="-128"/>
                <a:ea typeface="HGPｺﾞｼｯｸM" pitchFamily="50" charset="-128"/>
              </a:rPr>
              <a:t>：</a:t>
            </a:r>
            <a:r>
              <a:rPr lang="ja-JP" altLang="en-US" sz="2400" dirty="0" smtClean="0">
                <a:solidFill>
                  <a:prstClr val="black"/>
                </a:solidFill>
                <a:latin typeface="HGPｺﾞｼｯｸM" pitchFamily="50" charset="-128"/>
                <a:ea typeface="HGPｺﾞｼｯｸM" pitchFamily="50" charset="-128"/>
              </a:rPr>
              <a:t>未来を創る科学者達（５４）ＩＴ～情報技術が変える農業</a:t>
            </a:r>
          </a:p>
          <a:p>
            <a:pPr lvl="0">
              <a:buNone/>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https://www.youtube.com/watch?v=RBbAVERe-i8</a:t>
            </a:r>
            <a:endParaRPr lang="en-US" altLang="ja-JP" sz="2400" dirty="0" smtClean="0">
              <a:solidFill>
                <a:prstClr val="black"/>
              </a:solidFill>
              <a:latin typeface="HGPｺﾞｼｯｸM" pitchFamily="50" charset="-128"/>
              <a:ea typeface="HGPｺﾞｼｯｸM" pitchFamily="50" charset="-128"/>
            </a:endParaRPr>
          </a:p>
          <a:p>
            <a:pPr lvl="0">
              <a:buNone/>
            </a:pPr>
            <a:r>
              <a:rPr lang="ja-JP" altLang="en-US" sz="2400" dirty="0" smtClean="0">
                <a:solidFill>
                  <a:srgbClr val="F79646">
                    <a:lumMod val="75000"/>
                  </a:srgbClr>
                </a:solidFill>
                <a:latin typeface="HGPｺﾞｼｯｸM" pitchFamily="50" charset="-128"/>
                <a:ea typeface="HGPｺﾞｼｯｸM" pitchFamily="50" charset="-128"/>
              </a:rPr>
              <a:t>農業</a:t>
            </a:r>
            <a:r>
              <a:rPr lang="en-US" altLang="ja-JP" sz="2400" dirty="0" smtClean="0">
                <a:solidFill>
                  <a:srgbClr val="F79646">
                    <a:lumMod val="75000"/>
                  </a:srgbClr>
                </a:solidFill>
                <a:latin typeface="HGPｺﾞｼｯｸM" pitchFamily="50" charset="-128"/>
                <a:ea typeface="HGPｺﾞｼｯｸM" pitchFamily="50" charset="-128"/>
              </a:rPr>
              <a:t>×ICT </a:t>
            </a:r>
            <a:r>
              <a:rPr lang="ja-JP" altLang="en-US" sz="2400" dirty="0" smtClean="0">
                <a:solidFill>
                  <a:srgbClr val="F79646">
                    <a:lumMod val="75000"/>
                  </a:srgbClr>
                </a:solidFill>
                <a:latin typeface="HGPｺﾞｼｯｸM" pitchFamily="50" charset="-128"/>
                <a:ea typeface="HGPｺﾞｼｯｸM" pitchFamily="50" charset="-128"/>
              </a:rPr>
              <a:t>：</a:t>
            </a:r>
            <a:r>
              <a:rPr lang="en-US" altLang="ja-JP" sz="2400" dirty="0" smtClean="0">
                <a:solidFill>
                  <a:prstClr val="black"/>
                </a:solidFill>
                <a:latin typeface="HGPｺﾞｼｯｸM" pitchFamily="50" charset="-128"/>
                <a:ea typeface="HGPｺﾞｼｯｸM" pitchFamily="50" charset="-128"/>
              </a:rPr>
              <a:t>【SCOPE】</a:t>
            </a:r>
            <a:r>
              <a:rPr lang="ja-JP" altLang="en-US" sz="2400" dirty="0" smtClean="0">
                <a:solidFill>
                  <a:prstClr val="black"/>
                </a:solidFill>
                <a:latin typeface="HGPｺﾞｼｯｸM" pitchFamily="50" charset="-128"/>
                <a:ea typeface="HGPｺﾞｼｯｸM" pitchFamily="50" charset="-128"/>
              </a:rPr>
              <a:t>次世代に残す、持続可能な農業目指して</a:t>
            </a:r>
          </a:p>
          <a:p>
            <a:pPr lvl="0">
              <a:buNone/>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https://www.youtube.com/watch?v=UTpmmroMiN0</a:t>
            </a:r>
            <a:endParaRPr lang="en-US" altLang="ja-JP" sz="2400" dirty="0" smtClean="0">
              <a:solidFill>
                <a:prstClr val="black"/>
              </a:solidFill>
              <a:latin typeface="HGPｺﾞｼｯｸM" pitchFamily="50" charset="-128"/>
              <a:ea typeface="HGPｺﾞｼｯｸM" pitchFamily="50" charset="-128"/>
            </a:endParaRPr>
          </a:p>
          <a:p>
            <a:pPr lvl="0">
              <a:buNone/>
            </a:pPr>
            <a:r>
              <a:rPr lang="ja-JP" altLang="en-US" sz="2400" dirty="0" smtClean="0">
                <a:solidFill>
                  <a:srgbClr val="F79646">
                    <a:lumMod val="75000"/>
                  </a:srgbClr>
                </a:solidFill>
                <a:latin typeface="HGPｺﾞｼｯｸM" pitchFamily="50" charset="-128"/>
                <a:ea typeface="HGPｺﾞｼｯｸM" pitchFamily="50" charset="-128"/>
              </a:rPr>
              <a:t>農業</a:t>
            </a:r>
            <a:r>
              <a:rPr lang="en-US" altLang="ja-JP" sz="2400" dirty="0" smtClean="0">
                <a:solidFill>
                  <a:srgbClr val="F79646">
                    <a:lumMod val="75000"/>
                  </a:srgbClr>
                </a:solidFill>
                <a:latin typeface="HGPｺﾞｼｯｸM" pitchFamily="50" charset="-128"/>
                <a:ea typeface="HGPｺﾞｼｯｸM" pitchFamily="50" charset="-128"/>
              </a:rPr>
              <a:t>×</a:t>
            </a:r>
            <a:r>
              <a:rPr lang="ja-JP" altLang="en-US" sz="2400" dirty="0" smtClean="0">
                <a:solidFill>
                  <a:srgbClr val="F79646">
                    <a:lumMod val="75000"/>
                  </a:srgbClr>
                </a:solidFill>
                <a:latin typeface="HGPｺﾞｼｯｸM" pitchFamily="50" charset="-128"/>
                <a:ea typeface="HGPｺﾞｼｯｸM" pitchFamily="50" charset="-128"/>
              </a:rPr>
              <a:t>クラウド</a:t>
            </a:r>
            <a:r>
              <a:rPr lang="ja-JP" altLang="en-US" sz="2400" dirty="0" smtClean="0">
                <a:solidFill>
                  <a:prstClr val="black"/>
                </a:solidFill>
                <a:latin typeface="HGPｺﾞｼｯｸM" pitchFamily="50" charset="-128"/>
                <a:ea typeface="HGPｺﾞｼｯｸM" pitchFamily="50" charset="-128"/>
              </a:rPr>
              <a:t>：</a:t>
            </a:r>
            <a:r>
              <a:rPr lang="ja-JP" altLang="en-US" sz="2200" dirty="0" smtClean="0">
                <a:solidFill>
                  <a:prstClr val="black"/>
                </a:solidFill>
                <a:latin typeface="HGPｺﾞｼｯｸM" pitchFamily="50" charset="-128"/>
                <a:ea typeface="HGPｺﾞｼｯｸM" pitchFamily="50" charset="-128"/>
              </a:rPr>
              <a:t>「あなたの未来に。富士通の技術」</a:t>
            </a:r>
            <a:r>
              <a:rPr lang="en-US" altLang="ja-JP" sz="2200" dirty="0" smtClean="0">
                <a:solidFill>
                  <a:prstClr val="black"/>
                </a:solidFill>
                <a:latin typeface="HGPｺﾞｼｯｸM" pitchFamily="50" charset="-128"/>
                <a:ea typeface="HGPｺﾞｼｯｸM" pitchFamily="50" charset="-128"/>
              </a:rPr>
              <a:t>CM</a:t>
            </a:r>
            <a:r>
              <a:rPr lang="ja-JP" altLang="en-US" sz="2200" dirty="0" smtClean="0">
                <a:solidFill>
                  <a:prstClr val="black"/>
                </a:solidFill>
                <a:latin typeface="HGPｺﾞｼｯｸM" pitchFamily="50" charset="-128"/>
                <a:ea typeface="HGPｺﾞｼｯｸM" pitchFamily="50" charset="-128"/>
              </a:rPr>
              <a:t>　クラウド篇（農業）</a:t>
            </a:r>
            <a:endParaRPr lang="en-US" altLang="ja-JP" sz="2200" dirty="0" smtClean="0">
              <a:solidFill>
                <a:prstClr val="black"/>
              </a:solidFill>
              <a:latin typeface="HGPｺﾞｼｯｸM" pitchFamily="50" charset="-128"/>
              <a:ea typeface="HGPｺﾞｼｯｸM" pitchFamily="50" charset="-128"/>
            </a:endParaRPr>
          </a:p>
          <a:p>
            <a:pPr lvl="0">
              <a:buNone/>
            </a:pP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 https://www.youtube.com/watch?v=Yu0UfQipvcQ</a:t>
            </a:r>
          </a:p>
          <a:p>
            <a:pPr lvl="0">
              <a:buNone/>
            </a:pPr>
            <a:endParaRPr lang="en-US" altLang="ja-JP" sz="1600" dirty="0" smtClean="0">
              <a:solidFill>
                <a:prstClr val="black"/>
              </a:solidFill>
              <a:latin typeface="HGPｺﾞｼｯｸM" pitchFamily="50" charset="-128"/>
              <a:ea typeface="HGPｺﾞｼｯｸM" pitchFamily="50" charset="-128"/>
            </a:endParaRPr>
          </a:p>
          <a:p>
            <a:pPr lvl="0">
              <a:buNone/>
            </a:pPr>
            <a:endParaRPr lang="en-US" altLang="ja-JP" sz="1600" dirty="0" smtClean="0">
              <a:solidFill>
                <a:prstClr val="black"/>
              </a:solidFill>
              <a:latin typeface="HGPｺﾞｼｯｸM" pitchFamily="50" charset="-128"/>
              <a:ea typeface="HGPｺﾞｼｯｸM" pitchFamily="50" charset="-128"/>
            </a:endParaRPr>
          </a:p>
          <a:p>
            <a:pPr lvl="0">
              <a:buNone/>
            </a:pPr>
            <a:endParaRPr kumimoji="1" lang="en-US" altLang="ja-JP" sz="1600" dirty="0" smtClean="0">
              <a:latin typeface="HGPｺﾞｼｯｸM" pitchFamily="50" charset="-128"/>
              <a:ea typeface="HGPｺﾞｼｯｸM" pitchFamily="50" charset="-128"/>
            </a:endParaRPr>
          </a:p>
          <a:p>
            <a:pPr lvl="0">
              <a:buNone/>
            </a:pPr>
            <a:endParaRPr kumimoji="1" lang="ja-JP" altLang="en-US" sz="1600" dirty="0">
              <a:latin typeface="HGPｺﾞｼｯｸM" pitchFamily="50" charset="-128"/>
              <a:ea typeface="HGPｺﾞｼｯｸM" pitchFamily="50" charset="-128"/>
            </a:endParaRPr>
          </a:p>
        </p:txBody>
      </p:sp>
      <p:sp>
        <p:nvSpPr>
          <p:cNvPr id="4" name="コンテンツ プレースホルダ 5"/>
          <p:cNvSpPr txBox="1">
            <a:spLocks/>
          </p:cNvSpPr>
          <p:nvPr/>
        </p:nvSpPr>
        <p:spPr>
          <a:xfrm>
            <a:off x="395536" y="692696"/>
            <a:ext cx="8748464" cy="648072"/>
          </a:xfrm>
          <a:prstGeom prst="rect">
            <a:avLst/>
          </a:prstGeom>
        </p:spPr>
        <p:txBody>
          <a:bodyPr vert="horz" lIns="91440" tIns="45720" rIns="91440" bIns="45720" rtlCol="0">
            <a:normAutofit/>
          </a:bodyPr>
          <a:lstStyle/>
          <a:p>
            <a:pPr>
              <a:buNone/>
            </a:pPr>
            <a:r>
              <a:rPr lang="ja-JP" altLang="en-US" sz="3600" smtClean="0">
                <a:latin typeface="HGPｺﾞｼｯｸE" pitchFamily="50" charset="-128"/>
                <a:ea typeface="HGPｺﾞｼｯｸE" pitchFamily="50" charset="-128"/>
              </a:rPr>
              <a:t>動画リンク</a:t>
            </a:r>
            <a:endParaRPr lang="ja-JP" altLang="en-US" sz="3600" dirty="0">
              <a:latin typeface="HGPｺﾞｼｯｸM" pitchFamily="50" charset="-128"/>
              <a:ea typeface="HGPｺﾞｼｯｸM"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23528" y="2492896"/>
          <a:ext cx="8496944" cy="3024336"/>
        </p:xfrm>
        <a:graphic>
          <a:graphicData uri="http://schemas.openxmlformats.org/drawingml/2006/table">
            <a:tbl>
              <a:tblPr firstRow="1" bandRow="1">
                <a:tableStyleId>{912C8C85-51F0-491E-9774-3900AFEF0FD7}</a:tableStyleId>
              </a:tblPr>
              <a:tblGrid>
                <a:gridCol w="2124236"/>
                <a:gridCol w="2124236"/>
                <a:gridCol w="2124236"/>
                <a:gridCol w="2124236"/>
              </a:tblGrid>
              <a:tr h="1008112">
                <a:tc>
                  <a:txBody>
                    <a:bodyPr/>
                    <a:lstStyle/>
                    <a:p>
                      <a:pPr algn="ctr"/>
                      <a:endParaRPr kumimoji="1" lang="ja-JP" altLang="en-US" sz="2400" b="0" dirty="0">
                        <a:latin typeface="HGPｺﾞｼｯｸE" pitchFamily="50" charset="-128"/>
                        <a:ea typeface="HGPｺﾞｼｯｸE" pitchFamily="50" charset="-128"/>
                      </a:endParaRPr>
                    </a:p>
                  </a:txBody>
                  <a:tcPr anchor="ctr"/>
                </a:tc>
                <a:tc>
                  <a:txBody>
                    <a:bodyPr/>
                    <a:lstStyle/>
                    <a:p>
                      <a:pPr algn="ctr"/>
                      <a:r>
                        <a:rPr kumimoji="1" lang="ja-JP" altLang="en-US" sz="2400" b="0" dirty="0" smtClean="0">
                          <a:latin typeface="HGPｺﾞｼｯｸE" pitchFamily="50" charset="-128"/>
                          <a:ea typeface="HGPｺﾞｼｯｸE" pitchFamily="50" charset="-128"/>
                        </a:rPr>
                        <a:t>農業就業人口</a:t>
                      </a:r>
                      <a:endParaRPr kumimoji="1" lang="ja-JP" altLang="en-US" sz="2400" b="0" dirty="0">
                        <a:latin typeface="HGPｺﾞｼｯｸE" pitchFamily="50" charset="-128"/>
                        <a:ea typeface="HGPｺﾞｼｯｸE" pitchFamily="50" charset="-128"/>
                      </a:endParaRPr>
                    </a:p>
                  </a:txBody>
                  <a:tcPr anchor="ctr"/>
                </a:tc>
                <a:tc>
                  <a:txBody>
                    <a:bodyPr/>
                    <a:lstStyle/>
                    <a:p>
                      <a:pPr algn="ctr"/>
                      <a:r>
                        <a:rPr kumimoji="1" lang="ja-JP" altLang="en-US" sz="2400" b="0" dirty="0" smtClean="0">
                          <a:latin typeface="HGPｺﾞｼｯｸE" pitchFamily="50" charset="-128"/>
                          <a:ea typeface="HGPｺﾞｼｯｸE" pitchFamily="50" charset="-128"/>
                        </a:rPr>
                        <a:t>高齢者の人口</a:t>
                      </a:r>
                      <a:endParaRPr kumimoji="1" lang="ja-JP" altLang="en-US" sz="2400" b="0" dirty="0">
                        <a:latin typeface="HGPｺﾞｼｯｸE" pitchFamily="50" charset="-128"/>
                        <a:ea typeface="HGPｺﾞｼｯｸE" pitchFamily="50" charset="-128"/>
                      </a:endParaRPr>
                    </a:p>
                  </a:txBody>
                  <a:tcPr anchor="ctr"/>
                </a:tc>
                <a:tc>
                  <a:txBody>
                    <a:bodyPr/>
                    <a:lstStyle/>
                    <a:p>
                      <a:pPr algn="ctr"/>
                      <a:r>
                        <a:rPr kumimoji="1" lang="ja-JP" altLang="en-US" sz="2400" b="0" dirty="0" smtClean="0">
                          <a:latin typeface="HGPｺﾞｼｯｸE" pitchFamily="50" charset="-128"/>
                          <a:ea typeface="HGPｺﾞｼｯｸE" pitchFamily="50" charset="-128"/>
                        </a:rPr>
                        <a:t>高齢者の割合</a:t>
                      </a:r>
                      <a:endParaRPr kumimoji="1" lang="ja-JP" altLang="en-US" sz="2400" b="0" dirty="0">
                        <a:latin typeface="HGPｺﾞｼｯｸE" pitchFamily="50" charset="-128"/>
                        <a:ea typeface="HGPｺﾞｼｯｸE" pitchFamily="50" charset="-128"/>
                      </a:endParaRPr>
                    </a:p>
                  </a:txBody>
                  <a:tcPr anchor="ctr"/>
                </a:tc>
              </a:tr>
              <a:tr h="1008112">
                <a:tc>
                  <a:txBody>
                    <a:bodyPr/>
                    <a:lstStyle/>
                    <a:p>
                      <a:pPr algn="ctr"/>
                      <a:r>
                        <a:rPr kumimoji="1" lang="en-US" altLang="ja-JP" dirty="0" smtClean="0">
                          <a:solidFill>
                            <a:schemeClr val="tx1"/>
                          </a:solidFill>
                          <a:latin typeface="HGPｺﾞｼｯｸE" pitchFamily="50" charset="-128"/>
                          <a:ea typeface="HGPｺﾞｼｯｸE" pitchFamily="50" charset="-128"/>
                        </a:rPr>
                        <a:t>1983</a:t>
                      </a:r>
                      <a:r>
                        <a:rPr kumimoji="1" lang="ja-JP" altLang="en-US" dirty="0" smtClean="0">
                          <a:solidFill>
                            <a:schemeClr val="tx1"/>
                          </a:solidFill>
                          <a:latin typeface="HGPｺﾞｼｯｸE" pitchFamily="50" charset="-128"/>
                          <a:ea typeface="HGPｺﾞｼｯｸE" pitchFamily="50" charset="-128"/>
                        </a:rPr>
                        <a:t>年（昭和</a:t>
                      </a:r>
                      <a:r>
                        <a:rPr kumimoji="1" lang="en-US" altLang="ja-JP" dirty="0" smtClean="0">
                          <a:solidFill>
                            <a:schemeClr val="tx1"/>
                          </a:solidFill>
                          <a:latin typeface="HGPｺﾞｼｯｸE" pitchFamily="50" charset="-128"/>
                          <a:ea typeface="HGPｺﾞｼｯｸE" pitchFamily="50" charset="-128"/>
                        </a:rPr>
                        <a:t>58</a:t>
                      </a:r>
                      <a:r>
                        <a:rPr kumimoji="1" lang="ja-JP" altLang="en-US" dirty="0" smtClean="0">
                          <a:solidFill>
                            <a:schemeClr val="tx1"/>
                          </a:solidFill>
                          <a:latin typeface="HGPｺﾞｼｯｸE" pitchFamily="50" charset="-128"/>
                          <a:ea typeface="HGPｺﾞｼｯｸE" pitchFamily="50" charset="-128"/>
                        </a:rPr>
                        <a:t>年）</a:t>
                      </a:r>
                      <a:endParaRPr kumimoji="1" lang="en-US" altLang="ja-JP" dirty="0" smtClean="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chemeClr val="tx1"/>
                          </a:solidFill>
                          <a:latin typeface="HGPｺﾞｼｯｸE" pitchFamily="50" charset="-128"/>
                          <a:ea typeface="HGPｺﾞｼｯｸE" pitchFamily="50" charset="-128"/>
                        </a:rPr>
                        <a:t>646</a:t>
                      </a:r>
                      <a:r>
                        <a:rPr kumimoji="1" lang="ja-JP" altLang="en-US" dirty="0" smtClean="0">
                          <a:solidFill>
                            <a:schemeClr val="tx1"/>
                          </a:solidFill>
                          <a:latin typeface="HGPｺﾞｼｯｸE" pitchFamily="50" charset="-128"/>
                          <a:ea typeface="HGPｺﾞｼｯｸE" pitchFamily="50" charset="-128"/>
                        </a:rPr>
                        <a:t>万人</a:t>
                      </a:r>
                      <a:endParaRPr kumimoji="1" lang="ja-JP" altLang="en-US" dirty="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chemeClr val="tx1"/>
                          </a:solidFill>
                          <a:latin typeface="HGPｺﾞｼｯｸE" pitchFamily="50" charset="-128"/>
                          <a:ea typeface="HGPｺﾞｼｯｸE" pitchFamily="50" charset="-128"/>
                        </a:rPr>
                        <a:t>169</a:t>
                      </a:r>
                      <a:r>
                        <a:rPr kumimoji="1" lang="ja-JP" altLang="en-US" dirty="0" smtClean="0">
                          <a:solidFill>
                            <a:schemeClr val="tx1"/>
                          </a:solidFill>
                          <a:latin typeface="HGPｺﾞｼｯｸE" pitchFamily="50" charset="-128"/>
                          <a:ea typeface="HGPｺﾞｼｯｸE" pitchFamily="50" charset="-128"/>
                        </a:rPr>
                        <a:t>万人</a:t>
                      </a:r>
                      <a:endParaRPr kumimoji="1" lang="ja-JP" altLang="en-US" dirty="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chemeClr val="tx1"/>
                          </a:solidFill>
                          <a:latin typeface="HGPｺﾞｼｯｸE" pitchFamily="50" charset="-128"/>
                          <a:ea typeface="HGPｺﾞｼｯｸE" pitchFamily="50" charset="-128"/>
                        </a:rPr>
                        <a:t>10.7</a:t>
                      </a:r>
                      <a:r>
                        <a:rPr kumimoji="1" lang="ja-JP" altLang="en-US" dirty="0" smtClean="0">
                          <a:solidFill>
                            <a:schemeClr val="tx1"/>
                          </a:solidFill>
                          <a:latin typeface="HGPｺﾞｼｯｸE" pitchFamily="50" charset="-128"/>
                          <a:ea typeface="HGPｺﾞｼｯｸE" pitchFamily="50" charset="-128"/>
                        </a:rPr>
                        <a:t>％</a:t>
                      </a:r>
                      <a:endParaRPr kumimoji="1" lang="ja-JP" altLang="en-US" dirty="0">
                        <a:solidFill>
                          <a:schemeClr val="tx1"/>
                        </a:solidFill>
                        <a:latin typeface="HGPｺﾞｼｯｸE" pitchFamily="50" charset="-128"/>
                        <a:ea typeface="HGPｺﾞｼｯｸE" pitchFamily="50" charset="-128"/>
                      </a:endParaRPr>
                    </a:p>
                  </a:txBody>
                  <a:tcPr anchor="ctr"/>
                </a:tc>
              </a:tr>
              <a:tr h="1008112">
                <a:tc>
                  <a:txBody>
                    <a:bodyPr/>
                    <a:lstStyle/>
                    <a:p>
                      <a:pPr algn="ctr"/>
                      <a:r>
                        <a:rPr kumimoji="1" lang="en-US" altLang="ja-JP" dirty="0" smtClean="0">
                          <a:solidFill>
                            <a:schemeClr val="tx1"/>
                          </a:solidFill>
                          <a:latin typeface="HGPｺﾞｼｯｸE" pitchFamily="50" charset="-128"/>
                          <a:ea typeface="HGPｺﾞｼｯｸE" pitchFamily="50" charset="-128"/>
                        </a:rPr>
                        <a:t>2013</a:t>
                      </a:r>
                      <a:r>
                        <a:rPr kumimoji="1" lang="ja-JP" altLang="en-US" dirty="0" smtClean="0">
                          <a:solidFill>
                            <a:schemeClr val="tx1"/>
                          </a:solidFill>
                          <a:latin typeface="HGPｺﾞｼｯｸE" pitchFamily="50" charset="-128"/>
                          <a:ea typeface="HGPｺﾞｼｯｸE" pitchFamily="50" charset="-128"/>
                        </a:rPr>
                        <a:t>年（平成</a:t>
                      </a:r>
                      <a:r>
                        <a:rPr kumimoji="1" lang="en-US" altLang="ja-JP" dirty="0" smtClean="0">
                          <a:solidFill>
                            <a:schemeClr val="tx1"/>
                          </a:solidFill>
                          <a:latin typeface="HGPｺﾞｼｯｸE" pitchFamily="50" charset="-128"/>
                          <a:ea typeface="HGPｺﾞｼｯｸE" pitchFamily="50" charset="-128"/>
                        </a:rPr>
                        <a:t>25</a:t>
                      </a:r>
                      <a:r>
                        <a:rPr kumimoji="1" lang="ja-JP" altLang="en-US" dirty="0" smtClean="0">
                          <a:solidFill>
                            <a:schemeClr val="tx1"/>
                          </a:solidFill>
                          <a:latin typeface="HGPｺﾞｼｯｸE" pitchFamily="50" charset="-128"/>
                          <a:ea typeface="HGPｺﾞｼｯｸE" pitchFamily="50" charset="-128"/>
                        </a:rPr>
                        <a:t>年）</a:t>
                      </a:r>
                      <a:endParaRPr kumimoji="1" lang="ja-JP" altLang="en-US" dirty="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chemeClr val="tx1"/>
                          </a:solidFill>
                          <a:latin typeface="HGPｺﾞｼｯｸE" pitchFamily="50" charset="-128"/>
                          <a:ea typeface="HGPｺﾞｼｯｸE" pitchFamily="50" charset="-128"/>
                        </a:rPr>
                        <a:t>239</a:t>
                      </a:r>
                      <a:r>
                        <a:rPr kumimoji="1" lang="ja-JP" altLang="en-US" dirty="0" smtClean="0">
                          <a:solidFill>
                            <a:schemeClr val="tx1"/>
                          </a:solidFill>
                          <a:latin typeface="HGPｺﾞｼｯｸE" pitchFamily="50" charset="-128"/>
                          <a:ea typeface="HGPｺﾞｼｯｸE" pitchFamily="50" charset="-128"/>
                        </a:rPr>
                        <a:t>万人</a:t>
                      </a:r>
                      <a:endParaRPr kumimoji="1" lang="ja-JP" altLang="en-US" dirty="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chemeClr val="tx1"/>
                          </a:solidFill>
                          <a:latin typeface="HGPｺﾞｼｯｸE" pitchFamily="50" charset="-128"/>
                          <a:ea typeface="HGPｺﾞｼｯｸE" pitchFamily="50" charset="-128"/>
                        </a:rPr>
                        <a:t>148</a:t>
                      </a:r>
                      <a:r>
                        <a:rPr kumimoji="1" lang="ja-JP" altLang="en-US" dirty="0" smtClean="0">
                          <a:solidFill>
                            <a:schemeClr val="tx1"/>
                          </a:solidFill>
                          <a:latin typeface="HGPｺﾞｼｯｸE" pitchFamily="50" charset="-128"/>
                          <a:ea typeface="HGPｺﾞｼｯｸE" pitchFamily="50" charset="-128"/>
                        </a:rPr>
                        <a:t>万人</a:t>
                      </a:r>
                      <a:endParaRPr kumimoji="1" lang="ja-JP" altLang="en-US" dirty="0">
                        <a:solidFill>
                          <a:schemeClr val="tx1"/>
                        </a:solidFill>
                        <a:latin typeface="HGPｺﾞｼｯｸE" pitchFamily="50" charset="-128"/>
                        <a:ea typeface="HGPｺﾞｼｯｸE" pitchFamily="50" charset="-128"/>
                      </a:endParaRPr>
                    </a:p>
                  </a:txBody>
                  <a:tcPr anchor="ctr"/>
                </a:tc>
                <a:tc>
                  <a:txBody>
                    <a:bodyPr/>
                    <a:lstStyle/>
                    <a:p>
                      <a:pPr algn="ctr"/>
                      <a:r>
                        <a:rPr kumimoji="1" lang="en-US" altLang="ja-JP" sz="3200" dirty="0" smtClean="0">
                          <a:solidFill>
                            <a:srgbClr val="FF0000"/>
                          </a:solidFill>
                          <a:latin typeface="HGPｺﾞｼｯｸE" pitchFamily="50" charset="-128"/>
                          <a:ea typeface="HGPｺﾞｼｯｸE" pitchFamily="50" charset="-128"/>
                        </a:rPr>
                        <a:t>61.9</a:t>
                      </a:r>
                      <a:r>
                        <a:rPr kumimoji="1" lang="ja-JP" altLang="en-US" dirty="0" smtClean="0">
                          <a:solidFill>
                            <a:srgbClr val="FF0000"/>
                          </a:solidFill>
                          <a:latin typeface="HGPｺﾞｼｯｸE" pitchFamily="50" charset="-128"/>
                          <a:ea typeface="HGPｺﾞｼｯｸE" pitchFamily="50" charset="-128"/>
                        </a:rPr>
                        <a:t>％</a:t>
                      </a:r>
                      <a:endParaRPr kumimoji="1" lang="ja-JP" altLang="en-US" dirty="0">
                        <a:solidFill>
                          <a:srgbClr val="FF0000"/>
                        </a:solidFill>
                        <a:latin typeface="HGPｺﾞｼｯｸE" pitchFamily="50" charset="-128"/>
                        <a:ea typeface="HGPｺﾞｼｯｸE" pitchFamily="50" charset="-128"/>
                      </a:endParaRPr>
                    </a:p>
                  </a:txBody>
                  <a:tcPr anchor="ctr"/>
                </a:tc>
              </a:tr>
            </a:tbl>
          </a:graphicData>
        </a:graphic>
      </p:graphicFrame>
      <p:sp>
        <p:nvSpPr>
          <p:cNvPr id="5" name="円形吹き出し 4"/>
          <p:cNvSpPr/>
          <p:nvPr/>
        </p:nvSpPr>
        <p:spPr>
          <a:xfrm>
            <a:off x="5652120" y="5373216"/>
            <a:ext cx="2304256" cy="1196752"/>
          </a:xfrm>
          <a:prstGeom prst="wedgeEllipseCallout">
            <a:avLst>
              <a:gd name="adj1" fmla="val 18100"/>
              <a:gd name="adj2" fmla="val -58868"/>
            </a:avLst>
          </a:prstGeom>
          <a:solidFill>
            <a:schemeClr val="bg1"/>
          </a:solidFill>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コンテンツ プレースホルダ 2"/>
          <p:cNvSpPr txBox="1">
            <a:spLocks/>
          </p:cNvSpPr>
          <p:nvPr/>
        </p:nvSpPr>
        <p:spPr>
          <a:xfrm>
            <a:off x="5652120" y="5589240"/>
            <a:ext cx="2376264" cy="891480"/>
          </a:xfrm>
          <a:prstGeom prst="rect">
            <a:avLst/>
          </a:prstGeom>
        </p:spPr>
        <p:txBody>
          <a:bodyPr vert="horz" lIns="91440" tIns="45720" rIns="91440" bIns="45720" rtlCol="0">
            <a:noAutofit/>
          </a:bodyPr>
          <a:lstStyle/>
          <a:p>
            <a:pPr algn="ctr">
              <a:lnSpc>
                <a:spcPct val="90000"/>
              </a:lnSpc>
              <a:spcBef>
                <a:spcPct val="20000"/>
              </a:spcBef>
            </a:pPr>
            <a:r>
              <a:rPr lang="ja-JP" altLang="en-US" sz="2400" dirty="0" smtClean="0">
                <a:latin typeface="HGPｺﾞｼｯｸM" pitchFamily="50" charset="-128"/>
                <a:ea typeface="HGPｺﾞｼｯｸM" pitchFamily="50" charset="-128"/>
              </a:rPr>
              <a:t>５人</a:t>
            </a:r>
            <a:r>
              <a:rPr lang="ja-JP" altLang="en-US" dirty="0" smtClean="0">
                <a:latin typeface="HGPｺﾞｼｯｸM" pitchFamily="50" charset="-128"/>
                <a:ea typeface="HGPｺﾞｼｯｸM" pitchFamily="50" charset="-128"/>
              </a:rPr>
              <a:t>に</a:t>
            </a:r>
            <a:r>
              <a:rPr lang="ja-JP" altLang="en-US" sz="2400" dirty="0" smtClean="0">
                <a:latin typeface="HGPｺﾞｼｯｸM" pitchFamily="50" charset="-128"/>
                <a:ea typeface="HGPｺﾞｼｯｸM" pitchFamily="50" charset="-128"/>
              </a:rPr>
              <a:t>３人</a:t>
            </a:r>
            <a:r>
              <a:rPr lang="ja-JP" altLang="en-US" dirty="0" smtClean="0">
                <a:latin typeface="HGPｺﾞｼｯｸM" pitchFamily="50" charset="-128"/>
                <a:ea typeface="HGPｺﾞｼｯｸM" pitchFamily="50" charset="-128"/>
              </a:rPr>
              <a:t>が</a:t>
            </a:r>
            <a:endParaRPr lang="en-US" altLang="ja-JP" dirty="0" smtClean="0">
              <a:latin typeface="HGPｺﾞｼｯｸM" pitchFamily="50" charset="-128"/>
              <a:ea typeface="HGPｺﾞｼｯｸM" pitchFamily="50" charset="-128"/>
            </a:endParaRPr>
          </a:p>
          <a:p>
            <a:pPr algn="ctr">
              <a:lnSpc>
                <a:spcPct val="90000"/>
              </a:lnSpc>
              <a:spcBef>
                <a:spcPct val="20000"/>
              </a:spcBef>
            </a:pPr>
            <a:r>
              <a:rPr lang="en-US" altLang="ja-JP" sz="2400" dirty="0" smtClean="0">
                <a:latin typeface="HGPｺﾞｼｯｸM" pitchFamily="50" charset="-128"/>
                <a:ea typeface="HGPｺﾞｼｯｸM" pitchFamily="50" charset="-128"/>
              </a:rPr>
              <a:t>65</a:t>
            </a:r>
            <a:r>
              <a:rPr lang="ja-JP" altLang="en-US" sz="2400" dirty="0" smtClean="0">
                <a:latin typeface="HGPｺﾞｼｯｸM" pitchFamily="50" charset="-128"/>
                <a:ea typeface="HGPｺﾞｼｯｸM" pitchFamily="50" charset="-128"/>
              </a:rPr>
              <a:t>歳以上</a:t>
            </a:r>
            <a:endParaRPr kumimoji="1" lang="ja-JP" altLang="en-US" sz="2400" b="0"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sp>
        <p:nvSpPr>
          <p:cNvPr id="9" name="タイトル 1"/>
          <p:cNvSpPr txBox="1">
            <a:spLocks/>
          </p:cNvSpPr>
          <p:nvPr/>
        </p:nvSpPr>
        <p:spPr>
          <a:xfrm>
            <a:off x="2123728" y="836712"/>
            <a:ext cx="6624736" cy="1080120"/>
          </a:xfrm>
          <a:prstGeom prst="rect">
            <a:avLst/>
          </a:prstGeom>
        </p:spPr>
        <p:txBody>
          <a:bodyPr vert="horz" lIns="91440" tIns="45720" rIns="91440" bIns="45720" rtlCol="0" anchor="t" anchorCtr="0">
            <a:normAutofit fontScale="92500"/>
          </a:bodyPr>
          <a:lstStyle/>
          <a:p>
            <a:pPr lvl="0">
              <a:spcBef>
                <a:spcPct val="0"/>
              </a:spcBef>
            </a:pPr>
            <a:r>
              <a:rPr lang="ja-JP" altLang="en-US" sz="6000" dirty="0" smtClean="0">
                <a:latin typeface="HGPｺﾞｼｯｸE" pitchFamily="50" charset="-128"/>
                <a:ea typeface="HGPｺﾞｼｯｸE" pitchFamily="50" charset="-128"/>
              </a:rPr>
              <a:t>農業従事者の高齢化</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0" name="円/楕円 9"/>
          <p:cNvSpPr/>
          <p:nvPr/>
        </p:nvSpPr>
        <p:spPr>
          <a:xfrm>
            <a:off x="467544" y="620688"/>
            <a:ext cx="1512168" cy="1512168"/>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467544" y="980728"/>
            <a:ext cx="1512168" cy="830997"/>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農業の</a:t>
            </a:r>
            <a:endParaRPr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課題</a:t>
            </a:r>
            <a:endParaRPr kumimoji="1" lang="ja-JP" altLang="en-US" sz="2400" dirty="0">
              <a:solidFill>
                <a:schemeClr val="bg1"/>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2348880"/>
            <a:ext cx="9144000" cy="3672408"/>
          </a:xfrm>
          <a:prstGeom prst="rect">
            <a:avLst/>
          </a:prstGeom>
        </p:spPr>
        <p:txBody>
          <a:bodyPr vert="horz" lIns="91440" tIns="45720" rIns="91440" bIns="45720" rtlCol="0" anchor="t" anchorCtr="0">
            <a:normAutofit/>
          </a:bodyPr>
          <a:lstStyle/>
          <a:p>
            <a:pPr algn="ctr">
              <a:spcBef>
                <a:spcPct val="0"/>
              </a:spcBef>
            </a:pPr>
            <a:r>
              <a:rPr lang="ja-JP" altLang="en-US" sz="3200" dirty="0" smtClean="0">
                <a:solidFill>
                  <a:prstClr val="black"/>
                </a:solidFill>
                <a:latin typeface="HGPｺﾞｼｯｸE" pitchFamily="50" charset="-128"/>
                <a:ea typeface="HGPｺﾞｼｯｸE" pitchFamily="50" charset="-128"/>
                <a:cs typeface="+mj-cs"/>
              </a:rPr>
              <a:t>農産物の関税が撤廃され，</a:t>
            </a:r>
            <a:endParaRPr lang="en-US" altLang="ja-JP" sz="3200" dirty="0" smtClean="0">
              <a:solidFill>
                <a:prstClr val="black"/>
              </a:solidFill>
              <a:latin typeface="HGPｺﾞｼｯｸE" pitchFamily="50" charset="-128"/>
              <a:ea typeface="HGPｺﾞｼｯｸE" pitchFamily="50" charset="-128"/>
              <a:cs typeface="+mj-cs"/>
            </a:endParaRPr>
          </a:p>
          <a:p>
            <a:pPr algn="ctr">
              <a:spcBef>
                <a:spcPct val="0"/>
              </a:spcBef>
            </a:pPr>
            <a:r>
              <a:rPr lang="ja-JP" altLang="en-US" sz="3200" dirty="0" smtClean="0">
                <a:solidFill>
                  <a:prstClr val="black"/>
                </a:solidFill>
                <a:latin typeface="HGPｺﾞｼｯｸE" pitchFamily="50" charset="-128"/>
                <a:ea typeface="HGPｺﾞｼｯｸE" pitchFamily="50" charset="-128"/>
                <a:cs typeface="+mj-cs"/>
              </a:rPr>
              <a:t>海外の安い農作物との競争に。</a:t>
            </a:r>
            <a:endParaRPr lang="en-US" altLang="ja-JP" sz="3200" dirty="0" smtClean="0">
              <a:solidFill>
                <a:prstClr val="black"/>
              </a:solidFill>
              <a:latin typeface="HGPｺﾞｼｯｸE" pitchFamily="50" charset="-128"/>
              <a:ea typeface="HGPｺﾞｼｯｸE" pitchFamily="50" charset="-128"/>
              <a:cs typeface="+mj-cs"/>
            </a:endParaRPr>
          </a:p>
          <a:p>
            <a:pPr algn="ctr">
              <a:spcBef>
                <a:spcPct val="0"/>
              </a:spcBef>
            </a:pPr>
            <a:r>
              <a:rPr lang="ja-JP" altLang="en-US" sz="4800" dirty="0" smtClean="0">
                <a:solidFill>
                  <a:schemeClr val="accent6">
                    <a:lumMod val="75000"/>
                  </a:schemeClr>
                </a:solidFill>
                <a:latin typeface="HGPｺﾞｼｯｸE" pitchFamily="50" charset="-128"/>
                <a:ea typeface="HGPｺﾞｼｯｸE" pitchFamily="50" charset="-128"/>
                <a:cs typeface="+mj-cs"/>
              </a:rPr>
              <a:t>コストのかからない農業が</a:t>
            </a:r>
            <a:endParaRPr lang="en-US" altLang="ja-JP" sz="4800" dirty="0" smtClean="0">
              <a:solidFill>
                <a:schemeClr val="accent6">
                  <a:lumMod val="75000"/>
                </a:schemeClr>
              </a:solidFill>
              <a:latin typeface="HGPｺﾞｼｯｸE" pitchFamily="50" charset="-128"/>
              <a:ea typeface="HGPｺﾞｼｯｸE" pitchFamily="50" charset="-128"/>
              <a:cs typeface="+mj-cs"/>
            </a:endParaRPr>
          </a:p>
          <a:p>
            <a:pPr algn="ctr">
              <a:spcBef>
                <a:spcPct val="0"/>
              </a:spcBef>
            </a:pPr>
            <a:r>
              <a:rPr lang="ja-JP" altLang="en-US" sz="4800" dirty="0" smtClean="0">
                <a:solidFill>
                  <a:schemeClr val="accent6">
                    <a:lumMod val="75000"/>
                  </a:schemeClr>
                </a:solidFill>
                <a:latin typeface="HGPｺﾞｼｯｸE" pitchFamily="50" charset="-128"/>
                <a:ea typeface="HGPｺﾞｼｯｸE" pitchFamily="50" charset="-128"/>
                <a:cs typeface="+mj-cs"/>
              </a:rPr>
              <a:t>求められる</a:t>
            </a:r>
            <a:endParaRPr lang="en-US" altLang="ja-JP" sz="4800" dirty="0" smtClean="0">
              <a:solidFill>
                <a:schemeClr val="accent6">
                  <a:lumMod val="75000"/>
                </a:schemeClr>
              </a:solidFill>
              <a:latin typeface="HGPｺﾞｼｯｸE" pitchFamily="50" charset="-128"/>
              <a:ea typeface="HGPｺﾞｼｯｸE" pitchFamily="50" charset="-128"/>
              <a:cs typeface="+mj-cs"/>
            </a:endParaRPr>
          </a:p>
          <a:p>
            <a:pPr algn="ctr">
              <a:spcBef>
                <a:spcPct val="0"/>
              </a:spcBef>
            </a:pPr>
            <a:endParaRPr lang="en-US" altLang="ja-JP" sz="3200" dirty="0" smtClean="0">
              <a:solidFill>
                <a:prstClr val="black"/>
              </a:solidFill>
              <a:latin typeface="HGPｺﾞｼｯｸE" pitchFamily="50" charset="-128"/>
              <a:ea typeface="HGPｺﾞｼｯｸE" pitchFamily="50" charset="-128"/>
              <a:cs typeface="+mj-cs"/>
            </a:endParaRPr>
          </a:p>
          <a:p>
            <a:pPr algn="ctr">
              <a:spcBef>
                <a:spcPct val="0"/>
              </a:spcBef>
            </a:pPr>
            <a:r>
              <a:rPr lang="en-US" altLang="ja-JP" sz="3200" dirty="0" smtClean="0">
                <a:solidFill>
                  <a:prstClr val="black"/>
                </a:solidFill>
                <a:latin typeface="HGPｺﾞｼｯｸM" pitchFamily="50" charset="-128"/>
                <a:ea typeface="HGPｺﾞｼｯｸM" pitchFamily="50" charset="-128"/>
              </a:rPr>
              <a:t>TPP</a:t>
            </a:r>
            <a:r>
              <a:rPr lang="ja-JP" altLang="en-US" sz="3200" dirty="0" smtClean="0">
                <a:solidFill>
                  <a:prstClr val="black"/>
                </a:solidFill>
                <a:latin typeface="HGPｺﾞｼｯｸM" pitchFamily="50" charset="-128"/>
                <a:ea typeface="HGPｺﾞｼｯｸM" pitchFamily="50" charset="-128"/>
              </a:rPr>
              <a:t>とは？</a:t>
            </a:r>
            <a:r>
              <a:rPr lang="en-US" altLang="ja-JP" sz="3200" dirty="0" smtClean="0">
                <a:solidFill>
                  <a:prstClr val="black"/>
                </a:solidFill>
                <a:latin typeface="HGPｺﾞｼｯｸM" pitchFamily="50" charset="-128"/>
                <a:ea typeface="HGPｺﾞｼｯｸM" pitchFamily="50" charset="-128"/>
              </a:rPr>
              <a:t>…</a:t>
            </a:r>
            <a:r>
              <a:rPr lang="ja-JP" altLang="en-US" sz="3200" dirty="0" smtClean="0">
                <a:solidFill>
                  <a:prstClr val="black"/>
                </a:solidFill>
                <a:latin typeface="HGPｺﾞｼｯｸM" pitchFamily="50" charset="-128"/>
                <a:ea typeface="HGPｺﾞｼｯｸM" pitchFamily="50" charset="-128"/>
              </a:rPr>
              <a:t>環太平洋戦略的経済連携協定の略。</a:t>
            </a:r>
            <a:endParaRPr lang="en-US" altLang="ja-JP" sz="3200" dirty="0" smtClean="0">
              <a:solidFill>
                <a:prstClr val="black"/>
              </a:solidFill>
              <a:latin typeface="HGPｺﾞｼｯｸM" pitchFamily="50" charset="-128"/>
              <a:ea typeface="HGPｺﾞｼｯｸM" pitchFamily="50" charset="-128"/>
            </a:endParaRPr>
          </a:p>
          <a:p>
            <a:pPr algn="ctr">
              <a:spcBef>
                <a:spcPct val="0"/>
              </a:spcBef>
            </a:pPr>
            <a:endParaRPr lang="en-US" altLang="ja-JP" sz="3200" dirty="0" smtClean="0">
              <a:solidFill>
                <a:prstClr val="black"/>
              </a:solidFill>
              <a:latin typeface="HGPｺﾞｼｯｸE" pitchFamily="50" charset="-128"/>
              <a:ea typeface="HGPｺﾞｼｯｸE" pitchFamily="50" charset="-128"/>
              <a:cs typeface="+mj-cs"/>
            </a:endParaRPr>
          </a:p>
        </p:txBody>
      </p:sp>
      <p:sp>
        <p:nvSpPr>
          <p:cNvPr id="4" name="タイトル 1"/>
          <p:cNvSpPr txBox="1">
            <a:spLocks/>
          </p:cNvSpPr>
          <p:nvPr/>
        </p:nvSpPr>
        <p:spPr>
          <a:xfrm>
            <a:off x="2123728" y="836712"/>
            <a:ext cx="7020272" cy="1080120"/>
          </a:xfrm>
          <a:prstGeom prst="rect">
            <a:avLst/>
          </a:prstGeom>
        </p:spPr>
        <p:txBody>
          <a:bodyPr vert="horz" lIns="91440" tIns="45720" rIns="91440" bIns="45720" rtlCol="0" anchor="t" anchorCtr="0">
            <a:normAutofit fontScale="92500"/>
          </a:bodyPr>
          <a:lstStyle/>
          <a:p>
            <a:pPr lvl="0">
              <a:spcBef>
                <a:spcPct val="0"/>
              </a:spcBef>
            </a:pPr>
            <a:r>
              <a:rPr lang="en-US" altLang="ja-JP" sz="6000" dirty="0" smtClean="0">
                <a:latin typeface="HGPｺﾞｼｯｸE" pitchFamily="50" charset="-128"/>
                <a:ea typeface="HGPｺﾞｼｯｸE" pitchFamily="50" charset="-128"/>
              </a:rPr>
              <a:t>TPP</a:t>
            </a:r>
            <a:r>
              <a:rPr lang="ja-JP" altLang="en-US" sz="6000" dirty="0" smtClean="0">
                <a:latin typeface="HGPｺﾞｼｯｸE" pitchFamily="50" charset="-128"/>
                <a:ea typeface="HGPｺﾞｼｯｸE" pitchFamily="50" charset="-128"/>
              </a:rPr>
              <a:t>に参加すると</a:t>
            </a:r>
            <a:r>
              <a:rPr lang="en-US" altLang="ja-JP" sz="6000" dirty="0" smtClean="0">
                <a:latin typeface="HGPｺﾞｼｯｸE" pitchFamily="50" charset="-128"/>
                <a:ea typeface="HGPｺﾞｼｯｸE" pitchFamily="50" charset="-128"/>
              </a:rPr>
              <a:t>……</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5" name="円/楕円 4"/>
          <p:cNvSpPr/>
          <p:nvPr/>
        </p:nvSpPr>
        <p:spPr>
          <a:xfrm>
            <a:off x="467544" y="620688"/>
            <a:ext cx="1512168" cy="1512168"/>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67544" y="980728"/>
            <a:ext cx="1512168" cy="830997"/>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農業の</a:t>
            </a:r>
            <a:endParaRPr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課題</a:t>
            </a:r>
            <a:endParaRPr kumimoji="1" lang="ja-JP" altLang="en-US" sz="2400" dirty="0">
              <a:solidFill>
                <a:schemeClr val="bg1"/>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1656184"/>
          </a:xfrm>
        </p:spPr>
        <p:txBody>
          <a:bodyPr anchor="t" anchorCtr="0">
            <a:normAutofit/>
          </a:bodyPr>
          <a:lstStyle/>
          <a:p>
            <a:r>
              <a:rPr lang="ja-JP" altLang="en-US" sz="4000" dirty="0" smtClean="0">
                <a:solidFill>
                  <a:prstClr val="black"/>
                </a:solidFill>
                <a:latin typeface="HGPｺﾞｼｯｸE" pitchFamily="50" charset="-128"/>
                <a:ea typeface="HGPｺﾞｼｯｸE" pitchFamily="50" charset="-128"/>
              </a:rPr>
              <a:t>農業</a:t>
            </a:r>
            <a:r>
              <a:rPr lang="ja-JP" altLang="en-US" sz="3200" dirty="0" smtClean="0">
                <a:solidFill>
                  <a:prstClr val="black"/>
                </a:solidFill>
                <a:latin typeface="HGPｺﾞｼｯｸE" pitchFamily="50" charset="-128"/>
                <a:ea typeface="HGPｺﾞｼｯｸE" pitchFamily="50" charset="-128"/>
              </a:rPr>
              <a:t>が抱える</a:t>
            </a:r>
            <a:r>
              <a:rPr lang="ja-JP" altLang="en-US" sz="4000" dirty="0" smtClean="0">
                <a:solidFill>
                  <a:schemeClr val="accent6">
                    <a:lumMod val="75000"/>
                  </a:schemeClr>
                </a:solidFill>
                <a:latin typeface="HGPｺﾞｼｯｸE" pitchFamily="50" charset="-128"/>
                <a:ea typeface="HGPｺﾞｼｯｸE" pitchFamily="50" charset="-128"/>
              </a:rPr>
              <a:t>課題</a:t>
            </a:r>
            <a:r>
              <a:rPr lang="ja-JP" altLang="en-US" sz="3200" dirty="0" smtClean="0">
                <a:solidFill>
                  <a:prstClr val="black"/>
                </a:solidFill>
                <a:latin typeface="HGPｺﾞｼｯｸE" pitchFamily="50" charset="-128"/>
                <a:ea typeface="HGPｺﾞｼｯｸE" pitchFamily="50" charset="-128"/>
              </a:rPr>
              <a:t>と</a:t>
            </a:r>
            <a:r>
              <a:rPr lang="ja-JP" altLang="en-US" sz="4000" dirty="0" smtClean="0">
                <a:solidFill>
                  <a:schemeClr val="accent6">
                    <a:lumMod val="75000"/>
                  </a:schemeClr>
                </a:solidFill>
                <a:latin typeface="HGPｺﾞｼｯｸE" pitchFamily="50" charset="-128"/>
                <a:ea typeface="HGPｺﾞｼｯｸE" pitchFamily="50" charset="-128"/>
              </a:rPr>
              <a:t>対策</a:t>
            </a:r>
            <a:r>
              <a:rPr lang="en-US" altLang="ja-JP" sz="4000" dirty="0" smtClean="0">
                <a:solidFill>
                  <a:prstClr val="black"/>
                </a:solidFill>
                <a:latin typeface="HGPｺﾞｼｯｸE" pitchFamily="50" charset="-128"/>
                <a:ea typeface="HGPｺﾞｼｯｸE" pitchFamily="50" charset="-128"/>
              </a:rPr>
              <a:t/>
            </a:r>
            <a:br>
              <a:rPr lang="en-US" altLang="ja-JP" sz="4000" dirty="0" smtClean="0">
                <a:solidFill>
                  <a:prstClr val="black"/>
                </a:solidFill>
                <a:latin typeface="HGPｺﾞｼｯｸE" pitchFamily="50" charset="-128"/>
                <a:ea typeface="HGPｺﾞｼｯｸE" pitchFamily="50" charset="-128"/>
              </a:rPr>
            </a:br>
            <a:endParaRPr kumimoji="1" lang="ja-JP" altLang="en-US" sz="4000" dirty="0">
              <a:solidFill>
                <a:schemeClr val="accent6">
                  <a:lumMod val="75000"/>
                </a:schemeClr>
              </a:solidFill>
              <a:latin typeface="HGPｺﾞｼｯｸE" pitchFamily="50" charset="-128"/>
              <a:ea typeface="HGPｺﾞｼｯｸE" pitchFamily="50" charset="-128"/>
            </a:endParaRPr>
          </a:p>
        </p:txBody>
      </p:sp>
      <p:graphicFrame>
        <p:nvGraphicFramePr>
          <p:cNvPr id="17" name="表 16"/>
          <p:cNvGraphicFramePr>
            <a:graphicFrameLocks noGrp="1"/>
          </p:cNvGraphicFramePr>
          <p:nvPr/>
        </p:nvGraphicFramePr>
        <p:xfrm>
          <a:off x="323529" y="1628800"/>
          <a:ext cx="8568953" cy="4608511"/>
        </p:xfrm>
        <a:graphic>
          <a:graphicData uri="http://schemas.openxmlformats.org/drawingml/2006/table">
            <a:tbl>
              <a:tblPr firstRow="1" bandRow="1">
                <a:tableStyleId>{10A1B5D5-9B99-4C35-A422-299274C87663}</a:tableStyleId>
              </a:tblPr>
              <a:tblGrid>
                <a:gridCol w="1257828"/>
                <a:gridCol w="3616255"/>
                <a:gridCol w="3694870"/>
              </a:tblGrid>
              <a:tr h="963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n-cs"/>
                        </a:rPr>
                        <a:t>課題</a:t>
                      </a:r>
                      <a:endParaRPr kumimoji="1" lang="ja-JP" altLang="en-US" sz="1800" b="0" i="0" u="none" strike="noStrike" kern="1200" cap="none" spc="0" normalizeH="0" baseline="0" noProof="0" dirty="0">
                        <a:ln>
                          <a:noFill/>
                        </a:ln>
                        <a:solidFill>
                          <a:schemeClr val="bg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1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n-cs"/>
                        </a:rPr>
                        <a:t>高齢化・人口減少</a:t>
                      </a:r>
                      <a:endParaRPr kumimoji="1" lang="ja-JP" altLang="en-US" dirty="0"/>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1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n-cs"/>
                        </a:rPr>
                        <a:t>国際競争力の強化</a:t>
                      </a:r>
                      <a:endParaRPr kumimoji="1" lang="ja-JP" altLang="en-US" dirty="0"/>
                    </a:p>
                  </a:txBody>
                  <a:tcPr anchor="ctr"/>
                </a:tc>
              </a:tr>
              <a:tr h="987418">
                <a:tc>
                  <a:txBody>
                    <a:bodyPr/>
                    <a:lstStyle/>
                    <a:p>
                      <a:pPr algn="ct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対策</a:t>
                      </a:r>
                      <a:endParaRPr kumimoji="1" lang="ja-JP" altLang="en-US" dirty="0">
                        <a:solidFill>
                          <a:schemeClr val="accent6">
                            <a:lumMod val="75000"/>
                          </a:schemeClr>
                        </a:solidFill>
                      </a:endParaRP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作業の労力軽減</a:t>
                      </a:r>
                      <a:endParaRPr kumimoji="1" lang="ja-JP" altLang="en-US" dirty="0"/>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低コスト化</a:t>
                      </a:r>
                      <a:endParaRPr kumimoji="1" lang="ja-JP" altLang="en-US" dirty="0"/>
                    </a:p>
                  </a:txBody>
                  <a:tcPr anchor="ctr"/>
                </a:tc>
              </a:tr>
              <a:tr h="987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対策</a:t>
                      </a:r>
                      <a:endParaRPr kumimoji="1" lang="ja-JP" altLang="en-US" dirty="0">
                        <a:solidFill>
                          <a:schemeClr val="accent6">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作業の安全化</a:t>
                      </a:r>
                      <a:endParaRPr kumimoji="1" lang="ja-JP" altLang="en-US" dirty="0"/>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生産性の向上</a:t>
                      </a:r>
                      <a:endParaRPr kumimoji="1" lang="ja-JP" altLang="en-US" dirty="0"/>
                    </a:p>
                  </a:txBody>
                  <a:tcPr anchor="ctr"/>
                </a:tc>
              </a:tr>
              <a:tr h="1670240">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n-cs"/>
                        </a:rPr>
                        <a:t>対策</a:t>
                      </a:r>
                      <a:endParaRPr kumimoji="1" lang="ja-JP" altLang="en-US" dirty="0"/>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知識・経験を</a:t>
                      </a:r>
                      <a:endParaRPr kumimoji="1" lang="en-US" altLang="ja-JP"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可視化し，</a:t>
                      </a:r>
                      <a:endParaRPr kumimoji="1" lang="en-US" altLang="ja-JP"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若者が農業に</a:t>
                      </a:r>
                      <a:endParaRPr kumimoji="1" lang="en-US" altLang="ja-JP"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取り組みやすくする</a:t>
                      </a:r>
                      <a:endParaRPr kumimoji="1" lang="ja-JP" alt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lumMod val="50000"/>
                            </a:prstClr>
                          </a:solidFill>
                          <a:effectLst/>
                          <a:uLnTx/>
                          <a:uFillTx/>
                          <a:latin typeface="HGPｺﾞｼｯｸE" pitchFamily="50" charset="-128"/>
                          <a:ea typeface="HGPｺﾞｼｯｸE" pitchFamily="50" charset="-128"/>
                          <a:cs typeface="+mn-cs"/>
                        </a:rPr>
                        <a:t>安心・安全性の向上</a:t>
                      </a:r>
                      <a:endParaRPr kumimoji="1" lang="ja-JP" altLang="en-US" dirty="0"/>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2016224"/>
          </a:xfrm>
        </p:spPr>
        <p:txBody>
          <a:bodyPr anchor="t" anchorCtr="0">
            <a:normAutofit/>
          </a:bodyPr>
          <a:lstStyle/>
          <a:p>
            <a:r>
              <a:rPr lang="ja-JP" altLang="en-US" sz="3200" dirty="0" smtClean="0">
                <a:solidFill>
                  <a:prstClr val="black"/>
                </a:solidFill>
                <a:latin typeface="HGPｺﾞｼｯｸE" pitchFamily="50" charset="-128"/>
                <a:ea typeface="HGPｺﾞｼｯｸE" pitchFamily="50" charset="-128"/>
              </a:rPr>
              <a:t>多くの課題を克服すると</a:t>
            </a:r>
            <a:r>
              <a:rPr lang="en-US" altLang="ja-JP" sz="900" dirty="0" smtClean="0">
                <a:solidFill>
                  <a:prstClr val="black"/>
                </a:solidFill>
                <a:latin typeface="HGPｺﾞｼｯｸE" pitchFamily="50" charset="-128"/>
                <a:ea typeface="HGPｺﾞｼｯｸE" pitchFamily="50" charset="-128"/>
              </a:rPr>
              <a:t/>
            </a:r>
            <a:br>
              <a:rPr lang="en-US" altLang="ja-JP" sz="900" dirty="0" smtClean="0">
                <a:solidFill>
                  <a:prstClr val="black"/>
                </a:solidFill>
                <a:latin typeface="HGPｺﾞｼｯｸE" pitchFamily="50" charset="-128"/>
                <a:ea typeface="HGPｺﾞｼｯｸE" pitchFamily="50" charset="-128"/>
              </a:rPr>
            </a:br>
            <a:r>
              <a:rPr lang="en-US" altLang="ja-JP" sz="900" dirty="0" smtClean="0">
                <a:solidFill>
                  <a:prstClr val="black"/>
                </a:solidFill>
                <a:latin typeface="HGPｺﾞｼｯｸE" pitchFamily="50" charset="-128"/>
                <a:ea typeface="HGPｺﾞｼｯｸE" pitchFamily="50" charset="-128"/>
              </a:rPr>
              <a:t/>
            </a:r>
            <a:br>
              <a:rPr lang="en-US" altLang="ja-JP" sz="900" dirty="0" smtClean="0">
                <a:solidFill>
                  <a:prstClr val="black"/>
                </a:solidFill>
                <a:latin typeface="HGPｺﾞｼｯｸE" pitchFamily="50" charset="-128"/>
                <a:ea typeface="HGPｺﾞｼｯｸE" pitchFamily="50" charset="-128"/>
              </a:rPr>
            </a:br>
            <a:r>
              <a:rPr lang="ja-JP" altLang="en-US" sz="6000" dirty="0" smtClean="0">
                <a:latin typeface="HGPｺﾞｼｯｸE" pitchFamily="50" charset="-128"/>
                <a:ea typeface="HGPｺﾞｼｯｸE" pitchFamily="50" charset="-128"/>
              </a:rPr>
              <a:t>期待されているのが</a:t>
            </a:r>
            <a:endParaRPr kumimoji="1" lang="ja-JP" altLang="en-US" sz="6000" dirty="0">
              <a:latin typeface="HGPｺﾞｼｯｸE" pitchFamily="50" charset="-128"/>
              <a:ea typeface="HGPｺﾞｼｯｸE" pitchFamily="50" charset="-128"/>
            </a:endParaRPr>
          </a:p>
        </p:txBody>
      </p:sp>
      <p:sp>
        <p:nvSpPr>
          <p:cNvPr id="79" name="タイトル 1"/>
          <p:cNvSpPr txBox="1">
            <a:spLocks/>
          </p:cNvSpPr>
          <p:nvPr/>
        </p:nvSpPr>
        <p:spPr>
          <a:xfrm>
            <a:off x="0" y="2636912"/>
            <a:ext cx="9144000" cy="1656184"/>
          </a:xfrm>
          <a:prstGeom prst="rect">
            <a:avLst/>
          </a:prstGeom>
        </p:spPr>
        <p:txBody>
          <a:bodyPr vert="horz" lIns="91440" tIns="45720" rIns="91440" bIns="45720" rtlCol="0" anchor="t" anchorCtr="0">
            <a:normAutofit/>
          </a:bodyPr>
          <a:lstStyle/>
          <a:p>
            <a:pPr lvl="0" algn="ctr">
              <a:spcBef>
                <a:spcPct val="0"/>
              </a:spcBef>
              <a:defRPr/>
            </a:pPr>
            <a:r>
              <a:rPr kumimoji="1" lang="en-US" altLang="ja-JP"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ICT</a:t>
            </a:r>
            <a:r>
              <a:rPr kumimoji="1" lang="ja-JP" altLang="en-US"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の力</a:t>
            </a:r>
            <a:endParaRPr kumimoji="1" lang="en-US" altLang="ja-JP"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9600" dirty="0" smtClean="0">
              <a:solidFill>
                <a:schemeClr val="accent6">
                  <a:lumMod val="75000"/>
                </a:schemeClr>
              </a:solidFill>
              <a:latin typeface="HGPｺﾞｼｯｸE" pitchFamily="50" charset="-128"/>
              <a:ea typeface="HGPｺﾞｼｯｸE" pitchFamily="50" charset="-128"/>
              <a:cs typeface="+mj-cs"/>
            </a:endParaRPr>
          </a:p>
        </p:txBody>
      </p:sp>
      <p:sp>
        <p:nvSpPr>
          <p:cNvPr id="4" name="タイトル 1"/>
          <p:cNvSpPr txBox="1">
            <a:spLocks/>
          </p:cNvSpPr>
          <p:nvPr/>
        </p:nvSpPr>
        <p:spPr>
          <a:xfrm>
            <a:off x="0" y="4581128"/>
            <a:ext cx="9144000" cy="1656184"/>
          </a:xfrm>
          <a:prstGeom prst="rect">
            <a:avLst/>
          </a:prstGeom>
        </p:spPr>
        <p:txBody>
          <a:bodyPr vert="horz" lIns="91440" tIns="45720" rIns="91440" bIns="45720" rtlCol="0" anchor="t" anchorCtr="0">
            <a:normAutofit/>
          </a:bodyPr>
          <a:lstStyle/>
          <a:p>
            <a:pPr lvl="0" algn="ctr">
              <a:spcBef>
                <a:spcPct val="0"/>
              </a:spcBef>
              <a:defRPr/>
            </a:pPr>
            <a:r>
              <a:rPr lang="ja-JP" altLang="en-US" sz="4000" dirty="0" smtClean="0">
                <a:latin typeface="HGPｺﾞｼｯｸE" pitchFamily="50" charset="-128"/>
                <a:ea typeface="HGPｺﾞｼｯｸE" pitchFamily="50" charset="-128"/>
                <a:cs typeface="+mj-cs"/>
              </a:rPr>
              <a:t>ちなみに</a:t>
            </a:r>
            <a:endParaRPr lang="en-US" altLang="ja-JP" sz="4000" dirty="0" smtClean="0">
              <a:latin typeface="HGPｺﾞｼｯｸE" pitchFamily="50" charset="-128"/>
              <a:ea typeface="HGPｺﾞｼｯｸE" pitchFamily="50" charset="-128"/>
              <a:cs typeface="+mj-cs"/>
            </a:endParaRPr>
          </a:p>
        </p:txBody>
      </p:sp>
      <p:sp>
        <p:nvSpPr>
          <p:cNvPr id="5" name="二等辺三角形 4"/>
          <p:cNvSpPr/>
          <p:nvPr/>
        </p:nvSpPr>
        <p:spPr>
          <a:xfrm rot="10800000">
            <a:off x="3851920" y="5445224"/>
            <a:ext cx="1548680" cy="792088"/>
          </a:xfrm>
          <a:prstGeom prst="triangl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755576" y="4293096"/>
            <a:ext cx="1728192" cy="1728192"/>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楕円 7"/>
          <p:cNvSpPr/>
          <p:nvPr/>
        </p:nvSpPr>
        <p:spPr>
          <a:xfrm>
            <a:off x="3419872" y="4293096"/>
            <a:ext cx="1728192" cy="1728192"/>
          </a:xfrm>
          <a:prstGeom prst="ellipse">
            <a:avLst/>
          </a:prstGeom>
          <a:solidFill>
            <a:schemeClr val="accent6">
              <a:lumMod val="75000"/>
            </a:schemeClr>
          </a:solidFill>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ctrTitle"/>
          </p:nvPr>
        </p:nvSpPr>
        <p:spPr>
          <a:xfrm>
            <a:off x="0" y="260648"/>
            <a:ext cx="9144000" cy="2016224"/>
          </a:xfrm>
        </p:spPr>
        <p:txBody>
          <a:bodyPr anchor="t" anchorCtr="0">
            <a:normAutofit/>
          </a:bodyPr>
          <a:lstStyle/>
          <a:p>
            <a:r>
              <a:rPr lang="en-US" altLang="ja-JP" sz="3200" dirty="0" smtClean="0">
                <a:solidFill>
                  <a:prstClr val="black"/>
                </a:solidFill>
                <a:latin typeface="HGPｺﾞｼｯｸE" pitchFamily="50" charset="-128"/>
                <a:ea typeface="HGPｺﾞｼｯｸE" pitchFamily="50" charset="-128"/>
              </a:rPr>
              <a:t/>
            </a:r>
            <a:br>
              <a:rPr lang="en-US" altLang="ja-JP" sz="3200" dirty="0" smtClean="0">
                <a:solidFill>
                  <a:prstClr val="black"/>
                </a:solidFill>
                <a:latin typeface="HGPｺﾞｼｯｸE" pitchFamily="50" charset="-128"/>
                <a:ea typeface="HGPｺﾞｼｯｸE" pitchFamily="50" charset="-128"/>
              </a:rPr>
            </a:br>
            <a:r>
              <a:rPr lang="en-US" altLang="ja-JP" sz="5400" dirty="0" smtClean="0">
                <a:latin typeface="HGPｺﾞｼｯｸE" pitchFamily="50" charset="-128"/>
                <a:ea typeface="HGPｺﾞｼｯｸE" pitchFamily="50" charset="-128"/>
              </a:rPr>
              <a:t>ICT</a:t>
            </a:r>
            <a:r>
              <a:rPr lang="ja-JP" altLang="en-US" sz="5400" dirty="0" smtClean="0">
                <a:latin typeface="HGPｺﾞｼｯｸE" pitchFamily="50" charset="-128"/>
                <a:ea typeface="HGPｺﾞｼｯｸE" pitchFamily="50" charset="-128"/>
              </a:rPr>
              <a:t>を活用した農業，農法は</a:t>
            </a:r>
            <a:endParaRPr kumimoji="1" lang="ja-JP" altLang="en-US" sz="5400" dirty="0">
              <a:latin typeface="HGPｺﾞｼｯｸE" pitchFamily="50" charset="-128"/>
              <a:ea typeface="HGPｺﾞｼｯｸE" pitchFamily="50" charset="-128"/>
            </a:endParaRPr>
          </a:p>
        </p:txBody>
      </p:sp>
      <p:sp>
        <p:nvSpPr>
          <p:cNvPr id="79" name="タイトル 1"/>
          <p:cNvSpPr txBox="1">
            <a:spLocks/>
          </p:cNvSpPr>
          <p:nvPr/>
        </p:nvSpPr>
        <p:spPr>
          <a:xfrm>
            <a:off x="0" y="1700808"/>
            <a:ext cx="9144000" cy="1656184"/>
          </a:xfrm>
          <a:prstGeom prst="rect">
            <a:avLst/>
          </a:prstGeom>
        </p:spPr>
        <p:txBody>
          <a:bodyPr vert="horz" lIns="91440" tIns="45720" rIns="91440" bIns="45720" rtlCol="0" anchor="t" anchorCtr="0">
            <a:normAutofit/>
          </a:bodyPr>
          <a:lstStyle/>
          <a:p>
            <a:pPr lvl="0" algn="ctr">
              <a:spcBef>
                <a:spcPct val="0"/>
              </a:spcBef>
              <a:defRPr/>
            </a:pPr>
            <a:r>
              <a:rPr kumimoji="1" lang="ja-JP" altLang="en-US"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スマートアグリ</a:t>
            </a:r>
            <a:endParaRPr kumimoji="1" lang="en-US" altLang="ja-JP" sz="96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9600" dirty="0" smtClean="0">
              <a:solidFill>
                <a:schemeClr val="accent6">
                  <a:lumMod val="75000"/>
                </a:schemeClr>
              </a:solidFill>
              <a:latin typeface="HGPｺﾞｼｯｸE" pitchFamily="50" charset="-128"/>
              <a:ea typeface="HGPｺﾞｼｯｸE" pitchFamily="50" charset="-128"/>
              <a:cs typeface="+mj-cs"/>
            </a:endParaRPr>
          </a:p>
        </p:txBody>
      </p:sp>
      <p:sp>
        <p:nvSpPr>
          <p:cNvPr id="4" name="タイトル 1"/>
          <p:cNvSpPr txBox="1">
            <a:spLocks/>
          </p:cNvSpPr>
          <p:nvPr/>
        </p:nvSpPr>
        <p:spPr>
          <a:xfrm>
            <a:off x="0" y="3284984"/>
            <a:ext cx="9144000" cy="1268760"/>
          </a:xfrm>
          <a:prstGeom prst="rect">
            <a:avLst/>
          </a:prstGeom>
        </p:spPr>
        <p:txBody>
          <a:bodyPr vert="horz" lIns="91440" tIns="45720" rIns="91440" bIns="45720" rtlCol="0" anchor="t" anchorCtr="0">
            <a:normAutofit/>
          </a:bodyPr>
          <a:lstStyle/>
          <a:p>
            <a:pPr lvl="0" algn="ctr">
              <a:spcBef>
                <a:spcPct val="0"/>
              </a:spcBef>
              <a:defRPr/>
            </a:pPr>
            <a:r>
              <a:rPr lang="ja-JP" altLang="en-US" sz="4000" dirty="0" smtClean="0">
                <a:latin typeface="HGPｺﾞｼｯｸE" pitchFamily="50" charset="-128"/>
                <a:ea typeface="HGPｺﾞｼｯｸE" pitchFamily="50" charset="-128"/>
                <a:cs typeface="+mj-cs"/>
              </a:rPr>
              <a:t>と言われています。</a:t>
            </a:r>
            <a:endParaRPr lang="en-US" altLang="ja-JP" sz="4000" dirty="0" smtClean="0">
              <a:latin typeface="HGPｺﾞｼｯｸE" pitchFamily="50" charset="-128"/>
              <a:ea typeface="HGPｺﾞｼｯｸE" pitchFamily="50" charset="-128"/>
              <a:cs typeface="+mj-cs"/>
            </a:endParaRPr>
          </a:p>
        </p:txBody>
      </p:sp>
      <p:sp>
        <p:nvSpPr>
          <p:cNvPr id="5" name="タイトル 1"/>
          <p:cNvSpPr txBox="1">
            <a:spLocks/>
          </p:cNvSpPr>
          <p:nvPr/>
        </p:nvSpPr>
        <p:spPr>
          <a:xfrm>
            <a:off x="755576" y="4797152"/>
            <a:ext cx="1728192" cy="720080"/>
          </a:xfrm>
          <a:prstGeom prst="rect">
            <a:avLst/>
          </a:prstGeom>
        </p:spPr>
        <p:txBody>
          <a:bodyPr vert="horz" lIns="91440" tIns="45720" rIns="91440" bIns="45720" rtlCol="0" anchor="t" anchorCtr="0">
            <a:normAutofit/>
          </a:bodyPr>
          <a:lstStyle/>
          <a:p>
            <a:pPr lvl="0" algn="ctr">
              <a:spcBef>
                <a:spcPct val="0"/>
              </a:spcBef>
              <a:defRPr/>
            </a:pPr>
            <a:r>
              <a:rPr kumimoji="1" lang="ja-JP" altLang="en-US" sz="3200"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rPr>
              <a:t>農業</a:t>
            </a:r>
            <a:endParaRPr kumimoji="1" lang="en-US" altLang="ja-JP" sz="3200"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3200" dirty="0" smtClean="0">
              <a:solidFill>
                <a:schemeClr val="bg1"/>
              </a:solidFill>
              <a:latin typeface="HGPｺﾞｼｯｸE" pitchFamily="50" charset="-128"/>
              <a:ea typeface="HGPｺﾞｼｯｸE" pitchFamily="50" charset="-128"/>
              <a:cs typeface="+mj-cs"/>
            </a:endParaRPr>
          </a:p>
        </p:txBody>
      </p:sp>
      <p:sp>
        <p:nvSpPr>
          <p:cNvPr id="7" name="タイトル 1"/>
          <p:cNvSpPr txBox="1">
            <a:spLocks/>
          </p:cNvSpPr>
          <p:nvPr/>
        </p:nvSpPr>
        <p:spPr>
          <a:xfrm>
            <a:off x="3491880" y="4869160"/>
            <a:ext cx="1656184" cy="720080"/>
          </a:xfrm>
          <a:prstGeom prst="rect">
            <a:avLst/>
          </a:prstGeom>
        </p:spPr>
        <p:txBody>
          <a:bodyPr vert="horz" lIns="91440" tIns="45720" rIns="91440" bIns="45720" rtlCol="0" anchor="t" anchorCtr="0">
            <a:normAutofit/>
          </a:bodyPr>
          <a:lstStyle/>
          <a:p>
            <a:pPr lvl="0" algn="ctr">
              <a:spcBef>
                <a:spcPct val="0"/>
              </a:spcBef>
              <a:defRPr/>
            </a:pPr>
            <a:r>
              <a:rPr lang="en-US" altLang="ja-JP" sz="3200" dirty="0" smtClean="0">
                <a:solidFill>
                  <a:schemeClr val="bg1"/>
                </a:solidFill>
                <a:latin typeface="HGPｺﾞｼｯｸE" pitchFamily="50" charset="-128"/>
                <a:ea typeface="HGPｺﾞｼｯｸE" pitchFamily="50" charset="-128"/>
                <a:cs typeface="+mj-cs"/>
              </a:rPr>
              <a:t>ICT</a:t>
            </a:r>
          </a:p>
        </p:txBody>
      </p:sp>
      <p:sp>
        <p:nvSpPr>
          <p:cNvPr id="9" name="タイトル 1"/>
          <p:cNvSpPr txBox="1">
            <a:spLocks/>
          </p:cNvSpPr>
          <p:nvPr/>
        </p:nvSpPr>
        <p:spPr>
          <a:xfrm>
            <a:off x="2123728" y="4797152"/>
            <a:ext cx="1728192" cy="720080"/>
          </a:xfrm>
          <a:prstGeom prst="rect">
            <a:avLst/>
          </a:prstGeom>
        </p:spPr>
        <p:txBody>
          <a:bodyPr vert="horz" lIns="91440" tIns="45720" rIns="91440" bIns="45720" rtlCol="0" anchor="t" anchorCtr="0">
            <a:normAutofit/>
          </a:bodyPr>
          <a:lstStyle/>
          <a:p>
            <a:pPr lvl="0" algn="ctr">
              <a:spcBef>
                <a:spcPct val="0"/>
              </a:spcBef>
              <a:defRPr/>
            </a:pPr>
            <a:r>
              <a:rPr lang="en-US" altLang="ja-JP" sz="4000" dirty="0" smtClean="0">
                <a:solidFill>
                  <a:schemeClr val="accent6">
                    <a:lumMod val="75000"/>
                  </a:schemeClr>
                </a:solidFill>
                <a:latin typeface="HGPｺﾞｼｯｸE" pitchFamily="50" charset="-128"/>
                <a:ea typeface="HGPｺﾞｼｯｸE" pitchFamily="50" charset="-128"/>
                <a:cs typeface="+mj-cs"/>
              </a:rPr>
              <a:t>×</a:t>
            </a:r>
          </a:p>
        </p:txBody>
      </p:sp>
      <p:sp>
        <p:nvSpPr>
          <p:cNvPr id="10" name="タイトル 1"/>
          <p:cNvSpPr txBox="1">
            <a:spLocks/>
          </p:cNvSpPr>
          <p:nvPr/>
        </p:nvSpPr>
        <p:spPr>
          <a:xfrm>
            <a:off x="4716016" y="4797152"/>
            <a:ext cx="1728192" cy="720080"/>
          </a:xfrm>
          <a:prstGeom prst="rect">
            <a:avLst/>
          </a:prstGeom>
        </p:spPr>
        <p:txBody>
          <a:bodyPr vert="horz" lIns="91440" tIns="45720" rIns="91440" bIns="45720" rtlCol="0" anchor="t" anchorCtr="0">
            <a:normAutofit/>
          </a:bodyPr>
          <a:lstStyle/>
          <a:p>
            <a:pPr lvl="0" algn="ctr">
              <a:spcBef>
                <a:spcPct val="0"/>
              </a:spcBef>
              <a:defRPr/>
            </a:pPr>
            <a:r>
              <a:rPr lang="ja-JP" altLang="en-US" sz="4000" dirty="0" smtClean="0">
                <a:solidFill>
                  <a:schemeClr val="accent6">
                    <a:lumMod val="75000"/>
                  </a:schemeClr>
                </a:solidFill>
                <a:latin typeface="HGPｺﾞｼｯｸE" pitchFamily="50" charset="-128"/>
                <a:ea typeface="HGPｺﾞｼｯｸE" pitchFamily="50" charset="-128"/>
                <a:cs typeface="+mj-cs"/>
              </a:rPr>
              <a:t>＝</a:t>
            </a:r>
            <a:endParaRPr lang="en-US" altLang="ja-JP" sz="4000" dirty="0" smtClean="0">
              <a:solidFill>
                <a:schemeClr val="accent6">
                  <a:lumMod val="75000"/>
                </a:schemeClr>
              </a:solidFill>
              <a:latin typeface="HGPｺﾞｼｯｸE" pitchFamily="50" charset="-128"/>
              <a:ea typeface="HGPｺﾞｼｯｸE" pitchFamily="50" charset="-128"/>
              <a:cs typeface="+mj-cs"/>
            </a:endParaRPr>
          </a:p>
        </p:txBody>
      </p:sp>
      <p:sp>
        <p:nvSpPr>
          <p:cNvPr id="17" name="タイトル 1"/>
          <p:cNvSpPr txBox="1">
            <a:spLocks/>
          </p:cNvSpPr>
          <p:nvPr/>
        </p:nvSpPr>
        <p:spPr>
          <a:xfrm>
            <a:off x="5796136" y="4797152"/>
            <a:ext cx="3168352" cy="864096"/>
          </a:xfrm>
          <a:prstGeom prst="rect">
            <a:avLst/>
          </a:prstGeom>
        </p:spPr>
        <p:txBody>
          <a:bodyPr vert="horz" lIns="91440" tIns="45720" rIns="91440" bIns="45720" rtlCol="0" anchor="t" anchorCtr="0">
            <a:normAutofit fontScale="92500"/>
          </a:bodyPr>
          <a:lstStyle/>
          <a:p>
            <a:pPr lvl="0" algn="ctr">
              <a:spcBef>
                <a:spcPct val="0"/>
              </a:spcBef>
              <a:defRPr/>
            </a:pPr>
            <a:r>
              <a:rPr lang="ja-JP" altLang="en-US" sz="4000" dirty="0" smtClean="0">
                <a:solidFill>
                  <a:schemeClr val="accent6">
                    <a:lumMod val="75000"/>
                  </a:schemeClr>
                </a:solidFill>
                <a:latin typeface="HGPｺﾞｼｯｸE" pitchFamily="50" charset="-128"/>
                <a:ea typeface="HGPｺﾞｼｯｸE" pitchFamily="50" charset="-128"/>
                <a:cs typeface="+mj-cs"/>
              </a:rPr>
              <a:t>スマートアグリ</a:t>
            </a:r>
            <a:endParaRPr lang="en-US" altLang="ja-JP" sz="4000" dirty="0" smtClean="0">
              <a:solidFill>
                <a:schemeClr val="accent6">
                  <a:lumMod val="75000"/>
                </a:schemeClr>
              </a:solidFill>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2016224"/>
          </a:xfrm>
        </p:spPr>
        <p:txBody>
          <a:bodyPr anchor="t" anchorCtr="0">
            <a:normAutofit/>
          </a:bodyPr>
          <a:lstStyle/>
          <a:p>
            <a:r>
              <a:rPr lang="en-US" altLang="ja-JP" sz="3200" dirty="0" smtClean="0">
                <a:solidFill>
                  <a:prstClr val="black"/>
                </a:solidFill>
                <a:latin typeface="HGPｺﾞｼｯｸE" pitchFamily="50" charset="-128"/>
                <a:ea typeface="HGPｺﾞｼｯｸE" pitchFamily="50" charset="-128"/>
              </a:rPr>
              <a:t/>
            </a:r>
            <a:br>
              <a:rPr lang="en-US" altLang="ja-JP" sz="3200" dirty="0" smtClean="0">
                <a:solidFill>
                  <a:prstClr val="black"/>
                </a:solidFill>
                <a:latin typeface="HGPｺﾞｼｯｸE" pitchFamily="50" charset="-128"/>
                <a:ea typeface="HGPｺﾞｼｯｸE" pitchFamily="50" charset="-128"/>
              </a:rPr>
            </a:br>
            <a:r>
              <a:rPr lang="ja-JP" altLang="en-US" sz="6000" dirty="0" smtClean="0">
                <a:latin typeface="HGPｺﾞｼｯｸE" pitchFamily="50" charset="-128"/>
                <a:ea typeface="HGPｺﾞｼｯｸE" pitchFamily="50" charset="-128"/>
              </a:rPr>
              <a:t>スマートアグリとは</a:t>
            </a:r>
            <a:endParaRPr kumimoji="1" lang="ja-JP" altLang="en-US" sz="6000" dirty="0">
              <a:latin typeface="HGPｺﾞｼｯｸE" pitchFamily="50" charset="-128"/>
              <a:ea typeface="HGPｺﾞｼｯｸE" pitchFamily="50" charset="-128"/>
            </a:endParaRPr>
          </a:p>
        </p:txBody>
      </p:sp>
      <p:sp>
        <p:nvSpPr>
          <p:cNvPr id="79" name="タイトル 1"/>
          <p:cNvSpPr txBox="1">
            <a:spLocks/>
          </p:cNvSpPr>
          <p:nvPr/>
        </p:nvSpPr>
        <p:spPr>
          <a:xfrm>
            <a:off x="0" y="2564904"/>
            <a:ext cx="9144000" cy="1656184"/>
          </a:xfrm>
          <a:prstGeom prst="rect">
            <a:avLst/>
          </a:prstGeom>
        </p:spPr>
        <p:txBody>
          <a:bodyPr vert="horz" lIns="91440" tIns="45720" rIns="91440" bIns="45720" rtlCol="0" anchor="t" anchorCtr="0">
            <a:normAutofit/>
          </a:bodyPr>
          <a:lstStyle/>
          <a:p>
            <a:pPr lvl="0" algn="ctr">
              <a:spcBef>
                <a:spcPct val="0"/>
              </a:spcBef>
              <a:defRPr/>
            </a:pPr>
            <a:r>
              <a:rPr kumimoji="1" lang="ja-JP" altLang="en-US"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rPr>
              <a:t>造語「スマートアグリカルチャ」の略。</a:t>
            </a:r>
            <a:endParaRPr kumimoji="1" lang="en-US" altLang="ja-JP"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lvl="0" algn="ctr">
              <a:spcBef>
                <a:spcPct val="0"/>
              </a:spcBef>
              <a:defRPr/>
            </a:pPr>
            <a:r>
              <a:rPr lang="en-US" altLang="ja-JP" sz="4000" dirty="0" smtClean="0"/>
              <a:t>Smart  Agriculture</a:t>
            </a:r>
            <a:endParaRPr kumimoji="1" lang="en-US" altLang="ja-JP" sz="4000" b="0" i="0" u="none" strike="noStrike" kern="1200" cap="none" spc="0" normalizeH="0" baseline="0" noProof="0" dirty="0" smtClean="0">
              <a:ln>
                <a:noFill/>
              </a:ln>
              <a:effectLst/>
              <a:uLnTx/>
              <a:uFillTx/>
              <a:latin typeface="HGPｺﾞｼｯｸE" pitchFamily="50" charset="-128"/>
              <a:ea typeface="HGPｺﾞｼｯｸE" pitchFamily="50" charset="-128"/>
              <a:cs typeface="+mj-cs"/>
            </a:endParaRPr>
          </a:p>
          <a:p>
            <a:pPr lvl="0" algn="ctr">
              <a:spcBef>
                <a:spcPct val="0"/>
              </a:spcBef>
              <a:defRPr/>
            </a:pPr>
            <a:endParaRPr kumimoji="1" lang="en-US" altLang="ja-JP" sz="4000" b="0" i="0" u="none" strike="noStrike" kern="1200" cap="none" spc="0" normalizeH="0" baseline="0" noProof="0" dirty="0" smtClean="0">
              <a:ln>
                <a:noFill/>
              </a:ln>
              <a:solidFill>
                <a:schemeClr val="accent6">
                  <a:lumMod val="75000"/>
                </a:schemeClr>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4000" dirty="0" smtClean="0">
              <a:solidFill>
                <a:schemeClr val="accent6">
                  <a:lumMod val="75000"/>
                </a:schemeClr>
              </a:solidFill>
              <a:latin typeface="HGPｺﾞｼｯｸE" pitchFamily="50" charset="-128"/>
              <a:ea typeface="HGPｺﾞｼｯｸE" pitchFamily="50" charset="-128"/>
              <a:cs typeface="+mj-cs"/>
            </a:endParaRPr>
          </a:p>
        </p:txBody>
      </p:sp>
      <p:sp>
        <p:nvSpPr>
          <p:cNvPr id="4" name="タイトル 1"/>
          <p:cNvSpPr txBox="1">
            <a:spLocks/>
          </p:cNvSpPr>
          <p:nvPr/>
        </p:nvSpPr>
        <p:spPr>
          <a:xfrm>
            <a:off x="0" y="4581128"/>
            <a:ext cx="9144000" cy="1656184"/>
          </a:xfrm>
          <a:prstGeom prst="rect">
            <a:avLst/>
          </a:prstGeom>
        </p:spPr>
        <p:txBody>
          <a:bodyPr vert="horz" lIns="91440" tIns="45720" rIns="91440" bIns="45720" rtlCol="0" anchor="t" anchorCtr="0">
            <a:normAutofit/>
          </a:bodyPr>
          <a:lstStyle/>
          <a:p>
            <a:pPr algn="ctr">
              <a:spcBef>
                <a:spcPct val="0"/>
              </a:spcBef>
              <a:defRPr/>
            </a:pPr>
            <a:r>
              <a:rPr lang="en-US" altLang="ja-JP" sz="4000" dirty="0" smtClean="0">
                <a:latin typeface="HGPｺﾞｼｯｸE" pitchFamily="50" charset="-128"/>
                <a:ea typeface="HGPｺﾞｼｯｸE" pitchFamily="50" charset="-128"/>
                <a:cs typeface="+mj-cs"/>
              </a:rPr>
              <a:t>agriculture…</a:t>
            </a:r>
            <a:r>
              <a:rPr lang="ja-JP" altLang="en-US" sz="4000" dirty="0" smtClean="0">
                <a:latin typeface="HGPｺﾞｼｯｸE" pitchFamily="50" charset="-128"/>
                <a:ea typeface="HGPｺﾞｼｯｸE" pitchFamily="50" charset="-128"/>
                <a:cs typeface="+mj-cs"/>
              </a:rPr>
              <a:t>農業，農法</a:t>
            </a:r>
            <a:r>
              <a:rPr lang="ja-JP" altLang="en-US" sz="4000" dirty="0" smtClean="0">
                <a:latin typeface="HGPｺﾞｼｯｸE" pitchFamily="50" charset="-128"/>
                <a:ea typeface="HGPｺﾞｼｯｸE" pitchFamily="50" charset="-128"/>
              </a:rPr>
              <a:t>，</a:t>
            </a:r>
            <a:r>
              <a:rPr lang="ja-JP" altLang="en-US" sz="4000" dirty="0" smtClean="0">
                <a:latin typeface="HGPｺﾞｼｯｸE" pitchFamily="50" charset="-128"/>
                <a:ea typeface="HGPｺﾞｼｯｸE" pitchFamily="50" charset="-128"/>
                <a:cs typeface="+mj-cs"/>
              </a:rPr>
              <a:t>畜産</a:t>
            </a:r>
          </a:p>
          <a:p>
            <a:pPr algn="ctr">
              <a:spcBef>
                <a:spcPct val="0"/>
              </a:spcBef>
              <a:defRPr/>
            </a:pPr>
            <a:endParaRPr lang="en-US" altLang="ja-JP" sz="4000" dirty="0" smtClean="0">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40000"/>
            <a:lumOff val="60000"/>
          </a:schemeClr>
        </a:solidFill>
        <a:ln w="50800">
          <a:solidFill>
            <a:schemeClr val="accent6">
              <a:lumMod val="40000"/>
              <a:lumOff val="6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a:solidFill>
            <a:schemeClr val="accent6">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11670</TotalTime>
  <Words>1586</Words>
  <Application>Microsoft Office PowerPoint</Application>
  <PresentationFormat>画面に合わせる (4:3)</PresentationFormat>
  <Paragraphs>349</Paragraphs>
  <Slides>36</Slides>
  <Notes>36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Arial</vt:lpstr>
      <vt:lpstr>ＭＳ Ｐゴシック</vt:lpstr>
      <vt:lpstr>Calibri</vt:lpstr>
      <vt:lpstr>HGPｺﾞｼｯｸM</vt:lpstr>
      <vt:lpstr>HGPｺﾞｼｯｸE</vt:lpstr>
      <vt:lpstr>Century</vt:lpstr>
      <vt:lpstr>HGSｺﾞｼｯｸM</vt:lpstr>
      <vt:lpstr>Times New Roman</vt:lpstr>
      <vt:lpstr>HGSｺﾞｼｯｸE</vt:lpstr>
      <vt:lpstr>新細明體</vt:lpstr>
      <vt:lpstr>Office テーマ</vt:lpstr>
      <vt:lpstr>『情報科＋』   No.003連動  授業スライド 作成用素材</vt:lpstr>
      <vt:lpstr>情報通信社会の最前線  農業   ICTの力に大きな期待が集まっている</vt:lpstr>
      <vt:lpstr>農業従事者の減少</vt:lpstr>
      <vt:lpstr>スライド 4</vt:lpstr>
      <vt:lpstr>スライド 5</vt:lpstr>
      <vt:lpstr>農業が抱える課題と対策 </vt:lpstr>
      <vt:lpstr>多くの課題を克服すると  期待されているのが</vt:lpstr>
      <vt:lpstr> ICTを活用した農業，農法は</vt:lpstr>
      <vt:lpstr> スマートアグリとは</vt:lpstr>
      <vt:lpstr> 農業に関わるおもな情報通信技術（ICT)</vt:lpstr>
      <vt:lpstr> 期待される農業×ICT</vt:lpstr>
      <vt:lpstr>たとえば</vt:lpstr>
      <vt:lpstr>ほかにも</vt:lpstr>
      <vt:lpstr> 期待されるスマートアグリ市場</vt:lpstr>
      <vt:lpstr>農業×ICTでこんな農業が実現します</vt:lpstr>
      <vt:lpstr>農業×ICTでこんな農業が実現します</vt:lpstr>
      <vt:lpstr>　　 植物工場</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資料</vt:lpstr>
      <vt:lpstr>スライド 35</vt:lpstr>
      <vt:lpstr>スライド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ビッグデータとは？</dc:title>
  <dc:creator>iwasaki</dc:creator>
  <cp:lastModifiedBy>iwasaki</cp:lastModifiedBy>
  <cp:revision>953</cp:revision>
  <dcterms:created xsi:type="dcterms:W3CDTF">2013-09-05T01:58:58Z</dcterms:created>
  <dcterms:modified xsi:type="dcterms:W3CDTF">2014-12-26T06:09:12Z</dcterms:modified>
</cp:coreProperties>
</file>