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26"/>
  </p:notesMasterIdLst>
  <p:handoutMasterIdLst>
    <p:handoutMasterId r:id="rId27"/>
  </p:handoutMasterIdLst>
  <p:sldIdLst>
    <p:sldId id="633" r:id="rId2"/>
    <p:sldId id="528" r:id="rId3"/>
    <p:sldId id="655" r:id="rId4"/>
    <p:sldId id="660" r:id="rId5"/>
    <p:sldId id="657" r:id="rId6"/>
    <p:sldId id="658" r:id="rId7"/>
    <p:sldId id="659" r:id="rId8"/>
    <p:sldId id="652" r:id="rId9"/>
    <p:sldId id="639" r:id="rId10"/>
    <p:sldId id="666" r:id="rId11"/>
    <p:sldId id="664" r:id="rId12"/>
    <p:sldId id="663" r:id="rId13"/>
    <p:sldId id="665" r:id="rId14"/>
    <p:sldId id="653" r:id="rId15"/>
    <p:sldId id="670" r:id="rId16"/>
    <p:sldId id="704" r:id="rId17"/>
    <p:sldId id="647" r:id="rId18"/>
    <p:sldId id="679" r:id="rId19"/>
    <p:sldId id="656" r:id="rId20"/>
    <p:sldId id="695" r:id="rId21"/>
    <p:sldId id="696" r:id="rId22"/>
    <p:sldId id="705" r:id="rId23"/>
    <p:sldId id="706" r:id="rId24"/>
    <p:sldId id="707" r:id="rId25"/>
  </p:sldIdLst>
  <p:sldSz cx="9144000" cy="6858000" type="screen4x3"/>
  <p:notesSz cx="6735763" cy="9866313"/>
  <p:embeddedFontLst>
    <p:embeddedFont>
      <p:font typeface="HGPｺﾞｼｯｸM" pitchFamily="50" charset="-128"/>
      <p:regular r:id="rId28"/>
    </p:embeddedFont>
    <p:embeddedFont>
      <p:font typeface="HGPｺﾞｼｯｸE" pitchFamily="50" charset="-128"/>
      <p:regular r:id="rId29"/>
    </p:embeddedFont>
    <p:embeddedFont>
      <p:font typeface="Calibri" pitchFamily="34" charset="0"/>
      <p:regular r:id="rId30"/>
      <p:bold r:id="rId31"/>
      <p:italic r:id="rId32"/>
      <p:boldItalic r:id="rId33"/>
    </p:embeddedFont>
    <p:embeddedFont>
      <p:font typeface="HGP創英角ｺﾞｼｯｸUB" pitchFamily="50" charset="-128"/>
      <p:regular r:id="rId34"/>
    </p:embeddedFont>
    <p:embeddedFont>
      <p:font typeface="HGSｺﾞｼｯｸM" pitchFamily="50" charset="-128"/>
      <p:regular r:id="rId3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CC22B8"/>
    <a:srgbClr val="FA0CCD"/>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1" autoAdjust="0"/>
    <p:restoredTop sz="85072" autoAdjust="0"/>
  </p:normalViewPr>
  <p:slideViewPr>
    <p:cSldViewPr>
      <p:cViewPr>
        <p:scale>
          <a:sx n="66" d="100"/>
          <a:sy n="66" d="100"/>
        </p:scale>
        <p:origin x="-107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iwasaki\Desktop\&#24773;&#22577;&#31185;&#65291;NO004Web\z1_1_04.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wasaki\Desktop\&#24773;&#22577;&#31185;&#65291;NO004Web\z1_1_04.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wasaki\Desktop\&#20027;&#35201;&#22269;&#12539;&#22320;&#22495;&#12398;&#29987;&#26989;&#29992;&#12525;&#12508;&#12483;&#12488;&#65288;&#38651;&#23376;&#37096;&#21697;&#23455;&#35013;&#27231;&#12434;&#38500;&#12367;&#65289;&#31292;&#20685;&#21488;&#2596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wasaki\Documents\&#26085;&#26412;&#12398;&#12525;&#12508;&#12483;&#12488;&#29987;&#26989;&#12398;&#36275;&#20803;&#24066;&#22580;&#35215;&#27169;&#25512;&#3533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9.1949926051791947E-2"/>
          <c:y val="3.636662818564565E-2"/>
          <c:w val="0.7108103199760355"/>
          <c:h val="0.88157594740170564"/>
        </c:manualLayout>
      </c:layout>
      <c:barChart>
        <c:barDir val="col"/>
        <c:grouping val="stacked"/>
        <c:ser>
          <c:idx val="0"/>
          <c:order val="0"/>
          <c:tx>
            <c:strRef>
              <c:f>'z1_1_04 (2)'!$C$3</c:f>
              <c:strCache>
                <c:ptCount val="1"/>
                <c:pt idx="0">
                  <c:v>０～14歳</c:v>
                </c:pt>
              </c:strCache>
            </c:strRef>
          </c:tx>
          <c:spPr>
            <a:solidFill>
              <a:schemeClr val="accent5">
                <a:lumMod val="40000"/>
                <a:lumOff val="60000"/>
              </a:schemeClr>
            </a:solidFill>
            <a:ln>
              <a:solidFill>
                <a:schemeClr val="accent5">
                  <a:lumMod val="40000"/>
                  <a:lumOff val="60000"/>
                </a:schemeClr>
              </a:solidFill>
            </a:ln>
          </c:spPr>
          <c:cat>
            <c:numRef>
              <c:f>'z1_1_04 (2)'!$B$4:$B$14</c:f>
              <c:numCache>
                <c:formatCode>General</c:formatCode>
                <c:ptCount val="11"/>
                <c:pt idx="0">
                  <c:v>1955</c:v>
                </c:pt>
                <c:pt idx="1">
                  <c:v>1965</c:v>
                </c:pt>
                <c:pt idx="2">
                  <c:v>1975</c:v>
                </c:pt>
                <c:pt idx="3">
                  <c:v>1985</c:v>
                </c:pt>
                <c:pt idx="4">
                  <c:v>1995</c:v>
                </c:pt>
                <c:pt idx="5">
                  <c:v>2005</c:v>
                </c:pt>
                <c:pt idx="6">
                  <c:v>2015</c:v>
                </c:pt>
                <c:pt idx="7">
                  <c:v>2025</c:v>
                </c:pt>
                <c:pt idx="8">
                  <c:v>2035</c:v>
                </c:pt>
                <c:pt idx="9">
                  <c:v>2045</c:v>
                </c:pt>
                <c:pt idx="10">
                  <c:v>2055</c:v>
                </c:pt>
              </c:numCache>
            </c:numRef>
          </c:cat>
          <c:val>
            <c:numRef>
              <c:f>'z1_1_04 (2)'!$C$4:$C$14</c:f>
              <c:numCache>
                <c:formatCode>#,##0</c:formatCode>
                <c:ptCount val="11"/>
                <c:pt idx="0">
                  <c:v>3012</c:v>
                </c:pt>
                <c:pt idx="1">
                  <c:v>2553</c:v>
                </c:pt>
                <c:pt idx="2">
                  <c:v>2722</c:v>
                </c:pt>
                <c:pt idx="3">
                  <c:v>2603</c:v>
                </c:pt>
                <c:pt idx="4">
                  <c:v>2001</c:v>
                </c:pt>
                <c:pt idx="5">
                  <c:v>1752</c:v>
                </c:pt>
                <c:pt idx="6">
                  <c:v>1583</c:v>
                </c:pt>
                <c:pt idx="7">
                  <c:v>1324</c:v>
                </c:pt>
                <c:pt idx="8">
                  <c:v>1129</c:v>
                </c:pt>
                <c:pt idx="9">
                  <c:v>1012</c:v>
                </c:pt>
                <c:pt idx="10" formatCode="General">
                  <c:v>861</c:v>
                </c:pt>
              </c:numCache>
            </c:numRef>
          </c:val>
        </c:ser>
        <c:ser>
          <c:idx val="1"/>
          <c:order val="1"/>
          <c:tx>
            <c:strRef>
              <c:f>'z1_1_04 (2)'!$D$3</c:f>
              <c:strCache>
                <c:ptCount val="1"/>
                <c:pt idx="0">
                  <c:v>15～64歳</c:v>
                </c:pt>
              </c:strCache>
            </c:strRef>
          </c:tx>
          <c:spPr>
            <a:solidFill>
              <a:schemeClr val="tx2">
                <a:lumMod val="60000"/>
                <a:lumOff val="40000"/>
              </a:schemeClr>
            </a:solidFill>
          </c:spPr>
          <c:cat>
            <c:numRef>
              <c:f>'z1_1_04 (2)'!$B$4:$B$14</c:f>
              <c:numCache>
                <c:formatCode>General</c:formatCode>
                <c:ptCount val="11"/>
                <c:pt idx="0">
                  <c:v>1955</c:v>
                </c:pt>
                <c:pt idx="1">
                  <c:v>1965</c:v>
                </c:pt>
                <c:pt idx="2">
                  <c:v>1975</c:v>
                </c:pt>
                <c:pt idx="3">
                  <c:v>1985</c:v>
                </c:pt>
                <c:pt idx="4">
                  <c:v>1995</c:v>
                </c:pt>
                <c:pt idx="5">
                  <c:v>2005</c:v>
                </c:pt>
                <c:pt idx="6">
                  <c:v>2015</c:v>
                </c:pt>
                <c:pt idx="7">
                  <c:v>2025</c:v>
                </c:pt>
                <c:pt idx="8">
                  <c:v>2035</c:v>
                </c:pt>
                <c:pt idx="9">
                  <c:v>2045</c:v>
                </c:pt>
                <c:pt idx="10">
                  <c:v>2055</c:v>
                </c:pt>
              </c:numCache>
            </c:numRef>
          </c:cat>
          <c:val>
            <c:numRef>
              <c:f>'z1_1_04 (2)'!$D$4:$D$14</c:f>
              <c:numCache>
                <c:formatCode>#,##0</c:formatCode>
                <c:ptCount val="11"/>
                <c:pt idx="0">
                  <c:v>5517</c:v>
                </c:pt>
                <c:pt idx="1">
                  <c:v>6744</c:v>
                </c:pt>
                <c:pt idx="2">
                  <c:v>7581</c:v>
                </c:pt>
                <c:pt idx="3">
                  <c:v>8251</c:v>
                </c:pt>
                <c:pt idx="4">
                  <c:v>8716</c:v>
                </c:pt>
                <c:pt idx="5">
                  <c:v>8409</c:v>
                </c:pt>
                <c:pt idx="6">
                  <c:v>7682</c:v>
                </c:pt>
                <c:pt idx="7">
                  <c:v>7084</c:v>
                </c:pt>
                <c:pt idx="8">
                  <c:v>6343</c:v>
                </c:pt>
                <c:pt idx="9">
                  <c:v>5353</c:v>
                </c:pt>
                <c:pt idx="10">
                  <c:v>4706</c:v>
                </c:pt>
              </c:numCache>
            </c:numRef>
          </c:val>
        </c:ser>
        <c:ser>
          <c:idx val="2"/>
          <c:order val="2"/>
          <c:tx>
            <c:strRef>
              <c:f>'z1_1_04 (2)'!$E$3</c:f>
              <c:strCache>
                <c:ptCount val="1"/>
                <c:pt idx="0">
                  <c:v>65～74歳</c:v>
                </c:pt>
              </c:strCache>
            </c:strRef>
          </c:tx>
          <c:spPr>
            <a:solidFill>
              <a:schemeClr val="accent6">
                <a:lumMod val="40000"/>
                <a:lumOff val="60000"/>
              </a:schemeClr>
            </a:solidFill>
          </c:spPr>
          <c:cat>
            <c:numRef>
              <c:f>'z1_1_04 (2)'!$B$4:$B$14</c:f>
              <c:numCache>
                <c:formatCode>General</c:formatCode>
                <c:ptCount val="11"/>
                <c:pt idx="0">
                  <c:v>1955</c:v>
                </c:pt>
                <c:pt idx="1">
                  <c:v>1965</c:v>
                </c:pt>
                <c:pt idx="2">
                  <c:v>1975</c:v>
                </c:pt>
                <c:pt idx="3">
                  <c:v>1985</c:v>
                </c:pt>
                <c:pt idx="4">
                  <c:v>1995</c:v>
                </c:pt>
                <c:pt idx="5">
                  <c:v>2005</c:v>
                </c:pt>
                <c:pt idx="6">
                  <c:v>2015</c:v>
                </c:pt>
                <c:pt idx="7">
                  <c:v>2025</c:v>
                </c:pt>
                <c:pt idx="8">
                  <c:v>2035</c:v>
                </c:pt>
                <c:pt idx="9">
                  <c:v>2045</c:v>
                </c:pt>
                <c:pt idx="10">
                  <c:v>2055</c:v>
                </c:pt>
              </c:numCache>
            </c:numRef>
          </c:cat>
          <c:val>
            <c:numRef>
              <c:f>'z1_1_04 (2)'!$E$4:$E$14</c:f>
              <c:numCache>
                <c:formatCode>General</c:formatCode>
                <c:ptCount val="11"/>
                <c:pt idx="0">
                  <c:v>338</c:v>
                </c:pt>
                <c:pt idx="1">
                  <c:v>434</c:v>
                </c:pt>
                <c:pt idx="2">
                  <c:v>602</c:v>
                </c:pt>
                <c:pt idx="3">
                  <c:v>776</c:v>
                </c:pt>
                <c:pt idx="4" formatCode="#,##0">
                  <c:v>1109</c:v>
                </c:pt>
                <c:pt idx="5" formatCode="#,##0">
                  <c:v>1407</c:v>
                </c:pt>
                <c:pt idx="6" formatCode="#,##0">
                  <c:v>1749</c:v>
                </c:pt>
                <c:pt idx="7" formatCode="#,##0">
                  <c:v>1479</c:v>
                </c:pt>
                <c:pt idx="8" formatCode="#,##0">
                  <c:v>1495</c:v>
                </c:pt>
                <c:pt idx="9" formatCode="#,##0">
                  <c:v>1600</c:v>
                </c:pt>
                <c:pt idx="10" formatCode="#,##0">
                  <c:v>1225</c:v>
                </c:pt>
              </c:numCache>
            </c:numRef>
          </c:val>
        </c:ser>
        <c:ser>
          <c:idx val="3"/>
          <c:order val="3"/>
          <c:tx>
            <c:strRef>
              <c:f>'z1_1_04 (2)'!$F$3</c:f>
              <c:strCache>
                <c:ptCount val="1"/>
                <c:pt idx="0">
                  <c:v>75歳以上</c:v>
                </c:pt>
              </c:strCache>
            </c:strRef>
          </c:tx>
          <c:spPr>
            <a:solidFill>
              <a:srgbClr val="FFC000"/>
            </a:solidFill>
          </c:spPr>
          <c:cat>
            <c:numRef>
              <c:f>'z1_1_04 (2)'!$B$4:$B$14</c:f>
              <c:numCache>
                <c:formatCode>General</c:formatCode>
                <c:ptCount val="11"/>
                <c:pt idx="0">
                  <c:v>1955</c:v>
                </c:pt>
                <c:pt idx="1">
                  <c:v>1965</c:v>
                </c:pt>
                <c:pt idx="2">
                  <c:v>1975</c:v>
                </c:pt>
                <c:pt idx="3">
                  <c:v>1985</c:v>
                </c:pt>
                <c:pt idx="4">
                  <c:v>1995</c:v>
                </c:pt>
                <c:pt idx="5">
                  <c:v>2005</c:v>
                </c:pt>
                <c:pt idx="6">
                  <c:v>2015</c:v>
                </c:pt>
                <c:pt idx="7">
                  <c:v>2025</c:v>
                </c:pt>
                <c:pt idx="8">
                  <c:v>2035</c:v>
                </c:pt>
                <c:pt idx="9">
                  <c:v>2045</c:v>
                </c:pt>
                <c:pt idx="10">
                  <c:v>2055</c:v>
                </c:pt>
              </c:numCache>
            </c:numRef>
          </c:cat>
          <c:val>
            <c:numRef>
              <c:f>'z1_1_04 (2)'!$F$4:$F$14</c:f>
              <c:numCache>
                <c:formatCode>General</c:formatCode>
                <c:ptCount val="11"/>
                <c:pt idx="0">
                  <c:v>139</c:v>
                </c:pt>
                <c:pt idx="1">
                  <c:v>189</c:v>
                </c:pt>
                <c:pt idx="2">
                  <c:v>284</c:v>
                </c:pt>
                <c:pt idx="3">
                  <c:v>471</c:v>
                </c:pt>
                <c:pt idx="4">
                  <c:v>717</c:v>
                </c:pt>
                <c:pt idx="5" formatCode="#,##0">
                  <c:v>1160</c:v>
                </c:pt>
                <c:pt idx="6" formatCode="#,##0">
                  <c:v>1646</c:v>
                </c:pt>
                <c:pt idx="7" formatCode="#,##0">
                  <c:v>2179</c:v>
                </c:pt>
                <c:pt idx="8" formatCode="#,##0">
                  <c:v>2245</c:v>
                </c:pt>
                <c:pt idx="9" formatCode="#,##0">
                  <c:v>2257</c:v>
                </c:pt>
                <c:pt idx="10" formatCode="#,##0">
                  <c:v>2401</c:v>
                </c:pt>
              </c:numCache>
            </c:numRef>
          </c:val>
        </c:ser>
        <c:gapWidth val="22"/>
        <c:overlap val="100"/>
        <c:axId val="161997952"/>
        <c:axId val="161999488"/>
      </c:barChart>
      <c:catAx>
        <c:axId val="161997952"/>
        <c:scaling>
          <c:orientation val="minMax"/>
        </c:scaling>
        <c:axPos val="b"/>
        <c:numFmt formatCode="General" sourceLinked="1"/>
        <c:tickLblPos val="nextTo"/>
        <c:crossAx val="161999488"/>
        <c:crosses val="autoZero"/>
        <c:auto val="1"/>
        <c:lblAlgn val="ctr"/>
        <c:lblOffset val="100"/>
      </c:catAx>
      <c:valAx>
        <c:axId val="161999488"/>
        <c:scaling>
          <c:orientation val="minMax"/>
          <c:max val="16000"/>
        </c:scaling>
        <c:axPos val="l"/>
        <c:majorGridlines>
          <c:spPr>
            <a:ln>
              <a:solidFill>
                <a:schemeClr val="bg1"/>
              </a:solidFill>
            </a:ln>
          </c:spPr>
        </c:majorGridlines>
        <c:numFmt formatCode="#,##0" sourceLinked="1"/>
        <c:tickLblPos val="nextTo"/>
        <c:crossAx val="161997952"/>
        <c:crosses val="autoZero"/>
        <c:crossBetween val="between"/>
      </c:valAx>
      <c:spPr>
        <a:noFill/>
      </c:spPr>
    </c:plotArea>
    <c:legend>
      <c:legendPos val="r"/>
      <c:legendEntry>
        <c:idx val="0"/>
        <c:txPr>
          <a:bodyPr/>
          <a:lstStyle/>
          <a:p>
            <a:pPr>
              <a:defRPr sz="1300" baseline="0">
                <a:latin typeface="HGPｺﾞｼｯｸM" pitchFamily="50" charset="-128"/>
                <a:ea typeface="HGPｺﾞｼｯｸM" pitchFamily="50" charset="-128"/>
              </a:defRPr>
            </a:pPr>
            <a:endParaRPr lang="ja-JP"/>
          </a:p>
        </c:txPr>
      </c:legendEntry>
      <c:legendEntry>
        <c:idx val="1"/>
        <c:txPr>
          <a:bodyPr/>
          <a:lstStyle/>
          <a:p>
            <a:pPr>
              <a:defRPr sz="1300" baseline="0">
                <a:latin typeface="HGPｺﾞｼｯｸM" pitchFamily="50" charset="-128"/>
                <a:ea typeface="HGPｺﾞｼｯｸM" pitchFamily="50" charset="-128"/>
              </a:defRPr>
            </a:pPr>
            <a:endParaRPr lang="ja-JP"/>
          </a:p>
        </c:txPr>
      </c:legendEntry>
      <c:legendEntry>
        <c:idx val="2"/>
        <c:txPr>
          <a:bodyPr/>
          <a:lstStyle/>
          <a:p>
            <a:pPr>
              <a:defRPr sz="1300" baseline="0">
                <a:latin typeface="HGPｺﾞｼｯｸM" pitchFamily="50" charset="-128"/>
                <a:ea typeface="HGPｺﾞｼｯｸM" pitchFamily="50" charset="-128"/>
              </a:defRPr>
            </a:pPr>
            <a:endParaRPr lang="ja-JP"/>
          </a:p>
        </c:txPr>
      </c:legendEntry>
      <c:legendEntry>
        <c:idx val="3"/>
        <c:txPr>
          <a:bodyPr/>
          <a:lstStyle/>
          <a:p>
            <a:pPr>
              <a:defRPr sz="1300" baseline="0">
                <a:latin typeface="HGPｺﾞｼｯｸM" pitchFamily="50" charset="-128"/>
                <a:ea typeface="HGPｺﾞｼｯｸM" pitchFamily="50" charset="-128"/>
              </a:defRPr>
            </a:pPr>
            <a:endParaRPr lang="ja-JP"/>
          </a:p>
        </c:txPr>
      </c:legendEntry>
      <c:layout>
        <c:manualLayout>
          <c:xMode val="edge"/>
          <c:yMode val="edge"/>
          <c:x val="0.86124042123052769"/>
          <c:y val="0.39734314647829372"/>
          <c:w val="0.13875957876947359"/>
          <c:h val="0.30512462524588857"/>
        </c:manualLayout>
      </c:layout>
      <c:txPr>
        <a:bodyPr/>
        <a:lstStyle/>
        <a:p>
          <a:pPr>
            <a:defRPr sz="1300" baseline="0"/>
          </a:pPr>
          <a:endParaRPr lang="ja-JP"/>
        </a:p>
      </c:txPr>
    </c:legend>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autoTitleDeleted val="1"/>
    <c:plotArea>
      <c:layout/>
      <c:lineChart>
        <c:grouping val="standard"/>
        <c:ser>
          <c:idx val="0"/>
          <c:order val="0"/>
          <c:tx>
            <c:v>高齢化率</c:v>
          </c:tx>
          <c:spPr>
            <a:ln w="31750">
              <a:solidFill>
                <a:srgbClr val="FF0000"/>
              </a:solidFill>
            </a:ln>
          </c:spPr>
          <c:marker>
            <c:symbol val="circle"/>
            <c:size val="5"/>
            <c:spPr>
              <a:solidFill>
                <a:srgbClr val="FF0000"/>
              </a:solidFill>
              <a:ln>
                <a:solidFill>
                  <a:srgbClr val="FF0000"/>
                </a:solidFill>
              </a:ln>
            </c:spPr>
          </c:marker>
          <c:val>
            <c:numRef>
              <c:f>'z1_1_04 (2)'!$J$4:$J$14</c:f>
              <c:numCache>
                <c:formatCode>General</c:formatCode>
                <c:ptCount val="11"/>
                <c:pt idx="0">
                  <c:v>5.3</c:v>
                </c:pt>
                <c:pt idx="1">
                  <c:v>6.3</c:v>
                </c:pt>
                <c:pt idx="2">
                  <c:v>7.9</c:v>
                </c:pt>
                <c:pt idx="3">
                  <c:v>10.3</c:v>
                </c:pt>
                <c:pt idx="4">
                  <c:v>14.6</c:v>
                </c:pt>
                <c:pt idx="5">
                  <c:v>20.2</c:v>
                </c:pt>
                <c:pt idx="6">
                  <c:v>26.8</c:v>
                </c:pt>
                <c:pt idx="7">
                  <c:v>30.3</c:v>
                </c:pt>
                <c:pt idx="8">
                  <c:v>33.4</c:v>
                </c:pt>
                <c:pt idx="9">
                  <c:v>37.700000000000003</c:v>
                </c:pt>
                <c:pt idx="10">
                  <c:v>39.4</c:v>
                </c:pt>
              </c:numCache>
            </c:numRef>
          </c:val>
        </c:ser>
        <c:marker val="1"/>
        <c:axId val="163638272"/>
        <c:axId val="163640448"/>
      </c:lineChart>
      <c:catAx>
        <c:axId val="163638272"/>
        <c:scaling>
          <c:orientation val="minMax"/>
        </c:scaling>
        <c:delete val="1"/>
        <c:axPos val="b"/>
        <c:majorTickMark val="none"/>
        <c:tickLblPos val="none"/>
        <c:crossAx val="163640448"/>
        <c:crosses val="autoZero"/>
        <c:auto val="1"/>
        <c:lblAlgn val="ctr"/>
        <c:lblOffset val="100"/>
      </c:catAx>
      <c:valAx>
        <c:axId val="163640448"/>
        <c:scaling>
          <c:orientation val="minMax"/>
          <c:max val="40"/>
        </c:scaling>
        <c:axPos val="l"/>
        <c:majorGridlines>
          <c:spPr>
            <a:ln w="0">
              <a:solidFill>
                <a:schemeClr val="bg1">
                  <a:lumMod val="75000"/>
                </a:schemeClr>
              </a:solidFill>
            </a:ln>
          </c:spPr>
        </c:majorGridlines>
        <c:numFmt formatCode="General" sourceLinked="1"/>
        <c:tickLblPos val="high"/>
        <c:spPr>
          <a:solidFill>
            <a:schemeClr val="bg1"/>
          </a:solidFill>
          <a:ln>
            <a:noFill/>
          </a:ln>
        </c:spPr>
        <c:crossAx val="163638272"/>
        <c:crosses val="autoZero"/>
        <c:crossBetween val="between"/>
      </c:valAx>
      <c:spPr>
        <a:noFill/>
      </c:spPr>
    </c:plotArea>
    <c:legend>
      <c:legendPos val="r"/>
      <c:legendEntry>
        <c:idx val="0"/>
        <c:txPr>
          <a:bodyPr/>
          <a:lstStyle/>
          <a:p>
            <a:pPr>
              <a:defRPr baseline="0">
                <a:latin typeface="HGPｺﾞｼｯｸM" pitchFamily="50" charset="-128"/>
                <a:ea typeface="HGPｺﾞｼｯｸM" pitchFamily="50" charset="-128"/>
              </a:defRPr>
            </a:pPr>
            <a:endParaRPr lang="ja-JP"/>
          </a:p>
        </c:txPr>
      </c:legendEntry>
      <c:layout>
        <c:manualLayout>
          <c:xMode val="edge"/>
          <c:yMode val="edge"/>
          <c:x val="0.84557584999516178"/>
          <c:y val="0.19069669629449051"/>
          <c:w val="0.1544242073596839"/>
          <c:h val="5.4971799491361807E-2"/>
        </c:manualLayout>
      </c:layout>
    </c:legend>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stacked"/>
        <c:ser>
          <c:idx val="7"/>
          <c:order val="0"/>
          <c:tx>
            <c:strRef>
              <c:f>'2'!$A$13</c:f>
              <c:strCache>
                <c:ptCount val="1"/>
                <c:pt idx="0">
                  <c:v>日本 </c:v>
                </c:pt>
              </c:strCache>
            </c:strRef>
          </c:tx>
          <c:spPr>
            <a:solidFill>
              <a:schemeClr val="tx2">
                <a:lumMod val="60000"/>
                <a:lumOff val="40000"/>
              </a:schemeClr>
            </a:solidFill>
          </c:spPr>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'2'!$B$13:$L$13</c:f>
              <c:numCache>
                <c:formatCode>#,##0</c:formatCode>
                <c:ptCount val="11"/>
                <c:pt idx="0">
                  <c:v>36.123200000000011</c:v>
                </c:pt>
                <c:pt idx="1">
                  <c:v>35.0169</c:v>
                </c:pt>
                <c:pt idx="2">
                  <c:v>34.873400000000004</c:v>
                </c:pt>
                <c:pt idx="3">
                  <c:v>35.648300000000013</c:v>
                </c:pt>
                <c:pt idx="4">
                  <c:v>37.348100000000002</c:v>
                </c:pt>
                <c:pt idx="5">
                  <c:v>35.165800000000011</c:v>
                </c:pt>
                <c:pt idx="6">
                  <c:v>35.624000000000002</c:v>
                </c:pt>
                <c:pt idx="7">
                  <c:v>35.556200000000004</c:v>
                </c:pt>
                <c:pt idx="8">
                  <c:v>33.272000000000013</c:v>
                </c:pt>
                <c:pt idx="9">
                  <c:v>30.7698</c:v>
                </c:pt>
                <c:pt idx="10">
                  <c:v>30.72009999999996</c:v>
                </c:pt>
              </c:numCache>
            </c:numRef>
          </c:val>
        </c:ser>
        <c:ser>
          <c:idx val="6"/>
          <c:order val="1"/>
          <c:tx>
            <c:strRef>
              <c:f>'2'!$A$12</c:f>
              <c:strCache>
                <c:ptCount val="1"/>
                <c:pt idx="0">
                  <c:v>中国 </c:v>
                </c:pt>
              </c:strCache>
            </c:strRef>
          </c:tx>
          <c:spPr>
            <a:solidFill>
              <a:srgbClr val="92D050"/>
            </a:solidFill>
            <a:ln>
              <a:noFill/>
            </a:ln>
          </c:spPr>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'2'!$B$12:$L$12</c:f>
              <c:numCache>
                <c:formatCode>#,##0</c:formatCode>
                <c:ptCount val="11"/>
                <c:pt idx="0">
                  <c:v>0.16300000000000001</c:v>
                </c:pt>
                <c:pt idx="1">
                  <c:v>0.21520000000000031</c:v>
                </c:pt>
                <c:pt idx="2">
                  <c:v>0.36030000000000062</c:v>
                </c:pt>
                <c:pt idx="3">
                  <c:v>0.70960000000000123</c:v>
                </c:pt>
                <c:pt idx="4">
                  <c:v>1.1556999999999977</c:v>
                </c:pt>
                <c:pt idx="5">
                  <c:v>1.7326999999999975</c:v>
                </c:pt>
                <c:pt idx="6">
                  <c:v>2.3907999999999987</c:v>
                </c:pt>
                <c:pt idx="7">
                  <c:v>3.1787000000000001</c:v>
                </c:pt>
                <c:pt idx="8">
                  <c:v>3.7311999999999999</c:v>
                </c:pt>
                <c:pt idx="9">
                  <c:v>5.2290000000000001</c:v>
                </c:pt>
                <c:pt idx="10">
                  <c:v>7.43170000000001</c:v>
                </c:pt>
              </c:numCache>
            </c:numRef>
          </c:val>
        </c:ser>
        <c:ser>
          <c:idx val="5"/>
          <c:order val="2"/>
          <c:tx>
            <c:strRef>
              <c:f>'2'!$A$11</c:f>
              <c:strCache>
                <c:ptCount val="1"/>
                <c:pt idx="0">
                  <c:v>韓国 </c:v>
                </c:pt>
              </c:strCache>
            </c:strRef>
          </c:tx>
          <c:spPr>
            <a:solidFill>
              <a:schemeClr val="accent4">
                <a:lumMod val="75000"/>
              </a:schemeClr>
            </a:solidFill>
          </c:spPr>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'2'!$B$11:$L$11</c:f>
              <c:numCache>
                <c:formatCode>#,##0</c:formatCode>
                <c:ptCount val="11"/>
                <c:pt idx="0">
                  <c:v>4.1266999999999996</c:v>
                </c:pt>
                <c:pt idx="1">
                  <c:v>4.4264999999999999</c:v>
                </c:pt>
                <c:pt idx="2">
                  <c:v>4.7844999999999995</c:v>
                </c:pt>
                <c:pt idx="3">
                  <c:v>5.1302000000000003</c:v>
                </c:pt>
                <c:pt idx="4">
                  <c:v>6.1575999999999906</c:v>
                </c:pt>
                <c:pt idx="5">
                  <c:v>6.8419999999999996</c:v>
                </c:pt>
                <c:pt idx="6">
                  <c:v>7.1941999999999906</c:v>
                </c:pt>
                <c:pt idx="7">
                  <c:v>7.6922999999999995</c:v>
                </c:pt>
                <c:pt idx="8">
                  <c:v>7.9003000000000014</c:v>
                </c:pt>
                <c:pt idx="9">
                  <c:v>10.108000000000001</c:v>
                </c:pt>
                <c:pt idx="10">
                  <c:v>12.419</c:v>
                </c:pt>
              </c:numCache>
            </c:numRef>
          </c:val>
        </c:ser>
        <c:ser>
          <c:idx val="4"/>
          <c:order val="3"/>
          <c:tx>
            <c:strRef>
              <c:f>'2'!$A$10</c:f>
              <c:strCache>
                <c:ptCount val="1"/>
                <c:pt idx="0">
                  <c:v>アジア（日中韓除く） </c:v>
                </c:pt>
              </c:strCache>
            </c:strRef>
          </c:tx>
          <c:spPr>
            <a:solidFill>
              <a:schemeClr val="accent3">
                <a:lumMod val="40000"/>
                <a:lumOff val="60000"/>
              </a:schemeClr>
            </a:solidFill>
          </c:spPr>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'2'!$B$10:$L$10</c:f>
              <c:numCache>
                <c:formatCode>#,##0</c:formatCode>
                <c:ptCount val="11"/>
                <c:pt idx="0">
                  <c:v>1.9783999999999999</c:v>
                </c:pt>
                <c:pt idx="1">
                  <c:v>2.0552999999999977</c:v>
                </c:pt>
                <c:pt idx="2">
                  <c:v>2.2538999999999998</c:v>
                </c:pt>
                <c:pt idx="3">
                  <c:v>2.8311999999999977</c:v>
                </c:pt>
                <c:pt idx="4">
                  <c:v>3.5038</c:v>
                </c:pt>
                <c:pt idx="5">
                  <c:v>4.1621999999999906</c:v>
                </c:pt>
                <c:pt idx="6">
                  <c:v>4.5666000000000002</c:v>
                </c:pt>
                <c:pt idx="7">
                  <c:v>5.0641999999999898</c:v>
                </c:pt>
                <c:pt idx="8">
                  <c:v>5.2387000000000024</c:v>
                </c:pt>
                <c:pt idx="9">
                  <c:v>5.9763000000000099</c:v>
                </c:pt>
                <c:pt idx="10">
                  <c:v>7.0837000000000003</c:v>
                </c:pt>
              </c:numCache>
            </c:numRef>
          </c:val>
        </c:ser>
        <c:ser>
          <c:idx val="3"/>
          <c:order val="4"/>
          <c:tx>
            <c:strRef>
              <c:f>'2'!$A$9</c:f>
              <c:strCache>
                <c:ptCount val="1"/>
                <c:pt idx="0">
                  <c:v>北アメリカ </c:v>
                </c:pt>
              </c:strCache>
            </c:strRef>
          </c:tx>
          <c:spPr>
            <a:solidFill>
              <a:schemeClr val="accent3">
                <a:lumMod val="75000"/>
              </a:schemeClr>
            </a:solidFill>
          </c:spPr>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'2'!$B$9:$L$9</c:f>
              <c:numCache>
                <c:formatCode>#,##0</c:formatCode>
                <c:ptCount val="11"/>
                <c:pt idx="0">
                  <c:v>9.7257000000000016</c:v>
                </c:pt>
                <c:pt idx="1">
                  <c:v>10.351500000000017</c:v>
                </c:pt>
                <c:pt idx="2">
                  <c:v>11.239000000000001</c:v>
                </c:pt>
                <c:pt idx="3">
                  <c:v>12.366300000000004</c:v>
                </c:pt>
                <c:pt idx="4">
                  <c:v>13.9984</c:v>
                </c:pt>
                <c:pt idx="5">
                  <c:v>15.072500000000018</c:v>
                </c:pt>
                <c:pt idx="6">
                  <c:v>16.063199999999956</c:v>
                </c:pt>
                <c:pt idx="7">
                  <c:v>16.8489</c:v>
                </c:pt>
                <c:pt idx="8">
                  <c:v>16.618300000000001</c:v>
                </c:pt>
                <c:pt idx="9">
                  <c:v>17.317399999999999</c:v>
                </c:pt>
                <c:pt idx="10">
                  <c:v>18.4679</c:v>
                </c:pt>
              </c:numCache>
            </c:numRef>
          </c:val>
        </c:ser>
        <c:ser>
          <c:idx val="2"/>
          <c:order val="5"/>
          <c:tx>
            <c:strRef>
              <c:f>'2'!$A$8</c:f>
              <c:strCache>
                <c:ptCount val="1"/>
                <c:pt idx="0">
                  <c:v>ドイツ </c:v>
                </c:pt>
              </c:strCache>
            </c:strRef>
          </c:tx>
          <c:spPr>
            <a:solidFill>
              <a:schemeClr val="accent5">
                <a:lumMod val="40000"/>
                <a:lumOff val="60000"/>
              </a:schemeClr>
            </a:solidFill>
          </c:spPr>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'2'!$B$8:$L$8</c:f>
              <c:numCache>
                <c:formatCode>#,##0</c:formatCode>
                <c:ptCount val="11"/>
                <c:pt idx="0">
                  <c:v>9.9195000000000046</c:v>
                </c:pt>
                <c:pt idx="1">
                  <c:v>10.5212</c:v>
                </c:pt>
                <c:pt idx="2">
                  <c:v>11.2393</c:v>
                </c:pt>
                <c:pt idx="3">
                  <c:v>12.054400000000006</c:v>
                </c:pt>
                <c:pt idx="4">
                  <c:v>12.6294</c:v>
                </c:pt>
                <c:pt idx="5">
                  <c:v>13.259400000000017</c:v>
                </c:pt>
                <c:pt idx="6">
                  <c:v>13.998000000000001</c:v>
                </c:pt>
                <c:pt idx="7">
                  <c:v>14.4643</c:v>
                </c:pt>
                <c:pt idx="8">
                  <c:v>14.4133</c:v>
                </c:pt>
                <c:pt idx="9">
                  <c:v>14.825600000000017</c:v>
                </c:pt>
                <c:pt idx="10">
                  <c:v>15.7241</c:v>
                </c:pt>
              </c:numCache>
            </c:numRef>
          </c:val>
        </c:ser>
        <c:ser>
          <c:idx val="1"/>
          <c:order val="6"/>
          <c:tx>
            <c:strRef>
              <c:f>'2'!$A$7</c:f>
              <c:strCache>
                <c:ptCount val="1"/>
                <c:pt idx="0">
                  <c:v>欧州（ドイツ除く） </c:v>
                </c:pt>
              </c:strCache>
            </c:strRef>
          </c:tx>
          <c:spPr>
            <a:solidFill>
              <a:schemeClr val="accent6">
                <a:lumMod val="40000"/>
                <a:lumOff val="60000"/>
              </a:schemeClr>
            </a:solidFill>
          </c:spPr>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'2'!$B$7:$L$7</c:f>
              <c:numCache>
                <c:formatCode>#,##0</c:formatCode>
                <c:ptCount val="11"/>
                <c:pt idx="0">
                  <c:v>13.3408</c:v>
                </c:pt>
                <c:pt idx="1">
                  <c:v>14.120800000000001</c:v>
                </c:pt>
                <c:pt idx="2">
                  <c:v>14.963200000000002</c:v>
                </c:pt>
                <c:pt idx="3">
                  <c:v>15.8475</c:v>
                </c:pt>
                <c:pt idx="4">
                  <c:v>17.06239999999994</c:v>
                </c:pt>
                <c:pt idx="5">
                  <c:v>18.187899999999999</c:v>
                </c:pt>
                <c:pt idx="6">
                  <c:v>18.890999999999988</c:v>
                </c:pt>
                <c:pt idx="7">
                  <c:v>19.868599999999951</c:v>
                </c:pt>
                <c:pt idx="8">
                  <c:v>19.9528</c:v>
                </c:pt>
                <c:pt idx="9">
                  <c:v>20.38859999999994</c:v>
                </c:pt>
                <c:pt idx="10">
                  <c:v>21.272399999999958</c:v>
                </c:pt>
              </c:numCache>
            </c:numRef>
          </c:val>
        </c:ser>
        <c:ser>
          <c:idx val="0"/>
          <c:order val="7"/>
          <c:tx>
            <c:strRef>
              <c:f>'2'!$A$6</c:f>
              <c:strCache>
                <c:ptCount val="1"/>
                <c:pt idx="0">
                  <c:v>その他 </c:v>
                </c:pt>
              </c:strCache>
            </c:strRef>
          </c:tx>
          <c:cat>
            <c:strRef>
              <c:f>'2'!$B$5:$L$5</c:f>
              <c:strCache>
                <c:ptCount val="11"/>
                <c:pt idx="0">
                  <c:v>2001年 </c:v>
                </c:pt>
                <c:pt idx="1">
                  <c:v>2002年 </c:v>
                </c:pt>
                <c:pt idx="2">
                  <c:v>2003年</c:v>
                </c:pt>
                <c:pt idx="3">
                  <c:v>2004年</c:v>
                </c:pt>
                <c:pt idx="4">
                  <c:v>2005年</c:v>
                </c:pt>
                <c:pt idx="5">
                  <c:v>2006年</c:v>
                </c:pt>
                <c:pt idx="6">
                  <c:v>2007年</c:v>
                </c:pt>
                <c:pt idx="7">
                  <c:v>2008年</c:v>
                </c:pt>
                <c:pt idx="8">
                  <c:v>2009年</c:v>
                </c:pt>
                <c:pt idx="9">
                  <c:v>2010年</c:v>
                </c:pt>
                <c:pt idx="10">
                  <c:v>2011年</c:v>
                </c:pt>
              </c:strCache>
            </c:strRef>
          </c:cat>
          <c:val>
            <c:numRef>
              <c:f>'2'!$B$6:$L$6</c:f>
              <c:numCache>
                <c:formatCode>#,##0</c:formatCode>
                <c:ptCount val="11"/>
                <c:pt idx="0">
                  <c:v>0.27250000000000002</c:v>
                </c:pt>
                <c:pt idx="1">
                  <c:v>0.30310000000000031</c:v>
                </c:pt>
                <c:pt idx="2">
                  <c:v>0.33370000000000055</c:v>
                </c:pt>
                <c:pt idx="3">
                  <c:v>0.37280000000000074</c:v>
                </c:pt>
                <c:pt idx="4">
                  <c:v>0.42840000000000061</c:v>
                </c:pt>
                <c:pt idx="5">
                  <c:v>0.55980000000000063</c:v>
                </c:pt>
                <c:pt idx="6">
                  <c:v>0.69860000000000111</c:v>
                </c:pt>
                <c:pt idx="7">
                  <c:v>0.85690000000000111</c:v>
                </c:pt>
                <c:pt idx="8">
                  <c:v>0.94650000000000001</c:v>
                </c:pt>
                <c:pt idx="9">
                  <c:v>1.3014999999999974</c:v>
                </c:pt>
                <c:pt idx="10">
                  <c:v>2.1907999999999999</c:v>
                </c:pt>
              </c:numCache>
            </c:numRef>
          </c:val>
        </c:ser>
        <c:gapWidth val="43"/>
        <c:overlap val="100"/>
        <c:axId val="166587776"/>
        <c:axId val="166790272"/>
      </c:barChart>
      <c:catAx>
        <c:axId val="166587776"/>
        <c:scaling>
          <c:orientation val="minMax"/>
        </c:scaling>
        <c:axPos val="b"/>
        <c:tickLblPos val="nextTo"/>
        <c:crossAx val="166790272"/>
        <c:crosses val="autoZero"/>
        <c:auto val="1"/>
        <c:lblAlgn val="ctr"/>
        <c:lblOffset val="100"/>
      </c:catAx>
      <c:valAx>
        <c:axId val="166790272"/>
        <c:scaling>
          <c:orientation val="minMax"/>
          <c:max val="120"/>
        </c:scaling>
        <c:axPos val="l"/>
        <c:majorGridlines/>
        <c:numFmt formatCode="#,##0" sourceLinked="1"/>
        <c:tickLblPos val="nextTo"/>
        <c:crossAx val="166587776"/>
        <c:crosses val="autoZero"/>
        <c:crossBetween val="between"/>
      </c:valAx>
    </c:plotArea>
    <c:legend>
      <c:legendPos val="r"/>
      <c:layout>
        <c:manualLayout>
          <c:xMode val="edge"/>
          <c:yMode val="edge"/>
          <c:x val="0.73864515689226395"/>
          <c:y val="3.0717834470633852E-3"/>
          <c:w val="0.26135484310773632"/>
          <c:h val="0.50497313164034396"/>
        </c:manualLayout>
      </c:layout>
      <c:txPr>
        <a:bodyPr/>
        <a:lstStyle/>
        <a:p>
          <a:pPr>
            <a:defRPr sz="1500" baseline="0">
              <a:latin typeface="HGPｺﾞｼｯｸM" pitchFamily="50" charset="-128"/>
              <a:ea typeface="HGPｺﾞｼｯｸM" pitchFamily="50" charset="-128"/>
            </a:defRPr>
          </a:pPr>
          <a:endParaRPr lang="ja-JP"/>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stacked"/>
        <c:ser>
          <c:idx val="0"/>
          <c:order val="0"/>
          <c:tx>
            <c:strRef>
              <c:f>'Sheet1 (2)'!$A$6</c:f>
              <c:strCache>
                <c:ptCount val="1"/>
                <c:pt idx="0">
                  <c:v>製造分野</c:v>
                </c:pt>
              </c:strCache>
            </c:strRef>
          </c:tx>
          <c:spPr>
            <a:solidFill>
              <a:schemeClr val="accent5">
                <a:lumMod val="60000"/>
                <a:lumOff val="40000"/>
              </a:schemeClr>
            </a:solidFill>
            <a:ln>
              <a:solidFill>
                <a:schemeClr val="accent5">
                  <a:lumMod val="60000"/>
                  <a:lumOff val="40000"/>
                </a:schemeClr>
              </a:solidFill>
            </a:ln>
          </c:spPr>
          <c:cat>
            <c:strRef>
              <c:f>'Sheet1 (2)'!$B$5:$F$5</c:f>
              <c:strCache>
                <c:ptCount val="5"/>
                <c:pt idx="0">
                  <c:v>2012年</c:v>
                </c:pt>
                <c:pt idx="1">
                  <c:v>2015年 </c:v>
                </c:pt>
                <c:pt idx="2">
                  <c:v>2020年 </c:v>
                </c:pt>
                <c:pt idx="3">
                  <c:v>2025年 </c:v>
                </c:pt>
                <c:pt idx="4">
                  <c:v>2035年</c:v>
                </c:pt>
              </c:strCache>
            </c:strRef>
          </c:cat>
          <c:val>
            <c:numRef>
              <c:f>'Sheet1 (2)'!$B$6:$F$6</c:f>
              <c:numCache>
                <c:formatCode>#,##0</c:formatCode>
                <c:ptCount val="5"/>
                <c:pt idx="0">
                  <c:v>6600</c:v>
                </c:pt>
                <c:pt idx="1">
                  <c:v>10018</c:v>
                </c:pt>
                <c:pt idx="2">
                  <c:v>12564</c:v>
                </c:pt>
                <c:pt idx="3">
                  <c:v>15807</c:v>
                </c:pt>
                <c:pt idx="4">
                  <c:v>27294</c:v>
                </c:pt>
              </c:numCache>
            </c:numRef>
          </c:val>
        </c:ser>
        <c:ser>
          <c:idx val="1"/>
          <c:order val="1"/>
          <c:tx>
            <c:strRef>
              <c:f>'Sheet1 (2)'!$A$7</c:f>
              <c:strCache>
                <c:ptCount val="1"/>
                <c:pt idx="0">
                  <c:v>ロボテク（RT）製品</c:v>
                </c:pt>
              </c:strCache>
            </c:strRef>
          </c:tx>
          <c:spPr>
            <a:solidFill>
              <a:schemeClr val="tx2">
                <a:lumMod val="60000"/>
                <a:lumOff val="40000"/>
              </a:schemeClr>
            </a:solidFill>
          </c:spPr>
          <c:cat>
            <c:strRef>
              <c:f>'Sheet1 (2)'!$B$5:$F$5</c:f>
              <c:strCache>
                <c:ptCount val="5"/>
                <c:pt idx="0">
                  <c:v>2012年</c:v>
                </c:pt>
                <c:pt idx="1">
                  <c:v>2015年 </c:v>
                </c:pt>
                <c:pt idx="2">
                  <c:v>2020年 </c:v>
                </c:pt>
                <c:pt idx="3">
                  <c:v>2025年 </c:v>
                </c:pt>
                <c:pt idx="4">
                  <c:v>2035年</c:v>
                </c:pt>
              </c:strCache>
            </c:strRef>
          </c:cat>
          <c:val>
            <c:numRef>
              <c:f>'Sheet1 (2)'!$B$7:$F$7</c:f>
              <c:numCache>
                <c:formatCode>#,##0</c:formatCode>
                <c:ptCount val="5"/>
                <c:pt idx="0">
                  <c:v>1400</c:v>
                </c:pt>
                <c:pt idx="1">
                  <c:v>1771</c:v>
                </c:pt>
                <c:pt idx="2">
                  <c:v>4516</c:v>
                </c:pt>
                <c:pt idx="3">
                  <c:v>8057</c:v>
                </c:pt>
                <c:pt idx="4">
                  <c:v>15555</c:v>
                </c:pt>
              </c:numCache>
            </c:numRef>
          </c:val>
        </c:ser>
        <c:ser>
          <c:idx val="2"/>
          <c:order val="2"/>
          <c:tx>
            <c:strRef>
              <c:f>'Sheet1 (2)'!$A$8</c:f>
              <c:strCache>
                <c:ptCount val="1"/>
                <c:pt idx="0">
                  <c:v>農林水産分野</c:v>
                </c:pt>
              </c:strCache>
            </c:strRef>
          </c:tx>
          <c:spPr>
            <a:solidFill>
              <a:schemeClr val="accent6">
                <a:lumMod val="40000"/>
                <a:lumOff val="60000"/>
              </a:schemeClr>
            </a:solidFill>
          </c:spPr>
          <c:cat>
            <c:strRef>
              <c:f>'Sheet1 (2)'!$B$5:$F$5</c:f>
              <c:strCache>
                <c:ptCount val="5"/>
                <c:pt idx="0">
                  <c:v>2012年</c:v>
                </c:pt>
                <c:pt idx="1">
                  <c:v>2015年 </c:v>
                </c:pt>
                <c:pt idx="2">
                  <c:v>2020年 </c:v>
                </c:pt>
                <c:pt idx="3">
                  <c:v>2025年 </c:v>
                </c:pt>
                <c:pt idx="4">
                  <c:v>2035年</c:v>
                </c:pt>
              </c:strCache>
            </c:strRef>
          </c:cat>
          <c:val>
            <c:numRef>
              <c:f>'Sheet1 (2)'!$B$8:$F$8</c:f>
              <c:numCache>
                <c:formatCode>General</c:formatCode>
                <c:ptCount val="5"/>
                <c:pt idx="0">
                  <c:v>10</c:v>
                </c:pt>
                <c:pt idx="1">
                  <c:v>467</c:v>
                </c:pt>
                <c:pt idx="2" formatCode="#,##0">
                  <c:v>1212</c:v>
                </c:pt>
                <c:pt idx="3" formatCode="#,##0">
                  <c:v>2255</c:v>
                </c:pt>
                <c:pt idx="4" formatCode="#,##0">
                  <c:v>4663</c:v>
                </c:pt>
              </c:numCache>
            </c:numRef>
          </c:val>
        </c:ser>
        <c:ser>
          <c:idx val="3"/>
          <c:order val="3"/>
          <c:tx>
            <c:strRef>
              <c:f>'Sheet1 (2)'!$A$9</c:f>
              <c:strCache>
                <c:ptCount val="1"/>
                <c:pt idx="0">
                  <c:v>サービス分野</c:v>
                </c:pt>
              </c:strCache>
            </c:strRef>
          </c:tx>
          <c:spPr>
            <a:solidFill>
              <a:schemeClr val="accent6"/>
            </a:solidFill>
          </c:spPr>
          <c:cat>
            <c:strRef>
              <c:f>'Sheet1 (2)'!$B$5:$F$5</c:f>
              <c:strCache>
                <c:ptCount val="5"/>
                <c:pt idx="0">
                  <c:v>2012年</c:v>
                </c:pt>
                <c:pt idx="1">
                  <c:v>2015年 </c:v>
                </c:pt>
                <c:pt idx="2">
                  <c:v>2020年 </c:v>
                </c:pt>
                <c:pt idx="3">
                  <c:v>2025年 </c:v>
                </c:pt>
                <c:pt idx="4">
                  <c:v>2035年</c:v>
                </c:pt>
              </c:strCache>
            </c:strRef>
          </c:cat>
          <c:val>
            <c:numRef>
              <c:f>'Sheet1 (2)'!$B$9:$F$9</c:f>
              <c:numCache>
                <c:formatCode>#,##0</c:formatCode>
                <c:ptCount val="5"/>
                <c:pt idx="0" formatCode="General">
                  <c:v>600</c:v>
                </c:pt>
                <c:pt idx="1">
                  <c:v>3733</c:v>
                </c:pt>
                <c:pt idx="2">
                  <c:v>10241</c:v>
                </c:pt>
                <c:pt idx="3">
                  <c:v>26462</c:v>
                </c:pt>
                <c:pt idx="4">
                  <c:v>49568</c:v>
                </c:pt>
              </c:numCache>
            </c:numRef>
          </c:val>
        </c:ser>
        <c:gapWidth val="96"/>
        <c:overlap val="100"/>
        <c:axId val="166840576"/>
        <c:axId val="166846464"/>
      </c:barChart>
      <c:catAx>
        <c:axId val="166840576"/>
        <c:scaling>
          <c:orientation val="minMax"/>
        </c:scaling>
        <c:axPos val="b"/>
        <c:tickLblPos val="nextTo"/>
        <c:crossAx val="166846464"/>
        <c:crosses val="autoZero"/>
        <c:auto val="1"/>
        <c:lblAlgn val="ctr"/>
        <c:lblOffset val="100"/>
      </c:catAx>
      <c:valAx>
        <c:axId val="166846464"/>
        <c:scaling>
          <c:orientation val="minMax"/>
          <c:max val="100000"/>
        </c:scaling>
        <c:axPos val="l"/>
        <c:majorGridlines>
          <c:spPr>
            <a:ln>
              <a:solidFill>
                <a:schemeClr val="bg1">
                  <a:lumMod val="75000"/>
                </a:schemeClr>
              </a:solidFill>
            </a:ln>
          </c:spPr>
        </c:majorGridlines>
        <c:numFmt formatCode="#,##0" sourceLinked="1"/>
        <c:tickLblPos val="nextTo"/>
        <c:spPr>
          <a:ln>
            <a:solidFill>
              <a:schemeClr val="bg1">
                <a:lumMod val="65000"/>
              </a:schemeClr>
            </a:solidFill>
          </a:ln>
        </c:spPr>
        <c:crossAx val="166840576"/>
        <c:crosses val="autoZero"/>
        <c:crossBetween val="between"/>
        <c:majorUnit val="20000"/>
      </c:valAx>
      <c:spPr>
        <a:noFill/>
        <a:ln>
          <a:noFill/>
        </a:ln>
      </c:spPr>
    </c:plotArea>
    <c:legend>
      <c:legendPos val="r"/>
      <c:layout>
        <c:manualLayout>
          <c:xMode val="edge"/>
          <c:yMode val="edge"/>
          <c:x val="0.77266860285964156"/>
          <c:y val="0.25067998397003532"/>
          <c:w val="0.22733139714035971"/>
          <c:h val="0.41675453719428063"/>
        </c:manualLayout>
      </c:layout>
      <c:txPr>
        <a:bodyPr/>
        <a:lstStyle/>
        <a:p>
          <a:pPr>
            <a:defRPr sz="1500" baseline="0">
              <a:latin typeface="HGPｺﾞｼｯｸM" pitchFamily="50" charset="-128"/>
              <a:ea typeface="HGPｺﾞｼｯｸM" pitchFamily="50" charset="-128"/>
            </a:defRPr>
          </a:pPr>
          <a:endParaRPr lang="ja-JP"/>
        </a:p>
      </c:txPr>
    </c:legend>
    <c:plotVisOnly val="1"/>
  </c:chart>
  <c:spPr>
    <a:noFill/>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EBA7BB5-1225-41FB-859D-31A479F6CD9F}" type="datetimeFigureOut">
              <a:rPr kumimoji="1" lang="ja-JP" altLang="en-US" smtClean="0"/>
              <a:pPr/>
              <a:t>2016/1/7</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0D634DD-06F2-4F3A-899A-128572ED42A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1FF9D20-8563-49C2-8C18-DC763BBDC846}" type="datetimeFigureOut">
              <a:rPr kumimoji="1" lang="ja-JP" altLang="en-US" smtClean="0"/>
              <a:pPr/>
              <a:t>2016/1/7</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C897E7A-E009-4A2B-9A64-F4033D3DA31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＜出典＞</a:t>
            </a:r>
          </a:p>
          <a:p>
            <a:r>
              <a:rPr kumimoji="1" lang="ja-JP" altLang="ja-JP" sz="1000" kern="1200" dirty="0" smtClean="0">
                <a:solidFill>
                  <a:schemeClr val="tx1"/>
                </a:solidFill>
                <a:latin typeface="HGPｺﾞｼｯｸM" pitchFamily="50" charset="-128"/>
                <a:ea typeface="HGPｺﾞｼｯｸM" pitchFamily="50" charset="-128"/>
                <a:cs typeface="+mn-cs"/>
              </a:rPr>
              <a:t>経済産業省「日本のロボット産業の足元市場規模推計 」 をもとに作成</a:t>
            </a:r>
          </a:p>
          <a:p>
            <a:r>
              <a:rPr kumimoji="1" lang="en-US" altLang="ja-JP" sz="1000" kern="1200" dirty="0" smtClean="0">
                <a:solidFill>
                  <a:schemeClr val="tx1"/>
                </a:solidFill>
                <a:latin typeface="HGPｺﾞｼｯｸM" pitchFamily="50" charset="-128"/>
                <a:ea typeface="HGPｺﾞｼｯｸM" pitchFamily="50" charset="-128"/>
                <a:cs typeface="+mn-cs"/>
              </a:rPr>
              <a:t>http://www.meti.go.jp/press/2013/07/20130718002/20130718002-3.pdf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ロボットの区分についてはまだ確立されていない。</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たとえば，国立研究開発法人新エネルギー・産業技術総合開発機構（</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）の</a:t>
            </a:r>
          </a:p>
          <a:p>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ロボット白書</a:t>
            </a:r>
            <a:r>
              <a:rPr kumimoji="1" lang="en-US" altLang="ja-JP" sz="1000" kern="1200" dirty="0" smtClean="0">
                <a:solidFill>
                  <a:schemeClr val="tx1"/>
                </a:solidFill>
                <a:latin typeface="HGPｺﾞｼｯｸM" pitchFamily="50" charset="-128"/>
                <a:ea typeface="HGPｺﾞｼｯｸM" pitchFamily="50" charset="-128"/>
                <a:cs typeface="+mn-cs"/>
              </a:rPr>
              <a:t>2014</a:t>
            </a:r>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2014</a:t>
            </a:r>
            <a:r>
              <a:rPr kumimoji="1" lang="ja-JP" altLang="ja-JP" sz="1000" kern="1200" dirty="0" smtClean="0">
                <a:solidFill>
                  <a:schemeClr val="tx1"/>
                </a:solidFill>
                <a:latin typeface="HGPｺﾞｼｯｸM" pitchFamily="50" charset="-128"/>
                <a:ea typeface="HGPｺﾞｼｯｸM" pitchFamily="50" charset="-128"/>
                <a:cs typeface="+mn-cs"/>
              </a:rPr>
              <a:t>年</a:t>
            </a:r>
            <a:r>
              <a:rPr kumimoji="1" lang="en-US" altLang="ja-JP" sz="1000" kern="1200" dirty="0" smtClean="0">
                <a:solidFill>
                  <a:schemeClr val="tx1"/>
                </a:solidFill>
                <a:latin typeface="HGPｺﾞｼｯｸM" pitchFamily="50" charset="-128"/>
                <a:ea typeface="HGPｺﾞｼｯｸM" pitchFamily="50" charset="-128"/>
                <a:cs typeface="+mn-cs"/>
              </a:rPr>
              <a:t>3</a:t>
            </a:r>
            <a:r>
              <a:rPr kumimoji="1" lang="ja-JP" altLang="ja-JP" sz="1000" kern="1200" dirty="0" smtClean="0">
                <a:solidFill>
                  <a:schemeClr val="tx1"/>
                </a:solidFill>
                <a:latin typeface="HGPｺﾞｼｯｸM" pitchFamily="50" charset="-128"/>
                <a:ea typeface="HGPｺﾞｼｯｸM" pitchFamily="50" charset="-128"/>
                <a:cs typeface="+mn-cs"/>
              </a:rPr>
              <a:t>月）では，ロボットの役割を次の３つに大別している。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１　産業用ロボットのような「生産環境における人の作業の代替」</a:t>
            </a:r>
          </a:p>
          <a:p>
            <a:r>
              <a:rPr kumimoji="1" lang="ja-JP" altLang="ja-JP" sz="1000" kern="1200" dirty="0" smtClean="0">
                <a:solidFill>
                  <a:schemeClr val="tx1"/>
                </a:solidFill>
                <a:latin typeface="HGPｺﾞｼｯｸM" pitchFamily="50" charset="-128"/>
                <a:ea typeface="HGPｺﾞｼｯｸM" pitchFamily="50" charset="-128"/>
                <a:cs typeface="+mn-cs"/>
              </a:rPr>
              <a:t>２　無人システムのような「危機環境下での作業代行」</a:t>
            </a:r>
          </a:p>
          <a:p>
            <a:r>
              <a:rPr kumimoji="1" lang="ja-JP" altLang="ja-JP" sz="1000" kern="1200" dirty="0" smtClean="0">
                <a:solidFill>
                  <a:schemeClr val="tx1"/>
                </a:solidFill>
                <a:latin typeface="HGPｺﾞｼｯｸM" pitchFamily="50" charset="-128"/>
                <a:ea typeface="HGPｺﾞｼｯｸM" pitchFamily="50" charset="-128"/>
                <a:cs typeface="+mn-cs"/>
              </a:rPr>
              <a:t>３　日常生活の中での家事支援や介護支援等の「日常生活支援」</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総務省「平成</a:t>
            </a:r>
            <a:r>
              <a:rPr kumimoji="1" lang="en-US" altLang="ja-JP" sz="1000" kern="1200" dirty="0" smtClean="0">
                <a:solidFill>
                  <a:schemeClr val="tx1"/>
                </a:solidFill>
                <a:latin typeface="HGPｺﾞｼｯｸM" pitchFamily="50" charset="-128"/>
                <a:ea typeface="HGPｺﾞｼｯｸM" pitchFamily="50" charset="-128"/>
                <a:cs typeface="+mn-cs"/>
              </a:rPr>
              <a:t>27</a:t>
            </a:r>
            <a:r>
              <a:rPr kumimoji="1" lang="ja-JP" altLang="ja-JP" sz="1000" kern="1200" dirty="0" smtClean="0">
                <a:solidFill>
                  <a:schemeClr val="tx1"/>
                </a:solidFill>
                <a:latin typeface="HGPｺﾞｼｯｸM" pitchFamily="50" charset="-128"/>
                <a:ea typeface="HGPｺﾞｼｯｸM" pitchFamily="50" charset="-128"/>
                <a:cs typeface="+mn-cs"/>
              </a:rPr>
              <a:t>年版 情報通信白書～ロボットの定義とパートナーロボット」より</a:t>
            </a:r>
          </a:p>
          <a:p>
            <a:r>
              <a:rPr kumimoji="1" lang="en-US" altLang="ja-JP" sz="1000" kern="1200" dirty="0" smtClean="0">
                <a:solidFill>
                  <a:schemeClr val="tx1"/>
                </a:solidFill>
                <a:latin typeface="HGPｺﾞｼｯｸM" pitchFamily="50" charset="-128"/>
                <a:ea typeface="HGPｺﾞｼｯｸM" pitchFamily="50" charset="-128"/>
                <a:cs typeface="+mn-cs"/>
              </a:rPr>
              <a:t>http://www.soumu.go.jp/johotsusintokei/whitepaper/ja/h27/html/nc241320.html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国立研究開発法人新エネルギー・産業技術総合開発機構（</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ロボット白書</a:t>
            </a:r>
            <a:r>
              <a:rPr kumimoji="1" lang="en-US" altLang="ja-JP" sz="1000" kern="1200" dirty="0" smtClean="0">
                <a:solidFill>
                  <a:schemeClr val="tx1"/>
                </a:solidFill>
                <a:latin typeface="HGPｺﾞｼｯｸM" pitchFamily="50" charset="-128"/>
                <a:ea typeface="HGPｺﾞｼｯｸM" pitchFamily="50" charset="-128"/>
                <a:cs typeface="+mn-cs"/>
              </a:rPr>
              <a:t>2014</a:t>
            </a:r>
            <a:r>
              <a:rPr kumimoji="1" lang="ja-JP" altLang="ja-JP" sz="1000" kern="1200" dirty="0" smtClean="0">
                <a:solidFill>
                  <a:schemeClr val="tx1"/>
                </a:solidFill>
                <a:latin typeface="HGPｺﾞｼｯｸM" pitchFamily="50" charset="-128"/>
                <a:ea typeface="HGPｺﾞｼｯｸM" pitchFamily="50" charset="-128"/>
                <a:cs typeface="+mn-cs"/>
              </a:rPr>
              <a:t>」</a:t>
            </a:r>
          </a:p>
          <a:p>
            <a:r>
              <a:rPr kumimoji="1" lang="en-US" altLang="ja-JP" sz="1000" kern="1200" dirty="0" smtClean="0">
                <a:solidFill>
                  <a:schemeClr val="tx1"/>
                </a:solidFill>
                <a:latin typeface="HGPｺﾞｼｯｸM" pitchFamily="50" charset="-128"/>
                <a:ea typeface="HGPｺﾞｼｯｸM" pitchFamily="50" charset="-128"/>
                <a:cs typeface="+mn-cs"/>
              </a:rPr>
              <a:t>http://www.nedo.go.jp/content/100567345.pdf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また，政府が進める「日本再興戦略」における「ロボット革命実現会議」では，</a:t>
            </a:r>
          </a:p>
          <a:p>
            <a:r>
              <a:rPr kumimoji="1" lang="ja-JP" altLang="ja-JP" sz="1000" kern="1200" dirty="0" smtClean="0">
                <a:solidFill>
                  <a:schemeClr val="tx1"/>
                </a:solidFill>
                <a:latin typeface="HGPｺﾞｼｯｸM" pitchFamily="50" charset="-128"/>
                <a:ea typeface="HGPｺﾞｼｯｸM" pitchFamily="50" charset="-128"/>
                <a:cs typeface="+mn-cs"/>
              </a:rPr>
              <a:t>ロボットの普及･推進をはかるための取り組みを次の５つに分類している。</a:t>
            </a:r>
          </a:p>
          <a:p>
            <a:r>
              <a:rPr kumimoji="1" lang="ja-JP" altLang="ja-JP" sz="1000" kern="1200" dirty="0" smtClean="0">
                <a:solidFill>
                  <a:schemeClr val="tx1"/>
                </a:solidFill>
                <a:latin typeface="HGPｺﾞｼｯｸM" pitchFamily="50" charset="-128"/>
                <a:ea typeface="HGPｺﾞｼｯｸM" pitchFamily="50" charset="-128"/>
                <a:cs typeface="+mn-cs"/>
              </a:rPr>
              <a:t>１　ものづくり分野</a:t>
            </a:r>
          </a:p>
          <a:p>
            <a:r>
              <a:rPr kumimoji="1" lang="ja-JP" altLang="ja-JP" sz="1000" kern="1200" dirty="0" smtClean="0">
                <a:solidFill>
                  <a:schemeClr val="tx1"/>
                </a:solidFill>
                <a:latin typeface="HGPｺﾞｼｯｸM" pitchFamily="50" charset="-128"/>
                <a:ea typeface="HGPｺﾞｼｯｸM" pitchFamily="50" charset="-128"/>
                <a:cs typeface="+mn-cs"/>
              </a:rPr>
              <a:t>２　サービス分野</a:t>
            </a:r>
          </a:p>
          <a:p>
            <a:r>
              <a:rPr kumimoji="1" lang="ja-JP" altLang="ja-JP" sz="1000" kern="1200" dirty="0" smtClean="0">
                <a:solidFill>
                  <a:schemeClr val="tx1"/>
                </a:solidFill>
                <a:latin typeface="HGPｺﾞｼｯｸM" pitchFamily="50" charset="-128"/>
                <a:ea typeface="HGPｺﾞｼｯｸM" pitchFamily="50" charset="-128"/>
                <a:cs typeface="+mn-cs"/>
              </a:rPr>
              <a:t>３　介護・医療分野</a:t>
            </a:r>
          </a:p>
          <a:p>
            <a:r>
              <a:rPr kumimoji="1" lang="ja-JP" altLang="ja-JP" sz="1000" kern="1200" dirty="0" smtClean="0">
                <a:solidFill>
                  <a:schemeClr val="tx1"/>
                </a:solidFill>
                <a:latin typeface="HGPｺﾞｼｯｸM" pitchFamily="50" charset="-128"/>
                <a:ea typeface="HGPｺﾞｼｯｸM" pitchFamily="50" charset="-128"/>
                <a:cs typeface="+mn-cs"/>
              </a:rPr>
              <a:t>４　インフラ・災害対応・建設分野</a:t>
            </a:r>
          </a:p>
          <a:p>
            <a:r>
              <a:rPr kumimoji="1" lang="ja-JP" altLang="ja-JP" sz="1000" kern="1200" dirty="0" smtClean="0">
                <a:solidFill>
                  <a:schemeClr val="tx1"/>
                </a:solidFill>
                <a:latin typeface="HGPｺﾞｼｯｸM" pitchFamily="50" charset="-128"/>
                <a:ea typeface="HGPｺﾞｼｯｸM" pitchFamily="50" charset="-128"/>
                <a:cs typeface="+mn-cs"/>
              </a:rPr>
              <a:t>５　農林水産業・食品産業分野</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＜出典＞</a:t>
            </a:r>
          </a:p>
          <a:p>
            <a:r>
              <a:rPr kumimoji="1" lang="ja-JP" altLang="ja-JP" sz="1000" kern="1200" dirty="0" smtClean="0">
                <a:solidFill>
                  <a:schemeClr val="tx1"/>
                </a:solidFill>
                <a:latin typeface="HGPｺﾞｼｯｸM" pitchFamily="50" charset="-128"/>
                <a:ea typeface="HGPｺﾞｼｯｸM" pitchFamily="50" charset="-128"/>
                <a:cs typeface="+mn-cs"/>
              </a:rPr>
              <a:t>経済産業省「世界の産業用ロボット市場規模」</a:t>
            </a:r>
          </a:p>
          <a:p>
            <a:r>
              <a:rPr kumimoji="1" lang="en-US" altLang="ja-JP" sz="1000" kern="1200" dirty="0" smtClean="0">
                <a:solidFill>
                  <a:schemeClr val="tx1"/>
                </a:solidFill>
                <a:latin typeface="HGPｺﾞｼｯｸM" pitchFamily="50" charset="-128"/>
                <a:ea typeface="HGPｺﾞｼｯｸM" pitchFamily="50" charset="-128"/>
                <a:cs typeface="+mn-cs"/>
              </a:rPr>
              <a:t>http://www.meti.go.jp/press/2013/07/20130718002/20130718002-3.pdf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*57.3%</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2011</a:t>
            </a:r>
            <a:r>
              <a:rPr kumimoji="1" lang="ja-JP" altLang="ja-JP" sz="1000" kern="1200" dirty="0" smtClean="0">
                <a:solidFill>
                  <a:schemeClr val="tx1"/>
                </a:solidFill>
                <a:latin typeface="HGPｺﾞｼｯｸM" pitchFamily="50" charset="-128"/>
                <a:ea typeface="HGPｺﾞｼｯｸM" pitchFamily="50" charset="-128"/>
                <a:cs typeface="+mn-cs"/>
              </a:rPr>
              <a:t>年の産業用ロボット（電子部品実装機含む）の世界市場規模は</a:t>
            </a:r>
            <a:r>
              <a:rPr kumimoji="1" lang="en-US" altLang="ja-JP" sz="1000" kern="1200" dirty="0" smtClean="0">
                <a:solidFill>
                  <a:schemeClr val="tx1"/>
                </a:solidFill>
                <a:latin typeface="HGPｺﾞｼｯｸM" pitchFamily="50" charset="-128"/>
                <a:ea typeface="HGPｺﾞｼｯｸM" pitchFamily="50" charset="-128"/>
                <a:cs typeface="+mn-cs"/>
              </a:rPr>
              <a:t>13,369</a:t>
            </a:r>
            <a:r>
              <a:rPr kumimoji="1" lang="ja-JP" altLang="ja-JP" sz="1000" kern="1200" dirty="0" smtClean="0">
                <a:solidFill>
                  <a:schemeClr val="tx1"/>
                </a:solidFill>
                <a:latin typeface="HGPｺﾞｼｯｸM" pitchFamily="50" charset="-128"/>
                <a:ea typeface="HGPｺﾞｼｯｸM" pitchFamily="50" charset="-128"/>
                <a:cs typeface="+mn-cs"/>
              </a:rPr>
              <a:t>百万米ドル（</a:t>
            </a:r>
            <a:r>
              <a:rPr kumimoji="1" lang="en-US" altLang="ja-JP" sz="1000" kern="1200" dirty="0" smtClean="0">
                <a:solidFill>
                  <a:schemeClr val="tx1"/>
                </a:solidFill>
                <a:latin typeface="HGPｺﾞｼｯｸM" pitchFamily="50" charset="-128"/>
                <a:ea typeface="HGPｺﾞｼｯｸM" pitchFamily="50" charset="-128"/>
                <a:cs typeface="+mn-cs"/>
              </a:rPr>
              <a:t>10428</a:t>
            </a:r>
            <a:r>
              <a:rPr kumimoji="1" lang="ja-JP" altLang="ja-JP" sz="1000" kern="1200" dirty="0" smtClean="0">
                <a:solidFill>
                  <a:schemeClr val="tx1"/>
                </a:solidFill>
                <a:latin typeface="HGPｺﾞｼｯｸM" pitchFamily="50" charset="-128"/>
                <a:ea typeface="HGPｺﾞｼｯｸM" pitchFamily="50" charset="-128"/>
                <a:cs typeface="+mn-cs"/>
              </a:rPr>
              <a:t>億円）。</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ja-JP" altLang="en-US" sz="1000" kern="1200" dirty="0" smtClean="0">
                <a:solidFill>
                  <a:schemeClr val="tx1"/>
                </a:solidFill>
                <a:latin typeface="HGPｺﾞｼｯｸM" pitchFamily="50" charset="-128"/>
                <a:ea typeface="HGPｺﾞｼｯｸM" pitchFamily="50" charset="-128"/>
                <a:cs typeface="+mn-cs"/>
              </a:rPr>
              <a:t>下記は</a:t>
            </a:r>
            <a:r>
              <a:rPr kumimoji="1" lang="ja-JP" altLang="ja-JP" sz="1000" kern="1200" dirty="0" smtClean="0">
                <a:solidFill>
                  <a:schemeClr val="tx1"/>
                </a:solidFill>
                <a:latin typeface="HGPｺﾞｼｯｸM" pitchFamily="50" charset="-128"/>
                <a:ea typeface="HGPｺﾞｼｯｸM" pitchFamily="50" charset="-128"/>
                <a:cs typeface="+mn-cs"/>
              </a:rPr>
              <a:t>上記出典より引用＞</a:t>
            </a:r>
            <a:endParaRPr kumimoji="1" lang="en-US"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世界市場規模と日本企業シェア</a:t>
            </a:r>
          </a:p>
          <a:p>
            <a:r>
              <a:rPr kumimoji="1" lang="en-US" altLang="ja-JP" sz="1000" kern="1200" dirty="0" smtClean="0">
                <a:solidFill>
                  <a:schemeClr val="tx1"/>
                </a:solidFill>
                <a:latin typeface="HGPｺﾞｼｯｸM" pitchFamily="50" charset="-128"/>
                <a:ea typeface="HGPｺﾞｼｯｸM" pitchFamily="50" charset="-128"/>
                <a:cs typeface="+mn-cs"/>
              </a:rPr>
              <a:t> </a:t>
            </a:r>
            <a:r>
              <a:rPr kumimoji="1" lang="ja-JP" altLang="ja-JP" sz="1000" kern="1200" dirty="0" smtClean="0">
                <a:solidFill>
                  <a:schemeClr val="tx1"/>
                </a:solidFill>
                <a:latin typeface="HGPｺﾞｼｯｸM" pitchFamily="50" charset="-128"/>
                <a:ea typeface="HGPｺﾞｼｯｸM" pitchFamily="50" charset="-128"/>
                <a:cs typeface="+mn-cs"/>
              </a:rPr>
              <a:t>（１）産業用ロボット（電子部品実装機除く）</a:t>
            </a:r>
          </a:p>
          <a:p>
            <a:r>
              <a:rPr kumimoji="1" lang="ja-JP" altLang="en-US"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2011</a:t>
            </a:r>
            <a:r>
              <a:rPr kumimoji="1" lang="ja-JP" altLang="ja-JP" sz="1000" kern="1200" dirty="0" smtClean="0">
                <a:solidFill>
                  <a:schemeClr val="tx1"/>
                </a:solidFill>
                <a:latin typeface="HGPｺﾞｼｯｸM" pitchFamily="50" charset="-128"/>
                <a:ea typeface="HGPｺﾞｼｯｸM" pitchFamily="50" charset="-128"/>
                <a:cs typeface="+mn-cs"/>
              </a:rPr>
              <a:t>年の産業用ロボット（電子部品実装機除く）の世界市場規模は</a:t>
            </a:r>
            <a:r>
              <a:rPr kumimoji="1" lang="en-US" altLang="ja-JP" sz="1000" kern="1200" dirty="0" smtClean="0">
                <a:solidFill>
                  <a:schemeClr val="tx1"/>
                </a:solidFill>
                <a:latin typeface="HGPｺﾞｼｯｸM" pitchFamily="50" charset="-128"/>
                <a:ea typeface="HGPｺﾞｼｯｸM" pitchFamily="50" charset="-128"/>
                <a:cs typeface="+mn-cs"/>
              </a:rPr>
              <a:t>8,497</a:t>
            </a:r>
            <a:r>
              <a:rPr kumimoji="1" lang="ja-JP" altLang="ja-JP" sz="1000" kern="1200" dirty="0" smtClean="0">
                <a:solidFill>
                  <a:schemeClr val="tx1"/>
                </a:solidFill>
                <a:latin typeface="HGPｺﾞｼｯｸM" pitchFamily="50" charset="-128"/>
                <a:ea typeface="HGPｺﾞｼｯｸM" pitchFamily="50" charset="-128"/>
                <a:cs typeface="+mn-cs"/>
              </a:rPr>
              <a:t>百万米ドル。</a:t>
            </a:r>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en-US"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日本企業の出荷総額は</a:t>
            </a:r>
            <a:r>
              <a:rPr kumimoji="1" lang="en-US" altLang="ja-JP" sz="1000" kern="1200" dirty="0" smtClean="0">
                <a:solidFill>
                  <a:schemeClr val="tx1"/>
                </a:solidFill>
                <a:latin typeface="HGPｺﾞｼｯｸM" pitchFamily="50" charset="-128"/>
                <a:ea typeface="HGPｺﾞｼｯｸM" pitchFamily="50" charset="-128"/>
                <a:cs typeface="+mn-cs"/>
              </a:rPr>
              <a:t>3328</a:t>
            </a:r>
            <a:r>
              <a:rPr kumimoji="1" lang="ja-JP" altLang="ja-JP" sz="1000" kern="1200" dirty="0" smtClean="0">
                <a:solidFill>
                  <a:schemeClr val="tx1"/>
                </a:solidFill>
                <a:latin typeface="HGPｺﾞｼｯｸM" pitchFamily="50" charset="-128"/>
                <a:ea typeface="HGPｺﾞｼｯｸM" pitchFamily="50" charset="-128"/>
                <a:cs typeface="+mn-cs"/>
              </a:rPr>
              <a:t>億円＝</a:t>
            </a:r>
            <a:r>
              <a:rPr kumimoji="1" lang="en-US" altLang="ja-JP" sz="1000" kern="1200" dirty="0" smtClean="0">
                <a:solidFill>
                  <a:schemeClr val="tx1"/>
                </a:solidFill>
                <a:latin typeface="HGPｺﾞｼｯｸM" pitchFamily="50" charset="-128"/>
                <a:ea typeface="HGPｺﾞｼｯｸM" pitchFamily="50" charset="-128"/>
                <a:cs typeface="+mn-cs"/>
              </a:rPr>
              <a:t>4,267</a:t>
            </a:r>
            <a:r>
              <a:rPr kumimoji="1" lang="ja-JP" altLang="ja-JP" sz="1000" kern="1200" dirty="0" smtClean="0">
                <a:solidFill>
                  <a:schemeClr val="tx1"/>
                </a:solidFill>
                <a:latin typeface="HGPｺﾞｼｯｸM" pitchFamily="50" charset="-128"/>
                <a:ea typeface="HGPｺﾞｼｯｸM" pitchFamily="50" charset="-128"/>
                <a:cs typeface="+mn-cs"/>
              </a:rPr>
              <a:t>百万米ドル（</a:t>
            </a:r>
            <a:r>
              <a:rPr kumimoji="1" lang="en-US" altLang="ja-JP" sz="1000" kern="1200" dirty="0" smtClean="0">
                <a:solidFill>
                  <a:schemeClr val="tx1"/>
                </a:solidFill>
                <a:latin typeface="HGPｺﾞｼｯｸM" pitchFamily="50" charset="-128"/>
                <a:ea typeface="HGPｺﾞｼｯｸM" pitchFamily="50" charset="-128"/>
                <a:cs typeface="+mn-cs"/>
              </a:rPr>
              <a:t>JARA</a:t>
            </a:r>
            <a:r>
              <a:rPr kumimoji="1" lang="ja-JP" altLang="ja-JP" sz="1000" kern="1200" dirty="0" smtClean="0">
                <a:solidFill>
                  <a:schemeClr val="tx1"/>
                </a:solidFill>
                <a:latin typeface="HGPｺﾞｼｯｸM" pitchFamily="50" charset="-128"/>
                <a:ea typeface="HGPｺﾞｼｯｸM" pitchFamily="50" charset="-128"/>
                <a:cs typeface="+mn-cs"/>
              </a:rPr>
              <a:t>統計）のため、日本企業のシェアは</a:t>
            </a:r>
            <a:r>
              <a:rPr kumimoji="1" lang="en-US" altLang="ja-JP" sz="1000" kern="1200" dirty="0" smtClean="0">
                <a:solidFill>
                  <a:schemeClr val="tx1"/>
                </a:solidFill>
                <a:latin typeface="HGPｺﾞｼｯｸM" pitchFamily="50" charset="-128"/>
                <a:ea typeface="HGPｺﾞｼｯｸM" pitchFamily="50" charset="-128"/>
                <a:cs typeface="+mn-cs"/>
              </a:rPr>
              <a:t>50.2%</a:t>
            </a:r>
            <a:r>
              <a:rPr kumimoji="1" lang="ja-JP" altLang="ja-JP" sz="1000" kern="1200" dirty="0" err="1"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（２）電子部品実装機</a:t>
            </a:r>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en-US"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2011</a:t>
            </a:r>
            <a:r>
              <a:rPr kumimoji="1" lang="ja-JP" altLang="ja-JP" sz="1000" kern="1200" dirty="0" smtClean="0">
                <a:solidFill>
                  <a:schemeClr val="tx1"/>
                </a:solidFill>
                <a:latin typeface="HGPｺﾞｼｯｸM" pitchFamily="50" charset="-128"/>
                <a:ea typeface="HGPｺﾞｼｯｸM" pitchFamily="50" charset="-128"/>
                <a:cs typeface="+mn-cs"/>
              </a:rPr>
              <a:t>年の電子部品実装機の世界市場規模は約</a:t>
            </a:r>
            <a:r>
              <a:rPr kumimoji="1" lang="en-US" altLang="ja-JP" sz="1000" kern="1200" dirty="0" smtClean="0">
                <a:solidFill>
                  <a:schemeClr val="tx1"/>
                </a:solidFill>
                <a:latin typeface="HGPｺﾞｼｯｸM" pitchFamily="50" charset="-128"/>
                <a:ea typeface="HGPｺﾞｼｯｸM" pitchFamily="50" charset="-128"/>
                <a:cs typeface="+mn-cs"/>
              </a:rPr>
              <a:t>3800</a:t>
            </a:r>
            <a:r>
              <a:rPr kumimoji="1" lang="ja-JP" altLang="ja-JP" sz="1000" kern="1200" dirty="0" smtClean="0">
                <a:solidFill>
                  <a:schemeClr val="tx1"/>
                </a:solidFill>
                <a:latin typeface="HGPｺﾞｼｯｸM" pitchFamily="50" charset="-128"/>
                <a:ea typeface="HGPｺﾞｼｯｸM" pitchFamily="50" charset="-128"/>
                <a:cs typeface="+mn-cs"/>
              </a:rPr>
              <a:t>億円＝</a:t>
            </a:r>
            <a:r>
              <a:rPr kumimoji="1" lang="en-US" altLang="ja-JP" sz="1000" kern="1200" dirty="0" smtClean="0">
                <a:solidFill>
                  <a:schemeClr val="tx1"/>
                </a:solidFill>
                <a:latin typeface="HGPｺﾞｼｯｸM" pitchFamily="50" charset="-128"/>
                <a:ea typeface="HGPｺﾞｼｯｸM" pitchFamily="50" charset="-128"/>
                <a:cs typeface="+mn-cs"/>
              </a:rPr>
              <a:t>4,872</a:t>
            </a:r>
            <a:r>
              <a:rPr kumimoji="1" lang="ja-JP" altLang="ja-JP" sz="1000" kern="1200" dirty="0" smtClean="0">
                <a:solidFill>
                  <a:schemeClr val="tx1"/>
                </a:solidFill>
                <a:latin typeface="HGPｺﾞｼｯｸM" pitchFamily="50" charset="-128"/>
                <a:ea typeface="HGPｺﾞｼｯｸM" pitchFamily="50" charset="-128"/>
                <a:cs typeface="+mn-cs"/>
              </a:rPr>
              <a:t>百万米ドル（</a:t>
            </a:r>
            <a:r>
              <a:rPr kumimoji="1" lang="en-US" altLang="ja-JP" sz="1000" kern="1200" dirty="0" smtClean="0">
                <a:solidFill>
                  <a:schemeClr val="tx1"/>
                </a:solidFill>
                <a:latin typeface="HGPｺﾞｼｯｸM" pitchFamily="50" charset="-128"/>
                <a:ea typeface="HGPｺﾞｼｯｸM" pitchFamily="50" charset="-128"/>
                <a:cs typeface="+mn-cs"/>
              </a:rPr>
              <a:t>JARA</a:t>
            </a:r>
            <a:r>
              <a:rPr kumimoji="1" lang="ja-JP" altLang="ja-JP" sz="1000" kern="1200" dirty="0" smtClean="0">
                <a:solidFill>
                  <a:schemeClr val="tx1"/>
                </a:solidFill>
                <a:latin typeface="HGPｺﾞｼｯｸM" pitchFamily="50" charset="-128"/>
                <a:ea typeface="HGPｺﾞｼｯｸM" pitchFamily="50" charset="-128"/>
                <a:cs typeface="+mn-cs"/>
              </a:rPr>
              <a:t>推計）。</a:t>
            </a:r>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en-US"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このうち，日本企業のシェアは約</a:t>
            </a:r>
            <a:r>
              <a:rPr kumimoji="1" lang="en-US" altLang="ja-JP" sz="1000" kern="1200" dirty="0" smtClean="0">
                <a:solidFill>
                  <a:schemeClr val="tx1"/>
                </a:solidFill>
                <a:latin typeface="HGPｺﾞｼｯｸM" pitchFamily="50" charset="-128"/>
                <a:ea typeface="HGPｺﾞｼｯｸM" pitchFamily="50" charset="-128"/>
                <a:cs typeface="+mn-cs"/>
              </a:rPr>
              <a:t>7</a:t>
            </a:r>
            <a:r>
              <a:rPr kumimoji="1" lang="ja-JP" altLang="ja-JP" sz="1000" kern="1200" dirty="0" smtClean="0">
                <a:solidFill>
                  <a:schemeClr val="tx1"/>
                </a:solidFill>
                <a:latin typeface="HGPｺﾞｼｯｸM" pitchFamily="50" charset="-128"/>
                <a:ea typeface="HGPｺﾞｼｯｸM" pitchFamily="50" charset="-128"/>
                <a:cs typeface="+mn-cs"/>
              </a:rPr>
              <a:t>割（</a:t>
            </a:r>
            <a:r>
              <a:rPr kumimoji="1" lang="en-US" altLang="ja-JP" sz="1000" kern="1200" dirty="0" smtClean="0">
                <a:solidFill>
                  <a:schemeClr val="tx1"/>
                </a:solidFill>
                <a:latin typeface="HGPｺﾞｼｯｸM" pitchFamily="50" charset="-128"/>
                <a:ea typeface="HGPｺﾞｼｯｸM" pitchFamily="50" charset="-128"/>
                <a:cs typeface="+mn-cs"/>
              </a:rPr>
              <a:t>JARA</a:t>
            </a:r>
            <a:r>
              <a:rPr kumimoji="1" lang="ja-JP" altLang="ja-JP" sz="1000" kern="1200" dirty="0" smtClean="0">
                <a:solidFill>
                  <a:schemeClr val="tx1"/>
                </a:solidFill>
                <a:latin typeface="HGPｺﾞｼｯｸM" pitchFamily="50" charset="-128"/>
                <a:ea typeface="HGPｺﾞｼｯｸM" pitchFamily="50" charset="-128"/>
                <a:cs typeface="+mn-cs"/>
              </a:rPr>
              <a:t>推計）。</a:t>
            </a:r>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（３）産業用ロボット（電子部品実装機含む）</a:t>
            </a:r>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en-US"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2011</a:t>
            </a:r>
            <a:r>
              <a:rPr kumimoji="1" lang="ja-JP" altLang="ja-JP" sz="1000" kern="1200" dirty="0" smtClean="0">
                <a:solidFill>
                  <a:schemeClr val="tx1"/>
                </a:solidFill>
                <a:latin typeface="HGPｺﾞｼｯｸM" pitchFamily="50" charset="-128"/>
                <a:ea typeface="HGPｺﾞｼｯｸM" pitchFamily="50" charset="-128"/>
                <a:cs typeface="+mn-cs"/>
              </a:rPr>
              <a:t>年の産業用ロボット（電子部品実装機含む）の世界市場規模は</a:t>
            </a:r>
            <a:r>
              <a:rPr kumimoji="1" lang="en-US" altLang="ja-JP" sz="1000" kern="1200" dirty="0" smtClean="0">
                <a:solidFill>
                  <a:schemeClr val="tx1"/>
                </a:solidFill>
                <a:latin typeface="HGPｺﾞｼｯｸM" pitchFamily="50" charset="-128"/>
                <a:ea typeface="HGPｺﾞｼｯｸM" pitchFamily="50" charset="-128"/>
                <a:cs typeface="+mn-cs"/>
              </a:rPr>
              <a:t>13,369</a:t>
            </a:r>
            <a:r>
              <a:rPr kumimoji="1" lang="ja-JP" altLang="ja-JP" sz="1000" kern="1200" dirty="0" smtClean="0">
                <a:solidFill>
                  <a:schemeClr val="tx1"/>
                </a:solidFill>
                <a:latin typeface="HGPｺﾞｼｯｸM" pitchFamily="50" charset="-128"/>
                <a:ea typeface="HGPｺﾞｼｯｸM" pitchFamily="50" charset="-128"/>
                <a:cs typeface="+mn-cs"/>
              </a:rPr>
              <a:t>百万米ドル。</a:t>
            </a:r>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en-US"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このうち，日本企業のシェアは</a:t>
            </a:r>
            <a:r>
              <a:rPr kumimoji="1" lang="en-US" altLang="ja-JP" sz="1000" kern="1200" dirty="0" smtClean="0">
                <a:solidFill>
                  <a:schemeClr val="tx1"/>
                </a:solidFill>
                <a:latin typeface="HGPｺﾞｼｯｸM" pitchFamily="50" charset="-128"/>
                <a:ea typeface="HGPｺﾞｼｯｸM" pitchFamily="50" charset="-128"/>
                <a:cs typeface="+mn-cs"/>
              </a:rPr>
              <a:t>57.3%</a:t>
            </a:r>
            <a:r>
              <a:rPr kumimoji="1" lang="ja-JP" altLang="ja-JP" sz="1000" kern="1200" dirty="0" err="1" smtClean="0">
                <a:solidFill>
                  <a:schemeClr val="tx1"/>
                </a:solidFill>
                <a:latin typeface="HGPｺﾞｼｯｸM" pitchFamily="50" charset="-128"/>
                <a:ea typeface="HGPｺﾞｼｯｸM" pitchFamily="50" charset="-128"/>
                <a:cs typeface="+mn-cs"/>
              </a:rPr>
              <a:t>。</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＜出典＞</a:t>
            </a:r>
          </a:p>
          <a:p>
            <a:r>
              <a:rPr kumimoji="1" lang="ja-JP" altLang="ja-JP" sz="1000" kern="1200" dirty="0" smtClean="0">
                <a:solidFill>
                  <a:schemeClr val="tx1"/>
                </a:solidFill>
                <a:latin typeface="HGPｺﾞｼｯｸM" pitchFamily="50" charset="-128"/>
                <a:ea typeface="HGPｺﾞｼｯｸM" pitchFamily="50" charset="-128"/>
                <a:cs typeface="+mn-cs"/>
              </a:rPr>
              <a:t>経済産業省「主要国・地域の産業用ロボット（電子部品実装機を除く）稼働台数」</a:t>
            </a:r>
          </a:p>
          <a:p>
            <a:r>
              <a:rPr kumimoji="1" lang="en-US" altLang="ja-JP" sz="1000" kern="1200" dirty="0" smtClean="0">
                <a:solidFill>
                  <a:schemeClr val="tx1"/>
                </a:solidFill>
                <a:latin typeface="HGPｺﾞｼｯｸM" pitchFamily="50" charset="-128"/>
                <a:ea typeface="HGPｺﾞｼｯｸM" pitchFamily="50" charset="-128"/>
                <a:cs typeface="+mn-cs"/>
              </a:rPr>
              <a:t>http://www.meti.go.jp/press/2013/07/20130718002/20130718002-3.pdf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＜出典＞</a:t>
            </a:r>
          </a:p>
          <a:p>
            <a:r>
              <a:rPr kumimoji="1" lang="ja-JP" altLang="ja-JP" sz="1000" kern="1200" dirty="0" smtClean="0">
                <a:solidFill>
                  <a:schemeClr val="tx1"/>
                </a:solidFill>
                <a:latin typeface="HGPｺﾞｼｯｸM" pitchFamily="50" charset="-128"/>
                <a:ea typeface="HGPｺﾞｼｯｸM" pitchFamily="50" charset="-128"/>
                <a:cs typeface="+mn-cs"/>
              </a:rPr>
              <a:t>経済産業省「日本のロボット産業の足元市場規模推計」</a:t>
            </a:r>
          </a:p>
          <a:p>
            <a:r>
              <a:rPr kumimoji="1" lang="en-US" altLang="ja-JP" sz="1000" kern="1200" dirty="0" smtClean="0">
                <a:solidFill>
                  <a:schemeClr val="tx1"/>
                </a:solidFill>
                <a:latin typeface="HGPｺﾞｼｯｸM" pitchFamily="50" charset="-128"/>
                <a:ea typeface="HGPｺﾞｼｯｸM" pitchFamily="50" charset="-128"/>
                <a:cs typeface="+mn-cs"/>
              </a:rPr>
              <a:t>http://www.meti.go.jp/press/2013/07/20130718002/20130718002-3.pdf</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＜補足＞</a:t>
            </a:r>
          </a:p>
          <a:p>
            <a:r>
              <a:rPr kumimoji="1" lang="en-US" altLang="ja-JP" sz="1000" kern="1200" dirty="0" smtClean="0">
                <a:solidFill>
                  <a:schemeClr val="tx1"/>
                </a:solidFill>
                <a:latin typeface="HGPｺﾞｼｯｸM" pitchFamily="50" charset="-128"/>
                <a:ea typeface="HGPｺﾞｼｯｸM" pitchFamily="50" charset="-128"/>
                <a:cs typeface="+mn-cs"/>
              </a:rPr>
              <a:t>1920</a:t>
            </a:r>
            <a:r>
              <a:rPr kumimoji="1" lang="ja-JP" altLang="ja-JP" sz="1000" kern="1200" dirty="0" smtClean="0">
                <a:solidFill>
                  <a:schemeClr val="tx1"/>
                </a:solidFill>
                <a:latin typeface="HGPｺﾞｼｯｸM" pitchFamily="50" charset="-128"/>
                <a:ea typeface="HGPｺﾞｼｯｸM" pitchFamily="50" charset="-128"/>
                <a:cs typeface="+mn-cs"/>
              </a:rPr>
              <a:t>年　ロボットの語源</a:t>
            </a:r>
          </a:p>
          <a:p>
            <a:r>
              <a:rPr kumimoji="1" lang="ja-JP" altLang="ja-JP" sz="1000" kern="1200" dirty="0" smtClean="0">
                <a:solidFill>
                  <a:schemeClr val="tx1"/>
                </a:solidFill>
                <a:latin typeface="HGPｺﾞｼｯｸM" pitchFamily="50" charset="-128"/>
                <a:ea typeface="HGPｺﾞｼｯｸM" pitchFamily="50" charset="-128"/>
                <a:cs typeface="+mn-cs"/>
              </a:rPr>
              <a:t>　チェコスロバキア（当時）の小説家カレル・チャペックが戯曲『</a:t>
            </a:r>
            <a:r>
              <a:rPr kumimoji="1" lang="en-US" altLang="ja-JP" sz="1000" kern="1200" dirty="0" smtClean="0">
                <a:solidFill>
                  <a:schemeClr val="tx1"/>
                </a:solidFill>
                <a:latin typeface="HGPｺﾞｼｯｸM" pitchFamily="50" charset="-128"/>
                <a:ea typeface="HGPｺﾞｼｯｸM" pitchFamily="50" charset="-128"/>
                <a:cs typeface="+mn-cs"/>
              </a:rPr>
              <a:t>R.U.R.</a:t>
            </a:r>
            <a:r>
              <a:rPr kumimoji="1" lang="ja-JP" altLang="ja-JP" sz="1000" kern="1200" dirty="0" smtClean="0">
                <a:solidFill>
                  <a:schemeClr val="tx1"/>
                </a:solidFill>
                <a:latin typeface="HGPｺﾞｼｯｸM" pitchFamily="50" charset="-128"/>
                <a:ea typeface="HGPｺﾞｼｯｸM" pitchFamily="50" charset="-128"/>
                <a:cs typeface="+mn-cs"/>
              </a:rPr>
              <a:t>（エルウーエル）』においてはじめて用いた。</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1950</a:t>
            </a:r>
            <a:r>
              <a:rPr kumimoji="1" lang="ja-JP" altLang="ja-JP" sz="1000" kern="1200" dirty="0" smtClean="0">
                <a:solidFill>
                  <a:schemeClr val="tx1"/>
                </a:solidFill>
                <a:latin typeface="HGPｺﾞｼｯｸM" pitchFamily="50" charset="-128"/>
                <a:ea typeface="HGPｺﾞｼｯｸM" pitchFamily="50" charset="-128"/>
                <a:cs typeface="+mn-cs"/>
              </a:rPr>
              <a:t>年　ロボット工学三原則</a:t>
            </a:r>
          </a:p>
          <a:p>
            <a:r>
              <a:rPr kumimoji="1" lang="ja-JP" altLang="ja-JP" sz="1000" kern="1200" dirty="0" smtClean="0">
                <a:solidFill>
                  <a:schemeClr val="tx1"/>
                </a:solidFill>
                <a:latin typeface="HGPｺﾞｼｯｸM" pitchFamily="50" charset="-128"/>
                <a:ea typeface="HGPｺﾞｼｯｸM" pitchFamily="50" charset="-128"/>
                <a:cs typeface="+mn-cs"/>
              </a:rPr>
              <a:t>　</a:t>
            </a:r>
            <a:r>
              <a:rPr kumimoji="1" lang="en-US" altLang="ja-JP" sz="1000" kern="1200" dirty="0" smtClean="0">
                <a:solidFill>
                  <a:schemeClr val="tx1"/>
                </a:solidFill>
                <a:latin typeface="HGPｺﾞｼｯｸM" pitchFamily="50" charset="-128"/>
                <a:ea typeface="HGPｺﾞｼｯｸM" pitchFamily="50" charset="-128"/>
                <a:cs typeface="+mn-cs"/>
              </a:rPr>
              <a:t>SF</a:t>
            </a:r>
            <a:r>
              <a:rPr kumimoji="1" lang="ja-JP" altLang="ja-JP" sz="1000" kern="1200" dirty="0" smtClean="0">
                <a:solidFill>
                  <a:schemeClr val="tx1"/>
                </a:solidFill>
                <a:latin typeface="HGPｺﾞｼｯｸM" pitchFamily="50" charset="-128"/>
                <a:ea typeface="HGPｺﾞｼｯｸM" pitchFamily="50" charset="-128"/>
                <a:cs typeface="+mn-cs"/>
              </a:rPr>
              <a:t>作家アイザック・アシモフがロボット</a:t>
            </a:r>
            <a:r>
              <a:rPr kumimoji="1" lang="en-US" altLang="ja-JP" sz="1000" kern="1200" dirty="0" smtClean="0">
                <a:solidFill>
                  <a:schemeClr val="tx1"/>
                </a:solidFill>
                <a:latin typeface="HGPｺﾞｼｯｸM" pitchFamily="50" charset="-128"/>
                <a:ea typeface="HGPｺﾞｼｯｸM" pitchFamily="50" charset="-128"/>
                <a:cs typeface="+mn-cs"/>
              </a:rPr>
              <a:t>SF</a:t>
            </a:r>
            <a:r>
              <a:rPr kumimoji="1" lang="ja-JP" altLang="ja-JP" sz="1000" kern="1200" dirty="0" smtClean="0">
                <a:solidFill>
                  <a:schemeClr val="tx1"/>
                </a:solidFill>
                <a:latin typeface="HGPｺﾞｼｯｸM" pitchFamily="50" charset="-128"/>
                <a:ea typeface="HGPｺﾞｼｯｸM" pitchFamily="50" charset="-128"/>
                <a:cs typeface="+mn-cs"/>
              </a:rPr>
              <a:t>短編集『</a:t>
            </a:r>
            <a:r>
              <a:rPr kumimoji="1" lang="en-US" altLang="ja-JP" sz="1000" kern="1200" dirty="0" smtClean="0">
                <a:solidFill>
                  <a:schemeClr val="tx1"/>
                </a:solidFill>
                <a:latin typeface="HGPｺﾞｼｯｸM" pitchFamily="50" charset="-128"/>
                <a:ea typeface="HGPｺﾞｼｯｸM" pitchFamily="50" charset="-128"/>
                <a:cs typeface="+mn-cs"/>
              </a:rPr>
              <a:t>I, Robot</a:t>
            </a:r>
            <a:r>
              <a:rPr kumimoji="1" lang="ja-JP" altLang="ja-JP" sz="1000" kern="1200" dirty="0" smtClean="0">
                <a:solidFill>
                  <a:schemeClr val="tx1"/>
                </a:solidFill>
                <a:latin typeface="HGPｺﾞｼｯｸM" pitchFamily="50" charset="-128"/>
                <a:ea typeface="HGPｺﾞｼｯｸM" pitchFamily="50" charset="-128"/>
                <a:cs typeface="+mn-cs"/>
              </a:rPr>
              <a:t>（原題）』</a:t>
            </a:r>
            <a:r>
              <a:rPr kumimoji="1" lang="en-US" altLang="ja-JP" sz="1000" kern="1200" dirty="0" smtClean="0">
                <a:solidFill>
                  <a:schemeClr val="tx1"/>
                </a:solidFill>
                <a:latin typeface="HGPｺﾞｼｯｸM" pitchFamily="50" charset="-128"/>
                <a:ea typeface="HGPｺﾞｼｯｸM" pitchFamily="50" charset="-128"/>
                <a:cs typeface="+mn-cs"/>
              </a:rPr>
              <a:t>*(1950)</a:t>
            </a:r>
            <a:r>
              <a:rPr kumimoji="1" lang="ja-JP" altLang="ja-JP" sz="1000" kern="1200" dirty="0" smtClean="0">
                <a:solidFill>
                  <a:schemeClr val="tx1"/>
                </a:solidFill>
                <a:latin typeface="HGPｺﾞｼｯｸM" pitchFamily="50" charset="-128"/>
                <a:ea typeface="HGPｺﾞｼｯｸM" pitchFamily="50" charset="-128"/>
                <a:cs typeface="+mn-cs"/>
              </a:rPr>
              <a:t>において，</a:t>
            </a:r>
          </a:p>
          <a:p>
            <a:r>
              <a:rPr kumimoji="1" lang="ja-JP" altLang="ja-JP" sz="1000" kern="1200" dirty="0" smtClean="0">
                <a:solidFill>
                  <a:schemeClr val="tx1"/>
                </a:solidFill>
                <a:latin typeface="HGPｺﾞｼｯｸM" pitchFamily="50" charset="-128"/>
                <a:ea typeface="HGPｺﾞｼｯｸM" pitchFamily="50" charset="-128"/>
                <a:cs typeface="+mn-cs"/>
              </a:rPr>
              <a:t>「ロボットが従うべき原則」として示した。　</a:t>
            </a:r>
            <a:r>
              <a:rPr kumimoji="1" lang="en-US" altLang="ja-JP"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邦題は『われはロボット』など。</a:t>
            </a:r>
          </a:p>
          <a:p>
            <a:r>
              <a:rPr kumimoji="1" lang="ja-JP" altLang="ja-JP" sz="1000" kern="1200" dirty="0" smtClean="0">
                <a:solidFill>
                  <a:schemeClr val="tx1"/>
                </a:solidFill>
                <a:latin typeface="HGPｺﾞｼｯｸM" pitchFamily="50" charset="-128"/>
                <a:ea typeface="HGPｺﾞｼｯｸM" pitchFamily="50" charset="-128"/>
                <a:cs typeface="+mn-cs"/>
              </a:rPr>
              <a:t>「人間に対する安全性，命令への服従，自己防衛」を目的とする</a:t>
            </a:r>
            <a:r>
              <a:rPr kumimoji="1" lang="en-US" altLang="ja-JP" sz="1000" kern="1200" dirty="0" smtClean="0">
                <a:solidFill>
                  <a:schemeClr val="tx1"/>
                </a:solidFill>
                <a:latin typeface="HGPｺﾞｼｯｸM" pitchFamily="50" charset="-128"/>
                <a:ea typeface="HGPｺﾞｼｯｸM" pitchFamily="50" charset="-128"/>
                <a:cs typeface="+mn-cs"/>
              </a:rPr>
              <a:t>3</a:t>
            </a:r>
            <a:r>
              <a:rPr kumimoji="1" lang="ja-JP" altLang="ja-JP" sz="1000" kern="1200" dirty="0" err="1" smtClean="0">
                <a:solidFill>
                  <a:schemeClr val="tx1"/>
                </a:solidFill>
                <a:latin typeface="HGPｺﾞｼｯｸM" pitchFamily="50" charset="-128"/>
                <a:ea typeface="HGPｺﾞｼｯｸM" pitchFamily="50" charset="-128"/>
                <a:cs typeface="+mn-cs"/>
              </a:rPr>
              <a:t>つの</a:t>
            </a:r>
            <a:r>
              <a:rPr kumimoji="1" lang="ja-JP" altLang="ja-JP" sz="1000" kern="1200" dirty="0" smtClean="0">
                <a:solidFill>
                  <a:schemeClr val="tx1"/>
                </a:solidFill>
                <a:latin typeface="HGPｺﾞｼｯｸM" pitchFamily="50" charset="-128"/>
                <a:ea typeface="HGPｺﾞｼｯｸM" pitchFamily="50" charset="-128"/>
                <a:cs typeface="+mn-cs"/>
              </a:rPr>
              <a:t>原則から成る。</a:t>
            </a:r>
          </a:p>
          <a:p>
            <a:r>
              <a:rPr kumimoji="1" lang="ja-JP" altLang="ja-JP" sz="1000" kern="1200" dirty="0" smtClean="0">
                <a:solidFill>
                  <a:schemeClr val="tx1"/>
                </a:solidFill>
                <a:latin typeface="HGPｺﾞｼｯｸM" pitchFamily="50" charset="-128"/>
                <a:ea typeface="HGPｺﾞｼｯｸM" pitchFamily="50" charset="-128"/>
                <a:cs typeface="+mn-cs"/>
              </a:rPr>
              <a:t>その後のロボット工学における考え方にも応用されている。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参考 ：</a:t>
            </a:r>
            <a:r>
              <a:rPr kumimoji="1" lang="en-US" altLang="ja-JP" sz="1000" kern="1200" dirty="0" smtClean="0">
                <a:solidFill>
                  <a:schemeClr val="tx1"/>
                </a:solidFill>
                <a:latin typeface="HGPｺﾞｼｯｸM" pitchFamily="50" charset="-128"/>
                <a:ea typeface="HGPｺﾞｼｯｸM" pitchFamily="50" charset="-128"/>
                <a:cs typeface="+mn-cs"/>
              </a:rPr>
              <a:t> Wikipedia </a:t>
            </a:r>
            <a:r>
              <a:rPr kumimoji="1" lang="ja-JP" altLang="ja-JP" sz="1000" kern="1200" dirty="0" smtClean="0">
                <a:solidFill>
                  <a:schemeClr val="tx1"/>
                </a:solidFill>
                <a:latin typeface="HGPｺﾞｼｯｸM" pitchFamily="50" charset="-128"/>
                <a:ea typeface="HGPｺﾞｼｯｸM" pitchFamily="50" charset="-128"/>
                <a:cs typeface="+mn-cs"/>
              </a:rPr>
              <a:t>「ロボット工学三原則」</a:t>
            </a:r>
            <a:r>
              <a:rPr kumimoji="1" lang="en-US" altLang="ja-JP" sz="1000" kern="1200" dirty="0" smtClean="0">
                <a:solidFill>
                  <a:schemeClr val="tx1"/>
                </a:solidFill>
                <a:latin typeface="HGPｺﾞｼｯｸM" pitchFamily="50" charset="-128"/>
                <a:ea typeface="HGPｺﾞｼｯｸM" pitchFamily="50" charset="-128"/>
                <a:cs typeface="+mn-cs"/>
              </a:rPr>
              <a:t>https://ja.wikipedia.org/wiki/%E3%83%AD%E3%83%9C%E3%83%83%E3%83%88%E5%B7%A5%E5%AD%A6%E4%B8%89%E5%8E%9F%E5%89%87</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＜補足＞</a:t>
            </a:r>
          </a:p>
          <a:p>
            <a:r>
              <a:rPr kumimoji="1" lang="ja-JP" altLang="ja-JP" sz="1000" kern="1200" dirty="0" smtClean="0">
                <a:solidFill>
                  <a:schemeClr val="tx1"/>
                </a:solidFill>
                <a:latin typeface="HGPｺﾞｼｯｸM" pitchFamily="50" charset="-128"/>
                <a:ea typeface="HGPｺﾞｼｯｸM" pitchFamily="50" charset="-128"/>
                <a:cs typeface="+mn-cs"/>
              </a:rPr>
              <a:t>　日本は「産業用ロボット」では長く世界をリードしてきた。</a:t>
            </a:r>
          </a:p>
          <a:p>
            <a:r>
              <a:rPr kumimoji="1" lang="ja-JP" altLang="ja-JP" sz="1000" kern="1200" dirty="0" smtClean="0">
                <a:solidFill>
                  <a:schemeClr val="tx1"/>
                </a:solidFill>
                <a:latin typeface="HGPｺﾞｼｯｸM" pitchFamily="50" charset="-128"/>
                <a:ea typeface="HGPｺﾞｼｯｸM" pitchFamily="50" charset="-128"/>
                <a:cs typeface="+mn-cs"/>
              </a:rPr>
              <a:t>　その要因として，日本には，昔から『鉄腕アトム』や『ドラえもん』『ガンダム』などの</a:t>
            </a:r>
          </a:p>
          <a:p>
            <a:r>
              <a:rPr kumimoji="1" lang="ja-JP" altLang="ja-JP" sz="1000" kern="1200" dirty="0" smtClean="0">
                <a:solidFill>
                  <a:schemeClr val="tx1"/>
                </a:solidFill>
                <a:latin typeface="HGPｺﾞｼｯｸM" pitchFamily="50" charset="-128"/>
                <a:ea typeface="HGPｺﾞｼｯｸM" pitchFamily="50" charset="-128"/>
                <a:cs typeface="+mn-cs"/>
              </a:rPr>
              <a:t>ロボットアニメがあり，世代を問わずロボットに慣れ親しんできた歴史・文化があった</a:t>
            </a:r>
          </a:p>
          <a:p>
            <a:r>
              <a:rPr kumimoji="1" lang="ja-JP" altLang="ja-JP" sz="1000" kern="1200" dirty="0" smtClean="0">
                <a:solidFill>
                  <a:schemeClr val="tx1"/>
                </a:solidFill>
                <a:latin typeface="HGPｺﾞｼｯｸM" pitchFamily="50" charset="-128"/>
                <a:ea typeface="HGPｺﾞｼｯｸM" pitchFamily="50" charset="-128"/>
                <a:cs typeface="+mn-cs"/>
              </a:rPr>
              <a:t>からだという分析がある。直接的な要因とはいえないが，ヒューマノイド型ロボット</a:t>
            </a:r>
          </a:p>
          <a:p>
            <a:r>
              <a:rPr kumimoji="1" lang="ja-JP" altLang="ja-JP" sz="1000" kern="1200" dirty="0" smtClean="0">
                <a:solidFill>
                  <a:schemeClr val="tx1"/>
                </a:solidFill>
                <a:latin typeface="HGPｺﾞｼｯｸM" pitchFamily="50" charset="-128"/>
                <a:ea typeface="HGPｺﾞｼｯｸM" pitchFamily="50" charset="-128"/>
                <a:cs typeface="+mn-cs"/>
              </a:rPr>
              <a:t>の開発しかり（</a:t>
            </a:r>
            <a:r>
              <a:rPr kumimoji="1" lang="en-US" altLang="ja-JP"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下記参照），それら文化的側面が「ロボット大国･ニッポン」を</a:t>
            </a:r>
          </a:p>
          <a:p>
            <a:r>
              <a:rPr kumimoji="1" lang="ja-JP" altLang="ja-JP" sz="1000" kern="1200" dirty="0" smtClean="0">
                <a:solidFill>
                  <a:schemeClr val="tx1"/>
                </a:solidFill>
                <a:latin typeface="HGPｺﾞｼｯｸM" pitchFamily="50" charset="-128"/>
                <a:ea typeface="HGPｺﾞｼｯｸM" pitchFamily="50" charset="-128"/>
                <a:cs typeface="+mn-cs"/>
              </a:rPr>
              <a:t>下支えしていると考えられる。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欧米では，宗教上の理由によりヒューマノイド型ロボットはタブー視されていた。</a:t>
            </a:r>
          </a:p>
          <a:p>
            <a:r>
              <a:rPr kumimoji="1" lang="ja-JP" altLang="ja-JP" sz="1000" kern="1200" dirty="0" smtClean="0">
                <a:solidFill>
                  <a:schemeClr val="tx1"/>
                </a:solidFill>
                <a:latin typeface="HGPｺﾞｼｯｸM" pitchFamily="50" charset="-128"/>
                <a:ea typeface="HGPｺﾞｼｯｸM" pitchFamily="50" charset="-128"/>
                <a:cs typeface="+mn-cs"/>
              </a:rPr>
              <a:t>ホンダは，人型ロボットである</a:t>
            </a:r>
            <a:r>
              <a:rPr kumimoji="1" lang="en-US" altLang="ja-JP" sz="1000" kern="1200" dirty="0" smtClean="0">
                <a:solidFill>
                  <a:schemeClr val="tx1"/>
                </a:solidFill>
                <a:latin typeface="HGPｺﾞｼｯｸM" pitchFamily="50" charset="-128"/>
                <a:ea typeface="HGPｺﾞｼｯｸM" pitchFamily="50" charset="-128"/>
                <a:cs typeface="+mn-cs"/>
              </a:rPr>
              <a:t>ASIMO</a:t>
            </a:r>
            <a:r>
              <a:rPr kumimoji="1" lang="ja-JP" altLang="ja-JP" sz="1000" kern="1200" dirty="0" smtClean="0">
                <a:solidFill>
                  <a:schemeClr val="tx1"/>
                </a:solidFill>
                <a:latin typeface="HGPｺﾞｼｯｸM" pitchFamily="50" charset="-128"/>
                <a:ea typeface="HGPｺﾞｼｯｸM" pitchFamily="50" charset="-128"/>
                <a:cs typeface="+mn-cs"/>
              </a:rPr>
              <a:t>を開発する過程で，その是非について</a:t>
            </a:r>
          </a:p>
          <a:p>
            <a:r>
              <a:rPr kumimoji="1" lang="ja-JP" altLang="ja-JP" sz="1000" kern="1200" dirty="0" smtClean="0">
                <a:solidFill>
                  <a:schemeClr val="tx1"/>
                </a:solidFill>
                <a:latin typeface="HGPｺﾞｼｯｸM" pitchFamily="50" charset="-128"/>
                <a:ea typeface="HGPｺﾞｼｯｸM" pitchFamily="50" charset="-128"/>
                <a:cs typeface="+mn-cs"/>
              </a:rPr>
              <a:t>バチカン市国のローマ教皇庁を訪問し，意見を仰いだというエピソードも伝えられている。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＜関連リンク＞</a:t>
            </a:r>
          </a:p>
          <a:p>
            <a:r>
              <a:rPr kumimoji="1" lang="ja-JP" altLang="ja-JP" sz="1000" kern="1200" dirty="0" smtClean="0">
                <a:solidFill>
                  <a:schemeClr val="tx1"/>
                </a:solidFill>
                <a:latin typeface="HGPｺﾞｼｯｸM" pitchFamily="50" charset="-128"/>
                <a:ea typeface="HGPｺﾞｼｯｸM" pitchFamily="50" charset="-128"/>
                <a:cs typeface="+mn-cs"/>
              </a:rPr>
              <a:t>産業技術史資料情報センター「サービスロボット技術発展の系統化調査」</a:t>
            </a:r>
          </a:p>
          <a:p>
            <a:r>
              <a:rPr kumimoji="1" lang="en-US" altLang="ja-JP" sz="1000" kern="1200" dirty="0" smtClean="0">
                <a:solidFill>
                  <a:schemeClr val="tx1"/>
                </a:solidFill>
                <a:latin typeface="HGPｺﾞｼｯｸM" pitchFamily="50" charset="-128"/>
                <a:ea typeface="HGPｺﾞｼｯｸM" pitchFamily="50" charset="-128"/>
                <a:cs typeface="+mn-cs"/>
              </a:rPr>
              <a:t>http://sts.kahaku.go.jp/diversity/document/system/pdf/016.pdf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国立研究開発法人新エネルギー・産業技術総合開発機構（</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ロボット白書</a:t>
            </a:r>
            <a:r>
              <a:rPr kumimoji="1" lang="en-US" altLang="ja-JP" sz="1000" kern="1200" dirty="0" smtClean="0">
                <a:solidFill>
                  <a:schemeClr val="tx1"/>
                </a:solidFill>
                <a:latin typeface="HGPｺﾞｼｯｸM" pitchFamily="50" charset="-128"/>
                <a:ea typeface="HGPｺﾞｼｯｸM" pitchFamily="50" charset="-128"/>
                <a:cs typeface="+mn-cs"/>
              </a:rPr>
              <a:t>2014</a:t>
            </a:r>
            <a:r>
              <a:rPr kumimoji="1" lang="ja-JP" altLang="ja-JP" sz="1000" kern="1200" dirty="0" smtClean="0">
                <a:solidFill>
                  <a:schemeClr val="tx1"/>
                </a:solidFill>
                <a:latin typeface="HGPｺﾞｼｯｸM" pitchFamily="50" charset="-128"/>
                <a:ea typeface="HGPｺﾞｼｯｸM" pitchFamily="50" charset="-128"/>
                <a:cs typeface="+mn-cs"/>
              </a:rPr>
              <a:t>」</a:t>
            </a:r>
          </a:p>
          <a:p>
            <a:r>
              <a:rPr kumimoji="1" lang="en-US" altLang="ja-JP" sz="1000" kern="1200" dirty="0" smtClean="0">
                <a:solidFill>
                  <a:schemeClr val="tx1"/>
                </a:solidFill>
                <a:latin typeface="HGPｺﾞｼｯｸM" pitchFamily="50" charset="-128"/>
                <a:ea typeface="HGPｺﾞｼｯｸM" pitchFamily="50" charset="-128"/>
                <a:cs typeface="+mn-cs"/>
              </a:rPr>
              <a:t>http://www.nedo.go.jp/content/100567345.pdf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日本</a:t>
            </a:r>
            <a:r>
              <a:rPr kumimoji="1" lang="en-US" altLang="ja-JP" sz="1000" kern="1200" dirty="0" smtClean="0">
                <a:solidFill>
                  <a:schemeClr val="tx1"/>
                </a:solidFill>
                <a:latin typeface="HGPｺﾞｼｯｸM" pitchFamily="50" charset="-128"/>
                <a:ea typeface="HGPｺﾞｼｯｸM" pitchFamily="50" charset="-128"/>
                <a:cs typeface="+mn-cs"/>
              </a:rPr>
              <a:t>ITU</a:t>
            </a:r>
            <a:r>
              <a:rPr kumimoji="1" lang="ja-JP" altLang="ja-JP" sz="1000" kern="1200" dirty="0" smtClean="0">
                <a:solidFill>
                  <a:schemeClr val="tx1"/>
                </a:solidFill>
                <a:latin typeface="HGPｺﾞｼｯｸM" pitchFamily="50" charset="-128"/>
                <a:ea typeface="HGPｺﾞｼｯｸM" pitchFamily="50" charset="-128"/>
                <a:cs typeface="+mn-cs"/>
              </a:rPr>
              <a:t>協会「ロボット</a:t>
            </a:r>
            <a:r>
              <a:rPr kumimoji="1" lang="en-US" altLang="ja-JP" sz="1000" kern="1200" dirty="0" smtClean="0">
                <a:solidFill>
                  <a:schemeClr val="tx1"/>
                </a:solidFill>
                <a:latin typeface="HGPｺﾞｼｯｸM" pitchFamily="50" charset="-128"/>
                <a:ea typeface="HGPｺﾞｼｯｸM" pitchFamily="50" charset="-128"/>
                <a:cs typeface="+mn-cs"/>
              </a:rPr>
              <a:t>ICT</a:t>
            </a:r>
            <a:r>
              <a:rPr kumimoji="1" lang="ja-JP" altLang="ja-JP" sz="1000" kern="1200" dirty="0" smtClean="0">
                <a:solidFill>
                  <a:schemeClr val="tx1"/>
                </a:solidFill>
                <a:latin typeface="HGPｺﾞｼｯｸM" pitchFamily="50" charset="-128"/>
                <a:ea typeface="HGPｺﾞｼｯｸM" pitchFamily="50" charset="-128"/>
                <a:cs typeface="+mn-cs"/>
              </a:rPr>
              <a:t>化の必然」</a:t>
            </a:r>
          </a:p>
          <a:p>
            <a:r>
              <a:rPr kumimoji="1" lang="en-US" altLang="ja-JP" sz="1000" kern="1200" dirty="0" smtClean="0">
                <a:solidFill>
                  <a:schemeClr val="tx1"/>
                </a:solidFill>
                <a:latin typeface="HGPｺﾞｼｯｸM" pitchFamily="50" charset="-128"/>
                <a:ea typeface="HGPｺﾞｼｯｸM" pitchFamily="50" charset="-128"/>
                <a:cs typeface="+mn-cs"/>
              </a:rPr>
              <a:t>https://www.ituaj.jp/wp-content/uploads/2015/09/2015_09-02-sp1.pdf</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ロボットの定義は確立していない。</a:t>
            </a:r>
          </a:p>
          <a:p>
            <a:r>
              <a:rPr kumimoji="1" lang="ja-JP" altLang="ja-JP" sz="1000" kern="1200" dirty="0" smtClean="0">
                <a:solidFill>
                  <a:schemeClr val="tx1"/>
                </a:solidFill>
                <a:latin typeface="HGPｺﾞｼｯｸM" pitchFamily="50" charset="-128"/>
                <a:ea typeface="HGPｺﾞｼｯｸM" pitchFamily="50" charset="-128"/>
                <a:cs typeface="+mn-cs"/>
              </a:rPr>
              <a:t>国立研究開発法人新エネルギー・産業技術総合開発機構（</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）の</a:t>
            </a:r>
          </a:p>
          <a:p>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ロボット白書</a:t>
            </a:r>
            <a:r>
              <a:rPr kumimoji="1" lang="en-US" altLang="ja-JP" sz="1000" kern="1200" dirty="0" smtClean="0">
                <a:solidFill>
                  <a:schemeClr val="tx1"/>
                </a:solidFill>
                <a:latin typeface="HGPｺﾞｼｯｸM" pitchFamily="50" charset="-128"/>
                <a:ea typeface="HGPｺﾞｼｯｸM" pitchFamily="50" charset="-128"/>
                <a:cs typeface="+mn-cs"/>
              </a:rPr>
              <a:t>2014</a:t>
            </a:r>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2014</a:t>
            </a:r>
            <a:r>
              <a:rPr kumimoji="1" lang="ja-JP" altLang="ja-JP" sz="1000" kern="1200" dirty="0" smtClean="0">
                <a:solidFill>
                  <a:schemeClr val="tx1"/>
                </a:solidFill>
                <a:latin typeface="HGPｺﾞｼｯｸM" pitchFamily="50" charset="-128"/>
                <a:ea typeface="HGPｺﾞｼｯｸM" pitchFamily="50" charset="-128"/>
                <a:cs typeface="+mn-cs"/>
              </a:rPr>
              <a:t>年</a:t>
            </a:r>
            <a:r>
              <a:rPr kumimoji="1" lang="en-US" altLang="ja-JP" sz="1000" kern="1200" dirty="0" smtClean="0">
                <a:solidFill>
                  <a:schemeClr val="tx1"/>
                </a:solidFill>
                <a:latin typeface="HGPｺﾞｼｯｸM" pitchFamily="50" charset="-128"/>
                <a:ea typeface="HGPｺﾞｼｯｸM" pitchFamily="50" charset="-128"/>
                <a:cs typeface="+mn-cs"/>
              </a:rPr>
              <a:t>3</a:t>
            </a:r>
            <a:r>
              <a:rPr kumimoji="1" lang="ja-JP" altLang="ja-JP" sz="1000" kern="1200" dirty="0" smtClean="0">
                <a:solidFill>
                  <a:schemeClr val="tx1"/>
                </a:solidFill>
                <a:latin typeface="HGPｺﾞｼｯｸM" pitchFamily="50" charset="-128"/>
                <a:ea typeface="HGPｺﾞｼｯｸM" pitchFamily="50" charset="-128"/>
                <a:cs typeface="+mn-cs"/>
              </a:rPr>
              <a:t>月）では，ロボットを</a:t>
            </a:r>
          </a:p>
          <a:p>
            <a:r>
              <a:rPr kumimoji="1" lang="ja-JP" altLang="ja-JP" sz="1000" kern="1200" dirty="0" smtClean="0">
                <a:solidFill>
                  <a:schemeClr val="tx1"/>
                </a:solidFill>
                <a:latin typeface="HGPｺﾞｼｯｸM" pitchFamily="50" charset="-128"/>
                <a:ea typeface="HGPｺﾞｼｯｸM" pitchFamily="50" charset="-128"/>
                <a:cs typeface="+mn-cs"/>
              </a:rPr>
              <a:t>「センサー、知能・制御系、駆動系の</a:t>
            </a:r>
            <a:r>
              <a:rPr kumimoji="1" lang="en-US" altLang="ja-JP" sz="1000" kern="1200" dirty="0" smtClean="0">
                <a:solidFill>
                  <a:schemeClr val="tx1"/>
                </a:solidFill>
                <a:latin typeface="HGPｺﾞｼｯｸM" pitchFamily="50" charset="-128"/>
                <a:ea typeface="HGPｺﾞｼｯｸM" pitchFamily="50" charset="-128"/>
                <a:cs typeface="+mn-cs"/>
              </a:rPr>
              <a:t>3</a:t>
            </a:r>
            <a:r>
              <a:rPr kumimoji="1" lang="ja-JP" altLang="ja-JP" sz="1000" kern="1200" dirty="0" err="1" smtClean="0">
                <a:solidFill>
                  <a:schemeClr val="tx1"/>
                </a:solidFill>
                <a:latin typeface="HGPｺﾞｼｯｸM" pitchFamily="50" charset="-128"/>
                <a:ea typeface="HGPｺﾞｼｯｸM" pitchFamily="50" charset="-128"/>
                <a:cs typeface="+mn-cs"/>
              </a:rPr>
              <a:t>つの</a:t>
            </a:r>
            <a:r>
              <a:rPr kumimoji="1" lang="ja-JP" altLang="ja-JP" sz="1000" kern="1200" dirty="0" smtClean="0">
                <a:solidFill>
                  <a:schemeClr val="tx1"/>
                </a:solidFill>
                <a:latin typeface="HGPｺﾞｼｯｸM" pitchFamily="50" charset="-128"/>
                <a:ea typeface="HGPｺﾞｼｯｸM" pitchFamily="50" charset="-128"/>
                <a:cs typeface="+mn-cs"/>
              </a:rPr>
              <a:t>要素技術を有する知能化した機械システム」</a:t>
            </a:r>
          </a:p>
          <a:p>
            <a:r>
              <a:rPr kumimoji="1" lang="ja-JP" altLang="ja-JP" sz="1000" kern="1200" dirty="0" smtClean="0">
                <a:solidFill>
                  <a:schemeClr val="tx1"/>
                </a:solidFill>
                <a:latin typeface="HGPｺﾞｼｯｸM" pitchFamily="50" charset="-128"/>
                <a:ea typeface="HGPｺﾞｼｯｸM" pitchFamily="50" charset="-128"/>
                <a:cs typeface="+mn-cs"/>
              </a:rPr>
              <a:t>と定義している。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総務省「平成</a:t>
            </a:r>
            <a:r>
              <a:rPr kumimoji="1" lang="en-US" altLang="ja-JP" sz="1000" kern="1200" dirty="0" smtClean="0">
                <a:solidFill>
                  <a:schemeClr val="tx1"/>
                </a:solidFill>
                <a:latin typeface="HGPｺﾞｼｯｸM" pitchFamily="50" charset="-128"/>
                <a:ea typeface="HGPｺﾞｼｯｸM" pitchFamily="50" charset="-128"/>
                <a:cs typeface="+mn-cs"/>
              </a:rPr>
              <a:t>27</a:t>
            </a:r>
            <a:r>
              <a:rPr kumimoji="1" lang="ja-JP" altLang="ja-JP" sz="1000" kern="1200" dirty="0" smtClean="0">
                <a:solidFill>
                  <a:schemeClr val="tx1"/>
                </a:solidFill>
                <a:latin typeface="HGPｺﾞｼｯｸM" pitchFamily="50" charset="-128"/>
                <a:ea typeface="HGPｺﾞｼｯｸM" pitchFamily="50" charset="-128"/>
                <a:cs typeface="+mn-cs"/>
              </a:rPr>
              <a:t>年版 情報通信白書～ロボットの定義とパートナーロボット」より</a:t>
            </a:r>
          </a:p>
          <a:p>
            <a:r>
              <a:rPr kumimoji="1" lang="en-US" altLang="ja-JP" sz="1000" kern="1200" dirty="0" smtClean="0">
                <a:solidFill>
                  <a:schemeClr val="tx1"/>
                </a:solidFill>
                <a:latin typeface="HGPｺﾞｼｯｸM" pitchFamily="50" charset="-128"/>
                <a:ea typeface="HGPｺﾞｼｯｸM" pitchFamily="50" charset="-128"/>
                <a:cs typeface="+mn-cs"/>
              </a:rPr>
              <a:t>http://www.soumu.go.jp/johotsusintokei/whitepaper/ja/h27/html/nc241320.html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日本経済再生本部「日本再興戦略」改訂</a:t>
            </a:r>
            <a:r>
              <a:rPr kumimoji="1" lang="en-US" altLang="ja-JP" sz="1000" kern="1200" dirty="0" smtClean="0">
                <a:solidFill>
                  <a:schemeClr val="tx1"/>
                </a:solidFill>
                <a:latin typeface="HGPｺﾞｼｯｸM" pitchFamily="50" charset="-128"/>
                <a:ea typeface="HGPｺﾞｼｯｸM" pitchFamily="50" charset="-128"/>
                <a:cs typeface="+mn-cs"/>
              </a:rPr>
              <a:t>2015</a:t>
            </a:r>
            <a:r>
              <a:rPr kumimoji="1" lang="ja-JP" altLang="ja-JP" sz="1000" kern="1200" dirty="0" smtClean="0">
                <a:solidFill>
                  <a:schemeClr val="tx1"/>
                </a:solidFill>
                <a:latin typeface="HGPｺﾞｼｯｸM" pitchFamily="50" charset="-128"/>
                <a:ea typeface="HGPｺﾞｼｯｸM" pitchFamily="50" charset="-128"/>
                <a:cs typeface="+mn-cs"/>
              </a:rPr>
              <a:t>「改革</a:t>
            </a:r>
            <a:r>
              <a:rPr kumimoji="1" lang="en-US" altLang="ja-JP" sz="1000" kern="1200" dirty="0" smtClean="0">
                <a:solidFill>
                  <a:schemeClr val="tx1"/>
                </a:solidFill>
                <a:latin typeface="HGPｺﾞｼｯｸM" pitchFamily="50" charset="-128"/>
                <a:ea typeface="HGPｺﾞｼｯｸM" pitchFamily="50" charset="-128"/>
                <a:cs typeface="+mn-cs"/>
              </a:rPr>
              <a:t>2020</a:t>
            </a:r>
            <a:r>
              <a:rPr kumimoji="1" lang="ja-JP" altLang="ja-JP" sz="1000" kern="1200" dirty="0" smtClean="0">
                <a:solidFill>
                  <a:schemeClr val="tx1"/>
                </a:solidFill>
                <a:latin typeface="HGPｺﾞｼｯｸM" pitchFamily="50" charset="-128"/>
                <a:ea typeface="HGPｺﾞｼｯｸM" pitchFamily="50" charset="-128"/>
                <a:cs typeface="+mn-cs"/>
              </a:rPr>
              <a:t>」プロジェクト</a:t>
            </a:r>
          </a:p>
          <a:p>
            <a:r>
              <a:rPr kumimoji="1" lang="en-US" altLang="ja-JP" sz="1000" kern="1200" dirty="0" smtClean="0">
                <a:solidFill>
                  <a:schemeClr val="tx1"/>
                </a:solidFill>
                <a:latin typeface="HGPｺﾞｼｯｸM" pitchFamily="50" charset="-128"/>
                <a:ea typeface="HGPｺﾞｼｯｸM" pitchFamily="50" charset="-128"/>
                <a:cs typeface="+mn-cs"/>
              </a:rPr>
              <a:t>https://www.kantei.go.jp/jp/singi/keizaisaisei/</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＜備考＞</a:t>
            </a:r>
          </a:p>
          <a:p>
            <a:r>
              <a:rPr kumimoji="1" lang="ja-JP" altLang="ja-JP" sz="1000" kern="1200" dirty="0" smtClean="0">
                <a:solidFill>
                  <a:schemeClr val="tx1"/>
                </a:solidFill>
                <a:latin typeface="HGPｺﾞｼｯｸM" pitchFamily="50" charset="-128"/>
                <a:ea typeface="HGPｺﾞｼｯｸM" pitchFamily="50" charset="-128"/>
                <a:cs typeface="+mn-cs"/>
              </a:rPr>
              <a:t>本誌では，産業用ロボット（製造用ロボット）と非産業用ロボット（サービスロボット）の</a:t>
            </a:r>
          </a:p>
          <a:p>
            <a:r>
              <a:rPr kumimoji="1" lang="en-US" altLang="ja-JP" sz="1000" kern="1200" dirty="0" smtClean="0">
                <a:solidFill>
                  <a:schemeClr val="tx1"/>
                </a:solidFill>
                <a:latin typeface="HGPｺﾞｼｯｸM" pitchFamily="50" charset="-128"/>
                <a:ea typeface="HGPｺﾞｼｯｸM" pitchFamily="50" charset="-128"/>
                <a:cs typeface="+mn-cs"/>
              </a:rPr>
              <a:t>2</a:t>
            </a:r>
            <a:r>
              <a:rPr kumimoji="1" lang="ja-JP" altLang="ja-JP" sz="1000" kern="1200" dirty="0" err="1" smtClean="0">
                <a:solidFill>
                  <a:schemeClr val="tx1"/>
                </a:solidFill>
                <a:latin typeface="HGPｺﾞｼｯｸM" pitchFamily="50" charset="-128"/>
                <a:ea typeface="HGPｺﾞｼｯｸM" pitchFamily="50" charset="-128"/>
                <a:cs typeface="+mn-cs"/>
              </a:rPr>
              <a:t>つに</a:t>
            </a:r>
            <a:r>
              <a:rPr kumimoji="1" lang="ja-JP" altLang="ja-JP" sz="1000" kern="1200" dirty="0" smtClean="0">
                <a:solidFill>
                  <a:schemeClr val="tx1"/>
                </a:solidFill>
                <a:latin typeface="HGPｺﾞｼｯｸM" pitchFamily="50" charset="-128"/>
                <a:ea typeface="HGPｺﾞｼｯｸM" pitchFamily="50" charset="-128"/>
                <a:cs typeface="+mn-cs"/>
              </a:rPr>
              <a:t>分けたが，それぞれに明確な定義があるわけではない。</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産業用ロボットとサービスロボットの違い</a:t>
            </a:r>
          </a:p>
          <a:p>
            <a:r>
              <a:rPr kumimoji="1" lang="ja-JP" altLang="ja-JP" sz="1000" kern="1200" dirty="0" smtClean="0">
                <a:solidFill>
                  <a:schemeClr val="tx1"/>
                </a:solidFill>
                <a:latin typeface="HGPｺﾞｼｯｸM" pitchFamily="50" charset="-128"/>
                <a:ea typeface="HGPｺﾞｼｯｸM" pitchFamily="50" charset="-128"/>
                <a:cs typeface="+mn-cs"/>
              </a:rPr>
              <a:t>安川電機　</a:t>
            </a:r>
            <a:r>
              <a:rPr kumimoji="1" lang="en-US" altLang="ja-JP" sz="1000" kern="1200" dirty="0" smtClean="0">
                <a:solidFill>
                  <a:schemeClr val="tx1"/>
                </a:solidFill>
                <a:latin typeface="HGPｺﾞｼｯｸM" pitchFamily="50" charset="-128"/>
                <a:ea typeface="HGPｺﾞｼｯｸM" pitchFamily="50" charset="-128"/>
                <a:cs typeface="+mn-cs"/>
              </a:rPr>
              <a:t>http://www.yaskawa.co.jp/wp-content/uploads/2009/12/P10_11.pdf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r>
              <a:rPr kumimoji="1" lang="ja-JP" altLang="ja-JP" sz="1000" kern="1200" dirty="0" smtClean="0">
                <a:solidFill>
                  <a:schemeClr val="tx1"/>
                </a:solidFill>
                <a:latin typeface="HGPｺﾞｼｯｸM" pitchFamily="50" charset="-128"/>
                <a:ea typeface="HGPｺﾞｼｯｸM" pitchFamily="50" charset="-128"/>
                <a:cs typeface="+mn-cs"/>
              </a:rPr>
              <a:t>経済産業省「ロボット分野」</a:t>
            </a:r>
          </a:p>
          <a:p>
            <a:r>
              <a:rPr kumimoji="1" lang="en-US" altLang="ja-JP" sz="1000" kern="1200" dirty="0" smtClean="0">
                <a:solidFill>
                  <a:schemeClr val="tx1"/>
                </a:solidFill>
                <a:latin typeface="HGPｺﾞｼｯｸM" pitchFamily="50" charset="-128"/>
                <a:ea typeface="HGPｺﾞｼｯｸM" pitchFamily="50" charset="-128"/>
                <a:cs typeface="+mn-cs"/>
              </a:rPr>
              <a:t>http://www.meti.go.jp/policy/economy/gijutsu_kakushin/kenkyu_kaihatu/str2010/a3_1.pdf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政府が進める「日本再興戦略」における「ロボット革命実現会議」では，</a:t>
            </a:r>
          </a:p>
          <a:p>
            <a:r>
              <a:rPr kumimoji="1" lang="ja-JP" altLang="ja-JP" sz="1000" kern="1200" dirty="0" smtClean="0">
                <a:solidFill>
                  <a:schemeClr val="tx1"/>
                </a:solidFill>
                <a:latin typeface="HGPｺﾞｼｯｸM" pitchFamily="50" charset="-128"/>
                <a:ea typeface="HGPｺﾞｼｯｸM" pitchFamily="50" charset="-128"/>
                <a:cs typeface="+mn-cs"/>
              </a:rPr>
              <a:t>ロボットの普及･推進をはかるための取り組みを次の５つに分類している。</a:t>
            </a:r>
          </a:p>
          <a:p>
            <a:r>
              <a:rPr kumimoji="1" lang="ja-JP" altLang="ja-JP" sz="1000" kern="1200" dirty="0" smtClean="0">
                <a:solidFill>
                  <a:schemeClr val="tx1"/>
                </a:solidFill>
                <a:latin typeface="HGPｺﾞｼｯｸM" pitchFamily="50" charset="-128"/>
                <a:ea typeface="HGPｺﾞｼｯｸM" pitchFamily="50" charset="-128"/>
                <a:cs typeface="+mn-cs"/>
              </a:rPr>
              <a:t>１　ものづくり分野</a:t>
            </a:r>
          </a:p>
          <a:p>
            <a:r>
              <a:rPr kumimoji="1" lang="ja-JP" altLang="ja-JP" sz="1000" kern="1200" dirty="0" smtClean="0">
                <a:solidFill>
                  <a:schemeClr val="tx1"/>
                </a:solidFill>
                <a:latin typeface="HGPｺﾞｼｯｸM" pitchFamily="50" charset="-128"/>
                <a:ea typeface="HGPｺﾞｼｯｸM" pitchFamily="50" charset="-128"/>
                <a:cs typeface="+mn-cs"/>
              </a:rPr>
              <a:t>２　サービス分野</a:t>
            </a:r>
          </a:p>
          <a:p>
            <a:r>
              <a:rPr kumimoji="1" lang="ja-JP" altLang="ja-JP" sz="1000" kern="1200" dirty="0" smtClean="0">
                <a:solidFill>
                  <a:schemeClr val="tx1"/>
                </a:solidFill>
                <a:latin typeface="HGPｺﾞｼｯｸM" pitchFamily="50" charset="-128"/>
                <a:ea typeface="HGPｺﾞｼｯｸM" pitchFamily="50" charset="-128"/>
                <a:cs typeface="+mn-cs"/>
              </a:rPr>
              <a:t>３　介護・医療分野</a:t>
            </a:r>
          </a:p>
          <a:p>
            <a:r>
              <a:rPr kumimoji="1" lang="ja-JP" altLang="ja-JP" sz="1000" kern="1200" dirty="0" smtClean="0">
                <a:solidFill>
                  <a:schemeClr val="tx1"/>
                </a:solidFill>
                <a:latin typeface="HGPｺﾞｼｯｸM" pitchFamily="50" charset="-128"/>
                <a:ea typeface="HGPｺﾞｼｯｸM" pitchFamily="50" charset="-128"/>
                <a:cs typeface="+mn-cs"/>
              </a:rPr>
              <a:t>４　インフラ・災害対応・建設分野</a:t>
            </a:r>
          </a:p>
          <a:p>
            <a:r>
              <a:rPr kumimoji="1" lang="ja-JP" altLang="ja-JP" sz="1000" kern="1200" dirty="0" smtClean="0">
                <a:solidFill>
                  <a:schemeClr val="tx1"/>
                </a:solidFill>
                <a:latin typeface="HGPｺﾞｼｯｸM" pitchFamily="50" charset="-128"/>
                <a:ea typeface="HGPｺﾞｼｯｸM" pitchFamily="50" charset="-128"/>
                <a:cs typeface="+mn-cs"/>
              </a:rPr>
              <a:t>５　農林水産業・食品産業分野</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日本経済再生本部「『日本再興戦略』改訂</a:t>
            </a:r>
            <a:r>
              <a:rPr kumimoji="1" lang="en-US" altLang="ja-JP" sz="1000" kern="1200" dirty="0" smtClean="0">
                <a:solidFill>
                  <a:schemeClr val="tx1"/>
                </a:solidFill>
                <a:latin typeface="HGPｺﾞｼｯｸM" pitchFamily="50" charset="-128"/>
                <a:ea typeface="HGPｺﾞｼｯｸM" pitchFamily="50" charset="-128"/>
                <a:cs typeface="+mn-cs"/>
              </a:rPr>
              <a:t>2015</a:t>
            </a:r>
            <a:r>
              <a:rPr kumimoji="1" lang="ja-JP" altLang="ja-JP" sz="1000" kern="1200" dirty="0" smtClean="0">
                <a:solidFill>
                  <a:schemeClr val="tx1"/>
                </a:solidFill>
                <a:latin typeface="HGPｺﾞｼｯｸM" pitchFamily="50" charset="-128"/>
                <a:ea typeface="HGPｺﾞｼｯｸM" pitchFamily="50" charset="-128"/>
                <a:cs typeface="+mn-cs"/>
              </a:rPr>
              <a:t>」</a:t>
            </a:r>
          </a:p>
          <a:p>
            <a:r>
              <a:rPr kumimoji="1" lang="en-US" altLang="ja-JP" sz="1000" kern="1200" dirty="0" smtClean="0">
                <a:solidFill>
                  <a:schemeClr val="tx1"/>
                </a:solidFill>
                <a:latin typeface="HGPｺﾞｼｯｸM" pitchFamily="50" charset="-128"/>
                <a:ea typeface="HGPｺﾞｼｯｸM" pitchFamily="50" charset="-128"/>
                <a:cs typeface="+mn-cs"/>
              </a:rPr>
              <a:t>https://www.kantei.go.jp/jp/singi/keizaisaisei/</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一般社団法人 日本機械工業連合会「平成</a:t>
            </a:r>
            <a:r>
              <a:rPr kumimoji="1" lang="en-US" altLang="ja-JP" sz="1000" kern="1200" dirty="0" smtClean="0">
                <a:solidFill>
                  <a:schemeClr val="tx1"/>
                </a:solidFill>
                <a:latin typeface="HGPｺﾞｼｯｸM" pitchFamily="50" charset="-128"/>
                <a:ea typeface="HGPｺﾞｼｯｸM" pitchFamily="50" charset="-128"/>
                <a:cs typeface="+mn-cs"/>
              </a:rPr>
              <a:t>23</a:t>
            </a:r>
            <a:r>
              <a:rPr kumimoji="1" lang="ja-JP" altLang="ja-JP" sz="1000" kern="1200" dirty="0" smtClean="0">
                <a:solidFill>
                  <a:schemeClr val="tx1"/>
                </a:solidFill>
                <a:latin typeface="HGPｺﾞｼｯｸM" pitchFamily="50" charset="-128"/>
                <a:ea typeface="HGPｺﾞｼｯｸM" pitchFamily="50" charset="-128"/>
                <a:cs typeface="+mn-cs"/>
              </a:rPr>
              <a:t>年度 ロボット産業・技術の振興に関する調査研究報告書」</a:t>
            </a:r>
          </a:p>
          <a:p>
            <a:r>
              <a:rPr kumimoji="1" lang="en-US" altLang="ja-JP" sz="1000" kern="1200" dirty="0" smtClean="0">
                <a:solidFill>
                  <a:schemeClr val="tx1"/>
                </a:solidFill>
                <a:latin typeface="HGPｺﾞｼｯｸM" pitchFamily="50" charset="-128"/>
                <a:ea typeface="HGPｺﾞｼｯｸM" pitchFamily="50" charset="-128"/>
                <a:cs typeface="+mn-cs"/>
              </a:rPr>
              <a:t>http://www.jmf.or.jp/japanese/houkokusho/kensaku/pdf/2012/23jigyo_07.pdf</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※各分野のロボット製品の具体例が写真とともに言及されている。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＜関連＞</a:t>
            </a:r>
          </a:p>
          <a:p>
            <a:r>
              <a:rPr kumimoji="1" lang="ja-JP" altLang="ja-JP" sz="1000" kern="1200" dirty="0" smtClean="0">
                <a:solidFill>
                  <a:schemeClr val="tx1"/>
                </a:solidFill>
                <a:latin typeface="HGPｺﾞｼｯｸM" pitchFamily="50" charset="-128"/>
                <a:ea typeface="HGPｺﾞｼｯｸM" pitchFamily="50" charset="-128"/>
                <a:cs typeface="+mn-cs"/>
              </a:rPr>
              <a:t>国立研究開発法人新エネルギー・産業技術総合開発機構（</a:t>
            </a:r>
            <a:r>
              <a:rPr kumimoji="1" lang="en-US" altLang="ja-JP" sz="1000" kern="1200" dirty="0" smtClean="0">
                <a:solidFill>
                  <a:schemeClr val="tx1"/>
                </a:solidFill>
                <a:latin typeface="HGPｺﾞｼｯｸM" pitchFamily="50" charset="-128"/>
                <a:ea typeface="HGPｺﾞｼｯｸM" pitchFamily="50" charset="-128"/>
                <a:cs typeface="+mn-cs"/>
              </a:rPr>
              <a:t>NEDO</a:t>
            </a:r>
            <a:r>
              <a:rPr kumimoji="1" lang="ja-JP" altLang="ja-JP" sz="1000" kern="1200" dirty="0" smtClean="0">
                <a:solidFill>
                  <a:schemeClr val="tx1"/>
                </a:solidFill>
                <a:latin typeface="HGPｺﾞｼｯｸM" pitchFamily="50" charset="-128"/>
                <a:ea typeface="HGPｺﾞｼｯｸM" pitchFamily="50" charset="-128"/>
                <a:cs typeface="+mn-cs"/>
              </a:rPr>
              <a:t>）「生活支援ロボット実用化プロジェクト」</a:t>
            </a:r>
          </a:p>
          <a:p>
            <a:r>
              <a:rPr kumimoji="1" lang="en-US" altLang="ja-JP" sz="1000" kern="1200" dirty="0" smtClean="0">
                <a:solidFill>
                  <a:schemeClr val="tx1"/>
                </a:solidFill>
                <a:latin typeface="HGPｺﾞｼｯｸM" pitchFamily="50" charset="-128"/>
                <a:ea typeface="HGPｺﾞｼｯｸM" pitchFamily="50" charset="-128"/>
                <a:cs typeface="+mn-cs"/>
              </a:rPr>
              <a:t>http://www.nedo.go.jp/robot/project/project_lifesupport.html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米国防総省国防高等研究計画局（</a:t>
            </a:r>
            <a:r>
              <a:rPr kumimoji="1" lang="en-US" altLang="ja-JP" sz="1000" kern="1200" dirty="0" smtClean="0">
                <a:solidFill>
                  <a:schemeClr val="tx1"/>
                </a:solidFill>
                <a:latin typeface="HGPｺﾞｼｯｸM" pitchFamily="50" charset="-128"/>
                <a:ea typeface="HGPｺﾞｼｯｸM" pitchFamily="50" charset="-128"/>
                <a:cs typeface="+mn-cs"/>
              </a:rPr>
              <a:t>DARPA</a:t>
            </a:r>
            <a:r>
              <a:rPr kumimoji="1" lang="ja-JP" altLang="ja-JP" sz="1000" kern="1200" dirty="0" smtClean="0">
                <a:solidFill>
                  <a:schemeClr val="tx1"/>
                </a:solidFill>
                <a:latin typeface="HGPｺﾞｼｯｸM" pitchFamily="50" charset="-128"/>
                <a:ea typeface="HGPｺﾞｼｯｸM" pitchFamily="50" charset="-128"/>
                <a:cs typeface="+mn-cs"/>
              </a:rPr>
              <a:t>）</a:t>
            </a:r>
          </a:p>
          <a:p>
            <a:r>
              <a:rPr kumimoji="1" lang="en-US" altLang="ja-JP" sz="1000" kern="1200" dirty="0" smtClean="0">
                <a:solidFill>
                  <a:schemeClr val="tx1"/>
                </a:solidFill>
                <a:latin typeface="HGPｺﾞｼｯｸM" pitchFamily="50" charset="-128"/>
                <a:ea typeface="HGPｺﾞｼｯｸM" pitchFamily="50" charset="-128"/>
                <a:cs typeface="+mn-cs"/>
              </a:rPr>
              <a:t>1957</a:t>
            </a:r>
            <a:r>
              <a:rPr kumimoji="1" lang="ja-JP" altLang="ja-JP" sz="1000" kern="1200" dirty="0" smtClean="0">
                <a:solidFill>
                  <a:schemeClr val="tx1"/>
                </a:solidFill>
                <a:latin typeface="HGPｺﾞｼｯｸM" pitchFamily="50" charset="-128"/>
                <a:ea typeface="HGPｺﾞｼｯｸM" pitchFamily="50" charset="-128"/>
                <a:cs typeface="+mn-cs"/>
              </a:rPr>
              <a:t>年設立。アメリカ防総省の研究開発機関。</a:t>
            </a:r>
          </a:p>
          <a:p>
            <a:r>
              <a:rPr kumimoji="1" lang="ja-JP" altLang="ja-JP" sz="1000" kern="1200" dirty="0" smtClean="0">
                <a:solidFill>
                  <a:schemeClr val="tx1"/>
                </a:solidFill>
                <a:latin typeface="HGPｺﾞｼｯｸM" pitchFamily="50" charset="-128"/>
                <a:ea typeface="HGPｺﾞｼｯｸM" pitchFamily="50" charset="-128"/>
                <a:cs typeface="+mn-cs"/>
              </a:rPr>
              <a:t>インターネットの原型となる</a:t>
            </a:r>
            <a:r>
              <a:rPr kumimoji="1" lang="en-US" altLang="ja-JP" sz="1000" kern="1200" dirty="0" smtClean="0">
                <a:solidFill>
                  <a:schemeClr val="tx1"/>
                </a:solidFill>
                <a:latin typeface="HGPｺﾞｼｯｸM" pitchFamily="50" charset="-128"/>
                <a:ea typeface="HGPｺﾞｼｯｸM" pitchFamily="50" charset="-128"/>
                <a:cs typeface="+mn-cs"/>
              </a:rPr>
              <a:t>ARPANET</a:t>
            </a:r>
            <a:r>
              <a:rPr kumimoji="1" lang="ja-JP" altLang="en-US" sz="1000" kern="1200" dirty="0" err="1"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全地球測位システム「</a:t>
            </a:r>
            <a:r>
              <a:rPr kumimoji="1" lang="en-US" altLang="ja-JP" sz="1000" kern="1200" dirty="0" smtClean="0">
                <a:solidFill>
                  <a:schemeClr val="tx1"/>
                </a:solidFill>
                <a:latin typeface="HGPｺﾞｼｯｸM" pitchFamily="50" charset="-128"/>
                <a:ea typeface="HGPｺﾞｼｯｸM" pitchFamily="50" charset="-128"/>
                <a:cs typeface="+mn-cs"/>
              </a:rPr>
              <a:t>GPS</a:t>
            </a:r>
            <a:r>
              <a:rPr kumimoji="1" lang="ja-JP" altLang="ja-JP" sz="1000" kern="1200" dirty="0" smtClean="0">
                <a:solidFill>
                  <a:schemeClr val="tx1"/>
                </a:solidFill>
                <a:latin typeface="HGPｺﾞｼｯｸM" pitchFamily="50" charset="-128"/>
                <a:ea typeface="HGPｺﾞｼｯｸM" pitchFamily="50" charset="-128"/>
                <a:cs typeface="+mn-cs"/>
              </a:rPr>
              <a:t>」を開発したことでも知られる。</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HGPｺﾞｼｯｸM" pitchFamily="50" charset="-128"/>
              <a:ea typeface="HGPｺﾞｼｯｸM" pitchFamily="50" charset="-128"/>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24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＜ヒューマノイド＞</a:t>
            </a:r>
          </a:p>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人型ロボット</a:t>
            </a:r>
            <a:r>
              <a:rPr lang="ja-JP" altLang="en-US" sz="1000" kern="100" dirty="0" smtClean="0">
                <a:latin typeface="HGPｺﾞｼｯｸM" pitchFamily="50" charset="-128"/>
                <a:ea typeface="HGPｺﾞｼｯｸM" pitchFamily="50" charset="-128"/>
                <a:cs typeface="Times New Roman"/>
              </a:rPr>
              <a:t>のこと</a:t>
            </a:r>
            <a:r>
              <a:rPr lang="ja-JP" altLang="ja-JP" sz="1000" kern="100" dirty="0" smtClean="0">
                <a:latin typeface="HGPｺﾞｼｯｸM" pitchFamily="50" charset="-128"/>
                <a:ea typeface="HGPｺﾞｼｯｸM" pitchFamily="50" charset="-128"/>
                <a:cs typeface="Times New Roman"/>
              </a:rPr>
              <a:t>。人に似た動きを行う</a:t>
            </a:r>
            <a:r>
              <a:rPr lang="ja-JP" altLang="en-US" sz="1000" kern="100" dirty="0" smtClean="0">
                <a:latin typeface="HGPｺﾞｼｯｸM" pitchFamily="50" charset="-128"/>
                <a:ea typeface="HGPｺﾞｼｯｸM" pitchFamily="50" charset="-128"/>
                <a:cs typeface="Times New Roman"/>
              </a:rPr>
              <a:t>ロボットには高度な</a:t>
            </a:r>
            <a:r>
              <a:rPr lang="ja-JP" altLang="ja-JP" sz="1000" kern="100" dirty="0" smtClean="0">
                <a:latin typeface="HGPｺﾞｼｯｸM" pitchFamily="50" charset="-128"/>
                <a:ea typeface="HGPｺﾞｼｯｸM" pitchFamily="50" charset="-128"/>
                <a:cs typeface="Times New Roman"/>
              </a:rPr>
              <a:t>技術</a:t>
            </a:r>
            <a:r>
              <a:rPr lang="ja-JP" altLang="en-US" sz="1000" kern="100" dirty="0" smtClean="0">
                <a:latin typeface="HGPｺﾞｼｯｸM" pitchFamily="50" charset="-128"/>
                <a:ea typeface="HGPｺﾞｼｯｸM" pitchFamily="50" charset="-128"/>
                <a:cs typeface="Times New Roman"/>
              </a:rPr>
              <a:t>開発</a:t>
            </a:r>
            <a:r>
              <a:rPr lang="ja-JP" altLang="ja-JP" sz="1000" kern="100" dirty="0" smtClean="0">
                <a:latin typeface="HGPｺﾞｼｯｸM" pitchFamily="50" charset="-128"/>
                <a:ea typeface="HGPｺﾞｼｯｸM" pitchFamily="50" charset="-128"/>
                <a:cs typeface="Times New Roman"/>
              </a:rPr>
              <a:t>が求められる</a:t>
            </a:r>
            <a:r>
              <a:rPr lang="ja-JP" altLang="en-US" sz="1000" kern="100" dirty="0" smtClean="0">
                <a:latin typeface="HGPｺﾞｼｯｸM" pitchFamily="50" charset="-128"/>
                <a:ea typeface="HGPｺﾞｼｯｸM" pitchFamily="50" charset="-128"/>
                <a:cs typeface="Times New Roman"/>
              </a:rPr>
              <a:t>。</a:t>
            </a:r>
            <a:endParaRPr lang="ja-JP" altLang="ja-JP" sz="1000" kern="100" dirty="0" smtClean="0">
              <a:latin typeface="HGPｺﾞｼｯｸM" pitchFamily="50" charset="-128"/>
              <a:ea typeface="HGPｺﾞｼｯｸM" pitchFamily="50" charset="-128"/>
              <a:cs typeface="Times New Roman"/>
            </a:endParaRPr>
          </a:p>
          <a:p>
            <a:pPr>
              <a:lnSpc>
                <a:spcPct val="80000"/>
              </a:lnSpc>
              <a:spcAft>
                <a:spcPts val="0"/>
              </a:spcAft>
            </a:pPr>
            <a:r>
              <a:rPr lang="ja-JP" altLang="en-US" sz="1000" kern="100" dirty="0" smtClean="0">
                <a:latin typeface="HGPｺﾞｼｯｸM" pitchFamily="50" charset="-128"/>
                <a:ea typeface="HGPｺﾞｼｯｸM" pitchFamily="50" charset="-128"/>
                <a:cs typeface="Times New Roman"/>
              </a:rPr>
              <a:t>よって，ひとたび</a:t>
            </a:r>
            <a:r>
              <a:rPr lang="ja-JP" altLang="ja-JP" sz="1000" kern="100" dirty="0" smtClean="0">
                <a:latin typeface="HGPｺﾞｼｯｸM" pitchFamily="50" charset="-128"/>
                <a:ea typeface="HGPｺﾞｼｯｸM" pitchFamily="50" charset="-128"/>
                <a:cs typeface="Times New Roman"/>
              </a:rPr>
              <a:t>人型ロボットの開発に成功すれば，</a:t>
            </a:r>
            <a:r>
              <a:rPr lang="ja-JP" altLang="en-US" sz="1000" kern="100" dirty="0" smtClean="0">
                <a:latin typeface="HGPｺﾞｼｯｸM" pitchFamily="50" charset="-128"/>
                <a:ea typeface="HGPｺﾞｼｯｸM" pitchFamily="50" charset="-128"/>
                <a:cs typeface="Times New Roman"/>
              </a:rPr>
              <a:t>多くの技術を</a:t>
            </a:r>
            <a:r>
              <a:rPr lang="ja-JP" altLang="ja-JP" sz="1000" kern="100" dirty="0" smtClean="0">
                <a:latin typeface="HGPｺﾞｼｯｸM" pitchFamily="50" charset="-128"/>
                <a:ea typeface="HGPｺﾞｼｯｸM" pitchFamily="50" charset="-128"/>
                <a:cs typeface="Times New Roman"/>
              </a:rPr>
              <a:t>他のロボットに</a:t>
            </a:r>
            <a:r>
              <a:rPr lang="ja-JP" altLang="en-US" sz="1000" kern="100" dirty="0" smtClean="0">
                <a:latin typeface="HGPｺﾞｼｯｸM" pitchFamily="50" charset="-128"/>
                <a:ea typeface="HGPｺﾞｼｯｸM" pitchFamily="50" charset="-128"/>
                <a:cs typeface="Times New Roman"/>
              </a:rPr>
              <a:t>転用することが</a:t>
            </a:r>
            <a:r>
              <a:rPr lang="ja-JP" altLang="ja-JP" sz="1000" kern="100" dirty="0" smtClean="0">
                <a:latin typeface="HGPｺﾞｼｯｸM" pitchFamily="50" charset="-128"/>
                <a:ea typeface="HGPｺﾞｼｯｸM" pitchFamily="50" charset="-128"/>
                <a:cs typeface="Times New Roman"/>
              </a:rPr>
              <a:t>できる。</a:t>
            </a:r>
          </a:p>
          <a:p>
            <a:pPr>
              <a:lnSpc>
                <a:spcPct val="80000"/>
              </a:lnSpc>
              <a:spcAft>
                <a:spcPts val="0"/>
              </a:spcAft>
            </a:pPr>
            <a:r>
              <a:rPr lang="en-US" altLang="ja-JP" sz="1000" kern="100" dirty="0" smtClean="0">
                <a:latin typeface="HGPｺﾞｼｯｸM" pitchFamily="50" charset="-128"/>
                <a:ea typeface="HGPｺﾞｼｯｸM" pitchFamily="50" charset="-128"/>
                <a:cs typeface="Times New Roman"/>
              </a:rPr>
              <a:t> </a:t>
            </a:r>
            <a:endParaRPr lang="ja-JP" altLang="ja-JP" sz="1000" kern="100" dirty="0" smtClean="0">
              <a:latin typeface="HGPｺﾞｼｯｸM" pitchFamily="50" charset="-128"/>
              <a:ea typeface="HGPｺﾞｼｯｸM" pitchFamily="50" charset="-128"/>
              <a:cs typeface="Times New Roman"/>
            </a:endParaRPr>
          </a:p>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a:t>
            </a:r>
            <a:r>
              <a:rPr lang="en-US" altLang="ja-JP" sz="1000" kern="100" dirty="0" smtClean="0">
                <a:latin typeface="HGPｺﾞｼｯｸM" pitchFamily="50" charset="-128"/>
                <a:ea typeface="HGPｺﾞｼｯｸM" pitchFamily="50" charset="-128"/>
                <a:cs typeface="Times New Roman"/>
              </a:rPr>
              <a:t>morph3 </a:t>
            </a:r>
            <a:r>
              <a:rPr lang="ja-JP" altLang="ja-JP" sz="1000" kern="100" dirty="0" smtClean="0">
                <a:latin typeface="HGPｺﾞｼｯｸM" pitchFamily="50" charset="-128"/>
                <a:ea typeface="HGPｺﾞｼｯｸM" pitchFamily="50" charset="-128"/>
                <a:cs typeface="Times New Roman"/>
              </a:rPr>
              <a:t>＞</a:t>
            </a:r>
          </a:p>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人工知能，認知・知覚技術，運動制御など，ロボットに必要な技術を開発するために作られた</a:t>
            </a:r>
          </a:p>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小型・軽量なヒューマノイド。</a:t>
            </a:r>
          </a:p>
          <a:p>
            <a:pPr>
              <a:lnSpc>
                <a:spcPct val="80000"/>
              </a:lnSpc>
              <a:spcAft>
                <a:spcPts val="0"/>
              </a:spcAft>
            </a:pPr>
            <a:r>
              <a:rPr lang="en-US" altLang="ja-JP" sz="1000" kern="100" dirty="0" smtClean="0">
                <a:latin typeface="HGPｺﾞｼｯｸM" pitchFamily="50" charset="-128"/>
                <a:ea typeface="HGPｺﾞｼｯｸM" pitchFamily="50" charset="-128"/>
                <a:cs typeface="Times New Roman"/>
              </a:rPr>
              <a:t>138</a:t>
            </a:r>
            <a:r>
              <a:rPr lang="ja-JP" altLang="ja-JP" sz="1000" kern="100" dirty="0" smtClean="0">
                <a:latin typeface="HGPｺﾞｼｯｸM" pitchFamily="50" charset="-128"/>
                <a:ea typeface="HGPｺﾞｼｯｸM" pitchFamily="50" charset="-128"/>
                <a:cs typeface="Times New Roman"/>
              </a:rPr>
              <a:t>個のセンサが組み込まれ，体内にセンシングネットワークが構築されている。</a:t>
            </a:r>
          </a:p>
          <a:p>
            <a:pPr>
              <a:lnSpc>
                <a:spcPct val="80000"/>
              </a:lnSpc>
              <a:spcAft>
                <a:spcPts val="0"/>
              </a:spcAft>
            </a:pPr>
            <a:r>
              <a:rPr lang="en-US" altLang="ja-JP" sz="1000" kern="100" dirty="0" smtClean="0">
                <a:latin typeface="HGPｺﾞｼｯｸM" pitchFamily="50" charset="-128"/>
                <a:ea typeface="HGPｺﾞｼｯｸM" pitchFamily="50" charset="-128"/>
                <a:cs typeface="Times New Roman"/>
              </a:rPr>
              <a:t> </a:t>
            </a:r>
            <a:endParaRPr lang="ja-JP" altLang="ja-JP" sz="1000" kern="100" dirty="0" smtClean="0">
              <a:latin typeface="HGPｺﾞｼｯｸM" pitchFamily="50" charset="-128"/>
              <a:ea typeface="HGPｺﾞｼｯｸM" pitchFamily="50" charset="-128"/>
              <a:cs typeface="Times New Roman"/>
            </a:endParaRPr>
          </a:p>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＜参考＞</a:t>
            </a:r>
          </a:p>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資料：　</a:t>
            </a:r>
            <a:r>
              <a:rPr lang="en-US" altLang="ja-JP" sz="1000" kern="100" dirty="0" smtClean="0">
                <a:latin typeface="HGPｺﾞｼｯｸM" pitchFamily="50" charset="-128"/>
                <a:ea typeface="HGPｺﾞｼｯｸM" pitchFamily="50" charset="-128"/>
                <a:cs typeface="Times New Roman"/>
              </a:rPr>
              <a:t>http://www.furo.org/ja/works/morph3/index.html</a:t>
            </a:r>
            <a:endParaRPr lang="ja-JP" altLang="ja-JP" sz="1000" kern="100" dirty="0" smtClean="0">
              <a:latin typeface="HGPｺﾞｼｯｸM" pitchFamily="50" charset="-128"/>
              <a:ea typeface="HGPｺﾞｼｯｸM" pitchFamily="50" charset="-128"/>
              <a:cs typeface="Times New Roman"/>
            </a:endParaRPr>
          </a:p>
          <a:p>
            <a:pPr>
              <a:lnSpc>
                <a:spcPct val="80000"/>
              </a:lnSpc>
              <a:spcAft>
                <a:spcPts val="0"/>
              </a:spcAft>
            </a:pPr>
            <a:r>
              <a:rPr lang="ja-JP" altLang="ja-JP" sz="1000" kern="100" dirty="0" smtClean="0">
                <a:latin typeface="HGPｺﾞｼｯｸM" pitchFamily="50" charset="-128"/>
                <a:ea typeface="HGPｺﾞｼｯｸM" pitchFamily="50" charset="-128"/>
                <a:cs typeface="Times New Roman"/>
              </a:rPr>
              <a:t>動画：　</a:t>
            </a:r>
            <a:r>
              <a:rPr lang="en-US" altLang="ja-JP" sz="1000" kern="100" dirty="0" smtClean="0">
                <a:latin typeface="HGPｺﾞｼｯｸM" pitchFamily="50" charset="-128"/>
                <a:ea typeface="HGPｺﾞｼｯｸM" pitchFamily="50" charset="-128"/>
                <a:cs typeface="Times New Roman"/>
              </a:rPr>
              <a:t>http://www.furo.org/ja/works/morph3/movie.html</a:t>
            </a:r>
          </a:p>
          <a:p>
            <a:pPr>
              <a:lnSpc>
                <a:spcPct val="80000"/>
              </a:lnSpc>
              <a:spcAft>
                <a:spcPts val="0"/>
              </a:spcAft>
            </a:pPr>
            <a:endParaRPr lang="en-US" altLang="ja-JP" sz="1000" kern="100" dirty="0" smtClean="0">
              <a:latin typeface="HGPｺﾞｼｯｸM" pitchFamily="50" charset="-128"/>
              <a:ea typeface="HGPｺﾞｼｯｸM" pitchFamily="50" charset="-128"/>
              <a:cs typeface="Times New Roman"/>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＜レスキューロボット＞</a:t>
            </a:r>
          </a:p>
          <a:p>
            <a:r>
              <a:rPr kumimoji="1" lang="ja-JP" altLang="ja-JP" sz="1000" kern="1200" dirty="0" smtClean="0">
                <a:solidFill>
                  <a:schemeClr val="tx1"/>
                </a:solidFill>
                <a:latin typeface="HGPｺﾞｼｯｸM" pitchFamily="50" charset="-128"/>
                <a:ea typeface="HGPｺﾞｼｯｸM" pitchFamily="50" charset="-128"/>
                <a:cs typeface="+mn-cs"/>
              </a:rPr>
              <a:t>災害などで被災した人を救助するためのロボット。</a:t>
            </a:r>
          </a:p>
          <a:p>
            <a:r>
              <a:rPr kumimoji="1" lang="ja-JP" altLang="ja-JP" sz="1000" kern="1200" dirty="0" smtClean="0">
                <a:solidFill>
                  <a:schemeClr val="tx1"/>
                </a:solidFill>
                <a:latin typeface="HGPｺﾞｼｯｸM" pitchFamily="50" charset="-128"/>
                <a:ea typeface="HGPｺﾞｼｯｸM" pitchFamily="50" charset="-128"/>
                <a:cs typeface="+mn-cs"/>
              </a:rPr>
              <a:t>現在開発されるレスキューロボットの多くは，被災者の探索が主な目的となっている。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Quince</a:t>
            </a:r>
            <a:r>
              <a:rPr kumimoji="1" lang="ja-JP" altLang="ja-JP" sz="1000" kern="1200" dirty="0" smtClean="0">
                <a:solidFill>
                  <a:schemeClr val="tx1"/>
                </a:solidFill>
                <a:latin typeface="HGPｺﾞｼｯｸM" pitchFamily="50" charset="-128"/>
                <a:ea typeface="HGPｺﾞｼｯｸM" pitchFamily="50" charset="-128"/>
                <a:cs typeface="+mn-cs"/>
              </a:rPr>
              <a:t>（クインス）＞</a:t>
            </a:r>
          </a:p>
          <a:p>
            <a:r>
              <a:rPr kumimoji="1" lang="en-US" altLang="ja-JP" sz="1000" kern="1200" dirty="0" smtClean="0">
                <a:solidFill>
                  <a:schemeClr val="tx1"/>
                </a:solidFill>
                <a:latin typeface="HGPｺﾞｼｯｸM" pitchFamily="50" charset="-128"/>
                <a:ea typeface="HGPｺﾞｼｯｸM" pitchFamily="50" charset="-128"/>
                <a:cs typeface="+mn-cs"/>
              </a:rPr>
              <a:t>CBRNE</a:t>
            </a:r>
            <a:r>
              <a:rPr kumimoji="1" lang="ja-JP" altLang="ja-JP" sz="1000" kern="1200" dirty="0" smtClean="0">
                <a:solidFill>
                  <a:schemeClr val="tx1"/>
                </a:solidFill>
                <a:latin typeface="HGPｺﾞｼｯｸM" pitchFamily="50" charset="-128"/>
                <a:ea typeface="HGPｺﾞｼｯｸM" pitchFamily="50" charset="-128"/>
                <a:cs typeface="+mn-cs"/>
              </a:rPr>
              <a:t>災害</a:t>
            </a:r>
            <a:r>
              <a:rPr kumimoji="1" lang="en-US" altLang="ja-JP"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の際，消防隊員などの代わりとなって災害現場に進入し，</a:t>
            </a:r>
          </a:p>
          <a:p>
            <a:r>
              <a:rPr kumimoji="1" lang="ja-JP" altLang="ja-JP" sz="1000" kern="1200" dirty="0" smtClean="0">
                <a:solidFill>
                  <a:schemeClr val="tx1"/>
                </a:solidFill>
                <a:latin typeface="HGPｺﾞｼｯｸM" pitchFamily="50" charset="-128"/>
                <a:ea typeface="HGPｺﾞｼｯｸM" pitchFamily="50" charset="-128"/>
                <a:cs typeface="+mn-cs"/>
              </a:rPr>
              <a:t>状況調査を行うことを目的に開発された。</a:t>
            </a:r>
          </a:p>
          <a:p>
            <a:r>
              <a:rPr kumimoji="1" lang="ja-JP" altLang="ja-JP" sz="1000" kern="1200" dirty="0" smtClean="0">
                <a:solidFill>
                  <a:schemeClr val="tx1"/>
                </a:solidFill>
                <a:latin typeface="HGPｺﾞｼｯｸM" pitchFamily="50" charset="-128"/>
                <a:ea typeface="HGPｺﾞｼｯｸM" pitchFamily="50" charset="-128"/>
                <a:cs typeface="+mn-cs"/>
              </a:rPr>
              <a:t>福島第一原子力発電所事故では，その優れた走行性能から，</a:t>
            </a:r>
          </a:p>
          <a:p>
            <a:r>
              <a:rPr kumimoji="1" lang="ja-JP" altLang="ja-JP" sz="1000" kern="1200" dirty="0" smtClean="0">
                <a:solidFill>
                  <a:schemeClr val="tx1"/>
                </a:solidFill>
                <a:latin typeface="HGPｺﾞｼｯｸM" pitchFamily="50" charset="-128"/>
                <a:ea typeface="HGPｺﾞｼｯｸM" pitchFamily="50" charset="-128"/>
                <a:cs typeface="+mn-cs"/>
              </a:rPr>
              <a:t>原発建屋内の詳細な写真の撮影や線量マップの作成，</a:t>
            </a:r>
          </a:p>
          <a:p>
            <a:r>
              <a:rPr kumimoji="1" lang="ja-JP" altLang="ja-JP" sz="1000" kern="1200" dirty="0" smtClean="0">
                <a:solidFill>
                  <a:schemeClr val="tx1"/>
                </a:solidFill>
                <a:latin typeface="HGPｺﾞｼｯｸM" pitchFamily="50" charset="-128"/>
                <a:ea typeface="HGPｺﾞｼｯｸM" pitchFamily="50" charset="-128"/>
                <a:cs typeface="+mn-cs"/>
              </a:rPr>
              <a:t>空気中に浮遊している放射性物質のサンプリングを行い，冷温停止に大きく貢献した。</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a:t>
            </a:r>
            <a:r>
              <a:rPr kumimoji="1" lang="ja-JP" altLang="ja-JP" sz="1000" kern="1200" dirty="0" smtClean="0">
                <a:solidFill>
                  <a:schemeClr val="tx1"/>
                </a:solidFill>
                <a:latin typeface="HGPｺﾞｼｯｸM" pitchFamily="50" charset="-128"/>
                <a:ea typeface="HGPｺﾞｼｯｸM" pitchFamily="50" charset="-128"/>
                <a:cs typeface="+mn-cs"/>
              </a:rPr>
              <a:t>化学（</a:t>
            </a:r>
            <a:r>
              <a:rPr kumimoji="1" lang="en-US" altLang="ja-JP" sz="1000" kern="1200" dirty="0" smtClean="0">
                <a:solidFill>
                  <a:schemeClr val="tx1"/>
                </a:solidFill>
                <a:latin typeface="HGPｺﾞｼｯｸM" pitchFamily="50" charset="-128"/>
                <a:ea typeface="HGPｺﾞｼｯｸM" pitchFamily="50" charset="-128"/>
                <a:cs typeface="+mn-cs"/>
              </a:rPr>
              <a:t>Chemical</a:t>
            </a:r>
            <a:r>
              <a:rPr kumimoji="1" lang="ja-JP" altLang="ja-JP" sz="1000" kern="1200" dirty="0" smtClean="0">
                <a:solidFill>
                  <a:schemeClr val="tx1"/>
                </a:solidFill>
                <a:latin typeface="HGPｺﾞｼｯｸM" pitchFamily="50" charset="-128"/>
                <a:ea typeface="HGPｺﾞｼｯｸM" pitchFamily="50" charset="-128"/>
                <a:cs typeface="+mn-cs"/>
              </a:rPr>
              <a:t>），生物（</a:t>
            </a:r>
            <a:r>
              <a:rPr kumimoji="1" lang="en-US" altLang="ja-JP" sz="1000" kern="1200" dirty="0" smtClean="0">
                <a:solidFill>
                  <a:schemeClr val="tx1"/>
                </a:solidFill>
                <a:latin typeface="HGPｺﾞｼｯｸM" pitchFamily="50" charset="-128"/>
                <a:ea typeface="HGPｺﾞｼｯｸM" pitchFamily="50" charset="-128"/>
                <a:cs typeface="+mn-cs"/>
              </a:rPr>
              <a:t>Biological</a:t>
            </a:r>
            <a:r>
              <a:rPr kumimoji="1" lang="ja-JP" altLang="ja-JP" sz="1000" kern="1200" dirty="0" smtClean="0">
                <a:solidFill>
                  <a:schemeClr val="tx1"/>
                </a:solidFill>
                <a:latin typeface="HGPｺﾞｼｯｸM" pitchFamily="50" charset="-128"/>
                <a:ea typeface="HGPｺﾞｼｯｸM" pitchFamily="50" charset="-128"/>
                <a:cs typeface="+mn-cs"/>
              </a:rPr>
              <a:t>），放射性物質（</a:t>
            </a:r>
            <a:r>
              <a:rPr kumimoji="1" lang="en-US" altLang="ja-JP" sz="1000" kern="1200" dirty="0" smtClean="0">
                <a:solidFill>
                  <a:schemeClr val="tx1"/>
                </a:solidFill>
                <a:latin typeface="HGPｺﾞｼｯｸM" pitchFamily="50" charset="-128"/>
                <a:ea typeface="HGPｺﾞｼｯｸM" pitchFamily="50" charset="-128"/>
                <a:cs typeface="+mn-cs"/>
              </a:rPr>
              <a:t>Radiological</a:t>
            </a:r>
            <a:r>
              <a:rPr kumimoji="1" lang="ja-JP" altLang="ja-JP" sz="1000" kern="1200" dirty="0" smtClean="0">
                <a:solidFill>
                  <a:schemeClr val="tx1"/>
                </a:solidFill>
                <a:latin typeface="HGPｺﾞｼｯｸM" pitchFamily="50" charset="-128"/>
                <a:ea typeface="HGPｺﾞｼｯｸM" pitchFamily="50" charset="-128"/>
                <a:cs typeface="+mn-cs"/>
              </a:rPr>
              <a:t>），核（</a:t>
            </a:r>
            <a:r>
              <a:rPr kumimoji="1" lang="en-US" altLang="ja-JP" sz="1000" kern="1200" dirty="0" smtClean="0">
                <a:solidFill>
                  <a:schemeClr val="tx1"/>
                </a:solidFill>
                <a:latin typeface="HGPｺﾞｼｯｸM" pitchFamily="50" charset="-128"/>
                <a:ea typeface="HGPｺﾞｼｯｸM" pitchFamily="50" charset="-128"/>
                <a:cs typeface="+mn-cs"/>
              </a:rPr>
              <a:t>Nuclear</a:t>
            </a:r>
            <a:r>
              <a:rPr kumimoji="1" lang="ja-JP" altLang="ja-JP" sz="1000" kern="1200" dirty="0" smtClean="0">
                <a:solidFill>
                  <a:schemeClr val="tx1"/>
                </a:solidFill>
                <a:latin typeface="HGPｺﾞｼｯｸM" pitchFamily="50" charset="-128"/>
                <a:ea typeface="HGPｺﾞｼｯｸM" pitchFamily="50" charset="-128"/>
                <a:cs typeface="+mn-cs"/>
              </a:rPr>
              <a:t>），爆発物（</a:t>
            </a:r>
            <a:r>
              <a:rPr kumimoji="1" lang="en-US" altLang="ja-JP" sz="1000" kern="1200" dirty="0" smtClean="0">
                <a:solidFill>
                  <a:schemeClr val="tx1"/>
                </a:solidFill>
                <a:latin typeface="HGPｺﾞｼｯｸM" pitchFamily="50" charset="-128"/>
                <a:ea typeface="HGPｺﾞｼｯｸM" pitchFamily="50" charset="-128"/>
                <a:cs typeface="+mn-cs"/>
              </a:rPr>
              <a:t>Explosive</a:t>
            </a:r>
            <a:r>
              <a:rPr kumimoji="1" lang="ja-JP" altLang="ja-JP" sz="1000" kern="1200" dirty="0" smtClean="0">
                <a:solidFill>
                  <a:schemeClr val="tx1"/>
                </a:solidFill>
                <a:latin typeface="HGPｺﾞｼｯｸM" pitchFamily="50" charset="-128"/>
                <a:ea typeface="HGPｺﾞｼｯｸM" pitchFamily="50" charset="-128"/>
                <a:cs typeface="+mn-cs"/>
              </a:rPr>
              <a:t>）</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資料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http://www.furo.org/ja/works/quince/index.html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動画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http://www.furo.org/ja/works/quince/movie.html</a:t>
            </a:r>
            <a:endParaRPr kumimoji="1" lang="ja-JP" altLang="ja-JP" sz="1000" kern="1200" dirty="0" smtClean="0">
              <a:solidFill>
                <a:schemeClr val="tx1"/>
              </a:solidFill>
              <a:latin typeface="HGPｺﾞｼｯｸM" pitchFamily="50" charset="-128"/>
              <a:ea typeface="HGPｺﾞｼｯｸM" pitchFamily="50" charset="-128"/>
              <a:cs typeface="+mn-cs"/>
            </a:endParaRPr>
          </a:p>
          <a:p>
            <a:pPr>
              <a:lnSpc>
                <a:spcPct val="80000"/>
              </a:lnSpc>
              <a:spcAft>
                <a:spcPts val="0"/>
              </a:spcAft>
            </a:pPr>
            <a:endParaRPr lang="ja-JP" altLang="ja-JP" sz="1000" kern="100" dirty="0">
              <a:latin typeface="HGPｺﾞｼｯｸM" pitchFamily="50" charset="-128"/>
              <a:ea typeface="HGPｺﾞｼｯｸM" pitchFamily="50" charset="-128"/>
              <a:cs typeface="Times New Roman"/>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＜未来の乗り物のコンセプトモデル＞</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err="1" smtClean="0">
                <a:solidFill>
                  <a:schemeClr val="tx1"/>
                </a:solidFill>
                <a:latin typeface="HGPｺﾞｼｯｸM" pitchFamily="50" charset="-128"/>
                <a:ea typeface="HGPｺﾞｼｯｸM" pitchFamily="50" charset="-128"/>
                <a:cs typeface="+mn-cs"/>
              </a:rPr>
              <a:t>HallucII</a:t>
            </a:r>
            <a:r>
              <a:rPr kumimoji="1" lang="ja-JP" altLang="ja-JP" sz="1000" kern="1200" dirty="0" smtClean="0">
                <a:solidFill>
                  <a:schemeClr val="tx1"/>
                </a:solidFill>
                <a:latin typeface="HGPｺﾞｼｯｸM" pitchFamily="50" charset="-128"/>
                <a:ea typeface="HGPｺﾞｼｯｸM" pitchFamily="50" charset="-128"/>
                <a:cs typeface="+mn-cs"/>
              </a:rPr>
              <a:t>χ（ハルクツー・カイ）＞</a:t>
            </a:r>
          </a:p>
          <a:p>
            <a:r>
              <a:rPr kumimoji="1" lang="ja-JP" altLang="ja-JP" sz="1000" kern="1200" dirty="0" smtClean="0">
                <a:solidFill>
                  <a:schemeClr val="tx1"/>
                </a:solidFill>
                <a:latin typeface="HGPｺﾞｼｯｸM" pitchFamily="50" charset="-128"/>
                <a:ea typeface="HGPｺﾞｼｯｸM" pitchFamily="50" charset="-128"/>
                <a:cs typeface="+mn-cs"/>
              </a:rPr>
              <a:t>多関節ホイール・モジュール（車輪モジュール）を</a:t>
            </a:r>
            <a:r>
              <a:rPr kumimoji="1" lang="en-US" altLang="ja-JP" sz="1000" kern="1200" dirty="0" smtClean="0">
                <a:solidFill>
                  <a:schemeClr val="tx1"/>
                </a:solidFill>
                <a:latin typeface="HGPｺﾞｼｯｸM" pitchFamily="50" charset="-128"/>
                <a:ea typeface="HGPｺﾞｼｯｸM" pitchFamily="50" charset="-128"/>
                <a:cs typeface="+mn-cs"/>
              </a:rPr>
              <a:t>8</a:t>
            </a:r>
            <a:r>
              <a:rPr kumimoji="1" lang="ja-JP" altLang="ja-JP" sz="1000" kern="1200" dirty="0" smtClean="0">
                <a:solidFill>
                  <a:schemeClr val="tx1"/>
                </a:solidFill>
                <a:latin typeface="HGPｺﾞｼｯｸM" pitchFamily="50" charset="-128"/>
                <a:ea typeface="HGPｺﾞｼｯｸM" pitchFamily="50" charset="-128"/>
                <a:cs typeface="+mn-cs"/>
              </a:rPr>
              <a:t>脚装備した移動ロボット。</a:t>
            </a:r>
          </a:p>
          <a:p>
            <a:r>
              <a:rPr kumimoji="1" lang="ja-JP" altLang="ja-JP" sz="1000" kern="1200" dirty="0" smtClean="0">
                <a:solidFill>
                  <a:schemeClr val="tx1"/>
                </a:solidFill>
                <a:latin typeface="HGPｺﾞｼｯｸM" pitchFamily="50" charset="-128"/>
                <a:ea typeface="HGPｺﾞｼｯｸM" pitchFamily="50" charset="-128"/>
                <a:cs typeface="+mn-cs"/>
              </a:rPr>
              <a:t>車両モード，昆虫モード，動物モードの</a:t>
            </a:r>
            <a:r>
              <a:rPr kumimoji="1" lang="en-US" altLang="ja-JP" sz="1000" kern="1200" dirty="0" smtClean="0">
                <a:solidFill>
                  <a:schemeClr val="tx1"/>
                </a:solidFill>
                <a:latin typeface="HGPｺﾞｼｯｸM" pitchFamily="50" charset="-128"/>
                <a:ea typeface="HGPｺﾞｼｯｸM" pitchFamily="50" charset="-128"/>
                <a:cs typeface="+mn-cs"/>
              </a:rPr>
              <a:t>3</a:t>
            </a:r>
            <a:r>
              <a:rPr kumimoji="1" lang="ja-JP" altLang="ja-JP" sz="1000" kern="1200" dirty="0" smtClean="0">
                <a:solidFill>
                  <a:schemeClr val="tx1"/>
                </a:solidFill>
                <a:latin typeface="HGPｺﾞｼｯｸM" pitchFamily="50" charset="-128"/>
                <a:ea typeface="HGPｺﾞｼｯｸM" pitchFamily="50" charset="-128"/>
                <a:cs typeface="+mn-cs"/>
              </a:rPr>
              <a:t>形態に変形する。</a:t>
            </a:r>
          </a:p>
          <a:p>
            <a:r>
              <a:rPr kumimoji="1" lang="en-US" altLang="ja-JP" sz="1000" kern="1200" dirty="0" smtClean="0">
                <a:solidFill>
                  <a:schemeClr val="tx1"/>
                </a:solidFill>
                <a:latin typeface="HGPｺﾞｼｯｸM" pitchFamily="50" charset="-128"/>
                <a:ea typeface="HGPｺﾞｼｯｸM" pitchFamily="50" charset="-128"/>
                <a:cs typeface="+mn-cs"/>
              </a:rPr>
              <a:t>8</a:t>
            </a:r>
            <a:r>
              <a:rPr kumimoji="1" lang="ja-JP" altLang="ja-JP" sz="1000" kern="1200" dirty="0" err="1" smtClean="0">
                <a:solidFill>
                  <a:schemeClr val="tx1"/>
                </a:solidFill>
                <a:latin typeface="HGPｺﾞｼｯｸM" pitchFamily="50" charset="-128"/>
                <a:ea typeface="HGPｺﾞｼｯｸM" pitchFamily="50" charset="-128"/>
                <a:cs typeface="+mn-cs"/>
              </a:rPr>
              <a:t>つの</a:t>
            </a:r>
            <a:r>
              <a:rPr kumimoji="1" lang="ja-JP" altLang="ja-JP" sz="1000" kern="1200" dirty="0" smtClean="0">
                <a:solidFill>
                  <a:schemeClr val="tx1"/>
                </a:solidFill>
                <a:latin typeface="HGPｺﾞｼｯｸM" pitchFamily="50" charset="-128"/>
                <a:ea typeface="HGPｺﾞｼｯｸM" pitchFamily="50" charset="-128"/>
                <a:cs typeface="+mn-cs"/>
              </a:rPr>
              <a:t>脚には独立した人工知能を搭載。状況に応じ</a:t>
            </a:r>
            <a:r>
              <a:rPr kumimoji="1" lang="ja-JP" altLang="en-US" sz="1000" kern="1200" dirty="0" smtClean="0">
                <a:solidFill>
                  <a:schemeClr val="tx1"/>
                </a:solidFill>
                <a:latin typeface="HGPｺﾞｼｯｸM" pitchFamily="50" charset="-128"/>
                <a:ea typeface="HGPｺﾞｼｯｸM" pitchFamily="50" charset="-128"/>
                <a:cs typeface="+mn-cs"/>
              </a:rPr>
              <a:t>て</a:t>
            </a:r>
            <a:r>
              <a:rPr kumimoji="1" lang="ja-JP" altLang="ja-JP" sz="1000" kern="1200" dirty="0" smtClean="0">
                <a:solidFill>
                  <a:schemeClr val="tx1"/>
                </a:solidFill>
                <a:latin typeface="HGPｺﾞｼｯｸM" pitchFamily="50" charset="-128"/>
                <a:ea typeface="HGPｺﾞｼｯｸM" pitchFamily="50" charset="-128"/>
                <a:cs typeface="+mn-cs"/>
              </a:rPr>
              <a:t>，走行モードと歩行モード</a:t>
            </a:r>
            <a:r>
              <a:rPr kumimoji="1" lang="ja-JP" altLang="en-US" sz="1000" kern="1200" dirty="0" smtClean="0">
                <a:solidFill>
                  <a:schemeClr val="tx1"/>
                </a:solidFill>
                <a:latin typeface="HGPｺﾞｼｯｸM" pitchFamily="50" charset="-128"/>
                <a:ea typeface="HGPｺﾞｼｯｸM" pitchFamily="50" charset="-128"/>
                <a:cs typeface="+mn-cs"/>
              </a:rPr>
              <a:t>に</a:t>
            </a:r>
            <a:r>
              <a:rPr kumimoji="1" lang="ja-JP" altLang="ja-JP" sz="1000" kern="1200" dirty="0" smtClean="0">
                <a:solidFill>
                  <a:schemeClr val="tx1"/>
                </a:solidFill>
                <a:latin typeface="HGPｺﾞｼｯｸM" pitchFamily="50" charset="-128"/>
                <a:ea typeface="HGPｺﾞｼｯｸM" pitchFamily="50" charset="-128"/>
                <a:cs typeface="+mn-cs"/>
              </a:rPr>
              <a:t>切り替え，</a:t>
            </a:r>
          </a:p>
          <a:p>
            <a:r>
              <a:rPr kumimoji="1" lang="ja-JP" altLang="ja-JP" sz="1000" kern="1200" dirty="0" smtClean="0">
                <a:solidFill>
                  <a:schemeClr val="tx1"/>
                </a:solidFill>
                <a:latin typeface="HGPｺﾞｼｯｸM" pitchFamily="50" charset="-128"/>
                <a:ea typeface="HGPｺﾞｼｯｸM" pitchFamily="50" charset="-128"/>
                <a:cs typeface="+mn-cs"/>
              </a:rPr>
              <a:t>段差や坂道なども水平を保ったまま移動する。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資料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http://www.furo.org/ja/works/halluc2x/index.html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動画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http://www.furo.org/ja/works/halluc2x/movie.html</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＜ロボットを遠隔操作するためのコックピット＞</a:t>
            </a:r>
            <a:endParaRPr kumimoji="1" lang="en-US" altLang="ja-JP" sz="1000" kern="1200" dirty="0" smtClean="0">
              <a:solidFill>
                <a:schemeClr val="tx1"/>
              </a:solidFill>
              <a:latin typeface="HGPｺﾞｼｯｸM" pitchFamily="50" charset="-128"/>
              <a:ea typeface="HGPｺﾞｼｯｸM" pitchFamily="50" charset="-128"/>
              <a:cs typeface="+mn-cs"/>
            </a:endParaRPr>
          </a:p>
          <a:p>
            <a:r>
              <a:rPr kumimoji="1" lang="ja-JP" altLang="en-US" sz="1000" kern="1200" dirty="0" smtClean="0">
                <a:solidFill>
                  <a:schemeClr val="tx1"/>
                </a:solidFill>
                <a:latin typeface="HGPｺﾞｼｯｸM" pitchFamily="50" charset="-128"/>
                <a:ea typeface="HGPｺﾞｼｯｸM" pitchFamily="50" charset="-128"/>
                <a:cs typeface="+mn-cs"/>
              </a:rPr>
              <a:t>災害現場をはじめ，インフラの保守･点検，医療･介護，農業･建設など，</a:t>
            </a:r>
            <a:endParaRPr kumimoji="1" lang="en-US" altLang="ja-JP" sz="1000" kern="1200" dirty="0" smtClean="0">
              <a:solidFill>
                <a:schemeClr val="tx1"/>
              </a:solidFill>
              <a:latin typeface="HGPｺﾞｼｯｸM" pitchFamily="50" charset="-128"/>
              <a:ea typeface="HGPｺﾞｼｯｸM" pitchFamily="50" charset="-128"/>
              <a:cs typeface="+mn-cs"/>
            </a:endParaRPr>
          </a:p>
          <a:p>
            <a:r>
              <a:rPr kumimoji="1" lang="ja-JP" altLang="en-US" sz="1000" kern="1200" dirty="0" smtClean="0">
                <a:solidFill>
                  <a:schemeClr val="tx1"/>
                </a:solidFill>
                <a:latin typeface="HGPｺﾞｼｯｸM" pitchFamily="50" charset="-128"/>
                <a:ea typeface="HGPｺﾞｼｯｸM" pitchFamily="50" charset="-128"/>
                <a:cs typeface="+mn-cs"/>
              </a:rPr>
              <a:t>「遠隔操作」がロボット開発のカギとなる分野は多い。</a:t>
            </a:r>
            <a:endParaRPr kumimoji="1" lang="en-US" altLang="ja-JP" sz="1000" kern="1200" dirty="0" smtClean="0">
              <a:solidFill>
                <a:schemeClr val="tx1"/>
              </a:solidFill>
              <a:latin typeface="HGPｺﾞｼｯｸM" pitchFamily="50" charset="-128"/>
              <a:ea typeface="HGPｺﾞｼｯｸM" pitchFamily="50" charset="-128"/>
              <a:cs typeface="+mn-cs"/>
            </a:endParaRPr>
          </a:p>
          <a:p>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Hull</a:t>
            </a:r>
            <a:r>
              <a:rPr kumimoji="1" lang="ja-JP" altLang="ja-JP" sz="1000" kern="1200" dirty="0" smtClean="0">
                <a:solidFill>
                  <a:schemeClr val="tx1"/>
                </a:solidFill>
                <a:latin typeface="HGPｺﾞｼｯｸM" pitchFamily="50" charset="-128"/>
                <a:ea typeface="HGPｺﾞｼｯｸM" pitchFamily="50" charset="-128"/>
                <a:cs typeface="+mn-cs"/>
              </a:rPr>
              <a:t>（ハル）＞</a:t>
            </a:r>
          </a:p>
          <a:p>
            <a:r>
              <a:rPr kumimoji="1" lang="ja-JP" altLang="ja-JP" sz="1000" kern="1200" dirty="0" smtClean="0">
                <a:solidFill>
                  <a:schemeClr val="tx1"/>
                </a:solidFill>
                <a:latin typeface="HGPｺﾞｼｯｸM" pitchFamily="50" charset="-128"/>
                <a:ea typeface="HGPｺﾞｼｯｸM" pitchFamily="50" charset="-128"/>
                <a:cs typeface="+mn-cs"/>
              </a:rPr>
              <a:t>複雑なロボットの動きを</a:t>
            </a:r>
            <a:r>
              <a:rPr kumimoji="1" lang="en-US" altLang="ja-JP" sz="1000" kern="1200" dirty="0" smtClean="0">
                <a:solidFill>
                  <a:schemeClr val="tx1"/>
                </a:solidFill>
                <a:latin typeface="HGPｺﾞｼｯｸM" pitchFamily="50" charset="-128"/>
                <a:ea typeface="HGPｺﾞｼｯｸM" pitchFamily="50" charset="-128"/>
                <a:cs typeface="+mn-cs"/>
              </a:rPr>
              <a:t>2</a:t>
            </a:r>
            <a:r>
              <a:rPr kumimoji="1" lang="ja-JP" altLang="ja-JP" sz="1000" kern="1200" dirty="0" err="1" smtClean="0">
                <a:solidFill>
                  <a:schemeClr val="tx1"/>
                </a:solidFill>
                <a:latin typeface="HGPｺﾞｼｯｸM" pitchFamily="50" charset="-128"/>
                <a:ea typeface="HGPｺﾞｼｯｸM" pitchFamily="50" charset="-128"/>
                <a:cs typeface="+mn-cs"/>
              </a:rPr>
              <a:t>つの操縦桿で</a:t>
            </a:r>
            <a:r>
              <a:rPr kumimoji="1" lang="ja-JP" altLang="ja-JP" sz="1000" kern="1200" dirty="0" smtClean="0">
                <a:solidFill>
                  <a:schemeClr val="tx1"/>
                </a:solidFill>
                <a:latin typeface="HGPｺﾞｼｯｸM" pitchFamily="50" charset="-128"/>
                <a:ea typeface="HGPｺﾞｼｯｸM" pitchFamily="50" charset="-128"/>
                <a:cs typeface="+mn-cs"/>
              </a:rPr>
              <a:t>制御。老若男女問わず，</a:t>
            </a:r>
          </a:p>
          <a:p>
            <a:r>
              <a:rPr kumimoji="1" lang="ja-JP" altLang="ja-JP" sz="1000" kern="1200" dirty="0" smtClean="0">
                <a:solidFill>
                  <a:schemeClr val="tx1"/>
                </a:solidFill>
                <a:latin typeface="HGPｺﾞｼｯｸM" pitchFamily="50" charset="-128"/>
                <a:ea typeface="HGPｺﾞｼｯｸM" pitchFamily="50" charset="-128"/>
                <a:cs typeface="+mn-cs"/>
              </a:rPr>
              <a:t>誰もが直観的に操作できるようにしたコックピットシステム。</a:t>
            </a:r>
          </a:p>
          <a:p>
            <a:r>
              <a:rPr kumimoji="1" lang="ja-JP" altLang="ja-JP" sz="1000" kern="1200" dirty="0" smtClean="0">
                <a:solidFill>
                  <a:schemeClr val="tx1"/>
                </a:solidFill>
                <a:latin typeface="HGPｺﾞｼｯｸM" pitchFamily="50" charset="-128"/>
                <a:ea typeface="HGPｺﾞｼｯｸM" pitchFamily="50" charset="-128"/>
                <a:cs typeface="+mn-cs"/>
              </a:rPr>
              <a:t>ロボットが障害物を感知すると障害物との距離に応じて操縦桿が固くなるなど，</a:t>
            </a:r>
          </a:p>
          <a:p>
            <a:r>
              <a:rPr kumimoji="1" lang="ja-JP" altLang="ja-JP" sz="1000" kern="1200" dirty="0" smtClean="0">
                <a:solidFill>
                  <a:schemeClr val="tx1"/>
                </a:solidFill>
                <a:latin typeface="HGPｺﾞｼｯｸM" pitchFamily="50" charset="-128"/>
                <a:ea typeface="HGPｺﾞｼｯｸM" pitchFamily="50" charset="-128"/>
                <a:cs typeface="+mn-cs"/>
              </a:rPr>
              <a:t>環境情報を感覚で伝達する。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資料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http://www.furo.org/ja/works/hull/index.html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動画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http://www.furo.org/ja/works/hull/movie.html</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＜パーソナルモビリティ＞</a:t>
            </a:r>
          </a:p>
          <a:p>
            <a:r>
              <a:rPr kumimoji="1" lang="ja-JP" altLang="ja-JP" sz="1000" kern="1200" dirty="0" smtClean="0">
                <a:solidFill>
                  <a:schemeClr val="tx1"/>
                </a:solidFill>
                <a:latin typeface="HGPｺﾞｼｯｸM" pitchFamily="50" charset="-128"/>
                <a:ea typeface="HGPｺﾞｼｯｸM" pitchFamily="50" charset="-128"/>
                <a:cs typeface="+mn-cs"/>
              </a:rPr>
              <a:t>立ち乗り電動二輪や，１～２人乗りの小型電動コンセプトカーなど，次世代自動車の概念</a:t>
            </a:r>
            <a:r>
              <a:rPr kumimoji="1" lang="ja-JP" altLang="en-US" sz="1000" kern="1200" dirty="0" smtClean="0">
                <a:solidFill>
                  <a:schemeClr val="tx1"/>
                </a:solidFill>
                <a:latin typeface="HGPｺﾞｼｯｸM" pitchFamily="50" charset="-128"/>
                <a:ea typeface="HGPｺﾞｼｯｸM" pitchFamily="50" charset="-128"/>
                <a:cs typeface="+mn-cs"/>
              </a:rPr>
              <a:t>を指す</a:t>
            </a:r>
            <a:r>
              <a:rPr kumimoji="1" lang="ja-JP" altLang="ja-JP" sz="1000" kern="1200" dirty="0" smtClean="0">
                <a:solidFill>
                  <a:schemeClr val="tx1"/>
                </a:solidFill>
                <a:latin typeface="HGPｺﾞｼｯｸM" pitchFamily="50" charset="-128"/>
                <a:ea typeface="HGPｺﾞｼｯｸM" pitchFamily="50" charset="-128"/>
                <a:cs typeface="+mn-cs"/>
              </a:rPr>
              <a:t>。</a:t>
            </a:r>
            <a:endParaRPr kumimoji="1" lang="en-US"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車体がコンパクトであり，歩行者との親和性が高いことから，地域社会における新たな交通手段として</a:t>
            </a:r>
          </a:p>
          <a:p>
            <a:r>
              <a:rPr kumimoji="1" lang="ja-JP" altLang="ja-JP" sz="1000" kern="1200" dirty="0" smtClean="0">
                <a:solidFill>
                  <a:schemeClr val="tx1"/>
                </a:solidFill>
                <a:latin typeface="HGPｺﾞｼｯｸM" pitchFamily="50" charset="-128"/>
                <a:ea typeface="HGPｺﾞｼｯｸM" pitchFamily="50" charset="-128"/>
                <a:cs typeface="+mn-cs"/>
              </a:rPr>
              <a:t>期待されている。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ILY-A</a:t>
            </a:r>
            <a:r>
              <a:rPr kumimoji="1" lang="ja-JP" altLang="ja-JP" sz="1000" kern="1200" dirty="0" smtClean="0">
                <a:solidFill>
                  <a:schemeClr val="tx1"/>
                </a:solidFill>
                <a:latin typeface="HGPｺﾞｼｯｸM" pitchFamily="50" charset="-128"/>
                <a:ea typeface="HGPｺﾞｼｯｸM" pitchFamily="50" charset="-128"/>
                <a:cs typeface="+mn-cs"/>
              </a:rPr>
              <a:t>＞</a:t>
            </a:r>
          </a:p>
          <a:p>
            <a:r>
              <a:rPr kumimoji="1" lang="ja-JP" altLang="ja-JP" sz="1000" kern="1200" dirty="0" smtClean="0">
                <a:solidFill>
                  <a:schemeClr val="tx1"/>
                </a:solidFill>
                <a:latin typeface="HGPｺﾞｼｯｸM" pitchFamily="50" charset="-128"/>
                <a:ea typeface="HGPｺﾞｼｯｸM" pitchFamily="50" charset="-128"/>
                <a:cs typeface="+mn-cs"/>
              </a:rPr>
              <a:t>電動で動く</a:t>
            </a:r>
            <a:r>
              <a:rPr kumimoji="1" lang="en-US" altLang="ja-JP" sz="1000" kern="1200" dirty="0" smtClean="0">
                <a:solidFill>
                  <a:schemeClr val="tx1"/>
                </a:solidFill>
                <a:latin typeface="HGPｺﾞｼｯｸM" pitchFamily="50" charset="-128"/>
                <a:ea typeface="HGPｺﾞｼｯｸM" pitchFamily="50" charset="-128"/>
                <a:cs typeface="+mn-cs"/>
              </a:rPr>
              <a:t>3</a:t>
            </a:r>
            <a:r>
              <a:rPr kumimoji="1" lang="ja-JP" altLang="ja-JP" sz="1000" kern="1200" dirty="0" smtClean="0">
                <a:solidFill>
                  <a:schemeClr val="tx1"/>
                </a:solidFill>
                <a:latin typeface="HGPｺﾞｼｯｸM" pitchFamily="50" charset="-128"/>
                <a:ea typeface="HGPｺﾞｼｯｸM" pitchFamily="50" charset="-128"/>
                <a:cs typeface="+mn-cs"/>
              </a:rPr>
              <a:t>輪小型モビリティ。</a:t>
            </a:r>
          </a:p>
          <a:p>
            <a:r>
              <a:rPr kumimoji="1" lang="ja-JP" altLang="ja-JP" sz="1000" kern="1200" dirty="0" smtClean="0">
                <a:solidFill>
                  <a:schemeClr val="tx1"/>
                </a:solidFill>
                <a:latin typeface="HGPｺﾞｼｯｸM" pitchFamily="50" charset="-128"/>
                <a:ea typeface="HGPｺﾞｼｯｸM" pitchFamily="50" charset="-128"/>
                <a:cs typeface="+mn-cs"/>
              </a:rPr>
              <a:t>利用シーンに応じて</a:t>
            </a:r>
            <a:r>
              <a:rPr kumimoji="1" lang="en-US" altLang="ja-JP" sz="1000" kern="1200" dirty="0" smtClean="0">
                <a:solidFill>
                  <a:schemeClr val="tx1"/>
                </a:solidFill>
                <a:latin typeface="HGPｺﾞｼｯｸM" pitchFamily="50" charset="-128"/>
                <a:ea typeface="HGPｺﾞｼｯｸM" pitchFamily="50" charset="-128"/>
                <a:cs typeface="+mn-cs"/>
              </a:rPr>
              <a:t>4</a:t>
            </a:r>
            <a:r>
              <a:rPr kumimoji="1" lang="ja-JP" altLang="ja-JP" sz="1000" kern="1200" dirty="0" err="1" smtClean="0">
                <a:solidFill>
                  <a:schemeClr val="tx1"/>
                </a:solidFill>
                <a:latin typeface="HGPｺﾞｼｯｸM" pitchFamily="50" charset="-128"/>
                <a:ea typeface="HGPｺﾞｼｯｸM" pitchFamily="50" charset="-128"/>
                <a:cs typeface="+mn-cs"/>
              </a:rPr>
              <a:t>つの</a:t>
            </a:r>
            <a:r>
              <a:rPr kumimoji="1" lang="ja-JP" altLang="ja-JP" sz="1000" kern="1200" dirty="0" smtClean="0">
                <a:solidFill>
                  <a:schemeClr val="tx1"/>
                </a:solidFill>
                <a:latin typeface="HGPｺﾞｼｯｸM" pitchFamily="50" charset="-128"/>
                <a:ea typeface="HGPｺﾞｼｯｸM" pitchFamily="50" charset="-128"/>
                <a:cs typeface="+mn-cs"/>
              </a:rPr>
              <a:t>異なるモードに変形する。</a:t>
            </a:r>
          </a:p>
          <a:p>
            <a:r>
              <a:rPr kumimoji="1" lang="ja-JP" altLang="ja-JP" sz="1000" kern="1200" dirty="0" smtClean="0">
                <a:solidFill>
                  <a:schemeClr val="tx1"/>
                </a:solidFill>
                <a:latin typeface="HGPｺﾞｼｯｸM" pitchFamily="50" charset="-128"/>
                <a:ea typeface="HGPｺﾞｼｯｸM" pitchFamily="50" charset="-128"/>
                <a:cs typeface="+mn-cs"/>
              </a:rPr>
              <a:t>４つのモードには，座って移動する「ビークルモード」，</a:t>
            </a:r>
          </a:p>
          <a:p>
            <a:r>
              <a:rPr kumimoji="1" lang="ja-JP" altLang="ja-JP" sz="1000" kern="1200" dirty="0" smtClean="0">
                <a:solidFill>
                  <a:schemeClr val="tx1"/>
                </a:solidFill>
                <a:latin typeface="HGPｺﾞｼｯｸM" pitchFamily="50" charset="-128"/>
                <a:ea typeface="HGPｺﾞｼｯｸM" pitchFamily="50" charset="-128"/>
                <a:cs typeface="+mn-cs"/>
              </a:rPr>
              <a:t>片足で蹴る動作を行うことでスピードを加える「キックボードモード」，</a:t>
            </a:r>
            <a:endParaRPr kumimoji="1" lang="en-US"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荷物を載せて歩く「カートモード」，</a:t>
            </a:r>
          </a:p>
          <a:p>
            <a:r>
              <a:rPr kumimoji="1" lang="ja-JP" altLang="ja-JP" sz="1000" kern="1200" dirty="0" smtClean="0">
                <a:solidFill>
                  <a:schemeClr val="tx1"/>
                </a:solidFill>
                <a:latin typeface="HGPｺﾞｼｯｸM" pitchFamily="50" charset="-128"/>
                <a:ea typeface="HGPｺﾞｼｯｸM" pitchFamily="50" charset="-128"/>
                <a:cs typeface="+mn-cs"/>
              </a:rPr>
              <a:t>本体を畳み，引きずる「キャリーモード」がある。</a:t>
            </a:r>
          </a:p>
          <a:p>
            <a:r>
              <a:rPr kumimoji="1" lang="ja-JP" altLang="ja-JP" sz="1000" kern="1200" dirty="0" smtClean="0">
                <a:solidFill>
                  <a:schemeClr val="tx1"/>
                </a:solidFill>
                <a:latin typeface="HGPｺﾞｼｯｸM" pitchFamily="50" charset="-128"/>
                <a:ea typeface="HGPｺﾞｼｯｸM" pitchFamily="50" charset="-128"/>
                <a:cs typeface="+mn-cs"/>
              </a:rPr>
              <a:t>ロボット技術を応用した新開発の「知能化安全技術」を搭載し，</a:t>
            </a:r>
          </a:p>
          <a:p>
            <a:r>
              <a:rPr kumimoji="1" lang="ja-JP" altLang="ja-JP" sz="1000" kern="1200" dirty="0" smtClean="0">
                <a:solidFill>
                  <a:schemeClr val="tx1"/>
                </a:solidFill>
                <a:latin typeface="HGPｺﾞｼｯｸM" pitchFamily="50" charset="-128"/>
                <a:ea typeface="HGPｺﾞｼｯｸM" pitchFamily="50" charset="-128"/>
                <a:cs typeface="+mn-cs"/>
              </a:rPr>
              <a:t>突然飛び出してきた人や障害物などを感知し，車体の速度を減速するなどの</a:t>
            </a:r>
          </a:p>
          <a:p>
            <a:r>
              <a:rPr kumimoji="1" lang="ja-JP" altLang="ja-JP" sz="1000" kern="1200" dirty="0" smtClean="0">
                <a:solidFill>
                  <a:schemeClr val="tx1"/>
                </a:solidFill>
                <a:latin typeface="HGPｺﾞｼｯｸM" pitchFamily="50" charset="-128"/>
                <a:ea typeface="HGPｺﾞｼｯｸM" pitchFamily="50" charset="-128"/>
                <a:cs typeface="+mn-cs"/>
              </a:rPr>
              <a:t>安全制御機能を搭載する。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資料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http://www.furo.org/ja/works/ily_a/index.html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動画 ：</a:t>
            </a:r>
            <a:r>
              <a:rPr kumimoji="1" lang="en-US" altLang="ja-JP" sz="1000" kern="1200" dirty="0" smtClean="0">
                <a:solidFill>
                  <a:schemeClr val="tx1"/>
                </a:solidFill>
                <a:latin typeface="HGPｺﾞｼｯｸM" pitchFamily="50" charset="-128"/>
                <a:ea typeface="HGPｺﾞｼｯｸM" pitchFamily="50" charset="-128"/>
                <a:cs typeface="+mn-cs"/>
              </a:rPr>
              <a:t> http://www.furo.org/ja/works/ily_a/movie.html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＜参考＞</a:t>
            </a:r>
          </a:p>
          <a:p>
            <a:r>
              <a:rPr kumimoji="1" lang="ja-JP" altLang="ja-JP" sz="1000" kern="1200" dirty="0" smtClean="0">
                <a:solidFill>
                  <a:schemeClr val="tx1"/>
                </a:solidFill>
                <a:latin typeface="HGPｺﾞｼｯｸM" pitchFamily="50" charset="-128"/>
                <a:ea typeface="HGPｺﾞｼｯｸM" pitchFamily="50" charset="-128"/>
                <a:cs typeface="+mn-cs"/>
              </a:rPr>
              <a:t>総務省「平成</a:t>
            </a:r>
            <a:r>
              <a:rPr kumimoji="1" lang="en-US" altLang="ja-JP" sz="1000" kern="1200" dirty="0" smtClean="0">
                <a:solidFill>
                  <a:schemeClr val="tx1"/>
                </a:solidFill>
                <a:latin typeface="HGPｺﾞｼｯｸM" pitchFamily="50" charset="-128"/>
                <a:ea typeface="HGPｺﾞｼｯｸM" pitchFamily="50" charset="-128"/>
                <a:cs typeface="+mn-cs"/>
              </a:rPr>
              <a:t>27</a:t>
            </a:r>
            <a:r>
              <a:rPr kumimoji="1" lang="ja-JP" altLang="ja-JP" sz="1000" kern="1200" dirty="0" smtClean="0">
                <a:solidFill>
                  <a:schemeClr val="tx1"/>
                </a:solidFill>
                <a:latin typeface="HGPｺﾞｼｯｸM" pitchFamily="50" charset="-128"/>
                <a:ea typeface="HGPｺﾞｼｯｸM" pitchFamily="50" charset="-128"/>
                <a:cs typeface="+mn-cs"/>
              </a:rPr>
              <a:t>年版　情報通信白書」</a:t>
            </a:r>
          </a:p>
          <a:p>
            <a:r>
              <a:rPr kumimoji="1" lang="en-US" altLang="ja-JP" sz="1000" kern="1200" dirty="0" smtClean="0">
                <a:solidFill>
                  <a:schemeClr val="tx1"/>
                </a:solidFill>
                <a:latin typeface="HGPｺﾞｼｯｸM" pitchFamily="50" charset="-128"/>
                <a:ea typeface="HGPｺﾞｼｯｸM" pitchFamily="50" charset="-128"/>
                <a:cs typeface="+mn-cs"/>
              </a:rPr>
              <a:t>http://www.soumu.go.jp/johotsusintokei/whitepaper/ja/h27/html/nc241310.html</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000" kern="1200" dirty="0" smtClean="0">
                <a:solidFill>
                  <a:schemeClr val="tx1"/>
                </a:solidFill>
                <a:latin typeface="HGPｺﾞｼｯｸM" pitchFamily="50" charset="-128"/>
                <a:ea typeface="HGPｺﾞｼｯｸM" pitchFamily="50" charset="-128"/>
                <a:cs typeface="+mn-cs"/>
              </a:rPr>
              <a:t>＜出典＞</a:t>
            </a:r>
          </a:p>
          <a:p>
            <a:r>
              <a:rPr kumimoji="1" lang="ja-JP" altLang="ja-JP" sz="1000" kern="1200" dirty="0" smtClean="0">
                <a:solidFill>
                  <a:schemeClr val="tx1"/>
                </a:solidFill>
                <a:latin typeface="HGPｺﾞｼｯｸM" pitchFamily="50" charset="-128"/>
                <a:ea typeface="HGPｺﾞｼｯｸM" pitchFamily="50" charset="-128"/>
                <a:cs typeface="+mn-cs"/>
              </a:rPr>
              <a:t>内閣府「平成</a:t>
            </a:r>
            <a:r>
              <a:rPr kumimoji="1" lang="en-US" altLang="ja-JP" sz="1000" kern="1200" dirty="0" smtClean="0">
                <a:solidFill>
                  <a:schemeClr val="tx1"/>
                </a:solidFill>
                <a:latin typeface="HGPｺﾞｼｯｸM" pitchFamily="50" charset="-128"/>
                <a:ea typeface="HGPｺﾞｼｯｸM" pitchFamily="50" charset="-128"/>
                <a:cs typeface="+mn-cs"/>
              </a:rPr>
              <a:t>27</a:t>
            </a:r>
            <a:r>
              <a:rPr kumimoji="1" lang="ja-JP" altLang="ja-JP" sz="1000" kern="1200" dirty="0" smtClean="0">
                <a:solidFill>
                  <a:schemeClr val="tx1"/>
                </a:solidFill>
                <a:latin typeface="HGPｺﾞｼｯｸM" pitchFamily="50" charset="-128"/>
                <a:ea typeface="HGPｺﾞｼｯｸM" pitchFamily="50" charset="-128"/>
                <a:cs typeface="+mn-cs"/>
              </a:rPr>
              <a:t>年版高齢社会白書」</a:t>
            </a:r>
          </a:p>
          <a:p>
            <a:r>
              <a:rPr kumimoji="1" lang="en-US" altLang="ja-JP" sz="1000" kern="1200" dirty="0" smtClean="0">
                <a:solidFill>
                  <a:schemeClr val="tx1"/>
                </a:solidFill>
                <a:latin typeface="HGPｺﾞｼｯｸM" pitchFamily="50" charset="-128"/>
                <a:ea typeface="HGPｺﾞｼｯｸM" pitchFamily="50" charset="-128"/>
                <a:cs typeface="+mn-cs"/>
              </a:rPr>
              <a:t>http://www8.cao.go.jp/kourei/whitepaper/w-2015/html/zenbun/s1_1_1.html</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ja-JP" altLang="ja-JP" sz="1000" kern="1200" dirty="0" smtClean="0">
                <a:solidFill>
                  <a:schemeClr val="tx1"/>
                </a:solidFill>
                <a:latin typeface="HGPｺﾞｼｯｸM" pitchFamily="50" charset="-128"/>
                <a:ea typeface="HGPｺﾞｼｯｸM" pitchFamily="50" charset="-128"/>
                <a:cs typeface="+mn-cs"/>
              </a:rPr>
              <a:t>＜趣旨＞</a:t>
            </a:r>
          </a:p>
          <a:p>
            <a:r>
              <a:rPr kumimoji="1" lang="en-US" altLang="ja-JP" sz="1000" kern="1200" dirty="0" smtClean="0">
                <a:solidFill>
                  <a:schemeClr val="tx1"/>
                </a:solidFill>
                <a:latin typeface="HGPｺﾞｼｯｸM" pitchFamily="50" charset="-128"/>
                <a:ea typeface="HGPｺﾞｼｯｸM" pitchFamily="50" charset="-128"/>
                <a:cs typeface="+mn-cs"/>
              </a:rPr>
              <a:t>2015 </a:t>
            </a:r>
            <a:r>
              <a:rPr kumimoji="1" lang="ja-JP" altLang="ja-JP" sz="1000" kern="1200" dirty="0" smtClean="0">
                <a:solidFill>
                  <a:schemeClr val="tx1"/>
                </a:solidFill>
                <a:latin typeface="HGPｺﾞｼｯｸM" pitchFamily="50" charset="-128"/>
                <a:ea typeface="HGPｺﾞｼｯｸM" pitchFamily="50" charset="-128"/>
                <a:cs typeface="+mn-cs"/>
              </a:rPr>
              <a:t>時点において</a:t>
            </a:r>
          </a:p>
          <a:p>
            <a:r>
              <a:rPr kumimoji="1" lang="en-US" altLang="ja-JP" sz="1000" kern="1200" dirty="0" smtClean="0">
                <a:solidFill>
                  <a:schemeClr val="tx1"/>
                </a:solidFill>
                <a:latin typeface="HGPｺﾞｼｯｸM" pitchFamily="50" charset="-128"/>
                <a:ea typeface="HGPｺﾞｼｯｸM" pitchFamily="50" charset="-128"/>
                <a:cs typeface="+mn-cs"/>
              </a:rPr>
              <a:t>65</a:t>
            </a:r>
            <a:r>
              <a:rPr kumimoji="1" lang="ja-JP" altLang="ja-JP" sz="1000" kern="1200" dirty="0" smtClean="0">
                <a:solidFill>
                  <a:schemeClr val="tx1"/>
                </a:solidFill>
                <a:latin typeface="HGPｺﾞｼｯｸM" pitchFamily="50" charset="-128"/>
                <a:ea typeface="HGPｺﾞｼｯｸM" pitchFamily="50" charset="-128"/>
                <a:cs typeface="+mn-cs"/>
              </a:rPr>
              <a:t>歳以上の高齢者人口は過去最高の</a:t>
            </a:r>
            <a:r>
              <a:rPr kumimoji="1" lang="en-US" altLang="ja-JP" sz="1000" kern="1200" dirty="0" smtClean="0">
                <a:solidFill>
                  <a:schemeClr val="tx1"/>
                </a:solidFill>
                <a:latin typeface="HGPｺﾞｼｯｸM" pitchFamily="50" charset="-128"/>
                <a:ea typeface="HGPｺﾞｼｯｸM" pitchFamily="50" charset="-128"/>
                <a:cs typeface="+mn-cs"/>
              </a:rPr>
              <a:t> 3,395</a:t>
            </a:r>
            <a:r>
              <a:rPr kumimoji="1" lang="ja-JP" altLang="ja-JP" sz="1000" kern="1200" dirty="0" smtClean="0">
                <a:solidFill>
                  <a:schemeClr val="tx1"/>
                </a:solidFill>
                <a:latin typeface="HGPｺﾞｼｯｸM" pitchFamily="50" charset="-128"/>
                <a:ea typeface="HGPｺﾞｼｯｸM" pitchFamily="50" charset="-128"/>
                <a:cs typeface="+mn-cs"/>
              </a:rPr>
              <a:t>万人に。</a:t>
            </a:r>
          </a:p>
          <a:p>
            <a:r>
              <a:rPr kumimoji="1" lang="ja-JP" altLang="ja-JP" sz="1000" kern="1200" dirty="0" smtClean="0">
                <a:solidFill>
                  <a:schemeClr val="tx1"/>
                </a:solidFill>
                <a:latin typeface="HGPｺﾞｼｯｸM" pitchFamily="50" charset="-128"/>
                <a:ea typeface="HGPｺﾞｼｯｸM" pitchFamily="50" charset="-128"/>
                <a:cs typeface="+mn-cs"/>
              </a:rPr>
              <a:t>総人口に占める割合（高齢化率）も</a:t>
            </a:r>
            <a:r>
              <a:rPr kumimoji="1" lang="en-US" altLang="ja-JP" sz="1000" kern="1200" dirty="0" smtClean="0">
                <a:solidFill>
                  <a:schemeClr val="tx1"/>
                </a:solidFill>
                <a:latin typeface="HGPｺﾞｼｯｸM" pitchFamily="50" charset="-128"/>
                <a:ea typeface="HGPｺﾞｼｯｸM" pitchFamily="50" charset="-128"/>
                <a:cs typeface="+mn-cs"/>
              </a:rPr>
              <a:t> 25.1</a:t>
            </a:r>
            <a:r>
              <a:rPr kumimoji="1" lang="ja-JP" altLang="ja-JP" sz="1000" kern="1200" dirty="0" smtClean="0">
                <a:solidFill>
                  <a:schemeClr val="tx1"/>
                </a:solidFill>
                <a:latin typeface="HGPｺﾞｼｯｸM" pitchFamily="50" charset="-128"/>
                <a:ea typeface="HGPｺﾞｼｯｸM" pitchFamily="50" charset="-128"/>
                <a:cs typeface="+mn-cs"/>
              </a:rPr>
              <a:t>％と過去最高を記録。</a:t>
            </a:r>
          </a:p>
          <a:p>
            <a:r>
              <a:rPr kumimoji="1" lang="ja-JP" altLang="ja-JP" sz="1000" kern="1200" dirty="0" smtClean="0">
                <a:solidFill>
                  <a:schemeClr val="tx1"/>
                </a:solidFill>
                <a:latin typeface="HGPｺﾞｼｯｸM" pitchFamily="50" charset="-128"/>
                <a:ea typeface="HGPｺﾞｼｯｸM" pitchFamily="50" charset="-128"/>
                <a:cs typeface="+mn-cs"/>
              </a:rPr>
              <a:t>生産年齢人口（</a:t>
            </a:r>
            <a:r>
              <a:rPr kumimoji="1" lang="en-US" altLang="ja-JP" sz="1000" kern="1200" dirty="0" smtClean="0">
                <a:solidFill>
                  <a:schemeClr val="tx1"/>
                </a:solidFill>
                <a:latin typeface="HGPｺﾞｼｯｸM" pitchFamily="50" charset="-128"/>
                <a:ea typeface="HGPｺﾞｼｯｸM" pitchFamily="50" charset="-128"/>
                <a:cs typeface="+mn-cs"/>
              </a:rPr>
              <a:t>15</a:t>
            </a:r>
            <a:r>
              <a:rPr kumimoji="1" lang="ja-JP" altLang="ja-JP" sz="1000" kern="1200" dirty="0" smtClean="0">
                <a:solidFill>
                  <a:schemeClr val="tx1"/>
                </a:solidFill>
                <a:latin typeface="HGPｺﾞｼｯｸM" pitchFamily="50" charset="-128"/>
                <a:ea typeface="HGPｺﾞｼｯｸM" pitchFamily="50" charset="-128"/>
                <a:cs typeface="+mn-cs"/>
              </a:rPr>
              <a:t>～</a:t>
            </a:r>
            <a:r>
              <a:rPr kumimoji="1" lang="en-US" altLang="ja-JP" sz="1000" kern="1200" dirty="0" smtClean="0">
                <a:solidFill>
                  <a:schemeClr val="tx1"/>
                </a:solidFill>
                <a:latin typeface="HGPｺﾞｼｯｸM" pitchFamily="50" charset="-128"/>
                <a:ea typeface="HGPｺﾞｼｯｸM" pitchFamily="50" charset="-128"/>
                <a:cs typeface="+mn-cs"/>
              </a:rPr>
              <a:t>65</a:t>
            </a:r>
            <a:r>
              <a:rPr kumimoji="1" lang="ja-JP" altLang="ja-JP" sz="1000" kern="1200" dirty="0" smtClean="0">
                <a:solidFill>
                  <a:schemeClr val="tx1"/>
                </a:solidFill>
                <a:latin typeface="HGPｺﾞｼｯｸM" pitchFamily="50" charset="-128"/>
                <a:ea typeface="HGPｺﾞｼｯｸM" pitchFamily="50" charset="-128"/>
                <a:cs typeface="+mn-cs"/>
              </a:rPr>
              <a:t>歳未満）も減少を続け，</a:t>
            </a:r>
            <a:r>
              <a:rPr kumimoji="1" lang="en-US" altLang="ja-JP" sz="1000" kern="1200" dirty="0" smtClean="0">
                <a:solidFill>
                  <a:schemeClr val="tx1"/>
                </a:solidFill>
                <a:latin typeface="HGPｺﾞｼｯｸM" pitchFamily="50" charset="-128"/>
                <a:ea typeface="HGPｺﾞｼｯｸM" pitchFamily="50" charset="-128"/>
                <a:cs typeface="+mn-cs"/>
              </a:rPr>
              <a:t>8,000</a:t>
            </a:r>
            <a:r>
              <a:rPr kumimoji="1" lang="ja-JP" altLang="ja-JP" sz="1000" kern="1200" dirty="0" smtClean="0">
                <a:solidFill>
                  <a:schemeClr val="tx1"/>
                </a:solidFill>
                <a:latin typeface="HGPｺﾞｼｯｸM" pitchFamily="50" charset="-128"/>
                <a:ea typeface="HGPｺﾞｼｯｸM" pitchFamily="50" charset="-128"/>
                <a:cs typeface="+mn-cs"/>
              </a:rPr>
              <a:t>万人を割り込み</a:t>
            </a:r>
            <a:r>
              <a:rPr kumimoji="1" lang="en-US" altLang="ja-JP" sz="1000" kern="1200" dirty="0" smtClean="0">
                <a:solidFill>
                  <a:schemeClr val="tx1"/>
                </a:solidFill>
                <a:latin typeface="HGPｺﾞｼｯｸM" pitchFamily="50" charset="-128"/>
                <a:ea typeface="HGPｺﾞｼｯｸM" pitchFamily="50" charset="-128"/>
                <a:cs typeface="+mn-cs"/>
              </a:rPr>
              <a:t>7,682</a:t>
            </a:r>
            <a:r>
              <a:rPr kumimoji="1" lang="ja-JP" altLang="ja-JP" sz="1000" kern="1200" dirty="0" smtClean="0">
                <a:solidFill>
                  <a:schemeClr val="tx1"/>
                </a:solidFill>
                <a:latin typeface="HGPｺﾞｼｯｸM" pitchFamily="50" charset="-128"/>
                <a:ea typeface="HGPｺﾞｼｯｸM" pitchFamily="50" charset="-128"/>
                <a:cs typeface="+mn-cs"/>
              </a:rPr>
              <a:t>万人となっている。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smtClean="0">
              <a:solidFill>
                <a:schemeClr val="tx1"/>
              </a:solidFill>
              <a:latin typeface="HGPｺﾞｼｯｸM" pitchFamily="50" charset="-128"/>
              <a:ea typeface="HGPｺﾞｼｯｸM" pitchFamily="50" charset="-128"/>
              <a:cs typeface="+mn-cs"/>
            </a:endParaRPr>
          </a:p>
          <a:p>
            <a:r>
              <a:rPr kumimoji="1" lang="en-US" altLang="ja-JP" sz="1000" kern="1200" dirty="0" smtClean="0">
                <a:solidFill>
                  <a:schemeClr val="tx1"/>
                </a:solidFill>
                <a:latin typeface="HGPｺﾞｼｯｸM" pitchFamily="50" charset="-128"/>
                <a:ea typeface="HGPｺﾞｼｯｸM" pitchFamily="50" charset="-128"/>
                <a:cs typeface="+mn-cs"/>
              </a:rPr>
              <a:t>2055</a:t>
            </a:r>
            <a:r>
              <a:rPr kumimoji="1" lang="ja-JP" altLang="ja-JP" sz="1000" kern="1200" dirty="0" smtClean="0">
                <a:solidFill>
                  <a:schemeClr val="tx1"/>
                </a:solidFill>
                <a:latin typeface="HGPｺﾞｼｯｸM" pitchFamily="50" charset="-128"/>
                <a:ea typeface="HGPｺﾞｼｯｸM" pitchFamily="50" charset="-128"/>
                <a:cs typeface="+mn-cs"/>
              </a:rPr>
              <a:t>年には</a:t>
            </a:r>
            <a:r>
              <a:rPr kumimoji="1" lang="en-US" altLang="ja-JP" sz="1000" kern="1200" dirty="0" smtClean="0">
                <a:solidFill>
                  <a:schemeClr val="tx1"/>
                </a:solidFill>
                <a:latin typeface="HGPｺﾞｼｯｸM" pitchFamily="50" charset="-128"/>
                <a:ea typeface="HGPｺﾞｼｯｸM" pitchFamily="50" charset="-128"/>
                <a:cs typeface="+mn-cs"/>
              </a:rPr>
              <a:t>65 </a:t>
            </a:r>
            <a:r>
              <a:rPr kumimoji="1" lang="ja-JP" altLang="ja-JP" sz="1000" kern="1200" dirty="0" smtClean="0">
                <a:solidFill>
                  <a:schemeClr val="tx1"/>
                </a:solidFill>
                <a:latin typeface="HGPｺﾞｼｯｸM" pitchFamily="50" charset="-128"/>
                <a:ea typeface="HGPｺﾞｼｯｸM" pitchFamily="50" charset="-128"/>
                <a:cs typeface="+mn-cs"/>
              </a:rPr>
              <a:t>歳以上の高齢者人口</a:t>
            </a:r>
            <a:r>
              <a:rPr kumimoji="1" lang="en-US" altLang="ja-JP" sz="1000" kern="1200" dirty="0" smtClean="0">
                <a:solidFill>
                  <a:schemeClr val="tx1"/>
                </a:solidFill>
                <a:latin typeface="HGPｺﾞｼｯｸM" pitchFamily="50" charset="-128"/>
                <a:ea typeface="HGPｺﾞｼｯｸM" pitchFamily="50" charset="-128"/>
                <a:cs typeface="+mn-cs"/>
              </a:rPr>
              <a:t>3,626</a:t>
            </a:r>
            <a:r>
              <a:rPr kumimoji="1" lang="ja-JP" altLang="ja-JP" sz="1000" kern="1200" dirty="0" smtClean="0">
                <a:solidFill>
                  <a:schemeClr val="tx1"/>
                </a:solidFill>
                <a:latin typeface="HGPｺﾞｼｯｸM" pitchFamily="50" charset="-128"/>
                <a:ea typeface="HGPｺﾞｼｯｸM" pitchFamily="50" charset="-128"/>
                <a:cs typeface="+mn-cs"/>
              </a:rPr>
              <a:t>万人（高齢化率も</a:t>
            </a:r>
            <a:r>
              <a:rPr kumimoji="1" lang="en-US" altLang="ja-JP" sz="1000" kern="1200" dirty="0" smtClean="0">
                <a:solidFill>
                  <a:schemeClr val="tx1"/>
                </a:solidFill>
                <a:latin typeface="HGPｺﾞｼｯｸM" pitchFamily="50" charset="-128"/>
                <a:ea typeface="HGPｺﾞｼｯｸM" pitchFamily="50" charset="-128"/>
                <a:cs typeface="+mn-cs"/>
              </a:rPr>
              <a:t>39.4</a:t>
            </a:r>
            <a:r>
              <a:rPr kumimoji="1" lang="ja-JP" altLang="ja-JP" sz="1000" kern="1200" dirty="0" smtClean="0">
                <a:solidFill>
                  <a:schemeClr val="tx1"/>
                </a:solidFill>
                <a:latin typeface="HGPｺﾞｼｯｸM" pitchFamily="50" charset="-128"/>
                <a:ea typeface="HGPｺﾞｼｯｸM" pitchFamily="50" charset="-128"/>
                <a:cs typeface="+mn-cs"/>
              </a:rPr>
              <a:t>％）に，</a:t>
            </a:r>
          </a:p>
          <a:p>
            <a:r>
              <a:rPr kumimoji="1" lang="ja-JP" altLang="ja-JP" sz="1000" kern="1200" dirty="0" smtClean="0">
                <a:solidFill>
                  <a:schemeClr val="tx1"/>
                </a:solidFill>
                <a:latin typeface="HGPｺﾞｼｯｸM" pitchFamily="50" charset="-128"/>
                <a:ea typeface="HGPｺﾞｼｯｸM" pitchFamily="50" charset="-128"/>
                <a:cs typeface="+mn-cs"/>
              </a:rPr>
              <a:t>生産年齢人口は</a:t>
            </a:r>
            <a:r>
              <a:rPr kumimoji="1" lang="en-US" altLang="ja-JP" sz="1000" kern="1200" dirty="0" smtClean="0">
                <a:solidFill>
                  <a:schemeClr val="tx1"/>
                </a:solidFill>
                <a:latin typeface="HGPｺﾞｼｯｸM" pitchFamily="50" charset="-128"/>
                <a:ea typeface="HGPｺﾞｼｯｸM" pitchFamily="50" charset="-128"/>
                <a:cs typeface="+mn-cs"/>
              </a:rPr>
              <a:t>4,706</a:t>
            </a:r>
            <a:r>
              <a:rPr kumimoji="1" lang="ja-JP" altLang="ja-JP" sz="1000" kern="1200" dirty="0" smtClean="0">
                <a:solidFill>
                  <a:schemeClr val="tx1"/>
                </a:solidFill>
                <a:latin typeface="HGPｺﾞｼｯｸM" pitchFamily="50" charset="-128"/>
                <a:ea typeface="HGPｺﾞｼｯｸM" pitchFamily="50" charset="-128"/>
                <a:cs typeface="+mn-cs"/>
              </a:rPr>
              <a:t>万人にまで減少すると推測されている。</a:t>
            </a:r>
          </a:p>
          <a:p>
            <a:r>
              <a:rPr kumimoji="1" lang="en-US" altLang="ja-JP" sz="1000" kern="1200" dirty="0" smtClean="0">
                <a:solidFill>
                  <a:schemeClr val="tx1"/>
                </a:solidFill>
                <a:latin typeface="HGPｺﾞｼｯｸM" pitchFamily="50" charset="-128"/>
                <a:ea typeface="HGPｺﾞｼｯｸM" pitchFamily="50" charset="-128"/>
                <a:cs typeface="+mn-cs"/>
              </a:rPr>
              <a:t> </a:t>
            </a:r>
            <a:endParaRPr kumimoji="1" lang="ja-JP" altLang="ja-JP" sz="1000" kern="1200" dirty="0">
              <a:solidFill>
                <a:schemeClr val="tx1"/>
              </a:solidFill>
              <a:latin typeface="HGPｺﾞｼｯｸM" pitchFamily="50" charset="-128"/>
              <a:ea typeface="HGPｺﾞｼｯｸM" pitchFamily="50" charset="-128"/>
              <a:cs typeface="+mn-cs"/>
            </a:endParaRPr>
          </a:p>
        </p:txBody>
      </p:sp>
      <p:sp>
        <p:nvSpPr>
          <p:cNvPr id="4" name="スライド番号プレースホルダ 3"/>
          <p:cNvSpPr>
            <a:spLocks noGrp="1"/>
          </p:cNvSpPr>
          <p:nvPr>
            <p:ph type="sldNum" sz="quarter" idx="10"/>
          </p:nvPr>
        </p:nvSpPr>
        <p:spPr/>
        <p:txBody>
          <a:bodyPr/>
          <a:lstStyle/>
          <a:p>
            <a:fld id="{EC897E7A-E009-4A2B-9A64-F4033D3DA31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1F59E2-39C4-44FB-A737-13700AA14536}" type="datetimeFigureOut">
              <a:rPr kumimoji="1" lang="ja-JP" altLang="en-US" smtClean="0"/>
              <a:pPr/>
              <a:t>2016/1/7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3C499D2-1D35-4FB5-80A8-6BA5E6276A1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F59E2-39C4-44FB-A737-13700AA14536}" type="datetimeFigureOut">
              <a:rPr kumimoji="1" lang="ja-JP" altLang="en-US" smtClean="0"/>
              <a:pPr/>
              <a:t>2016/1/7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499D2-1D35-4FB5-80A8-6BA5E6276A1C}" type="slidenum">
              <a:rPr kumimoji="1" lang="ja-JP" altLang="en-US" smtClean="0"/>
              <a:pPr/>
              <a:t>&lt;#&gt;</a:t>
            </a:fld>
            <a:endParaRPr kumimoji="1" lang="ja-JP" altLang="en-US"/>
          </a:p>
        </p:txBody>
      </p:sp>
      <p:sp>
        <p:nvSpPr>
          <p:cNvPr id="7" name="正方形/長方形 6"/>
          <p:cNvSpPr/>
          <p:nvPr userDrawn="1"/>
        </p:nvSpPr>
        <p:spPr>
          <a:xfrm>
            <a:off x="0" y="0"/>
            <a:ext cx="9144000" cy="47667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6624736"/>
            <a:ext cx="9144000" cy="26064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furo.org/ja/works/morph3/movie.html" TargetMode="External"/><Relationship Id="rId4" Type="http://schemas.openxmlformats.org/officeDocument/2006/relationships/hyperlink" Target="https://youtu.be/rXLOUKU9Hi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rXLOUKU9Hi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furo.org/ja/works/quince/movie.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furo.org/ja/works/halluc2x/movie.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youtu.be/rXLOUKU9HiI" TargetMode="External"/><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furo.org/ja/works/hull/movie.html" TargetMode="External"/><Relationship Id="rId5" Type="http://schemas.openxmlformats.org/officeDocument/2006/relationships/hyperlink" Target="https://youtu.be/rXLOUKU9HiI"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hyperlink" Target="https://youtu.be/rXLOUKU9HiI" TargetMode="External"/><Relationship Id="rId13" Type="http://schemas.openxmlformats.org/officeDocument/2006/relationships/image" Target="../media/image20.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image" Target="../media/image13.jpeg"/><Relationship Id="rId9" Type="http://schemas.openxmlformats.org/officeDocument/2006/relationships/hyperlink" Target="http://www.furo.org/ja/works/ily_a/movi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1784" y="521097"/>
            <a:ext cx="7772400" cy="28358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2">
                    <a:lumMod val="60000"/>
                    <a:lumOff val="40000"/>
                  </a:schemeClr>
                </a:solidFill>
                <a:effectLst/>
                <a:uLnTx/>
                <a:uFillTx/>
                <a:latin typeface="HGPｺﾞｼｯｸM" pitchFamily="50" charset="-128"/>
                <a:ea typeface="HGPｺﾞｼｯｸM" pitchFamily="50" charset="-128"/>
                <a:cs typeface="+mj-cs"/>
              </a:rPr>
              <a:t>『</a:t>
            </a:r>
            <a:r>
              <a:rPr kumimoji="1" lang="ja-JP" altLang="en-US" sz="4400" b="0" i="0" u="none" strike="noStrike" kern="1200" cap="none" spc="0" normalizeH="0" baseline="0" noProof="0" dirty="0" smtClean="0">
                <a:ln>
                  <a:noFill/>
                </a:ln>
                <a:solidFill>
                  <a:schemeClr val="tx2">
                    <a:lumMod val="60000"/>
                    <a:lumOff val="40000"/>
                  </a:schemeClr>
                </a:solidFill>
                <a:effectLst/>
                <a:uLnTx/>
                <a:uFillTx/>
                <a:latin typeface="HGPｺﾞｼｯｸM" pitchFamily="50" charset="-128"/>
                <a:ea typeface="HGPｺﾞｼｯｸM" pitchFamily="50" charset="-128"/>
                <a:cs typeface="+mj-cs"/>
              </a:rPr>
              <a:t>情報科＋</a:t>
            </a:r>
            <a:r>
              <a:rPr kumimoji="1" lang="en-US" altLang="ja-JP" sz="4400" b="0" i="0" u="none" strike="noStrike" kern="1200" cap="none" spc="0" normalizeH="0" baseline="0" noProof="0" dirty="0" smtClean="0">
                <a:ln>
                  <a:noFill/>
                </a:ln>
                <a:solidFill>
                  <a:schemeClr val="tx2">
                    <a:lumMod val="60000"/>
                    <a:lumOff val="40000"/>
                  </a:schemeClr>
                </a:solidFill>
                <a:effectLst/>
                <a:uLnTx/>
                <a:uFillTx/>
                <a:latin typeface="HGPｺﾞｼｯｸM" pitchFamily="50" charset="-128"/>
                <a:ea typeface="HGPｺﾞｼｯｸM" pitchFamily="50" charset="-128"/>
                <a:cs typeface="+mj-cs"/>
              </a:rPr>
              <a:t>』</a:t>
            </a:r>
            <a:r>
              <a:rPr kumimoji="1" lang="en-US" altLang="ja-JP" sz="11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j-cs"/>
              </a:rPr>
              <a:t/>
            </a:r>
            <a:br>
              <a:rPr kumimoji="1" lang="en-US" altLang="ja-JP" sz="11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j-cs"/>
              </a:rPr>
            </a:br>
            <a:r>
              <a:rPr kumimoji="1" lang="en-US" altLang="ja-JP" sz="11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rPr>
              <a:t/>
            </a:r>
            <a:br>
              <a:rPr kumimoji="1" lang="en-US" altLang="ja-JP" sz="11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rPr>
            </a:br>
            <a:r>
              <a:rPr kumimoji="1" lang="en-US" altLang="ja-JP" sz="11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rPr>
              <a:t/>
            </a:r>
            <a:br>
              <a:rPr kumimoji="1" lang="en-US" altLang="ja-JP" sz="11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rPr>
            </a:br>
            <a:r>
              <a:rPr kumimoji="1" lang="en-US" altLang="ja-JP" sz="20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j-cs"/>
              </a:rPr>
              <a:t>No.00</a:t>
            </a:r>
            <a:r>
              <a:rPr kumimoji="1" lang="ja-JP" altLang="en-US" sz="2000" b="0" i="0" u="none" strike="noStrike" kern="1200" cap="none" spc="0" normalizeH="0" baseline="0" noProof="0" dirty="0" smtClean="0">
                <a:ln>
                  <a:noFill/>
                </a:ln>
                <a:solidFill>
                  <a:schemeClr val="tx1"/>
                </a:solidFill>
                <a:effectLst/>
                <a:uLnTx/>
                <a:uFillTx/>
                <a:latin typeface="HGPｺﾞｼｯｸM" pitchFamily="50" charset="-128"/>
                <a:ea typeface="HGPｺﾞｼｯｸM" pitchFamily="50" charset="-128"/>
                <a:cs typeface="+mj-cs"/>
              </a:rPr>
              <a:t>４連動 </a:t>
            </a:r>
            <a:r>
              <a:rPr kumimoji="1" lang="en-US" altLang="ja-JP" sz="44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rPr>
              <a:t/>
            </a:r>
            <a:br>
              <a:rPr kumimoji="1" lang="en-US" altLang="ja-JP" sz="44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rPr>
            </a:br>
            <a:r>
              <a:rPr kumimoji="1" lang="ja-JP" altLang="en-US"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j-cs"/>
              </a:rPr>
              <a:t>授業スライド 作成用素材</a:t>
            </a:r>
            <a:endParaRPr kumimoji="1" lang="ja-JP" altLang="en-US" sz="3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j-cs"/>
            </a:endParaRPr>
          </a:p>
        </p:txBody>
      </p:sp>
      <p:sp>
        <p:nvSpPr>
          <p:cNvPr id="5" name="サブタイトル 5"/>
          <p:cNvSpPr txBox="1">
            <a:spLocks/>
          </p:cNvSpPr>
          <p:nvPr/>
        </p:nvSpPr>
        <p:spPr>
          <a:xfrm>
            <a:off x="609328" y="5589240"/>
            <a:ext cx="7635080" cy="504056"/>
          </a:xfrm>
          <a:prstGeom prst="rect">
            <a:avLst/>
          </a:prstGeom>
        </p:spPr>
        <p:txBody>
          <a:bodyPr vert="horz" lIns="91440" tIns="45720" rIns="91440" bIns="45720" rtlCol="0">
            <a:normAutofit/>
          </a:bodyPr>
          <a:lstStyle/>
          <a:p>
            <a:pPr lvl="0">
              <a:spcBef>
                <a:spcPct val="20000"/>
              </a:spcBef>
            </a:pPr>
            <a:r>
              <a:rPr lang="ja-JP" altLang="en-US" sz="1700" dirty="0" smtClean="0">
                <a:solidFill>
                  <a:srgbClr val="FF0000"/>
                </a:solidFill>
                <a:latin typeface="HGPｺﾞｼｯｸM" pitchFamily="50" charset="-128"/>
                <a:ea typeface="HGPｺﾞｼｯｸM" pitchFamily="50" charset="-128"/>
              </a:rPr>
              <a:t>▶</a:t>
            </a:r>
            <a:r>
              <a:rPr lang="ja-JP" altLang="en-US" sz="1700" dirty="0" smtClean="0">
                <a:latin typeface="HGPｺﾞｼｯｸM" pitchFamily="50" charset="-128"/>
                <a:ea typeface="HGPｺﾞｼｯｸM" pitchFamily="50" charset="-128"/>
              </a:rPr>
              <a:t>スライドの一部には，ノート欄にも記述がございます。合わせてご参照ください。</a:t>
            </a:r>
            <a:endParaRPr lang="ja-JP" altLang="en-US" sz="1700" dirty="0">
              <a:latin typeface="HGPｺﾞｼｯｸM" pitchFamily="50" charset="-128"/>
              <a:ea typeface="HGPｺﾞｼｯｸM" pitchFamily="50" charset="-128"/>
            </a:endParaRPr>
          </a:p>
        </p:txBody>
      </p:sp>
      <p:sp>
        <p:nvSpPr>
          <p:cNvPr id="6" name="テキスト ボックス 5"/>
          <p:cNvSpPr txBox="1"/>
          <p:nvPr/>
        </p:nvSpPr>
        <p:spPr>
          <a:xfrm>
            <a:off x="611560" y="3356992"/>
            <a:ext cx="5112568" cy="1692771"/>
          </a:xfrm>
          <a:prstGeom prst="rect">
            <a:avLst/>
          </a:prstGeom>
          <a:noFill/>
        </p:spPr>
        <p:txBody>
          <a:bodyPr wrap="square" rtlCol="0">
            <a:spAutoFit/>
          </a:bodyPr>
          <a:lstStyle/>
          <a:p>
            <a:r>
              <a:rPr lang="ja-JP" altLang="en-US" dirty="0" smtClean="0">
                <a:solidFill>
                  <a:srgbClr val="FF0000"/>
                </a:solidFill>
                <a:latin typeface="HGPｺﾞｼｯｸM" pitchFamily="50" charset="-128"/>
                <a:ea typeface="HGPｺﾞｼｯｸM" pitchFamily="50" charset="-128"/>
              </a:rPr>
              <a:t>▶</a:t>
            </a:r>
            <a:r>
              <a:rPr lang="ja-JP" altLang="en-US" dirty="0" smtClean="0">
                <a:latin typeface="HGPｺﾞｼｯｸM" pitchFamily="50" charset="-128"/>
                <a:ea typeface="HGPｺﾞｼｯｸM" pitchFamily="50" charset="-128"/>
              </a:rPr>
              <a:t>写真・図版提供    　千葉工業大学</a:t>
            </a:r>
            <a:endParaRPr lang="en-US" altLang="ja-JP" dirty="0" smtClean="0">
              <a:latin typeface="HGPｺﾞｼｯｸM" pitchFamily="50" charset="-128"/>
              <a:ea typeface="HGPｺﾞｼｯｸM" pitchFamily="50" charset="-128"/>
            </a:endParaRPr>
          </a:p>
          <a:p>
            <a:r>
              <a:rPr lang="ja-JP" altLang="en-US" dirty="0" smtClean="0">
                <a:latin typeface="HGPｺﾞｼｯｸM" pitchFamily="50" charset="-128"/>
                <a:ea typeface="HGPｺﾞｼｯｸM" pitchFamily="50" charset="-128"/>
              </a:rPr>
              <a:t>　　　                     未来ロボット技術研究センター</a:t>
            </a:r>
            <a:endParaRPr lang="en-US" altLang="ja-JP" dirty="0" smtClean="0">
              <a:latin typeface="HGPｺﾞｼｯｸM" pitchFamily="50" charset="-128"/>
              <a:ea typeface="HGPｺﾞｼｯｸM" pitchFamily="50" charset="-128"/>
            </a:endParaRPr>
          </a:p>
          <a:p>
            <a:endParaRPr lang="en-US" altLang="ja-JP" sz="1700" dirty="0" smtClean="0">
              <a:latin typeface="HGPｺﾞｼｯｸM" pitchFamily="50" charset="-128"/>
              <a:ea typeface="HGPｺﾞｼｯｸM" pitchFamily="50" charset="-128"/>
            </a:endParaRPr>
          </a:p>
          <a:p>
            <a:r>
              <a:rPr lang="ja-JP" altLang="en-US" sz="1700" dirty="0" smtClean="0">
                <a:latin typeface="HGPｺﾞｼｯｸM" pitchFamily="50" charset="-128"/>
                <a:ea typeface="HGPｺﾞｼｯｸM" pitchFamily="50" charset="-128"/>
              </a:rPr>
              <a:t>授業での活用を前提に，上記組織より提供していただきました。転載・転用などされないよう，お取り扱いには十分にご注意ください。　</a:t>
            </a:r>
            <a:endParaRPr kumimoji="1" lang="ja-JP" altLang="en-US" sz="1700" dirty="0">
              <a:latin typeface="HGPｺﾞｼｯｸM" pitchFamily="50" charset="-128"/>
              <a:ea typeface="HGPｺﾞｼｯｸM" pitchFamily="50" charset="-128"/>
            </a:endParaRPr>
          </a:p>
        </p:txBody>
      </p:sp>
      <p:sp>
        <p:nvSpPr>
          <p:cNvPr id="8" name="サブタイトル 5"/>
          <p:cNvSpPr txBox="1">
            <a:spLocks/>
          </p:cNvSpPr>
          <p:nvPr/>
        </p:nvSpPr>
        <p:spPr>
          <a:xfrm>
            <a:off x="609328" y="6353944"/>
            <a:ext cx="8211144" cy="504056"/>
          </a:xfrm>
          <a:prstGeom prst="rect">
            <a:avLst/>
          </a:prstGeom>
        </p:spPr>
        <p:txBody>
          <a:bodyPr vert="horz" lIns="91440" tIns="45720" rIns="91440" bIns="45720" rtlCol="0">
            <a:normAutofit/>
          </a:bodyPr>
          <a:lstStyle/>
          <a:p>
            <a:pPr lvl="0" algn="r">
              <a:spcBef>
                <a:spcPct val="20000"/>
              </a:spcBef>
            </a:pPr>
            <a:r>
              <a:rPr lang="ja-JP" altLang="en-US" sz="900" dirty="0" smtClean="0">
                <a:latin typeface="HGPｺﾞｼｯｸM" pitchFamily="50" charset="-128"/>
                <a:ea typeface="HGPｺﾞｼｯｸM" pitchFamily="50" charset="-128"/>
              </a:rPr>
              <a:t>スライド作成日：</a:t>
            </a:r>
            <a:r>
              <a:rPr lang="en-US" altLang="ja-JP" sz="900" dirty="0" smtClean="0">
                <a:latin typeface="HGPｺﾞｼｯｸM" pitchFamily="50" charset="-128"/>
                <a:ea typeface="HGPｺﾞｼｯｸM" pitchFamily="50" charset="-128"/>
              </a:rPr>
              <a:t>2015</a:t>
            </a:r>
            <a:r>
              <a:rPr lang="ja-JP" altLang="en-US" sz="900" dirty="0" smtClean="0">
                <a:latin typeface="HGPｺﾞｼｯｸM" pitchFamily="50" charset="-128"/>
                <a:ea typeface="HGPｺﾞｼｯｸM" pitchFamily="50" charset="-128"/>
              </a:rPr>
              <a:t>年</a:t>
            </a:r>
            <a:r>
              <a:rPr lang="en-US" altLang="ja-JP" sz="900" dirty="0" smtClean="0">
                <a:latin typeface="HGPｺﾞｼｯｸM" pitchFamily="50" charset="-128"/>
                <a:ea typeface="HGPｺﾞｼｯｸM" pitchFamily="50" charset="-128"/>
              </a:rPr>
              <a:t>12</a:t>
            </a:r>
            <a:r>
              <a:rPr lang="ja-JP" altLang="en-US" sz="900" dirty="0" smtClean="0">
                <a:latin typeface="HGPｺﾞｼｯｸM" pitchFamily="50" charset="-128"/>
                <a:ea typeface="HGPｺﾞｼｯｸM" pitchFamily="50" charset="-128"/>
              </a:rPr>
              <a:t>月</a:t>
            </a:r>
            <a:endParaRPr lang="ja-JP" altLang="en-US" sz="900" dirty="0">
              <a:latin typeface="HGPｺﾞｼｯｸM" pitchFamily="50" charset="-128"/>
              <a:ea typeface="HGPｺﾞｼｯｸM"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5940152" y="1340768"/>
            <a:ext cx="2625865" cy="3744416"/>
          </a:xfrm>
          <a:prstGeom prst="rect">
            <a:avLst/>
          </a:prstGeom>
          <a:noFill/>
          <a:ln w="6350">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908720"/>
            <a:ext cx="6912768" cy="504056"/>
          </a:xfrm>
        </p:spPr>
        <p:txBody>
          <a:bodyPr anchor="t" anchorCtr="0">
            <a:noAutofit/>
          </a:bodyPr>
          <a:lstStyle/>
          <a:p>
            <a:pPr algn="l"/>
            <a:r>
              <a:rPr kumimoji="1" lang="ja-JP" altLang="en-US" sz="2400" dirty="0" smtClean="0">
                <a:latin typeface="HGPｺﾞｼｯｸE" pitchFamily="50" charset="-128"/>
                <a:ea typeface="HGPｺﾞｼｯｸE" pitchFamily="50" charset="-128"/>
              </a:rPr>
              <a:t>少子・超高齢社会</a:t>
            </a:r>
            <a:r>
              <a:rPr kumimoji="1" lang="en-US" altLang="ja-JP" sz="4800" dirty="0" smtClean="0">
                <a:solidFill>
                  <a:schemeClr val="tx2">
                    <a:lumMod val="60000"/>
                    <a:lumOff val="40000"/>
                  </a:schemeClr>
                </a:solidFill>
                <a:latin typeface="HGPｺﾞｼｯｸE" pitchFamily="50" charset="-128"/>
                <a:ea typeface="HGPｺﾞｼｯｸE" pitchFamily="50" charset="-128"/>
              </a:rPr>
              <a:t/>
            </a:r>
            <a:br>
              <a:rPr kumimoji="1" lang="en-US" altLang="ja-JP" sz="4800" dirty="0" smtClean="0">
                <a:solidFill>
                  <a:schemeClr val="tx2">
                    <a:lumMod val="60000"/>
                    <a:lumOff val="40000"/>
                  </a:schemeClr>
                </a:solidFill>
                <a:latin typeface="HGPｺﾞｼｯｸE" pitchFamily="50" charset="-128"/>
                <a:ea typeface="HGPｺﾞｼｯｸE" pitchFamily="50" charset="-128"/>
              </a:rPr>
            </a:br>
            <a:r>
              <a:rPr lang="ja-JP" altLang="en-US" sz="4800" dirty="0" smtClean="0">
                <a:solidFill>
                  <a:schemeClr val="tx2">
                    <a:lumMod val="60000"/>
                    <a:lumOff val="40000"/>
                  </a:schemeClr>
                </a:solidFill>
                <a:latin typeface="HGPｺﾞｼｯｸE" pitchFamily="50" charset="-128"/>
                <a:ea typeface="HGPｺﾞｼｯｸE" pitchFamily="50" charset="-128"/>
              </a:rPr>
              <a:t>ロボットに対する期待</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085835"/>
            <a:ext cx="1512168" cy="830997"/>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その１</a:t>
            </a:r>
            <a:endParaRPr kumimoji="1" lang="ja-JP" altLang="en-US" sz="2400" dirty="0">
              <a:solidFill>
                <a:schemeClr val="bg1"/>
              </a:solidFill>
              <a:latin typeface="HGPｺﾞｼｯｸE" pitchFamily="50" charset="-128"/>
              <a:ea typeface="HGPｺﾞｼｯｸE" pitchFamily="50" charset="-128"/>
            </a:endParaRPr>
          </a:p>
        </p:txBody>
      </p:sp>
      <p:sp>
        <p:nvSpPr>
          <p:cNvPr id="30" name="タイトル 1"/>
          <p:cNvSpPr txBox="1">
            <a:spLocks/>
          </p:cNvSpPr>
          <p:nvPr/>
        </p:nvSpPr>
        <p:spPr>
          <a:xfrm>
            <a:off x="395536" y="2564904"/>
            <a:ext cx="5328592" cy="2016224"/>
          </a:xfrm>
          <a:prstGeom prst="rect">
            <a:avLst/>
          </a:prstGeom>
        </p:spPr>
        <p:txBody>
          <a:bodyPr vert="horz" lIns="91440" tIns="45720" rIns="91440" bIns="45720" rtlCol="0" anchor="t" anchorCtr="0">
            <a:noAutofit/>
          </a:bodyPr>
          <a:lstStyle/>
          <a:p>
            <a:pPr lvl="0">
              <a:spcBef>
                <a:spcPct val="0"/>
              </a:spcBef>
              <a:defRPr/>
            </a:pPr>
            <a:r>
              <a:rPr lang="ja-JP" altLang="en-US" sz="3200" dirty="0" smtClean="0">
                <a:latin typeface="HGPｺﾞｼｯｸE" pitchFamily="50" charset="-128"/>
                <a:ea typeface="HGPｺﾞｼｯｸE" pitchFamily="50" charset="-128"/>
                <a:cs typeface="+mj-cs"/>
              </a:rPr>
              <a:t>労働人口が少なく，</a:t>
            </a:r>
            <a:endParaRPr lang="en-US" altLang="ja-JP" sz="3200" dirty="0" smtClean="0">
              <a:latin typeface="HGPｺﾞｼｯｸE" pitchFamily="50" charset="-128"/>
              <a:ea typeface="HGPｺﾞｼｯｸE" pitchFamily="50" charset="-128"/>
              <a:cs typeface="+mj-cs"/>
            </a:endParaRPr>
          </a:p>
          <a:p>
            <a:pPr lvl="0">
              <a:spcBef>
                <a:spcPct val="0"/>
              </a:spcBef>
              <a:defRPr/>
            </a:pPr>
            <a:r>
              <a:rPr lang="ja-JP" altLang="en-US" sz="3200" dirty="0" smtClean="0">
                <a:latin typeface="HGPｺﾞｼｯｸE" pitchFamily="50" charset="-128"/>
                <a:ea typeface="HGPｺﾞｼｯｸE" pitchFamily="50" charset="-128"/>
                <a:cs typeface="+mj-cs"/>
              </a:rPr>
              <a:t>高齢者が多い社会では</a:t>
            </a:r>
            <a:endParaRPr lang="en-US" altLang="ja-JP" sz="3200" dirty="0" smtClean="0">
              <a:latin typeface="HGPｺﾞｼｯｸE" pitchFamily="50" charset="-128"/>
              <a:ea typeface="HGPｺﾞｼｯｸE" pitchFamily="50" charset="-128"/>
              <a:cs typeface="+mj-cs"/>
            </a:endParaRPr>
          </a:p>
          <a:p>
            <a:pPr lvl="0">
              <a:spcBef>
                <a:spcPct val="0"/>
              </a:spcBef>
              <a:defRPr/>
            </a:pPr>
            <a:r>
              <a:rPr lang="ja-JP" altLang="en-US" sz="3200" dirty="0" smtClean="0">
                <a:latin typeface="HGPｺﾞｼｯｸE" pitchFamily="50" charset="-128"/>
                <a:ea typeface="HGPｺﾞｼｯｸE" pitchFamily="50" charset="-128"/>
                <a:cs typeface="+mj-cs"/>
              </a:rPr>
              <a:t>ロボットに期待される</a:t>
            </a:r>
            <a:endParaRPr lang="en-US" altLang="ja-JP" sz="3200" dirty="0" smtClean="0">
              <a:latin typeface="HGPｺﾞｼｯｸE" pitchFamily="50" charset="-128"/>
              <a:ea typeface="HGPｺﾞｼｯｸE" pitchFamily="50" charset="-128"/>
              <a:cs typeface="+mj-cs"/>
            </a:endParaRPr>
          </a:p>
          <a:p>
            <a:pPr lvl="0">
              <a:spcBef>
                <a:spcPct val="0"/>
              </a:spcBef>
              <a:defRPr/>
            </a:pPr>
            <a:r>
              <a:rPr lang="ja-JP" altLang="en-US" sz="3200" dirty="0" smtClean="0">
                <a:latin typeface="HGPｺﾞｼｯｸE" pitchFamily="50" charset="-128"/>
                <a:ea typeface="HGPｺﾞｼｯｸE" pitchFamily="50" charset="-128"/>
                <a:cs typeface="+mj-cs"/>
              </a:rPr>
              <a:t>分野は多い。</a:t>
            </a:r>
            <a:endParaRPr lang="en-US" altLang="ja-JP" sz="3200" dirty="0" smtClean="0">
              <a:latin typeface="HGPｺﾞｼｯｸE" pitchFamily="50" charset="-128"/>
              <a:ea typeface="HGPｺﾞｼｯｸE" pitchFamily="50" charset="-128"/>
              <a:cs typeface="+mj-cs"/>
            </a:endParaRPr>
          </a:p>
        </p:txBody>
      </p:sp>
      <p:sp>
        <p:nvSpPr>
          <p:cNvPr id="32" name="タイトル 1"/>
          <p:cNvSpPr txBox="1">
            <a:spLocks/>
          </p:cNvSpPr>
          <p:nvPr/>
        </p:nvSpPr>
        <p:spPr>
          <a:xfrm>
            <a:off x="1619672" y="5877272"/>
            <a:ext cx="4392488" cy="576064"/>
          </a:xfrm>
          <a:prstGeom prst="rect">
            <a:avLst/>
          </a:prstGeom>
        </p:spPr>
        <p:txBody>
          <a:bodyPr vert="horz" lIns="91440" tIns="45720" rIns="91440" bIns="45720" rtlCol="0" anchor="t" anchorCtr="0">
            <a:noAutofit/>
          </a:bodyPr>
          <a:lstStyle/>
          <a:p>
            <a:pPr lvl="0" algn="r">
              <a:spcBef>
                <a:spcPct val="0"/>
              </a:spcBef>
              <a:defRPr/>
            </a:pPr>
            <a:r>
              <a:rPr lang="ja-JP" altLang="en-US" sz="2800" dirty="0" smtClean="0">
                <a:solidFill>
                  <a:schemeClr val="bg1">
                    <a:lumMod val="50000"/>
                  </a:schemeClr>
                </a:solidFill>
                <a:latin typeface="HGPｺﾞｼｯｸE" pitchFamily="50" charset="-128"/>
                <a:ea typeface="HGPｺﾞｼｯｸE" pitchFamily="50" charset="-128"/>
                <a:cs typeface="+mj-cs"/>
              </a:rPr>
              <a:t>サービス分野のみ抽出</a:t>
            </a:r>
            <a:endParaRPr lang="en-US" altLang="ja-JP" sz="2800" dirty="0" smtClean="0">
              <a:solidFill>
                <a:schemeClr val="bg1">
                  <a:lumMod val="50000"/>
                </a:schemeClr>
              </a:solidFill>
              <a:latin typeface="HGPｺﾞｼｯｸE" pitchFamily="50" charset="-128"/>
              <a:ea typeface="HGPｺﾞｼｯｸE" pitchFamily="50" charset="-128"/>
              <a:cs typeface="+mj-cs"/>
            </a:endParaRPr>
          </a:p>
        </p:txBody>
      </p:sp>
      <p:grpSp>
        <p:nvGrpSpPr>
          <p:cNvPr id="34" name="グループ化 33"/>
          <p:cNvGrpSpPr/>
          <p:nvPr/>
        </p:nvGrpSpPr>
        <p:grpSpPr>
          <a:xfrm>
            <a:off x="4716016" y="2492896"/>
            <a:ext cx="4032448" cy="3899035"/>
            <a:chOff x="3491880" y="1268760"/>
            <a:chExt cx="5328592" cy="5152296"/>
          </a:xfrm>
        </p:grpSpPr>
        <p:sp>
          <p:nvSpPr>
            <p:cNvPr id="19" name="六角形 18"/>
            <p:cNvSpPr/>
            <p:nvPr/>
          </p:nvSpPr>
          <p:spPr>
            <a:xfrm>
              <a:off x="3491880" y="3861048"/>
              <a:ext cx="2016224" cy="1676048"/>
            </a:xfrm>
            <a:prstGeom prst="hexagon">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六角形 19"/>
            <p:cNvSpPr/>
            <p:nvPr/>
          </p:nvSpPr>
          <p:spPr>
            <a:xfrm>
              <a:off x="5148064" y="4745008"/>
              <a:ext cx="2016224" cy="1676048"/>
            </a:xfrm>
            <a:prstGeom prst="hexagon">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六角形 20"/>
            <p:cNvSpPr/>
            <p:nvPr/>
          </p:nvSpPr>
          <p:spPr>
            <a:xfrm>
              <a:off x="6804248" y="3861048"/>
              <a:ext cx="2016224" cy="1676048"/>
            </a:xfrm>
            <a:prstGeom prst="hexagon">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六角形 21"/>
            <p:cNvSpPr/>
            <p:nvPr/>
          </p:nvSpPr>
          <p:spPr>
            <a:xfrm>
              <a:off x="5148064" y="2996952"/>
              <a:ext cx="2016224" cy="1676048"/>
            </a:xfrm>
            <a:prstGeom prst="hexagon">
              <a:avLst/>
            </a:prstGeom>
            <a:noFill/>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六角形 25"/>
            <p:cNvSpPr/>
            <p:nvPr/>
          </p:nvSpPr>
          <p:spPr>
            <a:xfrm>
              <a:off x="6804248" y="2132856"/>
              <a:ext cx="2016224" cy="1676048"/>
            </a:xfrm>
            <a:prstGeom prst="hexagon">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六角形 27"/>
            <p:cNvSpPr/>
            <p:nvPr/>
          </p:nvSpPr>
          <p:spPr>
            <a:xfrm>
              <a:off x="3491880" y="2132856"/>
              <a:ext cx="2016224" cy="1676048"/>
            </a:xfrm>
            <a:prstGeom prst="hexagon">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六角形 32"/>
            <p:cNvSpPr/>
            <p:nvPr/>
          </p:nvSpPr>
          <p:spPr>
            <a:xfrm>
              <a:off x="5148064" y="1268760"/>
              <a:ext cx="2016224" cy="1676048"/>
            </a:xfrm>
            <a:prstGeom prst="hexagon">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5" name="タイトル 1"/>
          <p:cNvSpPr txBox="1">
            <a:spLocks/>
          </p:cNvSpPr>
          <p:nvPr/>
        </p:nvSpPr>
        <p:spPr>
          <a:xfrm>
            <a:off x="6012160" y="4221088"/>
            <a:ext cx="1512168" cy="576064"/>
          </a:xfrm>
          <a:prstGeom prst="rect">
            <a:avLst/>
          </a:prstGeom>
        </p:spPr>
        <p:txBody>
          <a:bodyPr vert="horz" lIns="91440" tIns="45720" rIns="91440" bIns="45720" rtlCol="0" anchor="t" anchorCtr="0">
            <a:noAutofit/>
          </a:bodyPr>
          <a:lstStyle/>
          <a:p>
            <a:pPr lvl="0" algn="ctr">
              <a:spcBef>
                <a:spcPct val="0"/>
              </a:spcBef>
              <a:defRPr/>
            </a:pPr>
            <a:r>
              <a:rPr lang="ja-JP" altLang="en-US" sz="2800" dirty="0" smtClean="0">
                <a:solidFill>
                  <a:schemeClr val="bg1">
                    <a:lumMod val="50000"/>
                  </a:schemeClr>
                </a:solidFill>
                <a:latin typeface="HGPｺﾞｼｯｸE" pitchFamily="50" charset="-128"/>
                <a:ea typeface="HGPｺﾞｼｯｸE" pitchFamily="50" charset="-128"/>
                <a:cs typeface="+mj-cs"/>
              </a:rPr>
              <a:t>ロボット</a:t>
            </a:r>
            <a:endParaRPr lang="en-US" altLang="ja-JP" sz="2800" dirty="0" smtClean="0">
              <a:solidFill>
                <a:schemeClr val="bg1">
                  <a:lumMod val="50000"/>
                </a:schemeClr>
              </a:solidFill>
              <a:latin typeface="HGPｺﾞｼｯｸE" pitchFamily="50" charset="-128"/>
              <a:ea typeface="HGPｺﾞｼｯｸE" pitchFamily="50" charset="-128"/>
              <a:cs typeface="+mj-cs"/>
            </a:endParaRPr>
          </a:p>
        </p:txBody>
      </p:sp>
      <p:sp>
        <p:nvSpPr>
          <p:cNvPr id="36" name="タイトル 1"/>
          <p:cNvSpPr txBox="1">
            <a:spLocks/>
          </p:cNvSpPr>
          <p:nvPr/>
        </p:nvSpPr>
        <p:spPr>
          <a:xfrm>
            <a:off x="4860032" y="3501008"/>
            <a:ext cx="1368152" cy="792088"/>
          </a:xfrm>
          <a:prstGeom prst="rect">
            <a:avLst/>
          </a:prstGeom>
        </p:spPr>
        <p:txBody>
          <a:bodyPr vert="horz" lIns="91440" tIns="45720" rIns="91440" bIns="45720" rtlCol="0" anchor="t" anchorCtr="0">
            <a:noAutofit/>
          </a:bodyPr>
          <a:lstStyle/>
          <a:p>
            <a:pPr lvl="0">
              <a:spcBef>
                <a:spcPct val="0"/>
              </a:spcBef>
              <a:defRPr/>
            </a:pPr>
            <a:r>
              <a:rPr lang="ja-JP" altLang="en-US" dirty="0" smtClean="0">
                <a:solidFill>
                  <a:schemeClr val="bg1"/>
                </a:solidFill>
                <a:latin typeface="HGPｺﾞｼｯｸE" pitchFamily="50" charset="-128"/>
                <a:ea typeface="HGPｺﾞｼｯｸE" pitchFamily="50" charset="-128"/>
                <a:cs typeface="+mj-cs"/>
              </a:rPr>
              <a:t>パーソナル</a:t>
            </a:r>
            <a:endParaRPr lang="en-US" altLang="ja-JP" dirty="0" smtClean="0">
              <a:solidFill>
                <a:schemeClr val="bg1"/>
              </a:solidFill>
              <a:latin typeface="HGPｺﾞｼｯｸE" pitchFamily="50" charset="-128"/>
              <a:ea typeface="HGPｺﾞｼｯｸE" pitchFamily="50" charset="-128"/>
              <a:cs typeface="+mj-cs"/>
            </a:endParaRPr>
          </a:p>
          <a:p>
            <a:pPr lvl="0">
              <a:spcBef>
                <a:spcPct val="0"/>
              </a:spcBef>
              <a:defRPr/>
            </a:pPr>
            <a:r>
              <a:rPr lang="ja-JP" altLang="en-US" dirty="0" smtClean="0">
                <a:solidFill>
                  <a:schemeClr val="bg1"/>
                </a:solidFill>
                <a:latin typeface="HGPｺﾞｼｯｸE" pitchFamily="50" charset="-128"/>
                <a:ea typeface="HGPｺﾞｼｯｸE" pitchFamily="50" charset="-128"/>
                <a:cs typeface="+mj-cs"/>
              </a:rPr>
              <a:t>モビリティ</a:t>
            </a:r>
            <a:endParaRPr lang="en-US" altLang="ja-JP" dirty="0" smtClean="0">
              <a:solidFill>
                <a:schemeClr val="bg1"/>
              </a:solidFill>
              <a:latin typeface="HGPｺﾞｼｯｸE" pitchFamily="50" charset="-128"/>
              <a:ea typeface="HGPｺﾞｼｯｸE" pitchFamily="50" charset="-128"/>
              <a:cs typeface="+mj-cs"/>
            </a:endParaRPr>
          </a:p>
        </p:txBody>
      </p:sp>
      <p:sp>
        <p:nvSpPr>
          <p:cNvPr id="37" name="タイトル 1"/>
          <p:cNvSpPr txBox="1">
            <a:spLocks/>
          </p:cNvSpPr>
          <p:nvPr/>
        </p:nvSpPr>
        <p:spPr>
          <a:xfrm>
            <a:off x="6012160" y="2780928"/>
            <a:ext cx="1368152" cy="792088"/>
          </a:xfrm>
          <a:prstGeom prst="rect">
            <a:avLst/>
          </a:prstGeom>
        </p:spPr>
        <p:txBody>
          <a:bodyPr vert="horz" lIns="91440" tIns="45720" rIns="91440" bIns="45720" rtlCol="0" anchor="t" anchorCtr="0">
            <a:noAutofit/>
          </a:bodyPr>
          <a:lstStyle/>
          <a:p>
            <a:pPr lvl="0" algn="ctr">
              <a:spcBef>
                <a:spcPct val="0"/>
              </a:spcBef>
              <a:defRPr/>
            </a:pPr>
            <a:r>
              <a:rPr lang="ja-JP" altLang="en-US" sz="3200" dirty="0" smtClean="0">
                <a:solidFill>
                  <a:schemeClr val="bg1"/>
                </a:solidFill>
                <a:latin typeface="HGPｺﾞｼｯｸE" pitchFamily="50" charset="-128"/>
                <a:ea typeface="HGPｺﾞｼｯｸE" pitchFamily="50" charset="-128"/>
                <a:cs typeface="+mj-cs"/>
              </a:rPr>
              <a:t>医療</a:t>
            </a:r>
            <a:endParaRPr lang="en-US" altLang="ja-JP" sz="3200" dirty="0" smtClean="0">
              <a:solidFill>
                <a:schemeClr val="bg1"/>
              </a:solidFill>
              <a:latin typeface="HGPｺﾞｼｯｸE" pitchFamily="50" charset="-128"/>
              <a:ea typeface="HGPｺﾞｼｯｸE" pitchFamily="50" charset="-128"/>
              <a:cs typeface="+mj-cs"/>
            </a:endParaRPr>
          </a:p>
        </p:txBody>
      </p:sp>
      <p:sp>
        <p:nvSpPr>
          <p:cNvPr id="38" name="タイトル 1"/>
          <p:cNvSpPr txBox="1">
            <a:spLocks/>
          </p:cNvSpPr>
          <p:nvPr/>
        </p:nvSpPr>
        <p:spPr>
          <a:xfrm>
            <a:off x="7092280" y="3501008"/>
            <a:ext cx="1800200" cy="792088"/>
          </a:xfrm>
          <a:prstGeom prst="rect">
            <a:avLst/>
          </a:prstGeom>
        </p:spPr>
        <p:txBody>
          <a:bodyPr vert="horz" lIns="91440" tIns="45720" rIns="91440" bIns="45720" rtlCol="0" anchor="t" anchorCtr="0">
            <a:noAutofit/>
          </a:bodyPr>
          <a:lstStyle/>
          <a:p>
            <a:pPr lvl="0" algn="ctr">
              <a:spcBef>
                <a:spcPct val="0"/>
              </a:spcBef>
              <a:defRPr/>
            </a:pPr>
            <a:r>
              <a:rPr lang="ja-JP" altLang="en-US" sz="2200" dirty="0" smtClean="0">
                <a:solidFill>
                  <a:schemeClr val="bg1"/>
                </a:solidFill>
                <a:latin typeface="HGPｺﾞｼｯｸE" pitchFamily="50" charset="-128"/>
                <a:ea typeface="HGPｺﾞｼｯｸE" pitchFamily="50" charset="-128"/>
                <a:cs typeface="+mj-cs"/>
              </a:rPr>
              <a:t>介護・福祉</a:t>
            </a:r>
            <a:endParaRPr lang="en-US" altLang="ja-JP" sz="2200" dirty="0" smtClean="0">
              <a:solidFill>
                <a:schemeClr val="bg1"/>
              </a:solidFill>
              <a:latin typeface="HGPｺﾞｼｯｸE" pitchFamily="50" charset="-128"/>
              <a:ea typeface="HGPｺﾞｼｯｸE" pitchFamily="50" charset="-128"/>
              <a:cs typeface="+mj-cs"/>
            </a:endParaRPr>
          </a:p>
        </p:txBody>
      </p:sp>
      <p:sp>
        <p:nvSpPr>
          <p:cNvPr id="39" name="タイトル 1"/>
          <p:cNvSpPr txBox="1">
            <a:spLocks/>
          </p:cNvSpPr>
          <p:nvPr/>
        </p:nvSpPr>
        <p:spPr>
          <a:xfrm>
            <a:off x="7164288" y="4797152"/>
            <a:ext cx="1584176" cy="864096"/>
          </a:xfrm>
          <a:prstGeom prst="rect">
            <a:avLst/>
          </a:prstGeom>
        </p:spPr>
        <p:txBody>
          <a:bodyPr vert="horz" lIns="91440" tIns="45720" rIns="91440" bIns="45720" rtlCol="0" anchor="t" anchorCtr="0">
            <a:noAutofit/>
          </a:bodyPr>
          <a:lstStyle/>
          <a:p>
            <a:pPr lvl="0" algn="ctr">
              <a:spcBef>
                <a:spcPct val="0"/>
              </a:spcBef>
              <a:defRPr/>
            </a:pPr>
            <a:r>
              <a:rPr lang="ja-JP" altLang="en-US" sz="2200" dirty="0" smtClean="0">
                <a:solidFill>
                  <a:schemeClr val="bg1"/>
                </a:solidFill>
                <a:latin typeface="HGPｺﾞｼｯｸE" pitchFamily="50" charset="-128"/>
                <a:ea typeface="HGPｺﾞｼｯｸE" pitchFamily="50" charset="-128"/>
                <a:cs typeface="+mj-cs"/>
              </a:rPr>
              <a:t>健康管理</a:t>
            </a:r>
            <a:endParaRPr lang="en-US" altLang="ja-JP" sz="2200" dirty="0" smtClean="0">
              <a:solidFill>
                <a:schemeClr val="bg1"/>
              </a:solidFill>
              <a:latin typeface="HGPｺﾞｼｯｸE" pitchFamily="50" charset="-128"/>
              <a:ea typeface="HGPｺﾞｼｯｸE" pitchFamily="50" charset="-128"/>
              <a:cs typeface="+mj-cs"/>
            </a:endParaRPr>
          </a:p>
        </p:txBody>
      </p:sp>
      <p:sp>
        <p:nvSpPr>
          <p:cNvPr id="40" name="タイトル 1"/>
          <p:cNvSpPr txBox="1">
            <a:spLocks/>
          </p:cNvSpPr>
          <p:nvPr/>
        </p:nvSpPr>
        <p:spPr>
          <a:xfrm>
            <a:off x="5940152" y="5445224"/>
            <a:ext cx="1656184" cy="648072"/>
          </a:xfrm>
          <a:prstGeom prst="rect">
            <a:avLst/>
          </a:prstGeom>
        </p:spPr>
        <p:txBody>
          <a:bodyPr vert="horz" lIns="91440" tIns="45720" rIns="91440" bIns="45720" rtlCol="0" anchor="t" anchorCtr="0">
            <a:noAutofit/>
          </a:bodyPr>
          <a:lstStyle/>
          <a:p>
            <a:pPr lvl="0" algn="ctr">
              <a:spcBef>
                <a:spcPct val="0"/>
              </a:spcBef>
              <a:defRPr/>
            </a:pPr>
            <a:r>
              <a:rPr lang="ja-JP" altLang="en-US" sz="2200" dirty="0" smtClean="0">
                <a:solidFill>
                  <a:schemeClr val="bg1"/>
                </a:solidFill>
                <a:latin typeface="HGPｺﾞｼｯｸE" pitchFamily="50" charset="-128"/>
                <a:ea typeface="HGPｺﾞｼｯｸE" pitchFamily="50" charset="-128"/>
                <a:cs typeface="+mj-cs"/>
              </a:rPr>
              <a:t>家族支援</a:t>
            </a:r>
            <a:endParaRPr lang="en-US" altLang="ja-JP" sz="2200" dirty="0" smtClean="0">
              <a:solidFill>
                <a:schemeClr val="bg1"/>
              </a:solidFill>
              <a:latin typeface="HGPｺﾞｼｯｸE" pitchFamily="50" charset="-128"/>
              <a:ea typeface="HGPｺﾞｼｯｸE" pitchFamily="50" charset="-128"/>
              <a:cs typeface="+mj-cs"/>
            </a:endParaRPr>
          </a:p>
        </p:txBody>
      </p:sp>
      <p:sp>
        <p:nvSpPr>
          <p:cNvPr id="41" name="タイトル 1"/>
          <p:cNvSpPr txBox="1">
            <a:spLocks/>
          </p:cNvSpPr>
          <p:nvPr/>
        </p:nvSpPr>
        <p:spPr>
          <a:xfrm>
            <a:off x="4860032" y="4653136"/>
            <a:ext cx="1368152" cy="792088"/>
          </a:xfrm>
          <a:prstGeom prst="rect">
            <a:avLst/>
          </a:prstGeom>
        </p:spPr>
        <p:txBody>
          <a:bodyPr vert="horz" lIns="91440" tIns="45720" rIns="91440" bIns="45720" rtlCol="0" anchor="t" anchorCtr="0">
            <a:noAutofit/>
          </a:bodyPr>
          <a:lstStyle/>
          <a:p>
            <a:pPr lvl="0" algn="ctr">
              <a:spcBef>
                <a:spcPct val="0"/>
              </a:spcBef>
              <a:defRPr/>
            </a:pPr>
            <a:r>
              <a:rPr lang="ja-JP" altLang="en-US" dirty="0" smtClean="0">
                <a:solidFill>
                  <a:schemeClr val="bg1"/>
                </a:solidFill>
                <a:latin typeface="HGPｺﾞｼｯｸE" pitchFamily="50" charset="-128"/>
                <a:ea typeface="HGPｺﾞｼｯｸE" pitchFamily="50" charset="-128"/>
                <a:cs typeface="+mj-cs"/>
              </a:rPr>
              <a:t>見守り・</a:t>
            </a:r>
            <a:endParaRPr lang="en-US" altLang="ja-JP" dirty="0" smtClean="0">
              <a:solidFill>
                <a:schemeClr val="bg1"/>
              </a:solidFill>
              <a:latin typeface="HGPｺﾞｼｯｸE" pitchFamily="50" charset="-128"/>
              <a:ea typeface="HGPｺﾞｼｯｸE" pitchFamily="50" charset="-128"/>
              <a:cs typeface="+mj-cs"/>
            </a:endParaRPr>
          </a:p>
          <a:p>
            <a:pPr lvl="0" algn="ctr">
              <a:spcBef>
                <a:spcPct val="0"/>
              </a:spcBef>
              <a:defRPr/>
            </a:pPr>
            <a:r>
              <a:rPr lang="ja-JP" altLang="en-US" dirty="0" smtClean="0">
                <a:solidFill>
                  <a:schemeClr val="bg1"/>
                </a:solidFill>
                <a:latin typeface="HGPｺﾞｼｯｸE" pitchFamily="50" charset="-128"/>
                <a:ea typeface="HGPｺﾞｼｯｸE" pitchFamily="50" charset="-128"/>
                <a:cs typeface="+mj-cs"/>
              </a:rPr>
              <a:t>コミュニケーション</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085835"/>
            <a:ext cx="1512168" cy="830997"/>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その２</a:t>
            </a:r>
            <a:endParaRPr kumimoji="1" lang="ja-JP" altLang="en-US" sz="2400" dirty="0">
              <a:solidFill>
                <a:schemeClr val="bg1"/>
              </a:solidFill>
              <a:latin typeface="HGPｺﾞｼｯｸE" pitchFamily="50" charset="-128"/>
              <a:ea typeface="HGPｺﾞｼｯｸE" pitchFamily="50" charset="-128"/>
            </a:endParaRPr>
          </a:p>
        </p:txBody>
      </p:sp>
      <p:sp>
        <p:nvSpPr>
          <p:cNvPr id="6" name="タイトル 1"/>
          <p:cNvSpPr txBox="1">
            <a:spLocks/>
          </p:cNvSpPr>
          <p:nvPr/>
        </p:nvSpPr>
        <p:spPr>
          <a:xfrm>
            <a:off x="1907704" y="1052736"/>
            <a:ext cx="6480720"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ロボット大国ニッポン</a:t>
            </a: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9" name="タイトル 1"/>
          <p:cNvSpPr txBox="1">
            <a:spLocks/>
          </p:cNvSpPr>
          <p:nvPr/>
        </p:nvSpPr>
        <p:spPr>
          <a:xfrm>
            <a:off x="683568" y="2852936"/>
            <a:ext cx="4392488" cy="504056"/>
          </a:xfrm>
          <a:prstGeom prst="rect">
            <a:avLst/>
          </a:prstGeom>
        </p:spPr>
        <p:txBody>
          <a:bodyPr vert="horz" lIns="91440" tIns="45720" rIns="91440" bIns="45720" rtlCol="0" anchor="t" anchorCtr="0">
            <a:noAutofit/>
          </a:bodyPr>
          <a:lstStyle/>
          <a:p>
            <a:pPr lvl="0">
              <a:spcBef>
                <a:spcPct val="0"/>
              </a:spcBef>
              <a:defRPr/>
            </a:pPr>
            <a:r>
              <a:rPr lang="ja-JP" altLang="en-US" sz="3200" dirty="0" smtClean="0">
                <a:solidFill>
                  <a:schemeClr val="tx2">
                    <a:lumMod val="60000"/>
                    <a:lumOff val="40000"/>
                  </a:schemeClr>
                </a:solidFill>
                <a:latin typeface="HGPｺﾞｼｯｸE" pitchFamily="50" charset="-128"/>
                <a:ea typeface="HGPｺﾞｼｯｸE" pitchFamily="50" charset="-128"/>
                <a:cs typeface="+mj-cs"/>
              </a:rPr>
              <a:t>日本企業の</a:t>
            </a:r>
            <a:endParaRPr lang="en-US" altLang="ja-JP" sz="3200" dirty="0" smtClean="0">
              <a:solidFill>
                <a:schemeClr val="tx2">
                  <a:lumMod val="60000"/>
                  <a:lumOff val="40000"/>
                </a:schemeClr>
              </a:solidFill>
              <a:latin typeface="HGPｺﾞｼｯｸE" pitchFamily="50" charset="-128"/>
              <a:ea typeface="HGPｺﾞｼｯｸE" pitchFamily="50" charset="-128"/>
              <a:cs typeface="+mj-cs"/>
            </a:endParaRPr>
          </a:p>
          <a:p>
            <a:pPr lvl="0">
              <a:spcBef>
                <a:spcPct val="0"/>
              </a:spcBef>
              <a:defRPr/>
            </a:pPr>
            <a:r>
              <a:rPr lang="ja-JP" altLang="en-US" sz="3200" dirty="0" smtClean="0">
                <a:solidFill>
                  <a:schemeClr val="tx2">
                    <a:lumMod val="60000"/>
                    <a:lumOff val="40000"/>
                  </a:schemeClr>
                </a:solidFill>
                <a:latin typeface="HGPｺﾞｼｯｸE" pitchFamily="50" charset="-128"/>
                <a:ea typeface="HGPｺﾞｼｯｸE" pitchFamily="50" charset="-128"/>
                <a:cs typeface="+mj-cs"/>
              </a:rPr>
              <a:t>産業用ロボット出荷総額</a:t>
            </a:r>
            <a:endParaRPr lang="en-US" altLang="ja-JP" sz="3200" dirty="0" smtClean="0">
              <a:solidFill>
                <a:schemeClr val="tx2">
                  <a:lumMod val="60000"/>
                  <a:lumOff val="40000"/>
                </a:schemeClr>
              </a:solidFill>
              <a:latin typeface="HGPｺﾞｼｯｸE" pitchFamily="50" charset="-128"/>
              <a:ea typeface="HGPｺﾞｼｯｸE" pitchFamily="50" charset="-128"/>
              <a:cs typeface="+mj-cs"/>
            </a:endParaRPr>
          </a:p>
        </p:txBody>
      </p:sp>
      <p:sp>
        <p:nvSpPr>
          <p:cNvPr id="12" name="タイトル 1"/>
          <p:cNvSpPr txBox="1">
            <a:spLocks/>
          </p:cNvSpPr>
          <p:nvPr/>
        </p:nvSpPr>
        <p:spPr>
          <a:xfrm>
            <a:off x="5148064" y="2492896"/>
            <a:ext cx="3312368" cy="2016224"/>
          </a:xfrm>
          <a:prstGeom prst="rect">
            <a:avLst/>
          </a:prstGeom>
        </p:spPr>
        <p:txBody>
          <a:bodyPr vert="horz" lIns="91440" tIns="45720" rIns="91440" bIns="45720" rtlCol="0" anchor="t" anchorCtr="0">
            <a:noAutofit/>
          </a:bodyPr>
          <a:lstStyle/>
          <a:p>
            <a:pPr algn="ctr">
              <a:spcBef>
                <a:spcPct val="0"/>
              </a:spcBef>
              <a:defRPr/>
            </a:pPr>
            <a:r>
              <a:rPr lang="ja-JP" altLang="en-US" sz="2000" dirty="0" smtClean="0">
                <a:latin typeface="HGPｺﾞｼｯｸE" pitchFamily="50" charset="-128"/>
                <a:ea typeface="HGPｺﾞｼｯｸE" pitchFamily="50" charset="-128"/>
              </a:rPr>
              <a:t>対 </a:t>
            </a:r>
            <a:r>
              <a:rPr lang="zh-TW" altLang="en-US" sz="2000" dirty="0" smtClean="0">
                <a:latin typeface="HGPｺﾞｼｯｸE" pitchFamily="50" charset="-128"/>
                <a:ea typeface="HGPｺﾞｼｯｸE" pitchFamily="50" charset="-128"/>
              </a:rPr>
              <a:t>世界市場規模</a:t>
            </a:r>
            <a:r>
              <a:rPr lang="ja-JP" altLang="en-US" sz="2000" dirty="0" smtClean="0">
                <a:latin typeface="HGPｺﾞｼｯｸE" pitchFamily="50" charset="-128"/>
                <a:ea typeface="HGPｺﾞｼｯｸE" pitchFamily="50" charset="-128"/>
              </a:rPr>
              <a:t>金額ベース</a:t>
            </a:r>
            <a:endParaRPr lang="en-US" altLang="ja-JP" sz="2000" dirty="0" smtClean="0">
              <a:latin typeface="HGPｺﾞｼｯｸE" pitchFamily="50" charset="-128"/>
              <a:ea typeface="HGPｺﾞｼｯｸE" pitchFamily="50" charset="-128"/>
            </a:endParaRPr>
          </a:p>
          <a:p>
            <a:pPr algn="ctr">
              <a:spcBef>
                <a:spcPct val="0"/>
              </a:spcBef>
              <a:defRPr/>
            </a:pPr>
            <a:r>
              <a:rPr kumimoji="1" lang="ja-JP" altLang="en-US" sz="7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５７．３</a:t>
            </a: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a:t>
            </a:r>
            <a:endParaRPr kumimoji="1" lang="en-US" altLang="ja-JP"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endParaRPr>
          </a:p>
          <a:p>
            <a:pPr algn="ctr">
              <a:spcBef>
                <a:spcPct val="0"/>
              </a:spcBef>
              <a:defRPr/>
            </a:pPr>
            <a:r>
              <a:rPr kumimoji="1" lang="ja-JP" altLang="en-US" sz="32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　</a:t>
            </a:r>
            <a:endParaRPr kumimoji="1" lang="en-US" altLang="ja-JP" sz="32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3200" dirty="0" smtClean="0">
              <a:solidFill>
                <a:schemeClr val="tx2">
                  <a:lumMod val="60000"/>
                  <a:lumOff val="40000"/>
                </a:schemeClr>
              </a:solidFill>
              <a:latin typeface="HGPｺﾞｼｯｸE" pitchFamily="50" charset="-128"/>
              <a:ea typeface="HGPｺﾞｼｯｸE" pitchFamily="50" charset="-128"/>
              <a:cs typeface="+mj-cs"/>
            </a:endParaRPr>
          </a:p>
        </p:txBody>
      </p:sp>
      <p:pic>
        <p:nvPicPr>
          <p:cNvPr id="15" name="Picture 7" descr="C:\Users\iwasaki\Desktop\ss\00265_1.png"/>
          <p:cNvPicPr>
            <a:picLocks noChangeAspect="1" noChangeArrowheads="1"/>
          </p:cNvPicPr>
          <p:nvPr/>
        </p:nvPicPr>
        <p:blipFill>
          <a:blip r:embed="rId3" cstate="print"/>
          <a:srcRect/>
          <a:stretch>
            <a:fillRect/>
          </a:stretch>
        </p:blipFill>
        <p:spPr bwMode="auto">
          <a:xfrm flipH="1">
            <a:off x="3491880" y="2060848"/>
            <a:ext cx="1584176" cy="1232137"/>
          </a:xfrm>
          <a:prstGeom prst="rect">
            <a:avLst/>
          </a:prstGeom>
          <a:noFill/>
        </p:spPr>
      </p:pic>
      <p:sp>
        <p:nvSpPr>
          <p:cNvPr id="14" name="タイトル 1"/>
          <p:cNvSpPr txBox="1">
            <a:spLocks/>
          </p:cNvSpPr>
          <p:nvPr/>
        </p:nvSpPr>
        <p:spPr>
          <a:xfrm>
            <a:off x="3563888" y="2060848"/>
            <a:ext cx="1368152" cy="576064"/>
          </a:xfrm>
          <a:prstGeom prst="rect">
            <a:avLst/>
          </a:prstGeom>
          <a:noFill/>
        </p:spPr>
        <p:txBody>
          <a:bodyPr vert="horz" lIns="91440" tIns="45720" rIns="91440" bIns="45720" rtlCol="0" anchor="t" anchorCtr="0">
            <a:noAutofit/>
          </a:bodyPr>
          <a:lstStyle/>
          <a:p>
            <a:pPr lvl="0" algn="ctr">
              <a:spcBef>
                <a:spcPct val="0"/>
              </a:spcBef>
              <a:defRPr/>
            </a:pPr>
            <a:r>
              <a:rPr lang="ja-JP" altLang="en-US" sz="2800" dirty="0" smtClean="0">
                <a:solidFill>
                  <a:srgbClr val="FF0000"/>
                </a:solidFill>
                <a:latin typeface="HGPｺﾞｼｯｸE" pitchFamily="50" charset="-128"/>
                <a:ea typeface="HGPｺﾞｼｯｸE" pitchFamily="50" charset="-128"/>
              </a:rPr>
              <a:t>世界</a:t>
            </a:r>
            <a:endParaRPr lang="en-US" altLang="ja-JP" sz="2800" dirty="0" smtClean="0">
              <a:solidFill>
                <a:srgbClr val="FF0000"/>
              </a:solidFill>
              <a:latin typeface="HGPｺﾞｼｯｸE" pitchFamily="50" charset="-128"/>
              <a:ea typeface="HGPｺﾞｼｯｸE" pitchFamily="50" charset="-128"/>
            </a:endParaRPr>
          </a:p>
          <a:p>
            <a:pPr lvl="0" algn="ctr">
              <a:spcBef>
                <a:spcPct val="0"/>
              </a:spcBef>
              <a:defRPr/>
            </a:pPr>
            <a:r>
              <a:rPr lang="ja-JP" altLang="en-US" sz="2800" dirty="0" smtClean="0">
                <a:solidFill>
                  <a:srgbClr val="FF0000"/>
                </a:solidFill>
                <a:latin typeface="HGPｺﾞｼｯｸE" pitchFamily="50" charset="-128"/>
                <a:ea typeface="HGPｺﾞｼｯｸE" pitchFamily="50" charset="-128"/>
              </a:rPr>
              <a:t>第１位</a:t>
            </a:r>
          </a:p>
          <a:p>
            <a:pPr algn="ctr">
              <a:spcBef>
                <a:spcPct val="0"/>
              </a:spcBef>
              <a:defRPr/>
            </a:pPr>
            <a:r>
              <a:rPr kumimoji="1" lang="ja-JP" altLang="en-US" sz="28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endParaRPr kumimoji="1" lang="en-US" altLang="ja-JP" sz="28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2800" dirty="0" smtClean="0">
              <a:solidFill>
                <a:srgbClr val="FF0000"/>
              </a:solidFill>
              <a:latin typeface="HGPｺﾞｼｯｸE" pitchFamily="50" charset="-128"/>
              <a:ea typeface="HGPｺﾞｼｯｸE" pitchFamily="50" charset="-128"/>
              <a:cs typeface="+mj-cs"/>
            </a:endParaRPr>
          </a:p>
        </p:txBody>
      </p:sp>
      <p:sp>
        <p:nvSpPr>
          <p:cNvPr id="18" name="タイトル 1"/>
          <p:cNvSpPr txBox="1">
            <a:spLocks/>
          </p:cNvSpPr>
          <p:nvPr/>
        </p:nvSpPr>
        <p:spPr>
          <a:xfrm>
            <a:off x="683568" y="5157192"/>
            <a:ext cx="4392488" cy="504056"/>
          </a:xfrm>
          <a:prstGeom prst="rect">
            <a:avLst/>
          </a:prstGeom>
        </p:spPr>
        <p:txBody>
          <a:bodyPr vert="horz" lIns="91440" tIns="45720" rIns="91440" bIns="45720" rtlCol="0" anchor="t" anchorCtr="0">
            <a:noAutofit/>
          </a:bodyPr>
          <a:lstStyle/>
          <a:p>
            <a:pPr lvl="0">
              <a:spcBef>
                <a:spcPct val="0"/>
              </a:spcBef>
              <a:defRPr/>
            </a:pPr>
            <a:r>
              <a:rPr lang="ja-JP" altLang="en-US" sz="3200" dirty="0" smtClean="0">
                <a:solidFill>
                  <a:schemeClr val="tx2">
                    <a:lumMod val="60000"/>
                    <a:lumOff val="40000"/>
                  </a:schemeClr>
                </a:solidFill>
                <a:latin typeface="HGPｺﾞｼｯｸE" pitchFamily="50" charset="-128"/>
                <a:ea typeface="HGPｺﾞｼｯｸE" pitchFamily="50" charset="-128"/>
                <a:cs typeface="+mj-cs"/>
              </a:rPr>
              <a:t>産業用ロボット稼働台数</a:t>
            </a:r>
            <a:endParaRPr lang="en-US" altLang="ja-JP" sz="3200" dirty="0" smtClean="0">
              <a:solidFill>
                <a:schemeClr val="tx2">
                  <a:lumMod val="60000"/>
                  <a:lumOff val="40000"/>
                </a:schemeClr>
              </a:solidFill>
              <a:latin typeface="HGPｺﾞｼｯｸE" pitchFamily="50" charset="-128"/>
              <a:ea typeface="HGPｺﾞｼｯｸE" pitchFamily="50" charset="-128"/>
              <a:cs typeface="+mj-cs"/>
            </a:endParaRPr>
          </a:p>
        </p:txBody>
      </p:sp>
      <p:sp>
        <p:nvSpPr>
          <p:cNvPr id="19" name="タイトル 1"/>
          <p:cNvSpPr txBox="1">
            <a:spLocks/>
          </p:cNvSpPr>
          <p:nvPr/>
        </p:nvSpPr>
        <p:spPr>
          <a:xfrm>
            <a:off x="5076056" y="4581128"/>
            <a:ext cx="3312368" cy="2016224"/>
          </a:xfrm>
          <a:prstGeom prst="rect">
            <a:avLst/>
          </a:prstGeom>
        </p:spPr>
        <p:txBody>
          <a:bodyPr vert="horz" lIns="91440" tIns="45720" rIns="91440" bIns="45720" rtlCol="0" anchor="t" anchorCtr="0">
            <a:noAutofit/>
          </a:bodyPr>
          <a:lstStyle/>
          <a:p>
            <a:pPr algn="ctr">
              <a:spcBef>
                <a:spcPct val="0"/>
              </a:spcBef>
              <a:defRPr/>
            </a:pP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約</a:t>
            </a:r>
            <a:r>
              <a:rPr kumimoji="1" lang="ja-JP" altLang="en-US" sz="32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r>
              <a:rPr kumimoji="1" lang="ja-JP" altLang="en-US" sz="7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３１</a:t>
            </a: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万台</a:t>
            </a:r>
            <a:endParaRPr kumimoji="1" lang="en-US" altLang="ja-JP"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endParaRPr>
          </a:p>
          <a:p>
            <a:pPr algn="ctr">
              <a:spcBef>
                <a:spcPct val="0"/>
              </a:spcBef>
              <a:defRPr/>
            </a:pPr>
            <a:r>
              <a:rPr kumimoji="1" lang="ja-JP" altLang="en-US" sz="32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　</a:t>
            </a:r>
            <a:endParaRPr kumimoji="1" lang="en-US" altLang="ja-JP" sz="32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3200" dirty="0" smtClean="0">
              <a:solidFill>
                <a:schemeClr val="tx2">
                  <a:lumMod val="60000"/>
                  <a:lumOff val="40000"/>
                </a:schemeClr>
              </a:solidFill>
              <a:latin typeface="HGPｺﾞｼｯｸE" pitchFamily="50" charset="-128"/>
              <a:ea typeface="HGPｺﾞｼｯｸE" pitchFamily="50" charset="-128"/>
              <a:cs typeface="+mj-cs"/>
            </a:endParaRPr>
          </a:p>
        </p:txBody>
      </p:sp>
      <p:sp>
        <p:nvSpPr>
          <p:cNvPr id="22" name="タイトル 1"/>
          <p:cNvSpPr txBox="1">
            <a:spLocks/>
          </p:cNvSpPr>
          <p:nvPr/>
        </p:nvSpPr>
        <p:spPr>
          <a:xfrm>
            <a:off x="5076056" y="5805264"/>
            <a:ext cx="3312368" cy="432048"/>
          </a:xfrm>
          <a:prstGeom prst="rect">
            <a:avLst/>
          </a:prstGeom>
        </p:spPr>
        <p:txBody>
          <a:bodyPr vert="horz" lIns="91440" tIns="45720" rIns="91440" bIns="45720" rtlCol="0" anchor="t" anchorCtr="0">
            <a:noAutofit/>
          </a:bodyPr>
          <a:lstStyle/>
          <a:p>
            <a:pPr algn="ctr">
              <a:spcBef>
                <a:spcPct val="0"/>
              </a:spcBef>
              <a:defRPr/>
            </a:pPr>
            <a:r>
              <a:rPr lang="ja-JP" altLang="en-US" dirty="0" smtClean="0">
                <a:solidFill>
                  <a:schemeClr val="bg1">
                    <a:lumMod val="50000"/>
                  </a:schemeClr>
                </a:solidFill>
                <a:latin typeface="HGPｺﾞｼｯｸE" pitchFamily="50" charset="-128"/>
                <a:ea typeface="HGPｺﾞｼｯｸE" pitchFamily="50" charset="-128"/>
                <a:cs typeface="+mj-cs"/>
              </a:rPr>
              <a:t>（詳細：次頁スライド）</a:t>
            </a:r>
            <a:endParaRPr lang="en-US" altLang="ja-JP" dirty="0" smtClean="0">
              <a:solidFill>
                <a:schemeClr val="bg1">
                  <a:lumMod val="50000"/>
                </a:schemeClr>
              </a:solidFill>
              <a:latin typeface="HGPｺﾞｼｯｸE" pitchFamily="50" charset="-128"/>
              <a:ea typeface="HGPｺﾞｼｯｸE" pitchFamily="50" charset="-128"/>
              <a:cs typeface="+mj-cs"/>
            </a:endParaRPr>
          </a:p>
        </p:txBody>
      </p:sp>
      <p:pic>
        <p:nvPicPr>
          <p:cNvPr id="23" name="Picture 7" descr="C:\Users\iwasaki\Desktop\ss\00265_1.png"/>
          <p:cNvPicPr>
            <a:picLocks noChangeAspect="1" noChangeArrowheads="1"/>
          </p:cNvPicPr>
          <p:nvPr/>
        </p:nvPicPr>
        <p:blipFill>
          <a:blip r:embed="rId3" cstate="print"/>
          <a:srcRect/>
          <a:stretch>
            <a:fillRect/>
          </a:stretch>
        </p:blipFill>
        <p:spPr bwMode="auto">
          <a:xfrm flipH="1">
            <a:off x="4067944" y="3933056"/>
            <a:ext cx="1584176" cy="1232137"/>
          </a:xfrm>
          <a:prstGeom prst="rect">
            <a:avLst/>
          </a:prstGeom>
          <a:noFill/>
        </p:spPr>
      </p:pic>
      <p:sp>
        <p:nvSpPr>
          <p:cNvPr id="24" name="タイトル 1"/>
          <p:cNvSpPr txBox="1">
            <a:spLocks/>
          </p:cNvSpPr>
          <p:nvPr/>
        </p:nvSpPr>
        <p:spPr>
          <a:xfrm>
            <a:off x="4139952" y="3933056"/>
            <a:ext cx="1368152" cy="576064"/>
          </a:xfrm>
          <a:prstGeom prst="rect">
            <a:avLst/>
          </a:prstGeom>
          <a:noFill/>
        </p:spPr>
        <p:txBody>
          <a:bodyPr vert="horz" lIns="91440" tIns="45720" rIns="91440" bIns="45720" rtlCol="0" anchor="t" anchorCtr="0">
            <a:noAutofit/>
          </a:bodyPr>
          <a:lstStyle/>
          <a:p>
            <a:pPr lvl="0" algn="ctr">
              <a:spcBef>
                <a:spcPct val="0"/>
              </a:spcBef>
              <a:defRPr/>
            </a:pPr>
            <a:r>
              <a:rPr lang="ja-JP" altLang="en-US" sz="2800" dirty="0" smtClean="0">
                <a:solidFill>
                  <a:srgbClr val="FF0000"/>
                </a:solidFill>
                <a:latin typeface="HGPｺﾞｼｯｸE" pitchFamily="50" charset="-128"/>
                <a:ea typeface="HGPｺﾞｼｯｸE" pitchFamily="50" charset="-128"/>
              </a:rPr>
              <a:t>世界</a:t>
            </a:r>
            <a:endParaRPr lang="en-US" altLang="ja-JP" sz="2800" dirty="0" smtClean="0">
              <a:solidFill>
                <a:srgbClr val="FF0000"/>
              </a:solidFill>
              <a:latin typeface="HGPｺﾞｼｯｸE" pitchFamily="50" charset="-128"/>
              <a:ea typeface="HGPｺﾞｼｯｸE" pitchFamily="50" charset="-128"/>
            </a:endParaRPr>
          </a:p>
          <a:p>
            <a:pPr lvl="0" algn="ctr">
              <a:spcBef>
                <a:spcPct val="0"/>
              </a:spcBef>
              <a:defRPr/>
            </a:pPr>
            <a:r>
              <a:rPr lang="ja-JP" altLang="en-US" sz="2800" dirty="0" smtClean="0">
                <a:solidFill>
                  <a:srgbClr val="FF0000"/>
                </a:solidFill>
                <a:latin typeface="HGPｺﾞｼｯｸE" pitchFamily="50" charset="-128"/>
                <a:ea typeface="HGPｺﾞｼｯｸE" pitchFamily="50" charset="-128"/>
              </a:rPr>
              <a:t>第１位</a:t>
            </a:r>
          </a:p>
          <a:p>
            <a:pPr algn="ctr">
              <a:spcBef>
                <a:spcPct val="0"/>
              </a:spcBef>
              <a:defRPr/>
            </a:pPr>
            <a:r>
              <a:rPr kumimoji="1" lang="ja-JP" altLang="en-US" sz="28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endParaRPr kumimoji="1" lang="en-US" altLang="ja-JP" sz="28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endParaRPr>
          </a:p>
          <a:p>
            <a:pPr lvl="0" algn="ctr">
              <a:spcBef>
                <a:spcPct val="0"/>
              </a:spcBef>
              <a:defRPr/>
            </a:pPr>
            <a:endParaRPr lang="en-US" altLang="ja-JP" sz="2800" dirty="0" smtClean="0">
              <a:solidFill>
                <a:srgbClr val="FF0000"/>
              </a:solidFill>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nvGraphicFramePr>
        <p:xfrm>
          <a:off x="1115616" y="2348880"/>
          <a:ext cx="7686676"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9" name="角丸四角形吹き出し 18"/>
          <p:cNvSpPr/>
          <p:nvPr/>
        </p:nvSpPr>
        <p:spPr>
          <a:xfrm>
            <a:off x="6876256" y="4509120"/>
            <a:ext cx="2088232" cy="1368152"/>
          </a:xfrm>
          <a:prstGeom prst="wedgeRoundRectCallout">
            <a:avLst>
              <a:gd name="adj1" fmla="val -64698"/>
              <a:gd name="adj2" fmla="val 27931"/>
              <a:gd name="adj3" fmla="val 16667"/>
            </a:avLst>
          </a:prstGeom>
          <a:solidFill>
            <a:schemeClr val="bg1"/>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タイトル 1"/>
          <p:cNvSpPr txBox="1">
            <a:spLocks/>
          </p:cNvSpPr>
          <p:nvPr/>
        </p:nvSpPr>
        <p:spPr>
          <a:xfrm>
            <a:off x="1907704" y="1052736"/>
            <a:ext cx="6480720"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ロボット大国ニッポン</a:t>
            </a: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0" name="テキスト ボックス 5"/>
          <p:cNvSpPr txBox="1"/>
          <p:nvPr/>
        </p:nvSpPr>
        <p:spPr>
          <a:xfrm>
            <a:off x="682385" y="2348880"/>
            <a:ext cx="505239" cy="3561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HGPｺﾞｼｯｸM" pitchFamily="50" charset="-128"/>
                <a:ea typeface="HGPｺﾞｼｯｸM" pitchFamily="50" charset="-128"/>
              </a:rPr>
              <a:t>（</a:t>
            </a:r>
            <a:r>
              <a:rPr kumimoji="1" lang="ja-JP" altLang="en-US" sz="800" dirty="0" smtClean="0">
                <a:latin typeface="HGPｺﾞｼｯｸM" pitchFamily="50" charset="-128"/>
                <a:ea typeface="HGPｺﾞｼｯｸM" pitchFamily="50" charset="-128"/>
              </a:rPr>
              <a:t>万台）</a:t>
            </a:r>
            <a:endParaRPr kumimoji="1" lang="ja-JP" altLang="en-US" sz="800" dirty="0">
              <a:latin typeface="HGPｺﾞｼｯｸM" pitchFamily="50" charset="-128"/>
              <a:ea typeface="HGPｺﾞｼｯｸM" pitchFamily="50" charset="-128"/>
            </a:endParaRPr>
          </a:p>
        </p:txBody>
      </p:sp>
      <p:sp>
        <p:nvSpPr>
          <p:cNvPr id="11" name="テキスト ボックス 5"/>
          <p:cNvSpPr txBox="1"/>
          <p:nvPr/>
        </p:nvSpPr>
        <p:spPr>
          <a:xfrm>
            <a:off x="1835696" y="2060848"/>
            <a:ext cx="5472608" cy="3561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smtClean="0">
                <a:latin typeface="HGPｺﾞｼｯｸM" pitchFamily="50" charset="-128"/>
                <a:ea typeface="HGPｺﾞｼｯｸM" pitchFamily="50" charset="-128"/>
              </a:rPr>
              <a:t>主要国・地域の産業用ロボット（電子部品実装機を除く）稼働台数</a:t>
            </a:r>
            <a:endParaRPr kumimoji="1" lang="ja-JP" altLang="en-US" sz="1400" dirty="0">
              <a:latin typeface="HGPｺﾞｼｯｸM" pitchFamily="50" charset="-128"/>
              <a:ea typeface="HGPｺﾞｼｯｸM" pitchFamily="50" charset="-128"/>
            </a:endParaRPr>
          </a:p>
        </p:txBody>
      </p:sp>
      <p:sp>
        <p:nvSpPr>
          <p:cNvPr id="14" name="タイトル 1"/>
          <p:cNvSpPr txBox="1">
            <a:spLocks/>
          </p:cNvSpPr>
          <p:nvPr/>
        </p:nvSpPr>
        <p:spPr>
          <a:xfrm>
            <a:off x="7308304" y="4941168"/>
            <a:ext cx="288032" cy="504056"/>
          </a:xfrm>
          <a:prstGeom prst="rect">
            <a:avLst/>
          </a:prstGeom>
        </p:spPr>
        <p:txBody>
          <a:bodyPr vert="horz" lIns="91440" tIns="45720" rIns="91440" bIns="45720" rtlCol="0" anchor="t" anchorCtr="0">
            <a:noAutofit/>
          </a:bodyPr>
          <a:lstStyle/>
          <a:p>
            <a:pPr lvl="0" algn="ctr">
              <a:spcBef>
                <a:spcPct val="0"/>
              </a:spcBef>
              <a:defRPr/>
            </a:pPr>
            <a:r>
              <a:rPr lang="ja-JP" altLang="en-US" dirty="0" smtClean="0">
                <a:solidFill>
                  <a:schemeClr val="tx2">
                    <a:lumMod val="60000"/>
                    <a:lumOff val="40000"/>
                  </a:schemeClr>
                </a:solidFill>
                <a:latin typeface="HGPｺﾞｼｯｸE" pitchFamily="50" charset="-128"/>
                <a:ea typeface="HGPｺﾞｼｯｸE" pitchFamily="50" charset="-128"/>
                <a:cs typeface="+mj-cs"/>
              </a:rPr>
              <a:t>３</a:t>
            </a:r>
            <a:endParaRPr lang="en-US" altLang="ja-JP" dirty="0" smtClean="0">
              <a:solidFill>
                <a:schemeClr val="tx2">
                  <a:lumMod val="60000"/>
                  <a:lumOff val="40000"/>
                </a:schemeClr>
              </a:solidFill>
              <a:latin typeface="HGPｺﾞｼｯｸE" pitchFamily="50" charset="-128"/>
              <a:ea typeface="HGPｺﾞｼｯｸE" pitchFamily="50" charset="-128"/>
              <a:cs typeface="+mj-cs"/>
            </a:endParaRPr>
          </a:p>
        </p:txBody>
      </p:sp>
      <p:sp>
        <p:nvSpPr>
          <p:cNvPr id="18" name="タイトル 1"/>
          <p:cNvSpPr txBox="1">
            <a:spLocks/>
          </p:cNvSpPr>
          <p:nvPr/>
        </p:nvSpPr>
        <p:spPr>
          <a:xfrm>
            <a:off x="7308304" y="4653136"/>
            <a:ext cx="288032" cy="504056"/>
          </a:xfrm>
          <a:prstGeom prst="rect">
            <a:avLst/>
          </a:prstGeom>
        </p:spPr>
        <p:txBody>
          <a:bodyPr vert="horz" lIns="91440" tIns="45720" rIns="91440" bIns="45720" rtlCol="0" anchor="t" anchorCtr="0">
            <a:noAutofit/>
          </a:bodyPr>
          <a:lstStyle/>
          <a:p>
            <a:pPr lvl="0" algn="ctr">
              <a:spcBef>
                <a:spcPct val="0"/>
              </a:spcBef>
              <a:defRPr/>
            </a:pPr>
            <a:r>
              <a:rPr lang="ja-JP" altLang="en-US" dirty="0" smtClean="0">
                <a:solidFill>
                  <a:schemeClr val="tx2">
                    <a:lumMod val="60000"/>
                    <a:lumOff val="40000"/>
                  </a:schemeClr>
                </a:solidFill>
                <a:latin typeface="HGPｺﾞｼｯｸE" pitchFamily="50" charset="-128"/>
                <a:ea typeface="HGPｺﾞｼｯｸE" pitchFamily="50" charset="-128"/>
                <a:cs typeface="+mj-cs"/>
              </a:rPr>
              <a:t>１</a:t>
            </a:r>
            <a:endParaRPr lang="en-US" altLang="ja-JP" dirty="0" smtClean="0">
              <a:solidFill>
                <a:schemeClr val="tx2">
                  <a:lumMod val="60000"/>
                  <a:lumOff val="40000"/>
                </a:schemeClr>
              </a:solidFill>
              <a:latin typeface="HGPｺﾞｼｯｸE" pitchFamily="50" charset="-128"/>
              <a:ea typeface="HGPｺﾞｼｯｸE" pitchFamily="50" charset="-128"/>
              <a:cs typeface="+mj-cs"/>
            </a:endParaRPr>
          </a:p>
        </p:txBody>
      </p:sp>
      <p:sp>
        <p:nvSpPr>
          <p:cNvPr id="13" name="タイトル 1"/>
          <p:cNvSpPr txBox="1">
            <a:spLocks/>
          </p:cNvSpPr>
          <p:nvPr/>
        </p:nvSpPr>
        <p:spPr>
          <a:xfrm>
            <a:off x="6840760" y="4725144"/>
            <a:ext cx="2195736" cy="1440160"/>
          </a:xfrm>
          <a:prstGeom prst="rect">
            <a:avLst/>
          </a:prstGeom>
        </p:spPr>
        <p:txBody>
          <a:bodyPr vert="horz" lIns="91440" tIns="45720" rIns="91440" bIns="45720" rtlCol="0" anchor="t" anchorCtr="0">
            <a:noAutofit/>
          </a:bodyPr>
          <a:lstStyle/>
          <a:p>
            <a:pPr lvl="0" algn="ctr">
              <a:lnSpc>
                <a:spcPct val="150000"/>
              </a:lnSpc>
              <a:spcBef>
                <a:spcPct val="0"/>
              </a:spcBef>
              <a:defRPr/>
            </a:pPr>
            <a:r>
              <a:rPr lang="ja-JP" altLang="en-US" dirty="0" smtClean="0">
                <a:solidFill>
                  <a:schemeClr val="tx2">
                    <a:lumMod val="60000"/>
                    <a:lumOff val="40000"/>
                  </a:schemeClr>
                </a:solidFill>
                <a:latin typeface="HGPｺﾞｼｯｸE" pitchFamily="50" charset="-128"/>
                <a:ea typeface="HGPｺﾞｼｯｸE" pitchFamily="50" charset="-128"/>
                <a:cs typeface="+mj-cs"/>
              </a:rPr>
              <a:t>約 　　のロボットが</a:t>
            </a:r>
            <a:endParaRPr lang="en-US" altLang="ja-JP" dirty="0" smtClean="0">
              <a:solidFill>
                <a:schemeClr val="tx2">
                  <a:lumMod val="60000"/>
                  <a:lumOff val="40000"/>
                </a:schemeClr>
              </a:solidFill>
              <a:latin typeface="HGPｺﾞｼｯｸE" pitchFamily="50" charset="-128"/>
              <a:ea typeface="HGPｺﾞｼｯｸE" pitchFamily="50" charset="-128"/>
              <a:cs typeface="+mj-cs"/>
            </a:endParaRPr>
          </a:p>
          <a:p>
            <a:pPr lvl="0" algn="ctr">
              <a:lnSpc>
                <a:spcPct val="150000"/>
              </a:lnSpc>
              <a:spcBef>
                <a:spcPct val="0"/>
              </a:spcBef>
              <a:defRPr/>
            </a:pPr>
            <a:r>
              <a:rPr lang="ja-JP" altLang="en-US" dirty="0" smtClean="0">
                <a:solidFill>
                  <a:schemeClr val="tx2">
                    <a:lumMod val="60000"/>
                    <a:lumOff val="40000"/>
                  </a:schemeClr>
                </a:solidFill>
                <a:latin typeface="HGPｺﾞｼｯｸE" pitchFamily="50" charset="-128"/>
                <a:ea typeface="HGPｺﾞｼｯｸE" pitchFamily="50" charset="-128"/>
                <a:cs typeface="+mj-cs"/>
              </a:rPr>
              <a:t>日本で動いている！</a:t>
            </a:r>
            <a:endParaRPr lang="en-US" altLang="ja-JP" dirty="0" smtClean="0">
              <a:solidFill>
                <a:schemeClr val="tx2">
                  <a:lumMod val="60000"/>
                  <a:lumOff val="40000"/>
                </a:schemeClr>
              </a:solidFill>
              <a:latin typeface="HGPｺﾞｼｯｸE" pitchFamily="50" charset="-128"/>
              <a:ea typeface="HGPｺﾞｼｯｸE" pitchFamily="50" charset="-128"/>
              <a:cs typeface="+mj-cs"/>
            </a:endParaRPr>
          </a:p>
        </p:txBody>
      </p:sp>
      <p:cxnSp>
        <p:nvCxnSpPr>
          <p:cNvPr id="21" name="直線コネクタ 20"/>
          <p:cNvCxnSpPr/>
          <p:nvPr/>
        </p:nvCxnSpPr>
        <p:spPr>
          <a:xfrm flipH="1">
            <a:off x="7308304" y="5013176"/>
            <a:ext cx="288032" cy="0"/>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23528" y="1085835"/>
            <a:ext cx="1512168" cy="830997"/>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その２</a:t>
            </a:r>
            <a:endParaRPr kumimoji="1" lang="ja-JP" altLang="en-US" sz="2400" dirty="0">
              <a:solidFill>
                <a:schemeClr val="bg1"/>
              </a:solidFill>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836712"/>
            <a:ext cx="7236296" cy="504056"/>
          </a:xfrm>
        </p:spPr>
        <p:txBody>
          <a:bodyPr anchor="t" anchorCtr="0">
            <a:noAutofit/>
          </a:bodyPr>
          <a:lstStyle/>
          <a:p>
            <a:pPr lvl="0" algn="l"/>
            <a:r>
              <a:rPr lang="ja-JP" altLang="en-US" sz="2400" dirty="0" smtClean="0">
                <a:solidFill>
                  <a:prstClr val="black"/>
                </a:solidFill>
                <a:latin typeface="HGPｺﾞｼｯｸE" pitchFamily="50" charset="-128"/>
                <a:ea typeface="HGPｺﾞｼｯｸE" pitchFamily="50" charset="-128"/>
              </a:rPr>
              <a:t>ロボット大国ニッポン</a:t>
            </a:r>
            <a:r>
              <a:rPr lang="en-US" altLang="ja-JP" sz="2400" dirty="0" smtClean="0">
                <a:solidFill>
                  <a:prstClr val="black"/>
                </a:solidFill>
                <a:latin typeface="HGPｺﾞｼｯｸE" pitchFamily="50" charset="-128"/>
                <a:ea typeface="HGPｺﾞｼｯｸE" pitchFamily="50" charset="-128"/>
              </a:rPr>
              <a:t/>
            </a:r>
            <a:br>
              <a:rPr lang="en-US" altLang="ja-JP" sz="2400" dirty="0" smtClean="0">
                <a:solidFill>
                  <a:prstClr val="black"/>
                </a:solidFill>
                <a:latin typeface="HGPｺﾞｼｯｸE" pitchFamily="50" charset="-128"/>
                <a:ea typeface="HGPｺﾞｼｯｸE" pitchFamily="50" charset="-128"/>
              </a:rPr>
            </a:br>
            <a:r>
              <a:rPr kumimoji="1" lang="ja-JP" altLang="en-US" sz="4800" dirty="0" smtClean="0">
                <a:solidFill>
                  <a:schemeClr val="tx2">
                    <a:lumMod val="60000"/>
                    <a:lumOff val="40000"/>
                  </a:schemeClr>
                </a:solidFill>
                <a:latin typeface="HGPｺﾞｼｯｸE" pitchFamily="50" charset="-128"/>
                <a:ea typeface="HGPｺﾞｼｯｸE" pitchFamily="50" charset="-128"/>
              </a:rPr>
              <a:t>日本のロボット市場予測</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14" name="円/楕円 13"/>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323528" y="1085835"/>
            <a:ext cx="1512168" cy="830997"/>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その２</a:t>
            </a:r>
            <a:endParaRPr kumimoji="1" lang="ja-JP" altLang="en-US" sz="2400" dirty="0">
              <a:solidFill>
                <a:schemeClr val="bg1"/>
              </a:solidFill>
              <a:latin typeface="HGPｺﾞｼｯｸE" pitchFamily="50" charset="-128"/>
              <a:ea typeface="HGPｺﾞｼｯｸE" pitchFamily="50" charset="-128"/>
            </a:endParaRPr>
          </a:p>
        </p:txBody>
      </p:sp>
      <p:graphicFrame>
        <p:nvGraphicFramePr>
          <p:cNvPr id="45" name="グラフ 44"/>
          <p:cNvGraphicFramePr/>
          <p:nvPr/>
        </p:nvGraphicFramePr>
        <p:xfrm>
          <a:off x="1187624" y="2420888"/>
          <a:ext cx="7632848"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46" name="テキスト ボックス 5"/>
          <p:cNvSpPr txBox="1"/>
          <p:nvPr/>
        </p:nvSpPr>
        <p:spPr>
          <a:xfrm>
            <a:off x="682385" y="2420888"/>
            <a:ext cx="505239" cy="3561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smtClean="0">
                <a:latin typeface="HGPｺﾞｼｯｸM" pitchFamily="50" charset="-128"/>
                <a:ea typeface="HGPｺﾞｼｯｸM" pitchFamily="50" charset="-128"/>
              </a:rPr>
              <a:t>（</a:t>
            </a:r>
            <a:r>
              <a:rPr lang="ja-JP" altLang="en-US" sz="800" dirty="0" smtClean="0">
                <a:latin typeface="HGPｺﾞｼｯｸM" pitchFamily="50" charset="-128"/>
                <a:ea typeface="HGPｺﾞｼｯｸM" pitchFamily="50" charset="-128"/>
              </a:rPr>
              <a:t>億円</a:t>
            </a:r>
            <a:r>
              <a:rPr kumimoji="1" lang="ja-JP" altLang="en-US" sz="800" dirty="0" smtClean="0">
                <a:latin typeface="HGPｺﾞｼｯｸM" pitchFamily="50" charset="-128"/>
                <a:ea typeface="HGPｺﾞｼｯｸM" pitchFamily="50" charset="-128"/>
              </a:rPr>
              <a:t>）</a:t>
            </a:r>
            <a:endParaRPr kumimoji="1" lang="ja-JP" altLang="en-US" sz="800" dirty="0">
              <a:latin typeface="HGPｺﾞｼｯｸM" pitchFamily="50" charset="-128"/>
              <a:ea typeface="HGPｺﾞｼｯｸM" pitchFamily="50" charset="-128"/>
            </a:endParaRPr>
          </a:p>
        </p:txBody>
      </p:sp>
      <p:sp>
        <p:nvSpPr>
          <p:cNvPr id="47" name="テキスト ボックス 6"/>
          <p:cNvSpPr txBox="1"/>
          <p:nvPr/>
        </p:nvSpPr>
        <p:spPr>
          <a:xfrm>
            <a:off x="6876256" y="6309320"/>
            <a:ext cx="505238" cy="3561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a:latin typeface="HGPｺﾞｼｯｸM" pitchFamily="50" charset="-128"/>
                <a:ea typeface="HGPｺﾞｼｯｸM" pitchFamily="50" charset="-128"/>
              </a:rPr>
              <a:t>（年）</a:t>
            </a:r>
          </a:p>
        </p:txBody>
      </p:sp>
      <p:pic>
        <p:nvPicPr>
          <p:cNvPr id="3077" name="Picture 5" descr="C:\Users\iwasaki\Desktop\ss\0067_1.png"/>
          <p:cNvPicPr>
            <a:picLocks noChangeAspect="1" noChangeArrowheads="1"/>
          </p:cNvPicPr>
          <p:nvPr/>
        </p:nvPicPr>
        <p:blipFill>
          <a:blip r:embed="rId4" cstate="print"/>
          <a:srcRect/>
          <a:stretch>
            <a:fillRect/>
          </a:stretch>
        </p:blipFill>
        <p:spPr bwMode="auto">
          <a:xfrm rot="1086453">
            <a:off x="3702234" y="2154935"/>
            <a:ext cx="2245680" cy="3439200"/>
          </a:xfrm>
          <a:prstGeom prst="rect">
            <a:avLst/>
          </a:prstGeom>
          <a:noFill/>
        </p:spPr>
      </p:pic>
      <p:sp>
        <p:nvSpPr>
          <p:cNvPr id="49" name="タイトル 1"/>
          <p:cNvSpPr txBox="1">
            <a:spLocks/>
          </p:cNvSpPr>
          <p:nvPr/>
        </p:nvSpPr>
        <p:spPr>
          <a:xfrm>
            <a:off x="3059832" y="5229200"/>
            <a:ext cx="1656184" cy="504056"/>
          </a:xfrm>
          <a:prstGeom prst="rect">
            <a:avLst/>
          </a:prstGeom>
        </p:spPr>
        <p:txBody>
          <a:bodyPr vert="horz" lIns="91440" tIns="45720" rIns="91440" bIns="45720" rtlCol="0" anchor="t" anchorCtr="0">
            <a:noAutofit/>
          </a:bodyPr>
          <a:lstStyle/>
          <a:p>
            <a:pPr>
              <a:spcBef>
                <a:spcPct val="0"/>
              </a:spcBef>
              <a:defRPr/>
            </a:pPr>
            <a:r>
              <a:rPr lang="en-US" altLang="ja-JP" sz="1400" dirty="0" smtClean="0">
                <a:latin typeface="HGP創英角ｺﾞｼｯｸUB" pitchFamily="50" charset="-128"/>
                <a:ea typeface="HGP創英角ｺﾞｼｯｸUB" pitchFamily="50" charset="-128"/>
              </a:rPr>
              <a:t>1.6</a:t>
            </a:r>
            <a:r>
              <a:rPr lang="ja-JP" altLang="en-US" sz="1400" dirty="0" smtClean="0">
                <a:latin typeface="HGP創英角ｺﾞｼｯｸUB" pitchFamily="50" charset="-128"/>
                <a:ea typeface="HGP創英角ｺﾞｼｯｸUB" pitchFamily="50" charset="-128"/>
              </a:rPr>
              <a:t>兆円</a:t>
            </a:r>
            <a:endParaRPr kumimoji="1" lang="ja-JP" altLang="en-US" sz="1400" b="0" i="0" u="none" strike="noStrike" kern="1200" cap="none" spc="0" normalizeH="0" baseline="0" noProof="0" dirty="0">
              <a:ln>
                <a:noFill/>
              </a:ln>
              <a:effectLst/>
              <a:uLnTx/>
              <a:uFillTx/>
              <a:latin typeface="HGP創英角ｺﾞｼｯｸUB" pitchFamily="50" charset="-128"/>
              <a:ea typeface="HGP創英角ｺﾞｼｯｸUB" pitchFamily="50" charset="-128"/>
              <a:cs typeface="+mj-cs"/>
            </a:endParaRPr>
          </a:p>
        </p:txBody>
      </p:sp>
      <p:sp>
        <p:nvSpPr>
          <p:cNvPr id="52" name="タイトル 1"/>
          <p:cNvSpPr txBox="1">
            <a:spLocks/>
          </p:cNvSpPr>
          <p:nvPr/>
        </p:nvSpPr>
        <p:spPr>
          <a:xfrm>
            <a:off x="1979712" y="5517232"/>
            <a:ext cx="864096" cy="504056"/>
          </a:xfrm>
          <a:prstGeom prst="rect">
            <a:avLst/>
          </a:prstGeom>
        </p:spPr>
        <p:txBody>
          <a:bodyPr vert="horz" lIns="91440" tIns="45720" rIns="91440" bIns="45720" rtlCol="0" anchor="t" anchorCtr="0">
            <a:noAutofit/>
          </a:bodyPr>
          <a:lstStyle/>
          <a:p>
            <a:pPr>
              <a:spcBef>
                <a:spcPct val="0"/>
              </a:spcBef>
              <a:defRPr/>
            </a:pPr>
            <a:r>
              <a:rPr lang="en-US" altLang="ja-JP" sz="1400" dirty="0" smtClean="0">
                <a:latin typeface="HGP創英角ｺﾞｼｯｸUB" pitchFamily="50" charset="-128"/>
                <a:ea typeface="HGP創英角ｺﾞｼｯｸUB" pitchFamily="50" charset="-128"/>
              </a:rPr>
              <a:t>0.9</a:t>
            </a:r>
            <a:r>
              <a:rPr lang="ja-JP" altLang="en-US" sz="1400" dirty="0" smtClean="0">
                <a:latin typeface="HGP創英角ｺﾞｼｯｸUB" pitchFamily="50" charset="-128"/>
                <a:ea typeface="HGP創英角ｺﾞｼｯｸUB" pitchFamily="50" charset="-128"/>
              </a:rPr>
              <a:t>兆円</a:t>
            </a:r>
            <a:endParaRPr kumimoji="1" lang="ja-JP" altLang="en-US" sz="1400" b="0" i="0" u="none" strike="noStrike" kern="1200" cap="none" spc="0" normalizeH="0" baseline="0" noProof="0" dirty="0">
              <a:ln>
                <a:noFill/>
              </a:ln>
              <a:effectLst/>
              <a:uLnTx/>
              <a:uFillTx/>
              <a:latin typeface="HGP創英角ｺﾞｼｯｸUB" pitchFamily="50" charset="-128"/>
              <a:ea typeface="HGP創英角ｺﾞｼｯｸUB" pitchFamily="50" charset="-128"/>
              <a:cs typeface="+mj-cs"/>
            </a:endParaRPr>
          </a:p>
        </p:txBody>
      </p:sp>
      <p:sp>
        <p:nvSpPr>
          <p:cNvPr id="53" name="タイトル 1"/>
          <p:cNvSpPr txBox="1">
            <a:spLocks/>
          </p:cNvSpPr>
          <p:nvPr/>
        </p:nvSpPr>
        <p:spPr>
          <a:xfrm>
            <a:off x="3995936" y="4797152"/>
            <a:ext cx="864096" cy="504056"/>
          </a:xfrm>
          <a:prstGeom prst="rect">
            <a:avLst/>
          </a:prstGeom>
        </p:spPr>
        <p:txBody>
          <a:bodyPr vert="horz" lIns="91440" tIns="45720" rIns="91440" bIns="45720" rtlCol="0" anchor="t" anchorCtr="0">
            <a:noAutofit/>
          </a:bodyPr>
          <a:lstStyle/>
          <a:p>
            <a:pPr>
              <a:spcBef>
                <a:spcPct val="0"/>
              </a:spcBef>
              <a:defRPr/>
            </a:pPr>
            <a:r>
              <a:rPr lang="en-US" altLang="ja-JP" sz="1400" dirty="0" smtClean="0">
                <a:latin typeface="HGP創英角ｺﾞｼｯｸUB" pitchFamily="50" charset="-128"/>
                <a:ea typeface="HGP創英角ｺﾞｼｯｸUB" pitchFamily="50" charset="-128"/>
              </a:rPr>
              <a:t>2.9</a:t>
            </a:r>
            <a:r>
              <a:rPr lang="ja-JP" altLang="en-US" sz="1400" dirty="0" smtClean="0">
                <a:latin typeface="HGP創英角ｺﾞｼｯｸUB" pitchFamily="50" charset="-128"/>
                <a:ea typeface="HGP創英角ｺﾞｼｯｸUB" pitchFamily="50" charset="-128"/>
              </a:rPr>
              <a:t>兆円</a:t>
            </a:r>
            <a:endParaRPr kumimoji="1" lang="ja-JP" altLang="en-US" sz="1400" b="0" i="0" u="none" strike="noStrike" kern="1200" cap="none" spc="0" normalizeH="0" baseline="0" noProof="0" dirty="0">
              <a:ln>
                <a:noFill/>
              </a:ln>
              <a:effectLst/>
              <a:uLnTx/>
              <a:uFillTx/>
              <a:latin typeface="HGP創英角ｺﾞｼｯｸUB" pitchFamily="50" charset="-128"/>
              <a:ea typeface="HGP創英角ｺﾞｼｯｸUB" pitchFamily="50" charset="-128"/>
              <a:cs typeface="+mj-cs"/>
            </a:endParaRPr>
          </a:p>
        </p:txBody>
      </p:sp>
      <p:sp>
        <p:nvSpPr>
          <p:cNvPr id="54" name="タイトル 1"/>
          <p:cNvSpPr txBox="1">
            <a:spLocks/>
          </p:cNvSpPr>
          <p:nvPr/>
        </p:nvSpPr>
        <p:spPr>
          <a:xfrm>
            <a:off x="5004048" y="3933056"/>
            <a:ext cx="864096" cy="504056"/>
          </a:xfrm>
          <a:prstGeom prst="rect">
            <a:avLst/>
          </a:prstGeom>
        </p:spPr>
        <p:txBody>
          <a:bodyPr vert="horz" lIns="91440" tIns="45720" rIns="91440" bIns="45720" rtlCol="0" anchor="t" anchorCtr="0">
            <a:noAutofit/>
          </a:bodyPr>
          <a:lstStyle/>
          <a:p>
            <a:pPr>
              <a:spcBef>
                <a:spcPct val="0"/>
              </a:spcBef>
              <a:defRPr/>
            </a:pPr>
            <a:r>
              <a:rPr lang="en-US" altLang="ja-JP" sz="1400" dirty="0" smtClean="0">
                <a:latin typeface="HGP創英角ｺﾞｼｯｸUB" pitchFamily="50" charset="-128"/>
                <a:ea typeface="HGP創英角ｺﾞｼｯｸUB" pitchFamily="50" charset="-128"/>
              </a:rPr>
              <a:t>5.3</a:t>
            </a:r>
            <a:r>
              <a:rPr lang="ja-JP" altLang="en-US" sz="1400" dirty="0" smtClean="0">
                <a:latin typeface="HGP創英角ｺﾞｼｯｸUB" pitchFamily="50" charset="-128"/>
                <a:ea typeface="HGP創英角ｺﾞｼｯｸUB" pitchFamily="50" charset="-128"/>
              </a:rPr>
              <a:t>兆円</a:t>
            </a:r>
            <a:endParaRPr kumimoji="1" lang="ja-JP" altLang="en-US" sz="1400" b="0" i="0" u="none" strike="noStrike" kern="1200" cap="none" spc="0" normalizeH="0" baseline="0" noProof="0" dirty="0">
              <a:ln>
                <a:noFill/>
              </a:ln>
              <a:effectLst/>
              <a:uLnTx/>
              <a:uFillTx/>
              <a:latin typeface="HGP創英角ｺﾞｼｯｸUB" pitchFamily="50" charset="-128"/>
              <a:ea typeface="HGP創英角ｺﾞｼｯｸUB" pitchFamily="50" charset="-128"/>
              <a:cs typeface="+mj-cs"/>
            </a:endParaRPr>
          </a:p>
        </p:txBody>
      </p:sp>
      <p:pic>
        <p:nvPicPr>
          <p:cNvPr id="55" name="Picture 7" descr="C:\Users\iwasaki\Desktop\ss\00265_1.png"/>
          <p:cNvPicPr>
            <a:picLocks noChangeAspect="1" noChangeArrowheads="1"/>
          </p:cNvPicPr>
          <p:nvPr/>
        </p:nvPicPr>
        <p:blipFill>
          <a:blip r:embed="rId5" cstate="print"/>
          <a:srcRect/>
          <a:stretch>
            <a:fillRect/>
          </a:stretch>
        </p:blipFill>
        <p:spPr bwMode="auto">
          <a:xfrm flipH="1">
            <a:off x="2123728" y="2492896"/>
            <a:ext cx="2520280" cy="1512168"/>
          </a:xfrm>
          <a:prstGeom prst="rect">
            <a:avLst/>
          </a:prstGeom>
          <a:noFill/>
        </p:spPr>
      </p:pic>
      <p:sp>
        <p:nvSpPr>
          <p:cNvPr id="56" name="テキスト ボックス 55"/>
          <p:cNvSpPr txBox="1"/>
          <p:nvPr/>
        </p:nvSpPr>
        <p:spPr>
          <a:xfrm>
            <a:off x="2267744" y="2636912"/>
            <a:ext cx="2088232" cy="1015663"/>
          </a:xfrm>
          <a:prstGeom prst="rect">
            <a:avLst/>
          </a:prstGeom>
          <a:noFill/>
        </p:spPr>
        <p:txBody>
          <a:bodyPr wrap="square" rtlCol="0">
            <a:spAutoFit/>
          </a:bodyPr>
          <a:lstStyle/>
          <a:p>
            <a:pPr algn="ctr"/>
            <a:r>
              <a:rPr kumimoji="1" lang="ja-JP" altLang="en-US" sz="2000" dirty="0" smtClean="0">
                <a:latin typeface="HGPｺﾞｼｯｸM" pitchFamily="50" charset="-128"/>
                <a:ea typeface="HGPｺﾞｼｯｸM" pitchFamily="50" charset="-128"/>
              </a:rPr>
              <a:t>国内ロボット市場</a:t>
            </a:r>
            <a:r>
              <a:rPr kumimoji="1" lang="ja-JP" altLang="en-US" sz="1400" dirty="0" smtClean="0">
                <a:latin typeface="HGPｺﾞｼｯｸM" pitchFamily="50" charset="-128"/>
                <a:ea typeface="HGPｺﾞｼｯｸM" pitchFamily="50" charset="-128"/>
              </a:rPr>
              <a:t>は</a:t>
            </a:r>
            <a:endParaRPr kumimoji="1" lang="en-US" altLang="ja-JP" sz="1400" dirty="0" smtClean="0">
              <a:latin typeface="HGPｺﾞｼｯｸM" pitchFamily="50" charset="-128"/>
              <a:ea typeface="HGPｺﾞｼｯｸM" pitchFamily="50" charset="-128"/>
            </a:endParaRPr>
          </a:p>
          <a:p>
            <a:pPr algn="ctr"/>
            <a:r>
              <a:rPr lang="ja-JP" altLang="en-US" sz="2000" dirty="0" smtClean="0">
                <a:latin typeface="HGPｺﾞｼｯｸM" pitchFamily="50" charset="-128"/>
                <a:ea typeface="HGPｺﾞｼｯｸM" pitchFamily="50" charset="-128"/>
              </a:rPr>
              <a:t>ここ</a:t>
            </a:r>
            <a:r>
              <a:rPr lang="en-US" altLang="ja-JP" sz="2000" dirty="0" smtClean="0">
                <a:latin typeface="HGPｺﾞｼｯｸM" pitchFamily="50" charset="-128"/>
                <a:ea typeface="HGPｺﾞｼｯｸM" pitchFamily="50" charset="-128"/>
              </a:rPr>
              <a:t>20</a:t>
            </a:r>
            <a:r>
              <a:rPr lang="ja-JP" altLang="en-US" sz="2000" dirty="0" smtClean="0">
                <a:latin typeface="HGPｺﾞｼｯｸM" pitchFamily="50" charset="-128"/>
                <a:ea typeface="HGPｺﾞｼｯｸM" pitchFamily="50" charset="-128"/>
              </a:rPr>
              <a:t>年で</a:t>
            </a:r>
            <a:endParaRPr lang="en-US" altLang="ja-JP" sz="2000" dirty="0" smtClean="0">
              <a:latin typeface="HGPｺﾞｼｯｸM" pitchFamily="50" charset="-128"/>
              <a:ea typeface="HGPｺﾞｼｯｸM" pitchFamily="50" charset="-128"/>
            </a:endParaRPr>
          </a:p>
          <a:p>
            <a:pPr algn="ctr"/>
            <a:r>
              <a:rPr lang="ja-JP" altLang="en-US" sz="2000" dirty="0" smtClean="0">
                <a:solidFill>
                  <a:srgbClr val="FF0000"/>
                </a:solidFill>
                <a:latin typeface="HGPｺﾞｼｯｸM" pitchFamily="50" charset="-128"/>
                <a:ea typeface="HGPｺﾞｼｯｸM" pitchFamily="50" charset="-128"/>
              </a:rPr>
              <a:t>約６倍</a:t>
            </a:r>
            <a:r>
              <a:rPr lang="ja-JP" altLang="en-US" sz="2000" dirty="0" smtClean="0">
                <a:latin typeface="HGPｺﾞｼｯｸM" pitchFamily="50" charset="-128"/>
                <a:ea typeface="HGPｺﾞｼｯｸM" pitchFamily="50" charset="-128"/>
              </a:rPr>
              <a:t>に拡大</a:t>
            </a:r>
            <a:endParaRPr kumimoji="1" lang="ja-JP" altLang="en-US" sz="2000" dirty="0">
              <a:latin typeface="HGPｺﾞｼｯｸM" pitchFamily="50" charset="-128"/>
              <a:ea typeface="HGPｺﾞｼｯｸM" pitchFamily="50" charset="-128"/>
            </a:endParaRPr>
          </a:p>
        </p:txBody>
      </p:sp>
      <p:sp>
        <p:nvSpPr>
          <p:cNvPr id="48" name="タイトル 1"/>
          <p:cNvSpPr txBox="1">
            <a:spLocks/>
          </p:cNvSpPr>
          <p:nvPr/>
        </p:nvSpPr>
        <p:spPr>
          <a:xfrm>
            <a:off x="5580112" y="2060848"/>
            <a:ext cx="1656184" cy="504056"/>
          </a:xfrm>
          <a:prstGeom prst="rect">
            <a:avLst/>
          </a:prstGeom>
        </p:spPr>
        <p:txBody>
          <a:bodyPr vert="horz" lIns="91440" tIns="45720" rIns="91440" bIns="45720" rtlCol="0" anchor="t" anchorCtr="0">
            <a:noAutofit/>
          </a:bodyPr>
          <a:lstStyle/>
          <a:p>
            <a:pPr>
              <a:spcBef>
                <a:spcPct val="0"/>
              </a:spcBef>
              <a:defRPr/>
            </a:pPr>
            <a:r>
              <a:rPr lang="en-US" altLang="ja-JP" sz="3200" dirty="0" smtClean="0">
                <a:latin typeface="HGP創英角ｺﾞｼｯｸUB" pitchFamily="50" charset="-128"/>
                <a:ea typeface="HGP創英角ｺﾞｼｯｸUB" pitchFamily="50" charset="-128"/>
              </a:rPr>
              <a:t>9.7</a:t>
            </a:r>
            <a:r>
              <a:rPr lang="ja-JP" altLang="en-US" sz="3200" dirty="0" smtClean="0">
                <a:latin typeface="HGP創英角ｺﾞｼｯｸUB" pitchFamily="50" charset="-128"/>
                <a:ea typeface="HGP創英角ｺﾞｼｯｸUB" pitchFamily="50" charset="-128"/>
              </a:rPr>
              <a:t>兆円</a:t>
            </a:r>
            <a:endParaRPr kumimoji="1" lang="ja-JP" altLang="en-US" sz="3200" b="0" i="0" u="none" strike="noStrike" kern="1200" cap="none" spc="0" normalizeH="0" baseline="0" noProof="0" dirty="0">
              <a:ln>
                <a:noFill/>
              </a:ln>
              <a:effectLst/>
              <a:uLnTx/>
              <a:uFillTx/>
              <a:latin typeface="HGP創英角ｺﾞｼｯｸUB" pitchFamily="50" charset="-128"/>
              <a:ea typeface="HGP創英角ｺﾞｼｯｸUB" pitchFamily="50" charset="-128"/>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908720"/>
            <a:ext cx="7236296" cy="504056"/>
          </a:xfrm>
        </p:spPr>
        <p:txBody>
          <a:bodyPr anchor="t" anchorCtr="0">
            <a:noAutofit/>
          </a:bodyPr>
          <a:lstStyle/>
          <a:p>
            <a:pPr algn="l"/>
            <a:r>
              <a:rPr lang="ja-JP" altLang="en-US" sz="2400" dirty="0" smtClean="0">
                <a:solidFill>
                  <a:prstClr val="black"/>
                </a:solidFill>
                <a:latin typeface="HGPｺﾞｼｯｸE" pitchFamily="50" charset="-128"/>
                <a:ea typeface="HGPｺﾞｼｯｸE" pitchFamily="50" charset="-128"/>
              </a:rPr>
              <a:t>ロボット大国ニッポン</a:t>
            </a:r>
            <a:r>
              <a:rPr lang="en-US" altLang="ja-JP" sz="2400" dirty="0" smtClean="0">
                <a:solidFill>
                  <a:prstClr val="black"/>
                </a:solidFill>
                <a:latin typeface="HGPｺﾞｼｯｸE" pitchFamily="50" charset="-128"/>
                <a:ea typeface="HGPｺﾞｼｯｸE" pitchFamily="50" charset="-128"/>
              </a:rPr>
              <a:t/>
            </a:r>
            <a:br>
              <a:rPr lang="en-US" altLang="ja-JP" sz="2400" dirty="0" smtClean="0">
                <a:solidFill>
                  <a:prstClr val="black"/>
                </a:solidFill>
                <a:latin typeface="HGPｺﾞｼｯｸE" pitchFamily="50" charset="-128"/>
                <a:ea typeface="HGPｺﾞｼｯｸE" pitchFamily="50" charset="-128"/>
              </a:rPr>
            </a:br>
            <a:r>
              <a:rPr lang="ja-JP" altLang="en-US" sz="4800" dirty="0" smtClean="0">
                <a:solidFill>
                  <a:schemeClr val="tx2">
                    <a:lumMod val="60000"/>
                    <a:lumOff val="40000"/>
                  </a:schemeClr>
                </a:solidFill>
                <a:latin typeface="HGPｺﾞｼｯｸE" pitchFamily="50" charset="-128"/>
                <a:ea typeface="HGPｺﾞｼｯｸE" pitchFamily="50" charset="-128"/>
              </a:rPr>
              <a:t>ロボットの歴史</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20" name="円/楕円 19"/>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323528" y="1085835"/>
            <a:ext cx="1512168" cy="830997"/>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その２</a:t>
            </a:r>
            <a:endParaRPr kumimoji="1" lang="ja-JP" altLang="en-US" sz="2400" dirty="0">
              <a:solidFill>
                <a:schemeClr val="bg1"/>
              </a:solidFill>
              <a:latin typeface="HGPｺﾞｼｯｸE" pitchFamily="50" charset="-128"/>
              <a:ea typeface="HGPｺﾞｼｯｸE" pitchFamily="50" charset="-128"/>
            </a:endParaRPr>
          </a:p>
        </p:txBody>
      </p:sp>
      <p:grpSp>
        <p:nvGrpSpPr>
          <p:cNvPr id="29" name="グループ化 28"/>
          <p:cNvGrpSpPr/>
          <p:nvPr/>
        </p:nvGrpSpPr>
        <p:grpSpPr>
          <a:xfrm>
            <a:off x="6948264" y="2276872"/>
            <a:ext cx="1684988" cy="2376264"/>
            <a:chOff x="3851921" y="2492896"/>
            <a:chExt cx="1684988" cy="2376264"/>
          </a:xfrm>
        </p:grpSpPr>
        <p:grpSp>
          <p:nvGrpSpPr>
            <p:cNvPr id="30" name="グループ化 29"/>
            <p:cNvGrpSpPr/>
            <p:nvPr/>
          </p:nvGrpSpPr>
          <p:grpSpPr>
            <a:xfrm>
              <a:off x="3851921" y="2492896"/>
              <a:ext cx="1684988" cy="2376264"/>
              <a:chOff x="4866579" y="2420888"/>
              <a:chExt cx="2297711" cy="3240360"/>
            </a:xfrm>
          </p:grpSpPr>
          <p:sp>
            <p:nvSpPr>
              <p:cNvPr id="32" name="円/楕円 31"/>
              <p:cNvSpPr/>
              <p:nvPr/>
            </p:nvSpPr>
            <p:spPr>
              <a:xfrm>
                <a:off x="4932040" y="2420888"/>
                <a:ext cx="2016224" cy="1944216"/>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角丸四角形 32"/>
              <p:cNvSpPr/>
              <p:nvPr/>
            </p:nvSpPr>
            <p:spPr>
              <a:xfrm>
                <a:off x="5292080" y="3645024"/>
                <a:ext cx="1368152" cy="1728192"/>
              </a:xfrm>
              <a:prstGeom prst="roundRect">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円/楕円 33"/>
              <p:cNvSpPr/>
              <p:nvPr/>
            </p:nvSpPr>
            <p:spPr>
              <a:xfrm>
                <a:off x="6732242" y="4437112"/>
                <a:ext cx="432048" cy="421760"/>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楕円 34"/>
              <p:cNvSpPr/>
              <p:nvPr/>
            </p:nvSpPr>
            <p:spPr>
              <a:xfrm>
                <a:off x="5076056" y="5229200"/>
                <a:ext cx="792088" cy="43204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円/楕円 35"/>
              <p:cNvSpPr/>
              <p:nvPr/>
            </p:nvSpPr>
            <p:spPr>
              <a:xfrm>
                <a:off x="6084168" y="5229200"/>
                <a:ext cx="792088" cy="43204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角丸四角形 36"/>
              <p:cNvSpPr/>
              <p:nvPr/>
            </p:nvSpPr>
            <p:spPr>
              <a:xfrm rot="19014776">
                <a:off x="6618305" y="4027473"/>
                <a:ext cx="277576" cy="781245"/>
              </a:xfrm>
              <a:prstGeom prst="roundRect">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楕円 37"/>
              <p:cNvSpPr/>
              <p:nvPr/>
            </p:nvSpPr>
            <p:spPr>
              <a:xfrm>
                <a:off x="4866579" y="4482935"/>
                <a:ext cx="432048" cy="421760"/>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角丸四角形 38"/>
              <p:cNvSpPr/>
              <p:nvPr/>
            </p:nvSpPr>
            <p:spPr>
              <a:xfrm rot="1800000">
                <a:off x="5141488" y="4009032"/>
                <a:ext cx="277576" cy="781245"/>
              </a:xfrm>
              <a:prstGeom prst="roundRect">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1" name="円/楕円 30"/>
            <p:cNvSpPr/>
            <p:nvPr/>
          </p:nvSpPr>
          <p:spPr>
            <a:xfrm>
              <a:off x="4480790" y="4499519"/>
              <a:ext cx="316835" cy="211223"/>
            </a:xfrm>
            <a:prstGeom prst="ellipse">
              <a:avLst/>
            </a:prstGeom>
            <a:solidFill>
              <a:schemeClr val="bg1"/>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0" name="タイトル 1"/>
          <p:cNvSpPr txBox="1">
            <a:spLocks/>
          </p:cNvSpPr>
          <p:nvPr/>
        </p:nvSpPr>
        <p:spPr>
          <a:xfrm>
            <a:off x="539552" y="2348880"/>
            <a:ext cx="8424936" cy="4032448"/>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１９２０年</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　「ロボット」という言葉が生まれる</a:t>
            </a:r>
            <a:endPar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endParaRPr>
          </a:p>
          <a:p>
            <a:pPr lvl="0">
              <a:spcBef>
                <a:spcPct val="0"/>
              </a:spcBef>
              <a:defRPr/>
            </a:pPr>
            <a:r>
              <a:rPr lang="ja-JP" altLang="en-US" sz="2000" dirty="0" smtClean="0">
                <a:latin typeface="HGPｺﾞｼｯｸE" pitchFamily="50" charset="-128"/>
                <a:ea typeface="HGPｺﾞｼｯｸE" pitchFamily="50" charset="-128"/>
              </a:rPr>
              <a:t>１９５０年　</a:t>
            </a:r>
            <a:r>
              <a:rPr lang="ja-JP" altLang="en-US" sz="2000" dirty="0" smtClean="0">
                <a:solidFill>
                  <a:srgbClr val="558ED5"/>
                </a:solidFill>
                <a:latin typeface="HGPｺﾞｼｯｸE" pitchFamily="50" charset="-128"/>
                <a:ea typeface="HGPｺﾞｼｯｸE" pitchFamily="50" charset="-128"/>
              </a:rPr>
              <a:t>「ロボット工学三原則」が発表される</a:t>
            </a:r>
            <a:endParaRPr lang="en-US" altLang="ja-JP" sz="2000" dirty="0" smtClean="0">
              <a:solidFill>
                <a:srgbClr val="558ED5"/>
              </a:solidFill>
              <a:latin typeface="HGPｺﾞｼｯｸE" pitchFamily="50" charset="-128"/>
              <a:ea typeface="HGPｺﾞｼｯｸE" pitchFamily="50" charset="-128"/>
            </a:endParaRPr>
          </a:p>
          <a:p>
            <a:pPr>
              <a:spcBef>
                <a:spcPct val="0"/>
              </a:spcBef>
              <a:defRPr/>
            </a:pPr>
            <a:r>
              <a:rPr lang="ja-JP" altLang="en-US" sz="2000" dirty="0" smtClean="0">
                <a:latin typeface="HGPｺﾞｼｯｸE" pitchFamily="50" charset="-128"/>
                <a:ea typeface="HGPｺﾞｼｯｸE" pitchFamily="50" charset="-128"/>
              </a:rPr>
              <a:t>１９５２年　</a:t>
            </a:r>
            <a:r>
              <a:rPr lang="en-US" altLang="ja-JP" sz="2000" dirty="0" smtClean="0">
                <a:solidFill>
                  <a:srgbClr val="558ED5"/>
                </a:solidFill>
                <a:latin typeface="HGPｺﾞｼｯｸE" pitchFamily="50" charset="-128"/>
                <a:ea typeface="HGPｺﾞｼｯｸE" pitchFamily="50" charset="-128"/>
              </a:rPr>
              <a:t>『</a:t>
            </a:r>
            <a:r>
              <a:rPr lang="ja-JP" altLang="en-US" sz="2000" dirty="0" smtClean="0">
                <a:solidFill>
                  <a:srgbClr val="558ED5"/>
                </a:solidFill>
                <a:latin typeface="HGPｺﾞｼｯｸE" pitchFamily="50" charset="-128"/>
                <a:ea typeface="HGPｺﾞｼｯｸE" pitchFamily="50" charset="-128"/>
              </a:rPr>
              <a:t>鉄腕アトム</a:t>
            </a:r>
            <a:r>
              <a:rPr lang="en-US" altLang="ja-JP" sz="2000" dirty="0" smtClean="0">
                <a:solidFill>
                  <a:srgbClr val="558ED5"/>
                </a:solidFill>
                <a:latin typeface="HGPｺﾞｼｯｸE" pitchFamily="50" charset="-128"/>
                <a:ea typeface="HGPｺﾞｼｯｸE" pitchFamily="50" charset="-128"/>
              </a:rPr>
              <a:t>』</a:t>
            </a:r>
            <a:r>
              <a:rPr lang="ja-JP" altLang="en-US" sz="2000" dirty="0" smtClean="0">
                <a:solidFill>
                  <a:srgbClr val="558ED5"/>
                </a:solidFill>
                <a:latin typeface="HGPｺﾞｼｯｸE" pitchFamily="50" charset="-128"/>
                <a:ea typeface="HGPｺﾞｼｯｸE" pitchFamily="50" charset="-128"/>
              </a:rPr>
              <a:t>連載開始</a:t>
            </a:r>
            <a:endParaRPr kumimoji="1" lang="en-US" altLang="ja-JP" sz="2000" b="0" i="0" u="none" strike="noStrike" kern="1200" cap="none" spc="0" normalizeH="0" baseline="0" noProof="0" dirty="0" smtClean="0">
              <a:ln>
                <a:noFill/>
              </a:ln>
              <a:solidFill>
                <a:srgbClr val="558ED5"/>
              </a:solidFill>
              <a:effectLst/>
              <a:uLnTx/>
              <a:uFillTx/>
              <a:latin typeface="HGPｺﾞｼｯｸE" pitchFamily="50" charset="-128"/>
              <a:ea typeface="HGPｺﾞｼｯｸE" pitchFamily="50" charset="-128"/>
              <a:cs typeface="+mj-cs"/>
            </a:endParaRPr>
          </a:p>
          <a:p>
            <a:pPr lvl="0">
              <a:spcBef>
                <a:spcPct val="0"/>
              </a:spcBef>
              <a:defRPr/>
            </a:pPr>
            <a:r>
              <a:rPr kumimoji="1" lang="ja-JP" altLang="en-US" sz="2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１９７０</a:t>
            </a:r>
            <a:r>
              <a:rPr lang="ja-JP" altLang="en-US" sz="2000" dirty="0" smtClean="0">
                <a:latin typeface="HGPｺﾞｼｯｸE" pitchFamily="50" charset="-128"/>
                <a:ea typeface="HGPｺﾞｼｯｸE" pitchFamily="50" charset="-128"/>
              </a:rPr>
              <a:t>年</a:t>
            </a:r>
            <a:r>
              <a:rPr lang="ja-JP" altLang="en-US" sz="2000" dirty="0" smtClean="0">
                <a:solidFill>
                  <a:schemeClr val="tx2">
                    <a:lumMod val="60000"/>
                    <a:lumOff val="40000"/>
                  </a:schemeClr>
                </a:solidFill>
                <a:latin typeface="HGPｺﾞｼｯｸE" pitchFamily="50" charset="-128"/>
                <a:ea typeface="HGPｺﾞｼｯｸE" pitchFamily="50" charset="-128"/>
              </a:rPr>
              <a:t>　</a:t>
            </a:r>
            <a:r>
              <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ド</a:t>
            </a:r>
            <a:r>
              <a:rPr kumimoji="1" lang="ja-JP" altLang="en-US" sz="2000" b="0" i="0" u="none" strike="noStrike" kern="1200" cap="none" spc="0" normalizeH="0" baseline="0" noProof="0" dirty="0" smtClean="0">
                <a:ln>
                  <a:noFill/>
                </a:ln>
                <a:solidFill>
                  <a:srgbClr val="558ED5"/>
                </a:solidFill>
                <a:effectLst/>
                <a:uLnTx/>
                <a:uFillTx/>
                <a:latin typeface="HGPｺﾞｼｯｸE" pitchFamily="50" charset="-128"/>
                <a:ea typeface="HGPｺﾞｼｯｸE" pitchFamily="50" charset="-128"/>
                <a:cs typeface="+mj-cs"/>
              </a:rPr>
              <a:t>ラえもん</a:t>
            </a:r>
            <a:r>
              <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連載開始</a:t>
            </a:r>
            <a:endParaRPr lang="en-US" altLang="ja-JP" sz="2000" dirty="0" smtClean="0">
              <a:solidFill>
                <a:schemeClr val="tx2">
                  <a:lumMod val="60000"/>
                  <a:lumOff val="40000"/>
                </a:schemeClr>
              </a:solidFill>
              <a:latin typeface="HGPｺﾞｼｯｸE" pitchFamily="50" charset="-128"/>
              <a:ea typeface="HGPｺﾞｼｯｸE" pitchFamily="50" charset="-128"/>
              <a:cs typeface="+mj-cs"/>
            </a:endParaRPr>
          </a:p>
          <a:p>
            <a:pPr marL="514350" lvl="0" indent="-514350">
              <a:spcBef>
                <a:spcPct val="0"/>
              </a:spcBef>
              <a:defRPr/>
            </a:pPr>
            <a:r>
              <a:rPr lang="ja-JP" altLang="en-US" sz="2000" dirty="0" smtClean="0">
                <a:latin typeface="HGPｺﾞｼｯｸE" pitchFamily="50" charset="-128"/>
                <a:ea typeface="HGPｺﾞｼｯｸE" pitchFamily="50" charset="-128"/>
                <a:cs typeface="+mj-cs"/>
              </a:rPr>
              <a:t>１９７７</a:t>
            </a:r>
            <a:r>
              <a:rPr lang="ja-JP" altLang="en-US" sz="2000" dirty="0" smtClean="0">
                <a:latin typeface="HGPｺﾞｼｯｸE" pitchFamily="50" charset="-128"/>
                <a:ea typeface="HGPｺﾞｼｯｸE" pitchFamily="50" charset="-128"/>
              </a:rPr>
              <a:t>年</a:t>
            </a:r>
            <a:r>
              <a:rPr lang="ja-JP" altLang="en-US" sz="2000" dirty="0" smtClean="0">
                <a:solidFill>
                  <a:schemeClr val="tx2">
                    <a:lumMod val="60000"/>
                    <a:lumOff val="40000"/>
                  </a:schemeClr>
                </a:solidFill>
                <a:latin typeface="HGPｺﾞｼｯｸE" pitchFamily="50" charset="-128"/>
                <a:ea typeface="HGPｺﾞｼｯｸE" pitchFamily="50" charset="-128"/>
              </a:rPr>
              <a:t>　</a:t>
            </a:r>
            <a:r>
              <a:rPr lang="en-US" altLang="ja-JP" sz="2000" dirty="0" smtClean="0">
                <a:solidFill>
                  <a:schemeClr val="tx2">
                    <a:lumMod val="60000"/>
                    <a:lumOff val="40000"/>
                  </a:schemeClr>
                </a:solidFill>
                <a:latin typeface="HGPｺﾞｼｯｸE" pitchFamily="50" charset="-128"/>
                <a:ea typeface="HGPｺﾞｼｯｸE" pitchFamily="50" charset="-128"/>
                <a:cs typeface="+mj-cs"/>
              </a:rPr>
              <a:t>『</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スターウォーズ」公開</a:t>
            </a:r>
            <a:endParaRPr lang="en-US" altLang="ja-JP" sz="2000" dirty="0" smtClean="0">
              <a:solidFill>
                <a:schemeClr val="tx2">
                  <a:lumMod val="60000"/>
                  <a:lumOff val="40000"/>
                </a:schemeClr>
              </a:solidFill>
              <a:latin typeface="HGPｺﾞｼｯｸE" pitchFamily="50" charset="-128"/>
              <a:ea typeface="HGPｺﾞｼｯｸE" pitchFamily="50" charset="-128"/>
              <a:cs typeface="+mj-cs"/>
            </a:endParaRPr>
          </a:p>
          <a:p>
            <a:pPr marL="514350" lvl="0" indent="-514350">
              <a:spcBef>
                <a:spcPct val="0"/>
              </a:spcBef>
              <a:defRPr/>
            </a:pPr>
            <a:r>
              <a:rPr lang="ja-JP" altLang="en-US" sz="2000" dirty="0" smtClean="0">
                <a:latin typeface="HGPｺﾞｼｯｸE" pitchFamily="50" charset="-128"/>
                <a:ea typeface="HGPｺﾞｼｯｸE" pitchFamily="50" charset="-128"/>
                <a:cs typeface="+mj-cs"/>
              </a:rPr>
              <a:t>１９７９年</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　</a:t>
            </a:r>
            <a:r>
              <a:rPr lang="en-US" altLang="ja-JP" sz="2000" dirty="0" smtClean="0">
                <a:solidFill>
                  <a:schemeClr val="tx2">
                    <a:lumMod val="60000"/>
                    <a:lumOff val="40000"/>
                  </a:schemeClr>
                </a:solidFill>
                <a:latin typeface="HGPｺﾞｼｯｸE" pitchFamily="50" charset="-128"/>
                <a:ea typeface="HGPｺﾞｼｯｸE" pitchFamily="50" charset="-128"/>
                <a:cs typeface="+mj-cs"/>
              </a:rPr>
              <a:t>『</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機動戦士ガンダム</a:t>
            </a:r>
            <a:r>
              <a:rPr lang="en-US" altLang="ja-JP" sz="2000" dirty="0" smtClean="0">
                <a:solidFill>
                  <a:schemeClr val="tx2">
                    <a:lumMod val="60000"/>
                    <a:lumOff val="40000"/>
                  </a:schemeClr>
                </a:solidFill>
                <a:latin typeface="HGPｺﾞｼｯｸE" pitchFamily="50" charset="-128"/>
                <a:ea typeface="HGPｺﾞｼｯｸE" pitchFamily="50" charset="-128"/>
                <a:cs typeface="+mj-cs"/>
              </a:rPr>
              <a:t>』</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放送開始</a:t>
            </a:r>
            <a:endParaRPr lang="en-US" altLang="ja-JP" sz="2000" dirty="0" smtClean="0">
              <a:solidFill>
                <a:schemeClr val="tx2">
                  <a:lumMod val="60000"/>
                  <a:lumOff val="40000"/>
                </a:schemeClr>
              </a:solidFill>
              <a:latin typeface="HGPｺﾞｼｯｸE" pitchFamily="50" charset="-128"/>
              <a:ea typeface="HGPｺﾞｼｯｸE" pitchFamily="50" charset="-128"/>
              <a:cs typeface="+mj-cs"/>
            </a:endParaRPr>
          </a:p>
          <a:p>
            <a:pPr marL="514350" lvl="0" indent="-514350">
              <a:spcBef>
                <a:spcPct val="0"/>
              </a:spcBef>
              <a:defRPr/>
            </a:pPr>
            <a:r>
              <a:rPr kumimoji="1" lang="ja-JP" altLang="en-US" sz="2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１９８４</a:t>
            </a:r>
            <a:r>
              <a:rPr lang="ja-JP" altLang="en-US" sz="2000" dirty="0" smtClean="0">
                <a:latin typeface="HGPｺﾞｼｯｸE" pitchFamily="50" charset="-128"/>
                <a:ea typeface="HGPｺﾞｼｯｸE" pitchFamily="50" charset="-128"/>
              </a:rPr>
              <a:t>年</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　</a:t>
            </a:r>
            <a:r>
              <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ターミネーター</a:t>
            </a:r>
            <a:r>
              <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公開</a:t>
            </a:r>
            <a:endPar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endParaRPr>
          </a:p>
          <a:p>
            <a:pPr marL="514350" lvl="0" indent="-514350">
              <a:spcBef>
                <a:spcPct val="0"/>
              </a:spcBef>
              <a:defRPr/>
            </a:pPr>
            <a:r>
              <a:rPr lang="ja-JP" altLang="en-US" sz="2000" dirty="0" smtClean="0">
                <a:latin typeface="HGPｺﾞｼｯｸE" pitchFamily="50" charset="-128"/>
                <a:ea typeface="HGPｺﾞｼｯｸE" pitchFamily="50" charset="-128"/>
                <a:cs typeface="+mj-cs"/>
              </a:rPr>
              <a:t>１９９９</a:t>
            </a:r>
            <a:r>
              <a:rPr lang="ja-JP" altLang="en-US" sz="2000" dirty="0" smtClean="0">
                <a:latin typeface="HGPｺﾞｼｯｸE" pitchFamily="50" charset="-128"/>
                <a:ea typeface="HGPｺﾞｼｯｸE" pitchFamily="50" charset="-128"/>
              </a:rPr>
              <a:t>年</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　ソニーの</a:t>
            </a:r>
            <a:r>
              <a:rPr lang="en-US" altLang="ja-JP" sz="2000" dirty="0" smtClean="0">
                <a:solidFill>
                  <a:schemeClr val="tx2">
                    <a:lumMod val="60000"/>
                    <a:lumOff val="40000"/>
                  </a:schemeClr>
                </a:solidFill>
                <a:latin typeface="HGPｺﾞｼｯｸE" pitchFamily="50" charset="-128"/>
                <a:ea typeface="HGPｺﾞｼｯｸE" pitchFamily="50" charset="-128"/>
                <a:cs typeface="+mj-cs"/>
              </a:rPr>
              <a:t>AIBO</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誕生</a:t>
            </a:r>
            <a:endParaRPr lang="en-US" altLang="ja-JP" sz="2000" dirty="0" smtClean="0">
              <a:solidFill>
                <a:schemeClr val="tx2">
                  <a:lumMod val="60000"/>
                  <a:lumOff val="40000"/>
                </a:schemeClr>
              </a:solidFill>
              <a:latin typeface="HGPｺﾞｼｯｸE" pitchFamily="50" charset="-128"/>
              <a:ea typeface="HGPｺﾞｼｯｸE" pitchFamily="50" charset="-128"/>
              <a:cs typeface="+mj-cs"/>
            </a:endParaRPr>
          </a:p>
          <a:p>
            <a:pPr marL="514350" lvl="0" indent="-514350">
              <a:spcBef>
                <a:spcPct val="0"/>
              </a:spcBef>
              <a:defRPr/>
            </a:pPr>
            <a:r>
              <a:rPr kumimoji="1" lang="ja-JP" altLang="en-US" sz="2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２０００</a:t>
            </a:r>
            <a:r>
              <a:rPr lang="ja-JP" altLang="en-US" sz="2000" dirty="0" smtClean="0">
                <a:latin typeface="HGPｺﾞｼｯｸE" pitchFamily="50" charset="-128"/>
                <a:ea typeface="HGPｺﾞｼｯｸE" pitchFamily="50" charset="-128"/>
              </a:rPr>
              <a:t>年</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　ホンダの</a:t>
            </a:r>
            <a:r>
              <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ASIMO</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誕生</a:t>
            </a:r>
            <a:endPar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endParaRPr>
          </a:p>
          <a:p>
            <a:pPr marL="514350" lvl="0" indent="-514350">
              <a:spcBef>
                <a:spcPct val="0"/>
              </a:spcBef>
              <a:defRPr/>
            </a:pPr>
            <a:r>
              <a:rPr lang="ja-JP" altLang="en-US" sz="2000" dirty="0" smtClean="0">
                <a:latin typeface="HGPｺﾞｼｯｸE" pitchFamily="50" charset="-128"/>
                <a:ea typeface="HGPｺﾞｼｯｸE" pitchFamily="50" charset="-128"/>
                <a:cs typeface="+mj-cs"/>
              </a:rPr>
              <a:t>２００２</a:t>
            </a:r>
            <a:r>
              <a:rPr lang="ja-JP" altLang="en-US" sz="2000" dirty="0" smtClean="0">
                <a:latin typeface="HGPｺﾞｼｯｸE" pitchFamily="50" charset="-128"/>
                <a:ea typeface="HGPｺﾞｼｯｸE" pitchFamily="50" charset="-128"/>
              </a:rPr>
              <a:t>年</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　ロボット掃除機「ルンバ」登場</a:t>
            </a:r>
            <a:endParaRPr lang="en-US" altLang="ja-JP" sz="2000" dirty="0" smtClean="0">
              <a:solidFill>
                <a:schemeClr val="tx2">
                  <a:lumMod val="60000"/>
                  <a:lumOff val="40000"/>
                </a:schemeClr>
              </a:solidFill>
              <a:latin typeface="HGPｺﾞｼｯｸE" pitchFamily="50" charset="-128"/>
              <a:ea typeface="HGPｺﾞｼｯｸE" pitchFamily="50" charset="-128"/>
              <a:cs typeface="+mj-cs"/>
            </a:endParaRPr>
          </a:p>
          <a:p>
            <a:pPr marL="514350" lvl="0" indent="-514350">
              <a:spcBef>
                <a:spcPct val="0"/>
              </a:spcBef>
              <a:defRPr/>
            </a:pPr>
            <a:r>
              <a:rPr kumimoji="1" lang="ja-JP" altLang="en-US" sz="2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２００８</a:t>
            </a:r>
            <a:r>
              <a:rPr lang="ja-JP" altLang="en-US" sz="2000" dirty="0" smtClean="0">
                <a:latin typeface="HGPｺﾞｼｯｸE" pitchFamily="50" charset="-128"/>
                <a:ea typeface="HGPｺﾞｼｯｸE" pitchFamily="50" charset="-128"/>
              </a:rPr>
              <a:t>年</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　筑波大学がロボットスーツ「</a:t>
            </a:r>
            <a:r>
              <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HAL</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」を製品化</a:t>
            </a:r>
            <a:endParaRPr kumimoji="1" lang="en-US" altLang="ja-JP"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endParaRPr>
          </a:p>
          <a:p>
            <a:pPr marL="514350" lvl="0" indent="-514350">
              <a:spcBef>
                <a:spcPct val="0"/>
              </a:spcBef>
              <a:defRPr/>
            </a:pPr>
            <a:r>
              <a:rPr lang="ja-JP" altLang="en-US" sz="2000" dirty="0" smtClean="0">
                <a:latin typeface="HGPｺﾞｼｯｸE" pitchFamily="50" charset="-128"/>
                <a:ea typeface="HGPｺﾞｼｯｸE" pitchFamily="50" charset="-128"/>
                <a:cs typeface="+mj-cs"/>
              </a:rPr>
              <a:t>２０１３年</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　ロボット宇宙飛行士として， </a:t>
            </a:r>
            <a:r>
              <a:rPr lang="ja-JP" altLang="en-US" sz="2000" dirty="0" smtClean="0">
                <a:solidFill>
                  <a:schemeClr val="tx2">
                    <a:lumMod val="60000"/>
                    <a:lumOff val="40000"/>
                  </a:schemeClr>
                </a:solidFill>
                <a:latin typeface="HGPｺﾞｼｯｸE" pitchFamily="50" charset="-128"/>
                <a:ea typeface="HGPｺﾞｼｯｸE" pitchFamily="50" charset="-128"/>
              </a:rPr>
              <a:t>「</a:t>
            </a:r>
            <a:r>
              <a:rPr lang="en-US" altLang="ja-JP" sz="2000" dirty="0" smtClean="0">
                <a:solidFill>
                  <a:schemeClr val="tx2">
                    <a:lumMod val="60000"/>
                    <a:lumOff val="40000"/>
                  </a:schemeClr>
                </a:solidFill>
                <a:latin typeface="HGPｺﾞｼｯｸE" pitchFamily="50" charset="-128"/>
                <a:ea typeface="HGPｺﾞｼｯｸE" pitchFamily="50" charset="-128"/>
              </a:rPr>
              <a:t>KIROBO</a:t>
            </a:r>
            <a:r>
              <a:rPr lang="ja-JP" altLang="en-US" sz="2000" dirty="0" smtClean="0">
                <a:solidFill>
                  <a:schemeClr val="tx2">
                    <a:lumMod val="60000"/>
                    <a:lumOff val="40000"/>
                  </a:schemeClr>
                </a:solidFill>
                <a:latin typeface="HGPｺﾞｼｯｸE" pitchFamily="50" charset="-128"/>
                <a:ea typeface="HGPｺﾞｼｯｸE" pitchFamily="50" charset="-128"/>
              </a:rPr>
              <a:t>」が</a:t>
            </a: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国際宇宙ステーションに</a:t>
            </a:r>
            <a:endParaRPr lang="en-US" altLang="ja-JP" sz="2000" dirty="0" smtClean="0">
              <a:solidFill>
                <a:schemeClr val="tx2">
                  <a:lumMod val="60000"/>
                  <a:lumOff val="40000"/>
                </a:schemeClr>
              </a:solidFill>
              <a:latin typeface="HGPｺﾞｼｯｸE" pitchFamily="50" charset="-128"/>
              <a:ea typeface="HGPｺﾞｼｯｸE" pitchFamily="50" charset="-128"/>
              <a:cs typeface="+mj-cs"/>
            </a:endParaRPr>
          </a:p>
          <a:p>
            <a:pPr marL="514350" indent="-514350">
              <a:spcBef>
                <a:spcPct val="0"/>
              </a:spcBef>
              <a:defRPr/>
            </a:pPr>
            <a:r>
              <a:rPr lang="ja-JP" altLang="en-US" sz="2000" dirty="0" smtClean="0">
                <a:latin typeface="HGPｺﾞｼｯｸE" pitchFamily="50" charset="-128"/>
                <a:ea typeface="HGPｺﾞｼｯｸE" pitchFamily="50" charset="-128"/>
              </a:rPr>
              <a:t>２０１５年</a:t>
            </a:r>
            <a:r>
              <a:rPr lang="ja-JP" altLang="en-US" sz="2000" dirty="0" smtClean="0">
                <a:solidFill>
                  <a:schemeClr val="tx2">
                    <a:lumMod val="60000"/>
                    <a:lumOff val="40000"/>
                  </a:schemeClr>
                </a:solidFill>
                <a:latin typeface="HGPｺﾞｼｯｸE" pitchFamily="50" charset="-128"/>
                <a:ea typeface="HGPｺﾞｼｯｸE" pitchFamily="50" charset="-128"/>
              </a:rPr>
              <a:t>　ソフトバンクが「</a:t>
            </a:r>
            <a:r>
              <a:rPr lang="en-US" altLang="ja-JP" sz="2000" dirty="0" smtClean="0">
                <a:solidFill>
                  <a:schemeClr val="tx2">
                    <a:lumMod val="60000"/>
                    <a:lumOff val="40000"/>
                  </a:schemeClr>
                </a:solidFill>
                <a:latin typeface="HGPｺﾞｼｯｸE" pitchFamily="50" charset="-128"/>
                <a:ea typeface="HGPｺﾞｼｯｸE" pitchFamily="50" charset="-128"/>
              </a:rPr>
              <a:t>Pepper</a:t>
            </a:r>
            <a:r>
              <a:rPr lang="ja-JP" altLang="en-US" sz="2000" dirty="0" smtClean="0">
                <a:solidFill>
                  <a:schemeClr val="tx2">
                    <a:lumMod val="60000"/>
                    <a:lumOff val="40000"/>
                  </a:schemeClr>
                </a:solidFill>
                <a:latin typeface="HGPｺﾞｼｯｸE" pitchFamily="50" charset="-128"/>
                <a:ea typeface="HGPｺﾞｼｯｸE" pitchFamily="50" charset="-128"/>
              </a:rPr>
              <a:t>」を発売</a:t>
            </a:r>
          </a:p>
          <a:p>
            <a:pPr marL="514350" lvl="0" indent="-514350">
              <a:spcBef>
                <a:spcPct val="0"/>
              </a:spcBef>
              <a:defRPr/>
            </a:pPr>
            <a:endParaRPr kumimoji="1" lang="ja-JP" altLang="en-US" sz="2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1052736"/>
            <a:ext cx="7236296" cy="504056"/>
          </a:xfrm>
        </p:spPr>
        <p:txBody>
          <a:bodyPr anchor="t" anchorCtr="0">
            <a:noAutofit/>
          </a:bodyPr>
          <a:lstStyle/>
          <a:p>
            <a:pPr algn="l"/>
            <a:r>
              <a:rPr kumimoji="1" lang="ja-JP" altLang="en-US" sz="4800" dirty="0" smtClean="0">
                <a:solidFill>
                  <a:schemeClr val="tx2">
                    <a:lumMod val="60000"/>
                    <a:lumOff val="40000"/>
                  </a:schemeClr>
                </a:solidFill>
                <a:latin typeface="HGPｺﾞｼｯｸE" pitchFamily="50" charset="-128"/>
                <a:ea typeface="HGPｺﾞｼｯｸE" pitchFamily="50" charset="-128"/>
              </a:rPr>
              <a:t>情報通信技術の発達</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14" name="タイトル 1"/>
          <p:cNvSpPr txBox="1">
            <a:spLocks/>
          </p:cNvSpPr>
          <p:nvPr/>
        </p:nvSpPr>
        <p:spPr>
          <a:xfrm>
            <a:off x="5004048" y="2420888"/>
            <a:ext cx="2771800"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センサ技術</a:t>
            </a:r>
            <a:endParaRPr kumimoji="1" lang="ja-JP" altLang="en-US" sz="24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5" name="円/楕円 14"/>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323528" y="1085835"/>
            <a:ext cx="1512168" cy="830997"/>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その３</a:t>
            </a:r>
            <a:endParaRPr kumimoji="1" lang="ja-JP" altLang="en-US" sz="2400" dirty="0">
              <a:solidFill>
                <a:schemeClr val="bg1"/>
              </a:solidFill>
              <a:latin typeface="HGPｺﾞｼｯｸE" pitchFamily="50" charset="-128"/>
              <a:ea typeface="HGPｺﾞｼｯｸE" pitchFamily="50" charset="-128"/>
            </a:endParaRPr>
          </a:p>
        </p:txBody>
      </p:sp>
      <p:sp>
        <p:nvSpPr>
          <p:cNvPr id="9" name="タイトル 1"/>
          <p:cNvSpPr txBox="1">
            <a:spLocks/>
          </p:cNvSpPr>
          <p:nvPr/>
        </p:nvSpPr>
        <p:spPr>
          <a:xfrm>
            <a:off x="2088232" y="2060848"/>
            <a:ext cx="1970408"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クラウド　</a:t>
            </a:r>
            <a:endParaRPr kumimoji="1" lang="en-US" altLang="ja-JP" sz="2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4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0" name="タイトル 1"/>
          <p:cNvSpPr txBox="1">
            <a:spLocks/>
          </p:cNvSpPr>
          <p:nvPr/>
        </p:nvSpPr>
        <p:spPr>
          <a:xfrm>
            <a:off x="2664296" y="2420888"/>
            <a:ext cx="1973020"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人工知能</a:t>
            </a:r>
            <a:endParaRPr kumimoji="1" lang="ja-JP" altLang="en-US" sz="24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2" name="タイトル 1"/>
          <p:cNvSpPr txBox="1">
            <a:spLocks/>
          </p:cNvSpPr>
          <p:nvPr/>
        </p:nvSpPr>
        <p:spPr>
          <a:xfrm>
            <a:off x="5796136" y="5013176"/>
            <a:ext cx="3024336" cy="1656184"/>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音声認識</a:t>
            </a:r>
            <a:endParaRPr kumimoji="1" lang="en-US" altLang="ja-JP" sz="2000" b="0" i="0" u="none" strike="noStrike" kern="1200" cap="none" spc="0" normalizeH="0" baseline="0" noProof="0" dirty="0" smtClean="0">
              <a:ln>
                <a:noFill/>
              </a:ln>
              <a:effectLst/>
              <a:uLnTx/>
              <a:uFillTx/>
              <a:latin typeface="HGPｺﾞｼｯｸM" pitchFamily="50" charset="-128"/>
              <a:ea typeface="HGPｺﾞｼｯｸM" pitchFamily="50" charset="-128"/>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000" dirty="0" smtClean="0">
                <a:latin typeface="HGPｺﾞｼｯｸM" pitchFamily="50" charset="-128"/>
                <a:ea typeface="HGPｺﾞｼｯｸM" pitchFamily="50" charset="-128"/>
                <a:cs typeface="+mj-cs"/>
              </a:rPr>
              <a:t>画像認識</a:t>
            </a:r>
            <a:endParaRPr lang="en-US" altLang="ja-JP" sz="2000" dirty="0" smtClean="0">
              <a:latin typeface="HGPｺﾞｼｯｸM" pitchFamily="50" charset="-128"/>
              <a:ea typeface="HGPｺﾞｼｯｸM" pitchFamily="50" charset="-128"/>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000" dirty="0" smtClean="0">
                <a:latin typeface="HGPｺﾞｼｯｸM" pitchFamily="50" charset="-128"/>
                <a:ea typeface="HGPｺﾞｼｯｸM" pitchFamily="50" charset="-128"/>
                <a:cs typeface="+mj-cs"/>
              </a:rPr>
              <a:t>周辺環境認識</a:t>
            </a:r>
            <a:endParaRPr lang="en-US" altLang="ja-JP" sz="2000" dirty="0" smtClean="0">
              <a:latin typeface="HGPｺﾞｼｯｸM" pitchFamily="50" charset="-128"/>
              <a:ea typeface="HGPｺﾞｼｯｸM" pitchFamily="50" charset="-128"/>
              <a:cs typeface="+mj-cs"/>
            </a:endParaRPr>
          </a:p>
        </p:txBody>
      </p:sp>
      <p:sp>
        <p:nvSpPr>
          <p:cNvPr id="13" name="タイトル 1"/>
          <p:cNvSpPr txBox="1">
            <a:spLocks/>
          </p:cNvSpPr>
          <p:nvPr/>
        </p:nvSpPr>
        <p:spPr>
          <a:xfrm>
            <a:off x="755576" y="5013176"/>
            <a:ext cx="2880320" cy="1656184"/>
          </a:xfrm>
          <a:prstGeom prst="rect">
            <a:avLst/>
          </a:prstGeom>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sz="2000" dirty="0" smtClean="0">
                <a:latin typeface="HGPｺﾞｼｯｸM" pitchFamily="50" charset="-128"/>
                <a:ea typeface="HGPｺﾞｼｯｸM" pitchFamily="50" charset="-128"/>
                <a:cs typeface="+mj-cs"/>
              </a:rPr>
              <a:t>言語理解</a:t>
            </a:r>
            <a:endParaRPr lang="en-US" altLang="ja-JP" sz="2000" dirty="0" smtClean="0">
              <a:latin typeface="HGPｺﾞｼｯｸM" pitchFamily="50" charset="-128"/>
              <a:ea typeface="HGPｺﾞｼｯｸM" pitchFamily="50" charset="-128"/>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sz="2000" dirty="0" smtClean="0">
                <a:latin typeface="HGPｺﾞｼｯｸM" pitchFamily="50" charset="-128"/>
                <a:ea typeface="HGPｺﾞｼｯｸM" pitchFamily="50" charset="-128"/>
                <a:cs typeface="+mj-cs"/>
              </a:rPr>
              <a:t>画像認識</a:t>
            </a:r>
            <a:endParaRPr lang="en-US" altLang="ja-JP" sz="2000" dirty="0" smtClean="0">
              <a:latin typeface="HGPｺﾞｼｯｸM" pitchFamily="50" charset="-128"/>
              <a:ea typeface="HGPｺﾞｼｯｸM" pitchFamily="50" charset="-128"/>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sz="2000" dirty="0" smtClean="0">
                <a:latin typeface="HGPｺﾞｼｯｸM" pitchFamily="50" charset="-128"/>
                <a:ea typeface="HGPｺﾞｼｯｸM" pitchFamily="50" charset="-128"/>
                <a:cs typeface="+mj-cs"/>
              </a:rPr>
              <a:t>学習機能</a:t>
            </a:r>
            <a:endParaRPr lang="en-US" altLang="ja-JP" sz="2000" dirty="0" smtClean="0">
              <a:latin typeface="HGPｺﾞｼｯｸM" pitchFamily="50" charset="-128"/>
              <a:ea typeface="HGPｺﾞｼｯｸM" pitchFamily="50" charset="-128"/>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sz="2000" dirty="0" smtClean="0">
                <a:latin typeface="HGPｺﾞｼｯｸM" pitchFamily="50" charset="-128"/>
                <a:ea typeface="HGPｺﾞｼｯｸM" pitchFamily="50" charset="-128"/>
                <a:cs typeface="+mj-cs"/>
              </a:rPr>
              <a:t>通信・制御</a:t>
            </a:r>
            <a:endParaRPr lang="en-US" altLang="ja-JP" sz="2000" dirty="0" smtClean="0">
              <a:latin typeface="HGPｺﾞｼｯｸM" pitchFamily="50" charset="-128"/>
              <a:ea typeface="HGPｺﾞｼｯｸM" pitchFamily="50" charset="-128"/>
              <a:cs typeface="+mj-cs"/>
            </a:endParaRPr>
          </a:p>
        </p:txBody>
      </p:sp>
      <p:sp>
        <p:nvSpPr>
          <p:cNvPr id="16" name="タイトル 1"/>
          <p:cNvSpPr txBox="1">
            <a:spLocks/>
          </p:cNvSpPr>
          <p:nvPr/>
        </p:nvSpPr>
        <p:spPr>
          <a:xfrm>
            <a:off x="6480720" y="2060848"/>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IoT</a:t>
            </a:r>
            <a:endParaRPr kumimoji="1" lang="ja-JP" altLang="en-US" sz="24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7" name="タイトル 1"/>
          <p:cNvSpPr txBox="1">
            <a:spLocks/>
          </p:cNvSpPr>
          <p:nvPr/>
        </p:nvSpPr>
        <p:spPr>
          <a:xfrm>
            <a:off x="3744416" y="2060848"/>
            <a:ext cx="2232248"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ビッグデータ</a:t>
            </a:r>
            <a:endParaRPr kumimoji="1" lang="ja-JP" altLang="en-US" sz="24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755576" y="4437112"/>
            <a:ext cx="2880320" cy="504056"/>
          </a:xfrm>
          <a:prstGeom prst="rect">
            <a:avLst/>
          </a:prstGeom>
        </p:spPr>
        <p:txBody>
          <a:bodyPr vert="horz" lIns="91440" tIns="45720" rIns="91440" bIns="45720" rtlCol="0" anchor="t" anchorCtr="0">
            <a:noAutofit/>
          </a:bodyPr>
          <a:lstStyle/>
          <a:p>
            <a:pPr lvl="0" algn="r">
              <a:spcBef>
                <a:spcPct val="0"/>
              </a:spcBef>
              <a:defRPr/>
            </a:pPr>
            <a:r>
              <a:rPr lang="ja-JP" altLang="en-US" sz="2800" dirty="0" smtClean="0">
                <a:latin typeface="HGPｺﾞｼｯｸE" pitchFamily="50" charset="-128"/>
                <a:ea typeface="HGPｺﾞｼｯｸE" pitchFamily="50" charset="-128"/>
              </a:rPr>
              <a:t>考える力</a:t>
            </a:r>
            <a:endParaRPr lang="en-US" altLang="ja-JP" sz="2800" dirty="0" smtClean="0">
              <a:latin typeface="HGPｺﾞｼｯｸE" pitchFamily="50" charset="-128"/>
              <a:ea typeface="HGPｺﾞｼｯｸE" pitchFamily="50" charset="-128"/>
            </a:endParaRPr>
          </a:p>
          <a:p>
            <a:pPr algn="ctr">
              <a:spcBef>
                <a:spcPct val="0"/>
              </a:spcBef>
              <a:defRPr/>
            </a:pPr>
            <a:endParaRPr lang="en-US" altLang="ja-JP" sz="2800" dirty="0" smtClean="0">
              <a:latin typeface="HGPｺﾞｼｯｸE" pitchFamily="50" charset="-128"/>
              <a:ea typeface="HGPｺﾞｼｯｸE" pitchFamily="50" charset="-128"/>
            </a:endParaRPr>
          </a:p>
        </p:txBody>
      </p:sp>
      <p:sp>
        <p:nvSpPr>
          <p:cNvPr id="22" name="タイトル 1"/>
          <p:cNvSpPr txBox="1">
            <a:spLocks/>
          </p:cNvSpPr>
          <p:nvPr/>
        </p:nvSpPr>
        <p:spPr>
          <a:xfrm>
            <a:off x="5796136" y="4437112"/>
            <a:ext cx="3024336" cy="504056"/>
          </a:xfrm>
          <a:prstGeom prst="rect">
            <a:avLst/>
          </a:prstGeom>
        </p:spPr>
        <p:txBody>
          <a:bodyPr vert="horz" lIns="91440" tIns="45720" rIns="91440" bIns="45720" rtlCol="0" anchor="t" anchorCtr="0">
            <a:noAutofit/>
          </a:bodyPr>
          <a:lstStyle/>
          <a:p>
            <a:pPr lvl="0">
              <a:spcBef>
                <a:spcPct val="0"/>
              </a:spcBef>
              <a:defRPr/>
            </a:pPr>
            <a:r>
              <a:rPr lang="ja-JP" altLang="en-US" sz="2800" dirty="0" smtClean="0">
                <a:latin typeface="HGPｺﾞｼｯｸE" pitchFamily="50" charset="-128"/>
                <a:ea typeface="HGPｺﾞｼｯｸE" pitchFamily="50" charset="-128"/>
              </a:rPr>
              <a:t>感じる力</a:t>
            </a:r>
            <a:endParaRPr lang="en-US" altLang="ja-JP" sz="2800" dirty="0" smtClean="0">
              <a:latin typeface="HGPｺﾞｼｯｸE" pitchFamily="50" charset="-128"/>
              <a:ea typeface="HGPｺﾞｼｯｸE" pitchFamily="50" charset="-128"/>
              <a:cs typeface="+mj-cs"/>
            </a:endParaRPr>
          </a:p>
        </p:txBody>
      </p:sp>
      <p:sp>
        <p:nvSpPr>
          <p:cNvPr id="26" name="二等辺三角形 25"/>
          <p:cNvSpPr/>
          <p:nvPr/>
        </p:nvSpPr>
        <p:spPr>
          <a:xfrm rot="10800000">
            <a:off x="3707904" y="2996952"/>
            <a:ext cx="2016224" cy="648071"/>
          </a:xfrm>
          <a:prstGeom prst="triangl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角丸四角形 35"/>
          <p:cNvSpPr/>
          <p:nvPr/>
        </p:nvSpPr>
        <p:spPr>
          <a:xfrm>
            <a:off x="1907704" y="2060848"/>
            <a:ext cx="5616624" cy="864096"/>
          </a:xfrm>
          <a:prstGeom prst="roundRect">
            <a:avLst>
              <a:gd name="adj" fmla="val 5240"/>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タイトル 1"/>
          <p:cNvSpPr txBox="1">
            <a:spLocks/>
          </p:cNvSpPr>
          <p:nvPr/>
        </p:nvSpPr>
        <p:spPr>
          <a:xfrm>
            <a:off x="4067944" y="2996954"/>
            <a:ext cx="1368152" cy="504056"/>
          </a:xfrm>
          <a:prstGeom prst="rect">
            <a:avLst/>
          </a:prstGeom>
          <a:noFill/>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b="0" i="0" u="none" strike="noStrike" kern="1200" cap="none" spc="0" normalizeH="0" baseline="0" noProof="0" dirty="0" smtClean="0">
                <a:ln>
                  <a:noFill/>
                </a:ln>
                <a:solidFill>
                  <a:schemeClr val="bg1"/>
                </a:solidFill>
                <a:effectLst/>
                <a:uLnTx/>
                <a:uFillTx/>
                <a:latin typeface="HGPｺﾞｼｯｸE" pitchFamily="50" charset="-128"/>
                <a:ea typeface="HGPｺﾞｼｯｸE" pitchFamily="50" charset="-128"/>
                <a:cs typeface="+mj-cs"/>
              </a:rPr>
              <a:t>ICT</a:t>
            </a:r>
            <a:r>
              <a:rPr kumimoji="1" lang="ja-JP" altLang="en-US" b="0" i="0" u="none" strike="noStrike" kern="1200" cap="none" spc="0" normalizeH="0" baseline="0" noProof="0" dirty="0" smtClean="0">
                <a:ln>
                  <a:noFill/>
                </a:ln>
                <a:solidFill>
                  <a:schemeClr val="bg1"/>
                </a:solidFill>
                <a:effectLst/>
                <a:uLnTx/>
                <a:uFillTx/>
                <a:latin typeface="HGPｺﾞｼｯｸE" pitchFamily="50" charset="-128"/>
                <a:ea typeface="HGPｺﾞｼｯｸE" pitchFamily="50" charset="-128"/>
                <a:cs typeface="+mj-cs"/>
              </a:rPr>
              <a:t>の発達</a:t>
            </a:r>
            <a:endParaRPr kumimoji="1" lang="ja-JP" altLang="en-US" b="0" i="0" u="none" strike="noStrike" kern="1200" cap="none" spc="0" normalizeH="0" baseline="0" noProof="0" dirty="0">
              <a:ln>
                <a:noFill/>
              </a:ln>
              <a:solidFill>
                <a:schemeClr val="bg1"/>
              </a:solidFill>
              <a:effectLst/>
              <a:uLnTx/>
              <a:uFillTx/>
              <a:latin typeface="HGPｺﾞｼｯｸE" pitchFamily="50" charset="-128"/>
              <a:ea typeface="HGPｺﾞｼｯｸE" pitchFamily="50" charset="-128"/>
              <a:cs typeface="+mj-cs"/>
            </a:endParaRPr>
          </a:p>
        </p:txBody>
      </p:sp>
      <p:sp>
        <p:nvSpPr>
          <p:cNvPr id="46" name="タイトル 1"/>
          <p:cNvSpPr txBox="1">
            <a:spLocks/>
          </p:cNvSpPr>
          <p:nvPr/>
        </p:nvSpPr>
        <p:spPr>
          <a:xfrm>
            <a:off x="683569" y="3717032"/>
            <a:ext cx="7920880" cy="504056"/>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情報（量）を駆使したロボットの開発</a:t>
            </a:r>
            <a:endParaRPr kumimoji="1" lang="ja-JP" altLang="en-US" sz="2800" b="0" i="0" u="none" strike="noStrike" kern="1200" cap="none" spc="0" normalizeH="0" baseline="0" noProof="0" dirty="0">
              <a:ln>
                <a:noFill/>
              </a:ln>
              <a:solidFill>
                <a:srgbClr val="FF0000"/>
              </a:solidFill>
              <a:effectLst/>
              <a:uLnTx/>
              <a:uFillTx/>
              <a:latin typeface="HGPｺﾞｼｯｸE" pitchFamily="50" charset="-128"/>
              <a:ea typeface="HGPｺﾞｼｯｸE" pitchFamily="50" charset="-128"/>
              <a:cs typeface="+mj-cs"/>
            </a:endParaRPr>
          </a:p>
        </p:txBody>
      </p:sp>
      <p:cxnSp>
        <p:nvCxnSpPr>
          <p:cNvPr id="29" name="直線コネクタ 28"/>
          <p:cNvCxnSpPr/>
          <p:nvPr/>
        </p:nvCxnSpPr>
        <p:spPr>
          <a:xfrm>
            <a:off x="1979712" y="5013176"/>
            <a:ext cx="5616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3" descr="C:\Users\iwasaki\Desktop\000＋No004企画\1+2 furo\furo貸出画像\モルフ3.jpg"/>
          <p:cNvPicPr>
            <a:picLocks noChangeAspect="1" noChangeArrowheads="1"/>
          </p:cNvPicPr>
          <p:nvPr/>
        </p:nvPicPr>
        <p:blipFill>
          <a:blip r:embed="rId3" cstate="print"/>
          <a:srcRect l="73771" t="28020" r="1"/>
          <a:stretch>
            <a:fillRect/>
          </a:stretch>
        </p:blipFill>
        <p:spPr bwMode="auto">
          <a:xfrm>
            <a:off x="3923928" y="4365104"/>
            <a:ext cx="1563772" cy="20545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ホームベース 16"/>
          <p:cNvSpPr/>
          <p:nvPr/>
        </p:nvSpPr>
        <p:spPr>
          <a:xfrm>
            <a:off x="5652120" y="2996952"/>
            <a:ext cx="3240360" cy="1368152"/>
          </a:xfrm>
          <a:prstGeom prst="homePlate">
            <a:avLst>
              <a:gd name="adj" fmla="val 44430"/>
            </a:avLst>
          </a:prstGeom>
          <a:solidFill>
            <a:schemeClr val="tx2">
              <a:lumMod val="60000"/>
              <a:lumOff val="40000"/>
            </a:schemeClr>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ホームベース 13"/>
          <p:cNvSpPr/>
          <p:nvPr/>
        </p:nvSpPr>
        <p:spPr>
          <a:xfrm>
            <a:off x="3491880" y="2996952"/>
            <a:ext cx="3096344" cy="1368152"/>
          </a:xfrm>
          <a:prstGeom prst="homePlate">
            <a:avLst>
              <a:gd name="adj" fmla="val 37469"/>
            </a:avLst>
          </a:prstGeom>
          <a:solidFill>
            <a:schemeClr val="tx2">
              <a:lumMod val="60000"/>
              <a:lumOff val="40000"/>
            </a:schemeClr>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タイトル 1"/>
          <p:cNvSpPr>
            <a:spLocks noGrp="1"/>
          </p:cNvSpPr>
          <p:nvPr>
            <p:ph type="ctrTitle"/>
          </p:nvPr>
        </p:nvSpPr>
        <p:spPr>
          <a:xfrm>
            <a:off x="1907704" y="1052736"/>
            <a:ext cx="7236296" cy="504056"/>
          </a:xfrm>
        </p:spPr>
        <p:txBody>
          <a:bodyPr anchor="t" anchorCtr="0">
            <a:noAutofit/>
          </a:bodyPr>
          <a:lstStyle/>
          <a:p>
            <a:pPr algn="l"/>
            <a:r>
              <a:rPr lang="ja-JP" altLang="en-US" sz="4800" dirty="0" smtClean="0">
                <a:solidFill>
                  <a:schemeClr val="tx2">
                    <a:lumMod val="60000"/>
                    <a:lumOff val="40000"/>
                  </a:schemeClr>
                </a:solidFill>
                <a:latin typeface="HGPｺﾞｼｯｸE" pitchFamily="50" charset="-128"/>
                <a:ea typeface="HGPｺﾞｼｯｸE" pitchFamily="50" charset="-128"/>
              </a:rPr>
              <a:t>ロボットとは？</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16" name="円/楕円 15"/>
          <p:cNvSpPr/>
          <p:nvPr/>
        </p:nvSpPr>
        <p:spPr>
          <a:xfrm>
            <a:off x="323528" y="764704"/>
            <a:ext cx="1512168" cy="1512168"/>
          </a:xfrm>
          <a:prstGeom prst="ellipse">
            <a:avLst/>
          </a:prstGeom>
          <a:noFill/>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タイトル 1"/>
          <p:cNvSpPr txBox="1">
            <a:spLocks/>
          </p:cNvSpPr>
          <p:nvPr/>
        </p:nvSpPr>
        <p:spPr>
          <a:xfrm>
            <a:off x="1512168" y="2348880"/>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３つの機能をもった賢い機械</a:t>
            </a:r>
            <a:endParaRPr kumimoji="1" lang="ja-JP" altLang="en-US" sz="2800" b="0" i="0" u="none" strike="noStrike" kern="1200" cap="none" spc="0" normalizeH="0" baseline="0" noProof="0" dirty="0">
              <a:ln>
                <a:noFill/>
              </a:ln>
              <a:effectLst/>
              <a:uLnTx/>
              <a:uFillTx/>
              <a:latin typeface="HGPｺﾞｼｯｸM" pitchFamily="50" charset="-128"/>
              <a:ea typeface="HGPｺﾞｼｯｸM" pitchFamily="50" charset="-128"/>
              <a:cs typeface="+mj-cs"/>
            </a:endParaRPr>
          </a:p>
        </p:txBody>
      </p:sp>
      <p:sp>
        <p:nvSpPr>
          <p:cNvPr id="21" name="テキスト ボックス 20"/>
          <p:cNvSpPr txBox="1"/>
          <p:nvPr/>
        </p:nvSpPr>
        <p:spPr>
          <a:xfrm>
            <a:off x="323528" y="1268760"/>
            <a:ext cx="1512168" cy="461665"/>
          </a:xfrm>
          <a:prstGeom prst="rect">
            <a:avLst/>
          </a:prstGeom>
          <a:noFill/>
        </p:spPr>
        <p:txBody>
          <a:bodyPr wrap="square" rtlCol="0">
            <a:spAutoFit/>
          </a:bodyPr>
          <a:lstStyle/>
          <a:p>
            <a:pPr algn="ctr"/>
            <a:r>
              <a:rPr lang="ja-JP" altLang="en-US" sz="2400" dirty="0" smtClean="0">
                <a:solidFill>
                  <a:schemeClr val="tx2">
                    <a:lumMod val="60000"/>
                    <a:lumOff val="40000"/>
                  </a:schemeClr>
                </a:solidFill>
                <a:latin typeface="HGPｺﾞｼｯｸE" pitchFamily="50" charset="-128"/>
                <a:ea typeface="HGPｺﾞｼｯｸE" pitchFamily="50" charset="-128"/>
              </a:rPr>
              <a:t>ところで</a:t>
            </a:r>
            <a:endParaRPr kumimoji="1" lang="ja-JP" altLang="en-US" sz="2400" dirty="0">
              <a:solidFill>
                <a:schemeClr val="tx2">
                  <a:lumMod val="60000"/>
                  <a:lumOff val="40000"/>
                </a:schemeClr>
              </a:solidFill>
              <a:latin typeface="HGPｺﾞｼｯｸE" pitchFamily="50" charset="-128"/>
              <a:ea typeface="HGPｺﾞｼｯｸE" pitchFamily="50" charset="-128"/>
            </a:endParaRPr>
          </a:p>
        </p:txBody>
      </p:sp>
      <p:sp>
        <p:nvSpPr>
          <p:cNvPr id="13" name="ホームベース 12"/>
          <p:cNvSpPr/>
          <p:nvPr/>
        </p:nvSpPr>
        <p:spPr>
          <a:xfrm>
            <a:off x="1475656" y="2996952"/>
            <a:ext cx="2808312" cy="1368152"/>
          </a:xfrm>
          <a:prstGeom prst="homePlate">
            <a:avLst>
              <a:gd name="adj" fmla="val 36076"/>
            </a:avLst>
          </a:prstGeom>
          <a:solidFill>
            <a:schemeClr val="tx2">
              <a:lumMod val="60000"/>
              <a:lumOff val="40000"/>
            </a:schemeClr>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p:cNvSpPr txBox="1">
            <a:spLocks/>
          </p:cNvSpPr>
          <p:nvPr/>
        </p:nvSpPr>
        <p:spPr>
          <a:xfrm>
            <a:off x="1835696" y="3356992"/>
            <a:ext cx="1584176" cy="504056"/>
          </a:xfrm>
          <a:prstGeom prst="rect">
            <a:avLst/>
          </a:prstGeom>
        </p:spPr>
        <p:txBody>
          <a:bodyPr vert="horz" lIns="91440" tIns="45720" rIns="91440" bIns="45720" rtlCol="0" anchor="t" anchorCtr="0">
            <a:noAutofit/>
          </a:bodyPr>
          <a:lstStyle/>
          <a:p>
            <a:pPr algn="ctr">
              <a:spcBef>
                <a:spcPct val="0"/>
              </a:spcBef>
              <a:defRPr/>
            </a:pPr>
            <a:r>
              <a:rPr lang="ja-JP" altLang="en-US" sz="3200" dirty="0" smtClean="0">
                <a:solidFill>
                  <a:schemeClr val="bg1"/>
                </a:solidFill>
                <a:latin typeface="HGPｺﾞｼｯｸE" pitchFamily="50" charset="-128"/>
                <a:ea typeface="HGPｺﾞｼｯｸE" pitchFamily="50" charset="-128"/>
              </a:rPr>
              <a:t>感じて</a:t>
            </a:r>
            <a:endParaRPr lang="en-US" altLang="ja-JP" sz="3200" dirty="0" smtClean="0">
              <a:solidFill>
                <a:schemeClr val="bg1"/>
              </a:solidFill>
              <a:latin typeface="HGPｺﾞｼｯｸE" pitchFamily="50" charset="-128"/>
              <a:ea typeface="HGPｺﾞｼｯｸE" pitchFamily="50" charset="-128"/>
            </a:endParaRPr>
          </a:p>
          <a:p>
            <a:pPr lvl="0" algn="ctr">
              <a:spcBef>
                <a:spcPct val="0"/>
              </a:spcBef>
              <a:defRPr/>
            </a:pPr>
            <a:endParaRPr lang="en-US" altLang="ja-JP" sz="3200" dirty="0" smtClean="0">
              <a:solidFill>
                <a:schemeClr val="bg1"/>
              </a:solidFill>
              <a:latin typeface="HGPｺﾞｼｯｸE" pitchFamily="50" charset="-128"/>
              <a:ea typeface="HGPｺﾞｼｯｸE" pitchFamily="50" charset="-128"/>
              <a:cs typeface="+mj-cs"/>
            </a:endParaRPr>
          </a:p>
        </p:txBody>
      </p:sp>
      <p:sp>
        <p:nvSpPr>
          <p:cNvPr id="10" name="タイトル 1"/>
          <p:cNvSpPr txBox="1">
            <a:spLocks/>
          </p:cNvSpPr>
          <p:nvPr/>
        </p:nvSpPr>
        <p:spPr>
          <a:xfrm>
            <a:off x="4427984" y="3356992"/>
            <a:ext cx="1584176" cy="504056"/>
          </a:xfrm>
          <a:prstGeom prst="rect">
            <a:avLst/>
          </a:prstGeom>
        </p:spPr>
        <p:txBody>
          <a:bodyPr vert="horz" lIns="91440" tIns="45720" rIns="91440" bIns="45720" rtlCol="0" anchor="t" anchorCtr="0">
            <a:noAutofit/>
          </a:bodyPr>
          <a:lstStyle/>
          <a:p>
            <a:pPr lvl="0" algn="ctr">
              <a:spcBef>
                <a:spcPct val="0"/>
              </a:spcBef>
              <a:defRPr/>
            </a:pPr>
            <a:r>
              <a:rPr lang="ja-JP" altLang="en-US" sz="3200" dirty="0" smtClean="0">
                <a:solidFill>
                  <a:schemeClr val="bg1"/>
                </a:solidFill>
                <a:latin typeface="HGPｺﾞｼｯｸE" pitchFamily="50" charset="-128"/>
                <a:ea typeface="HGPｺﾞｼｯｸE" pitchFamily="50" charset="-128"/>
              </a:rPr>
              <a:t>考え</a:t>
            </a:r>
            <a:endParaRPr lang="en-US" altLang="ja-JP" sz="3200" dirty="0" smtClean="0">
              <a:solidFill>
                <a:schemeClr val="bg1"/>
              </a:solidFill>
              <a:latin typeface="HGPｺﾞｼｯｸE" pitchFamily="50" charset="-128"/>
              <a:ea typeface="HGPｺﾞｼｯｸE" pitchFamily="50" charset="-128"/>
              <a:cs typeface="+mj-cs"/>
            </a:endParaRPr>
          </a:p>
        </p:txBody>
      </p:sp>
      <p:sp>
        <p:nvSpPr>
          <p:cNvPr id="12" name="タイトル 1"/>
          <p:cNvSpPr txBox="1">
            <a:spLocks/>
          </p:cNvSpPr>
          <p:nvPr/>
        </p:nvSpPr>
        <p:spPr>
          <a:xfrm>
            <a:off x="6660232" y="3356992"/>
            <a:ext cx="1584176" cy="504056"/>
          </a:xfrm>
          <a:prstGeom prst="rect">
            <a:avLst/>
          </a:prstGeom>
        </p:spPr>
        <p:txBody>
          <a:bodyPr vert="horz" lIns="91440" tIns="45720" rIns="91440" bIns="45720" rtlCol="0" anchor="t" anchorCtr="0">
            <a:noAutofit/>
          </a:bodyPr>
          <a:lstStyle/>
          <a:p>
            <a:pPr lvl="0" algn="ctr">
              <a:spcBef>
                <a:spcPct val="0"/>
              </a:spcBef>
              <a:defRPr/>
            </a:pPr>
            <a:r>
              <a:rPr lang="ja-JP" altLang="en-US" sz="3200" dirty="0" smtClean="0">
                <a:solidFill>
                  <a:schemeClr val="bg1"/>
                </a:solidFill>
                <a:latin typeface="HGPｺﾞｼｯｸE" pitchFamily="50" charset="-128"/>
                <a:ea typeface="HGPｺﾞｼｯｸE" pitchFamily="50" charset="-128"/>
              </a:rPr>
              <a:t>動く</a:t>
            </a:r>
            <a:endParaRPr lang="en-US" altLang="ja-JP" sz="3200" dirty="0" smtClean="0">
              <a:solidFill>
                <a:schemeClr val="bg1"/>
              </a:solidFill>
              <a:latin typeface="HGPｺﾞｼｯｸE" pitchFamily="50" charset="-128"/>
              <a:ea typeface="HGPｺﾞｼｯｸE" pitchFamily="50" charset="-128"/>
              <a:cs typeface="+mj-cs"/>
            </a:endParaRPr>
          </a:p>
        </p:txBody>
      </p:sp>
      <p:sp>
        <p:nvSpPr>
          <p:cNvPr id="18" name="タイトル 1"/>
          <p:cNvSpPr txBox="1">
            <a:spLocks/>
          </p:cNvSpPr>
          <p:nvPr/>
        </p:nvSpPr>
        <p:spPr>
          <a:xfrm>
            <a:off x="1403648" y="4365104"/>
            <a:ext cx="2232248" cy="504056"/>
          </a:xfrm>
          <a:prstGeom prst="rect">
            <a:avLst/>
          </a:prstGeom>
        </p:spPr>
        <p:txBody>
          <a:bodyPr vert="horz" lIns="91440" tIns="45720" rIns="91440" bIns="45720" rtlCol="0" anchor="t" anchorCtr="0">
            <a:noAutofit/>
          </a:bodyPr>
          <a:lstStyle/>
          <a:p>
            <a:pPr lvl="0" algn="ctr">
              <a:spcBef>
                <a:spcPct val="0"/>
              </a:spcBef>
              <a:defRPr/>
            </a:pPr>
            <a:r>
              <a:rPr lang="ja-JP" altLang="en-US" sz="2000" dirty="0" smtClean="0">
                <a:solidFill>
                  <a:schemeClr val="bg1">
                    <a:lumMod val="50000"/>
                  </a:schemeClr>
                </a:solidFill>
                <a:latin typeface="HGPｺﾞｼｯｸM" pitchFamily="50" charset="-128"/>
                <a:ea typeface="HGPｺﾞｼｯｸM" pitchFamily="50" charset="-128"/>
                <a:cs typeface="+mj-cs"/>
              </a:rPr>
              <a:t>センサー</a:t>
            </a:r>
            <a:endParaRPr kumimoji="1" lang="ja-JP" altLang="en-US" sz="2000" b="0" i="0" u="none" strike="noStrike" kern="1200" cap="none" spc="0" normalizeH="0" baseline="0" noProof="0" dirty="0">
              <a:ln>
                <a:noFill/>
              </a:ln>
              <a:solidFill>
                <a:schemeClr val="bg1">
                  <a:lumMod val="50000"/>
                </a:schemeClr>
              </a:solidFill>
              <a:effectLst/>
              <a:uLnTx/>
              <a:uFillTx/>
              <a:latin typeface="HGPｺﾞｼｯｸM" pitchFamily="50" charset="-128"/>
              <a:ea typeface="HGPｺﾞｼｯｸM" pitchFamily="50" charset="-128"/>
              <a:cs typeface="+mj-cs"/>
            </a:endParaRPr>
          </a:p>
        </p:txBody>
      </p:sp>
      <p:sp>
        <p:nvSpPr>
          <p:cNvPr id="20" name="タイトル 1"/>
          <p:cNvSpPr txBox="1">
            <a:spLocks/>
          </p:cNvSpPr>
          <p:nvPr/>
        </p:nvSpPr>
        <p:spPr>
          <a:xfrm>
            <a:off x="4139952" y="4365104"/>
            <a:ext cx="1728192" cy="504056"/>
          </a:xfrm>
          <a:prstGeom prst="rect">
            <a:avLst/>
          </a:prstGeom>
        </p:spPr>
        <p:txBody>
          <a:bodyPr vert="horz" lIns="91440" tIns="45720" rIns="91440" bIns="45720" rtlCol="0" anchor="t" anchorCtr="0">
            <a:noAutofit/>
          </a:bodyPr>
          <a:lstStyle/>
          <a:p>
            <a:pPr lvl="0" algn="ctr">
              <a:spcBef>
                <a:spcPct val="0"/>
              </a:spcBef>
              <a:defRPr/>
            </a:pPr>
            <a:r>
              <a:rPr lang="ja-JP" altLang="en-US" sz="2000" dirty="0" smtClean="0">
                <a:solidFill>
                  <a:schemeClr val="bg1">
                    <a:lumMod val="50000"/>
                  </a:schemeClr>
                </a:solidFill>
                <a:latin typeface="HGPｺﾞｼｯｸM" pitchFamily="50" charset="-128"/>
                <a:ea typeface="HGPｺﾞｼｯｸM" pitchFamily="50" charset="-128"/>
              </a:rPr>
              <a:t>知能・制御</a:t>
            </a:r>
            <a:endParaRPr kumimoji="1" lang="ja-JP" altLang="en-US" sz="2000" b="0" i="0" u="none" strike="noStrike" kern="1200" cap="none" spc="0" normalizeH="0" baseline="0" noProof="0" dirty="0">
              <a:ln>
                <a:noFill/>
              </a:ln>
              <a:solidFill>
                <a:schemeClr val="bg1">
                  <a:lumMod val="50000"/>
                </a:schemeClr>
              </a:solidFill>
              <a:effectLst/>
              <a:uLnTx/>
              <a:uFillTx/>
              <a:latin typeface="HGPｺﾞｼｯｸM" pitchFamily="50" charset="-128"/>
              <a:ea typeface="HGPｺﾞｼｯｸM" pitchFamily="50" charset="-128"/>
              <a:cs typeface="+mj-cs"/>
            </a:endParaRPr>
          </a:p>
        </p:txBody>
      </p:sp>
      <p:sp>
        <p:nvSpPr>
          <p:cNvPr id="23" name="正方形/長方形 22"/>
          <p:cNvSpPr/>
          <p:nvPr/>
        </p:nvSpPr>
        <p:spPr>
          <a:xfrm>
            <a:off x="6372200" y="4365104"/>
            <a:ext cx="1872208" cy="400110"/>
          </a:xfrm>
          <a:prstGeom prst="rect">
            <a:avLst/>
          </a:prstGeom>
        </p:spPr>
        <p:txBody>
          <a:bodyPr wrap="square">
            <a:spAutoFit/>
          </a:bodyPr>
          <a:lstStyle/>
          <a:p>
            <a:pPr lvl="0" algn="ctr">
              <a:spcBef>
                <a:spcPct val="0"/>
              </a:spcBef>
              <a:defRPr/>
            </a:pPr>
            <a:r>
              <a:rPr lang="ja-JP" altLang="en-US" sz="2000" dirty="0" smtClean="0">
                <a:solidFill>
                  <a:schemeClr val="bg1">
                    <a:lumMod val="50000"/>
                  </a:schemeClr>
                </a:solidFill>
                <a:latin typeface="HGPｺﾞｼｯｸM" pitchFamily="50" charset="-128"/>
                <a:ea typeface="HGPｺﾞｼｯｸM" pitchFamily="50" charset="-128"/>
              </a:rPr>
              <a:t>駆動</a:t>
            </a:r>
            <a:endParaRPr lang="ja-JP" altLang="en-US" sz="2000" dirty="0">
              <a:solidFill>
                <a:schemeClr val="bg1">
                  <a:lumMod val="50000"/>
                </a:schemeClr>
              </a:solidFill>
              <a:latin typeface="HGPｺﾞｼｯｸM" pitchFamily="50" charset="-128"/>
              <a:ea typeface="HGPｺﾞｼｯｸM" pitchFamily="50" charset="-128"/>
            </a:endParaRPr>
          </a:p>
        </p:txBody>
      </p:sp>
      <p:sp>
        <p:nvSpPr>
          <p:cNvPr id="24" name="タイトル 1"/>
          <p:cNvSpPr txBox="1">
            <a:spLocks/>
          </p:cNvSpPr>
          <p:nvPr/>
        </p:nvSpPr>
        <p:spPr>
          <a:xfrm>
            <a:off x="1403648" y="4797152"/>
            <a:ext cx="2232248" cy="504056"/>
          </a:xfrm>
          <a:prstGeom prst="rect">
            <a:avLst/>
          </a:prstGeom>
        </p:spPr>
        <p:txBody>
          <a:bodyPr vert="horz" lIns="91440" tIns="45720" rIns="91440" bIns="45720" rtlCol="0" anchor="t" anchorCtr="0">
            <a:noAutofit/>
          </a:bodyPr>
          <a:lstStyle/>
          <a:p>
            <a:pPr lvl="0" algn="ctr">
              <a:spcBef>
                <a:spcPct val="0"/>
              </a:spcBef>
              <a:defRPr/>
            </a:pPr>
            <a:r>
              <a:rPr lang="ja-JP" altLang="en-US" sz="2000" dirty="0" smtClean="0">
                <a:solidFill>
                  <a:schemeClr val="accent1">
                    <a:lumMod val="75000"/>
                  </a:schemeClr>
                </a:solidFill>
                <a:latin typeface="HGPｺﾞｼｯｸM" pitchFamily="50" charset="-128"/>
                <a:ea typeface="HGPｺﾞｼｯｸM" pitchFamily="50" charset="-128"/>
                <a:cs typeface="+mj-cs"/>
              </a:rPr>
              <a:t>電気・電子工学</a:t>
            </a:r>
            <a:endParaRPr lang="en-US" altLang="ja-JP" sz="2000" dirty="0" smtClean="0">
              <a:solidFill>
                <a:schemeClr val="accent1">
                  <a:lumMod val="75000"/>
                </a:schemeClr>
              </a:solidFill>
              <a:latin typeface="HGPｺﾞｼｯｸM" pitchFamily="50" charset="-128"/>
              <a:ea typeface="HGPｺﾞｼｯｸM" pitchFamily="50" charset="-128"/>
              <a:cs typeface="+mj-cs"/>
            </a:endParaRPr>
          </a:p>
          <a:p>
            <a:pPr lvl="0" algn="ctr">
              <a:spcBef>
                <a:spcPct val="0"/>
              </a:spcBef>
              <a:defRPr/>
            </a:pPr>
            <a:r>
              <a:rPr kumimoji="1" lang="ja-JP" altLang="en-US" sz="2000" b="0" i="0" u="none" strike="noStrike" kern="1200" cap="none" spc="0" normalizeH="0" baseline="0" noProof="0" dirty="0" smtClean="0">
                <a:ln>
                  <a:noFill/>
                </a:ln>
                <a:solidFill>
                  <a:schemeClr val="accent1">
                    <a:lumMod val="75000"/>
                  </a:schemeClr>
                </a:solidFill>
                <a:effectLst/>
                <a:uLnTx/>
                <a:uFillTx/>
                <a:latin typeface="HGPｺﾞｼｯｸM" pitchFamily="50" charset="-128"/>
                <a:ea typeface="HGPｺﾞｼｯｸM" pitchFamily="50" charset="-128"/>
                <a:cs typeface="+mj-cs"/>
              </a:rPr>
              <a:t>（エレクトロニクス）</a:t>
            </a:r>
            <a:endParaRPr kumimoji="1" lang="ja-JP" altLang="en-US" sz="2000" b="0" i="0" u="none" strike="noStrike" kern="1200" cap="none" spc="0" normalizeH="0" baseline="0" noProof="0" dirty="0">
              <a:ln>
                <a:noFill/>
              </a:ln>
              <a:solidFill>
                <a:schemeClr val="accent1">
                  <a:lumMod val="75000"/>
                </a:schemeClr>
              </a:solidFill>
              <a:effectLst/>
              <a:uLnTx/>
              <a:uFillTx/>
              <a:latin typeface="HGPｺﾞｼｯｸM" pitchFamily="50" charset="-128"/>
              <a:ea typeface="HGPｺﾞｼｯｸM" pitchFamily="50" charset="-128"/>
              <a:cs typeface="+mj-cs"/>
            </a:endParaRPr>
          </a:p>
        </p:txBody>
      </p:sp>
      <p:sp>
        <p:nvSpPr>
          <p:cNvPr id="25" name="タイトル 1"/>
          <p:cNvSpPr txBox="1">
            <a:spLocks/>
          </p:cNvSpPr>
          <p:nvPr/>
        </p:nvSpPr>
        <p:spPr>
          <a:xfrm>
            <a:off x="4139952" y="4797152"/>
            <a:ext cx="1728192" cy="504056"/>
          </a:xfrm>
          <a:prstGeom prst="rect">
            <a:avLst/>
          </a:prstGeom>
        </p:spPr>
        <p:txBody>
          <a:bodyPr vert="horz" lIns="91440" tIns="45720" rIns="91440" bIns="45720" rtlCol="0" anchor="t" anchorCtr="0">
            <a:noAutofit/>
          </a:bodyPr>
          <a:lstStyle/>
          <a:p>
            <a:pPr lvl="0" algn="ctr">
              <a:spcBef>
                <a:spcPct val="0"/>
              </a:spcBef>
              <a:defRPr/>
            </a:pPr>
            <a:r>
              <a:rPr lang="ja-JP" altLang="en-US" sz="2000" dirty="0" smtClean="0">
                <a:solidFill>
                  <a:srgbClr val="FF0000"/>
                </a:solidFill>
                <a:latin typeface="HGPｺﾞｼｯｸM" pitchFamily="50" charset="-128"/>
                <a:ea typeface="HGPｺﾞｼｯｸM" pitchFamily="50" charset="-128"/>
                <a:cs typeface="+mj-cs"/>
              </a:rPr>
              <a:t>情報工学</a:t>
            </a:r>
            <a:endParaRPr kumimoji="1" lang="ja-JP" altLang="en-US" sz="2000" b="0"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j-cs"/>
            </a:endParaRPr>
          </a:p>
        </p:txBody>
      </p:sp>
      <p:sp>
        <p:nvSpPr>
          <p:cNvPr id="26" name="正方形/長方形 25"/>
          <p:cNvSpPr/>
          <p:nvPr/>
        </p:nvSpPr>
        <p:spPr>
          <a:xfrm>
            <a:off x="6372200" y="4797152"/>
            <a:ext cx="1872208" cy="400110"/>
          </a:xfrm>
          <a:prstGeom prst="rect">
            <a:avLst/>
          </a:prstGeom>
        </p:spPr>
        <p:txBody>
          <a:bodyPr wrap="square">
            <a:spAutoFit/>
          </a:bodyPr>
          <a:lstStyle/>
          <a:p>
            <a:pPr lvl="0" algn="ctr">
              <a:spcBef>
                <a:spcPct val="0"/>
              </a:spcBef>
              <a:defRPr/>
            </a:pPr>
            <a:r>
              <a:rPr lang="ja-JP" altLang="en-US" sz="2000" dirty="0" smtClean="0">
                <a:solidFill>
                  <a:schemeClr val="accent1">
                    <a:lumMod val="75000"/>
                  </a:schemeClr>
                </a:solidFill>
                <a:latin typeface="HGPｺﾞｼｯｸM" pitchFamily="50" charset="-128"/>
                <a:ea typeface="HGPｺﾞｼｯｸM" pitchFamily="50" charset="-128"/>
              </a:rPr>
              <a:t>機械工学</a:t>
            </a:r>
            <a:endParaRPr lang="ja-JP" altLang="en-US" sz="2000" dirty="0">
              <a:solidFill>
                <a:schemeClr val="accent1">
                  <a:lumMod val="75000"/>
                </a:schemeClr>
              </a:solidFill>
              <a:latin typeface="HGPｺﾞｼｯｸM" pitchFamily="50" charset="-128"/>
              <a:ea typeface="HGPｺﾞｼｯｸM" pitchFamily="50" charset="-128"/>
            </a:endParaRPr>
          </a:p>
        </p:txBody>
      </p:sp>
      <p:sp>
        <p:nvSpPr>
          <p:cNvPr id="31" name="タイトル 1"/>
          <p:cNvSpPr txBox="1">
            <a:spLocks/>
          </p:cNvSpPr>
          <p:nvPr/>
        </p:nvSpPr>
        <p:spPr>
          <a:xfrm>
            <a:off x="251520" y="4365104"/>
            <a:ext cx="2232248" cy="504056"/>
          </a:xfrm>
          <a:prstGeom prst="rect">
            <a:avLst/>
          </a:prstGeom>
        </p:spPr>
        <p:txBody>
          <a:bodyPr vert="horz" lIns="91440" tIns="45720" rIns="91440" bIns="45720" rtlCol="0" anchor="t" anchorCtr="0">
            <a:noAutofit/>
          </a:bodyPr>
          <a:lstStyle/>
          <a:p>
            <a:pPr lvl="0">
              <a:spcBef>
                <a:spcPct val="0"/>
              </a:spcBef>
              <a:defRPr/>
            </a:pPr>
            <a:r>
              <a:rPr lang="ja-JP" altLang="en-US" sz="2000" dirty="0" smtClean="0">
                <a:solidFill>
                  <a:schemeClr val="accent1">
                    <a:lumMod val="75000"/>
                  </a:schemeClr>
                </a:solidFill>
                <a:latin typeface="HGPｺﾞｼｯｸM" pitchFamily="50" charset="-128"/>
                <a:ea typeface="HGPｺﾞｼｯｸM" pitchFamily="50" charset="-128"/>
              </a:rPr>
              <a:t>要素技術</a:t>
            </a:r>
            <a:endParaRPr lang="ja-JP" altLang="en-US" sz="2000" dirty="0">
              <a:solidFill>
                <a:schemeClr val="accent1">
                  <a:lumMod val="75000"/>
                </a:schemeClr>
              </a:solidFill>
              <a:latin typeface="HGPｺﾞｼｯｸM" pitchFamily="50" charset="-128"/>
              <a:ea typeface="HGPｺﾞｼｯｸM" pitchFamily="50" charset="-128"/>
            </a:endParaRPr>
          </a:p>
        </p:txBody>
      </p:sp>
      <p:sp>
        <p:nvSpPr>
          <p:cNvPr id="32" name="タイトル 1"/>
          <p:cNvSpPr txBox="1">
            <a:spLocks/>
          </p:cNvSpPr>
          <p:nvPr/>
        </p:nvSpPr>
        <p:spPr>
          <a:xfrm>
            <a:off x="251520" y="4797152"/>
            <a:ext cx="2232248" cy="504056"/>
          </a:xfrm>
          <a:prstGeom prst="rect">
            <a:avLst/>
          </a:prstGeom>
        </p:spPr>
        <p:txBody>
          <a:bodyPr vert="horz" lIns="91440" tIns="45720" rIns="91440" bIns="45720" rtlCol="0" anchor="t" anchorCtr="0">
            <a:noAutofit/>
          </a:bodyPr>
          <a:lstStyle/>
          <a:p>
            <a:pPr lvl="0">
              <a:spcBef>
                <a:spcPct val="0"/>
              </a:spcBef>
              <a:defRPr/>
            </a:pPr>
            <a:r>
              <a:rPr lang="ja-JP" altLang="en-US" sz="2000" dirty="0" smtClean="0">
                <a:solidFill>
                  <a:schemeClr val="accent1">
                    <a:lumMod val="75000"/>
                  </a:schemeClr>
                </a:solidFill>
                <a:latin typeface="HGPｺﾞｼｯｸM" pitchFamily="50" charset="-128"/>
                <a:ea typeface="HGPｺﾞｼｯｸM" pitchFamily="50" charset="-128"/>
              </a:rPr>
              <a:t>研究領域</a:t>
            </a:r>
            <a:endParaRPr lang="ja-JP" altLang="en-US" sz="2000" dirty="0">
              <a:solidFill>
                <a:schemeClr val="accent1">
                  <a:lumMod val="75000"/>
                </a:schemeClr>
              </a:solidFill>
              <a:latin typeface="HGPｺﾞｼｯｸM" pitchFamily="50" charset="-128"/>
              <a:ea typeface="HGPｺﾞｼｯｸM" pitchFamily="50" charset="-128"/>
            </a:endParaRPr>
          </a:p>
        </p:txBody>
      </p:sp>
      <p:cxnSp>
        <p:nvCxnSpPr>
          <p:cNvPr id="34" name="直線コネクタ 33"/>
          <p:cNvCxnSpPr/>
          <p:nvPr/>
        </p:nvCxnSpPr>
        <p:spPr>
          <a:xfrm flipH="1">
            <a:off x="323528" y="4797152"/>
            <a:ext cx="799288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475656" y="4617132"/>
            <a:ext cx="0" cy="43204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779912" y="4617132"/>
            <a:ext cx="0" cy="43204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084168" y="4617132"/>
            <a:ext cx="0" cy="432048"/>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これから</a:t>
            </a:r>
            <a:endParaRPr kumimoji="1" lang="ja-JP" altLang="en-US" sz="2400" dirty="0">
              <a:solidFill>
                <a:schemeClr val="bg1"/>
              </a:solidFill>
              <a:latin typeface="HGPｺﾞｼｯｸE" pitchFamily="50" charset="-128"/>
              <a:ea typeface="HGPｺﾞｼｯｸE"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1907704" y="2111646"/>
            <a:ext cx="6048672" cy="4266944"/>
          </a:xfrm>
          <a:prstGeom prst="rect">
            <a:avLst/>
          </a:prstGeom>
          <a:noFill/>
          <a:ln w="9525">
            <a:noFill/>
            <a:miter lim="800000"/>
            <a:headEnd/>
            <a:tailEnd/>
          </a:ln>
        </p:spPr>
      </p:pic>
      <p:sp>
        <p:nvSpPr>
          <p:cNvPr id="7" name="タイトル 1"/>
          <p:cNvSpPr txBox="1">
            <a:spLocks/>
          </p:cNvSpPr>
          <p:nvPr/>
        </p:nvSpPr>
        <p:spPr>
          <a:xfrm>
            <a:off x="1907704" y="1052736"/>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ロボットが実現する社会</a:t>
            </a: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323528" y="1268760"/>
            <a:ext cx="1512168" cy="461665"/>
          </a:xfrm>
          <a:prstGeom prst="rect">
            <a:avLst/>
          </a:prstGeom>
          <a:noFill/>
        </p:spPr>
        <p:txBody>
          <a:bodyPr wrap="square" rtlCol="0">
            <a:spAutoFit/>
          </a:bodyPr>
          <a:lstStyle/>
          <a:p>
            <a:pPr algn="ctr"/>
            <a:r>
              <a:rPr lang="ja-JP" altLang="en-US" sz="2400" dirty="0" smtClean="0">
                <a:solidFill>
                  <a:schemeClr val="bg1"/>
                </a:solidFill>
                <a:latin typeface="HGPｺﾞｼｯｸE" pitchFamily="50" charset="-128"/>
                <a:ea typeface="HGPｺﾞｼｯｸE" pitchFamily="50" charset="-128"/>
              </a:rPr>
              <a:t>これから</a:t>
            </a:r>
            <a:endParaRPr lang="ja-JP" altLang="en-US" sz="2400" dirty="0">
              <a:solidFill>
                <a:schemeClr val="bg1"/>
              </a:solidFill>
              <a:latin typeface="HGPｺﾞｼｯｸE" pitchFamily="50" charset="-128"/>
              <a:ea typeface="HGPｺﾞｼｯｸE" pitchFamily="50" charset="-128"/>
            </a:endParaRPr>
          </a:p>
        </p:txBody>
      </p:sp>
      <p:sp>
        <p:nvSpPr>
          <p:cNvPr id="7" name="タイトル 1"/>
          <p:cNvSpPr txBox="1">
            <a:spLocks/>
          </p:cNvSpPr>
          <p:nvPr/>
        </p:nvSpPr>
        <p:spPr>
          <a:xfrm>
            <a:off x="1907704" y="1052736"/>
            <a:ext cx="7236296" cy="504056"/>
          </a:xfrm>
          <a:prstGeom prst="rect">
            <a:avLst/>
          </a:prstGeom>
        </p:spPr>
        <p:txBody>
          <a:bodyPr vert="horz" lIns="91440" tIns="45720" rIns="91440" bIns="45720" rtlCol="0" anchor="t" anchorCtr="0">
            <a:noAutofit/>
          </a:bodyPr>
          <a:lstStyle/>
          <a:p>
            <a:pPr lvl="0">
              <a:spcBef>
                <a:spcPct val="0"/>
              </a:spcBef>
              <a:defRPr/>
            </a:pPr>
            <a:r>
              <a:rPr kumimoji="1" lang="ja-JP" altLang="en-US" sz="48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ロボットが</a:t>
            </a:r>
            <a:r>
              <a:rPr lang="ja-JP" altLang="en-US" sz="4800" dirty="0" smtClean="0">
                <a:solidFill>
                  <a:schemeClr val="tx2">
                    <a:lumMod val="60000"/>
                    <a:lumOff val="40000"/>
                  </a:schemeClr>
                </a:solidFill>
                <a:latin typeface="HGPｺﾞｼｯｸE" pitchFamily="50" charset="-128"/>
                <a:ea typeface="HGPｺﾞｼｯｸE" pitchFamily="50" charset="-128"/>
              </a:rPr>
              <a:t>実現</a:t>
            </a:r>
            <a:r>
              <a:rPr kumimoji="1" lang="ja-JP" altLang="en-US" sz="48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する社会</a:t>
            </a: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4" name="タイトル 1"/>
          <p:cNvSpPr txBox="1">
            <a:spLocks/>
          </p:cNvSpPr>
          <p:nvPr/>
        </p:nvSpPr>
        <p:spPr>
          <a:xfrm>
            <a:off x="683568" y="5301208"/>
            <a:ext cx="8064896" cy="576064"/>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accent1">
                    <a:lumMod val="50000"/>
                  </a:schemeClr>
                </a:solidFill>
                <a:effectLst/>
                <a:uLnTx/>
                <a:uFillTx/>
                <a:latin typeface="HGPｺﾞｼｯｸE" pitchFamily="50" charset="-128"/>
                <a:ea typeface="HGPｺﾞｼｯｸE" pitchFamily="50" charset="-128"/>
                <a:cs typeface="+mj-cs"/>
              </a:rPr>
              <a:t>ロボットが活躍するシーンを３つの分野に分けて見てみると</a:t>
            </a:r>
            <a:endParaRPr kumimoji="1" lang="ja-JP" altLang="en-US" sz="2400" b="0" i="0" u="none" strike="noStrike" kern="1200" cap="none" spc="0" normalizeH="0" baseline="0" noProof="0" dirty="0">
              <a:ln>
                <a:noFill/>
              </a:ln>
              <a:solidFill>
                <a:schemeClr val="accent1">
                  <a:lumMod val="50000"/>
                </a:schemeClr>
              </a:solidFill>
              <a:effectLst/>
              <a:uLnTx/>
              <a:uFillTx/>
              <a:latin typeface="HGPｺﾞｼｯｸE" pitchFamily="50" charset="-128"/>
              <a:ea typeface="HGPｺﾞｼｯｸE" pitchFamily="50" charset="-128"/>
              <a:cs typeface="+mj-cs"/>
            </a:endParaRPr>
          </a:p>
        </p:txBody>
      </p:sp>
      <p:sp>
        <p:nvSpPr>
          <p:cNvPr id="15" name="二等辺三角形 14"/>
          <p:cNvSpPr/>
          <p:nvPr/>
        </p:nvSpPr>
        <p:spPr>
          <a:xfrm rot="10800000">
            <a:off x="3779912" y="5877272"/>
            <a:ext cx="1296144" cy="360038"/>
          </a:xfrm>
          <a:prstGeom prst="triangle">
            <a:avLst/>
          </a:prstGeom>
          <a:solidFill>
            <a:schemeClr val="accent1">
              <a:lumMod val="75000"/>
            </a:schemeClr>
          </a:solidFill>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タイトル 1"/>
          <p:cNvSpPr txBox="1">
            <a:spLocks/>
          </p:cNvSpPr>
          <p:nvPr/>
        </p:nvSpPr>
        <p:spPr>
          <a:xfrm>
            <a:off x="2016224" y="4293096"/>
            <a:ext cx="7236296" cy="504056"/>
          </a:xfrm>
          <a:prstGeom prst="rect">
            <a:avLst/>
          </a:prstGeom>
        </p:spPr>
        <p:txBody>
          <a:bodyPr vert="horz" lIns="91440" tIns="45720" rIns="91440" bIns="45720" rtlCol="0" anchor="t" anchorCtr="0">
            <a:noAutofit/>
          </a:bodyPr>
          <a:lstStyle/>
          <a:p>
            <a:pPr lvl="0">
              <a:spcBef>
                <a:spcPct val="0"/>
              </a:spcBef>
              <a:defRPr/>
            </a:pP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生活･サービス</a:t>
            </a:r>
            <a:endParaRPr kumimoji="1" lang="ja-JP" altLang="en-US" sz="32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13" name="タイトル 1"/>
          <p:cNvSpPr txBox="1">
            <a:spLocks/>
          </p:cNvSpPr>
          <p:nvPr/>
        </p:nvSpPr>
        <p:spPr>
          <a:xfrm>
            <a:off x="2016224" y="3356992"/>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安心･安全･公共</a:t>
            </a:r>
            <a:endParaRPr kumimoji="1" lang="ja-JP" altLang="en-US" sz="32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16" name="タイトル 1"/>
          <p:cNvSpPr txBox="1">
            <a:spLocks/>
          </p:cNvSpPr>
          <p:nvPr/>
        </p:nvSpPr>
        <p:spPr>
          <a:xfrm>
            <a:off x="1979712" y="2420888"/>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ものづくり･</a:t>
            </a:r>
            <a:r>
              <a:rPr kumimoji="1" lang="en-US" altLang="ja-JP"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RT</a:t>
            </a: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製品</a:t>
            </a:r>
            <a:r>
              <a:rPr kumimoji="1" lang="ja-JP" altLang="en-US" sz="3200" b="0" i="0" u="none" strike="noStrike" kern="1200" cap="none" spc="0" normalizeH="0" baseline="30000" noProof="0" dirty="0" smtClean="0">
                <a:ln>
                  <a:noFill/>
                </a:ln>
                <a:effectLst/>
                <a:uLnTx/>
                <a:uFillTx/>
                <a:latin typeface="HGPｺﾞｼｯｸE" pitchFamily="50" charset="-128"/>
                <a:ea typeface="HGPｺﾞｼｯｸE" pitchFamily="50" charset="-128"/>
                <a:cs typeface="+mj-cs"/>
              </a:rPr>
              <a:t>＊</a:t>
            </a:r>
            <a:endParaRPr kumimoji="1" lang="ja-JP" altLang="en-US" sz="3200" b="0" i="0" u="none" strike="noStrike" kern="1200" cap="none" spc="0" normalizeH="0" baseline="30000" noProof="0" dirty="0">
              <a:ln>
                <a:noFill/>
              </a:ln>
              <a:effectLst/>
              <a:uLnTx/>
              <a:uFillTx/>
              <a:latin typeface="HGPｺﾞｼｯｸE" pitchFamily="50" charset="-128"/>
              <a:ea typeface="HGPｺﾞｼｯｸE" pitchFamily="50" charset="-128"/>
              <a:cs typeface="+mj-cs"/>
            </a:endParaRPr>
          </a:p>
        </p:txBody>
      </p:sp>
      <p:sp>
        <p:nvSpPr>
          <p:cNvPr id="17" name="タイトル 1"/>
          <p:cNvSpPr txBox="1">
            <a:spLocks/>
          </p:cNvSpPr>
          <p:nvPr/>
        </p:nvSpPr>
        <p:spPr>
          <a:xfrm>
            <a:off x="1224136" y="4077072"/>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３</a:t>
            </a:r>
            <a:endParaRPr kumimoji="1" lang="ja-JP" altLang="en-US" sz="6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8" name="タイトル 1"/>
          <p:cNvSpPr txBox="1">
            <a:spLocks/>
          </p:cNvSpPr>
          <p:nvPr/>
        </p:nvSpPr>
        <p:spPr>
          <a:xfrm>
            <a:off x="1224136" y="3140968"/>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２</a:t>
            </a:r>
            <a:endParaRPr kumimoji="1" lang="ja-JP" altLang="en-US" sz="6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9" name="タイトル 1"/>
          <p:cNvSpPr txBox="1">
            <a:spLocks/>
          </p:cNvSpPr>
          <p:nvPr/>
        </p:nvSpPr>
        <p:spPr>
          <a:xfrm>
            <a:off x="1187624" y="2204864"/>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１</a:t>
            </a:r>
            <a:endParaRPr kumimoji="1" lang="ja-JP" altLang="en-US" sz="6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20" name="タイトル 1"/>
          <p:cNvSpPr txBox="1">
            <a:spLocks/>
          </p:cNvSpPr>
          <p:nvPr/>
        </p:nvSpPr>
        <p:spPr>
          <a:xfrm>
            <a:off x="2987824" y="2996952"/>
            <a:ext cx="5508104" cy="576064"/>
          </a:xfrm>
          <a:prstGeom prst="rect">
            <a:avLst/>
          </a:prstGeom>
        </p:spPr>
        <p:txBody>
          <a:bodyPr vert="horz" lIns="91440" tIns="45720" rIns="91440" bIns="45720" rtlCol="0" anchor="t" anchorCtr="0">
            <a:noAutofit/>
          </a:bodyPr>
          <a:lstStyle/>
          <a:p>
            <a:pPr lvl="0" algn="ctr">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rPr>
              <a:t>＊</a:t>
            </a:r>
            <a:r>
              <a:rPr lang="en-US" altLang="ja-JP" sz="1600" dirty="0" smtClean="0">
                <a:solidFill>
                  <a:schemeClr val="bg1">
                    <a:lumMod val="50000"/>
                  </a:schemeClr>
                </a:solidFill>
                <a:latin typeface="HGPｺﾞｼｯｸE" pitchFamily="50" charset="-128"/>
                <a:ea typeface="HGPｺﾞｼｯｸE" pitchFamily="50" charset="-128"/>
              </a:rPr>
              <a:t>RT</a:t>
            </a:r>
            <a:r>
              <a:rPr lang="ja-JP" altLang="en-US" sz="1600" dirty="0" smtClean="0">
                <a:solidFill>
                  <a:schemeClr val="bg1">
                    <a:lumMod val="50000"/>
                  </a:schemeClr>
                </a:solidFill>
                <a:latin typeface="HGPｺﾞｼｯｸE" pitchFamily="50" charset="-128"/>
                <a:ea typeface="HGPｺﾞｼｯｸE" pitchFamily="50" charset="-128"/>
              </a:rPr>
              <a:t>製品：ロボットテクノロジー（</a:t>
            </a:r>
            <a:r>
              <a:rPr lang="en-US" altLang="ja-JP" sz="1600" dirty="0" smtClean="0">
                <a:solidFill>
                  <a:schemeClr val="bg1">
                    <a:lumMod val="50000"/>
                  </a:schemeClr>
                </a:solidFill>
                <a:latin typeface="HGPｺﾞｼｯｸE" pitchFamily="50" charset="-128"/>
                <a:ea typeface="HGPｺﾞｼｯｸE" pitchFamily="50" charset="-128"/>
              </a:rPr>
              <a:t>RT</a:t>
            </a:r>
            <a:r>
              <a:rPr lang="ja-JP" altLang="en-US" sz="1600" dirty="0" smtClean="0">
                <a:solidFill>
                  <a:schemeClr val="bg1">
                    <a:lumMod val="50000"/>
                  </a:schemeClr>
                </a:solidFill>
                <a:latin typeface="HGPｺﾞｼｯｸE" pitchFamily="50" charset="-128"/>
                <a:ea typeface="HGPｺﾞｼｯｸE" pitchFamily="50" charset="-128"/>
              </a:rPr>
              <a:t>）を組み込んだ製品のこと</a:t>
            </a:r>
            <a:endParaRPr kumimoji="1" lang="ja-JP" altLang="en-US" sz="16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323528" y="1268760"/>
            <a:ext cx="1512168" cy="461665"/>
          </a:xfrm>
          <a:prstGeom prst="rect">
            <a:avLst/>
          </a:prstGeom>
          <a:noFill/>
        </p:spPr>
        <p:txBody>
          <a:bodyPr wrap="square" rtlCol="0">
            <a:spAutoFit/>
          </a:bodyPr>
          <a:lstStyle/>
          <a:p>
            <a:pPr algn="ctr"/>
            <a:r>
              <a:rPr lang="ja-JP" altLang="en-US" sz="2400" dirty="0" smtClean="0">
                <a:solidFill>
                  <a:schemeClr val="bg1"/>
                </a:solidFill>
                <a:latin typeface="HGPｺﾞｼｯｸE" pitchFamily="50" charset="-128"/>
                <a:ea typeface="HGPｺﾞｼｯｸE" pitchFamily="50" charset="-128"/>
              </a:rPr>
              <a:t>これから</a:t>
            </a:r>
            <a:endParaRPr lang="ja-JP" altLang="en-US" sz="2400" dirty="0">
              <a:solidFill>
                <a:schemeClr val="bg1"/>
              </a:solidFill>
              <a:latin typeface="HGPｺﾞｼｯｸE" pitchFamily="50" charset="-128"/>
              <a:ea typeface="HGPｺﾞｼｯｸE" pitchFamily="50" charset="-128"/>
            </a:endParaRPr>
          </a:p>
        </p:txBody>
      </p:sp>
      <p:sp>
        <p:nvSpPr>
          <p:cNvPr id="8" name="タイトル 1"/>
          <p:cNvSpPr txBox="1">
            <a:spLocks/>
          </p:cNvSpPr>
          <p:nvPr/>
        </p:nvSpPr>
        <p:spPr>
          <a:xfrm>
            <a:off x="1907704" y="908720"/>
            <a:ext cx="7236296" cy="504056"/>
          </a:xfrm>
          <a:prstGeom prst="rect">
            <a:avLst/>
          </a:prstGeom>
        </p:spPr>
        <p:txBody>
          <a:bodyPr vert="horz" lIns="91440" tIns="45720" rIns="91440" bIns="45720" rtlCol="0" anchor="t" anchorCtr="0">
            <a:noAutofit/>
          </a:bodyPr>
          <a:lstStyle/>
          <a:p>
            <a:pPr>
              <a:spcBef>
                <a:spcPct val="0"/>
              </a:spcBef>
              <a:defRPr/>
            </a:pPr>
            <a:r>
              <a:rPr kumimoji="1" lang="ja-JP" altLang="en-US"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t>ロボットが実現する社会</a:t>
            </a:r>
            <a:r>
              <a:rPr kumimoji="1" lang="en-US" altLang="ja-JP"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t/>
            </a:r>
            <a:br>
              <a:rPr kumimoji="1" lang="en-US" altLang="ja-JP"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br>
            <a:r>
              <a:rPr lang="ja-JP" altLang="en-US" sz="4800" dirty="0" smtClean="0">
                <a:solidFill>
                  <a:schemeClr val="tx2">
                    <a:lumMod val="60000"/>
                    <a:lumOff val="40000"/>
                  </a:schemeClr>
                </a:solidFill>
                <a:latin typeface="HGPｺﾞｼｯｸE" pitchFamily="50" charset="-128"/>
                <a:ea typeface="HGPｺﾞｼｯｸE" pitchFamily="50" charset="-128"/>
                <a:cs typeface="+mj-cs"/>
              </a:rPr>
              <a:t>ものづくり･</a:t>
            </a:r>
            <a:r>
              <a:rPr lang="en-US" altLang="ja-JP" sz="4800" dirty="0" smtClean="0">
                <a:solidFill>
                  <a:schemeClr val="tx2">
                    <a:lumMod val="60000"/>
                    <a:lumOff val="40000"/>
                  </a:schemeClr>
                </a:solidFill>
                <a:latin typeface="HGPｺﾞｼｯｸE" pitchFamily="50" charset="-128"/>
                <a:ea typeface="HGPｺﾞｼｯｸE" pitchFamily="50" charset="-128"/>
                <a:cs typeface="+mj-cs"/>
              </a:rPr>
              <a:t>RT</a:t>
            </a:r>
            <a:r>
              <a:rPr lang="ja-JP" altLang="en-US" sz="4800" dirty="0" smtClean="0">
                <a:solidFill>
                  <a:schemeClr val="tx2">
                    <a:lumMod val="60000"/>
                    <a:lumOff val="40000"/>
                  </a:schemeClr>
                </a:solidFill>
                <a:latin typeface="HGPｺﾞｼｯｸE" pitchFamily="50" charset="-128"/>
                <a:ea typeface="HGPｺﾞｼｯｸE" pitchFamily="50" charset="-128"/>
                <a:cs typeface="+mj-cs"/>
              </a:rPr>
              <a:t>製品</a:t>
            </a: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4" name="タイトル 1"/>
          <p:cNvSpPr txBox="1">
            <a:spLocks/>
          </p:cNvSpPr>
          <p:nvPr/>
        </p:nvSpPr>
        <p:spPr>
          <a:xfrm>
            <a:off x="2483768" y="3212976"/>
            <a:ext cx="3240360" cy="792088"/>
          </a:xfrm>
          <a:prstGeom prst="rect">
            <a:avLst/>
          </a:prstGeom>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cs typeface="+mj-cs"/>
              </a:rPr>
              <a:t>ものづくり</a:t>
            </a:r>
            <a:r>
              <a:rPr lang="ja-JP" altLang="en-US" sz="1600" dirty="0" smtClean="0">
                <a:solidFill>
                  <a:schemeClr val="bg1">
                    <a:lumMod val="50000"/>
                  </a:schemeClr>
                </a:solidFill>
                <a:latin typeface="HGPｺﾞｼｯｸE" pitchFamily="50" charset="-128"/>
                <a:ea typeface="HGPｺﾞｼｯｸE" pitchFamily="50" charset="-128"/>
                <a:cs typeface="+mj-cs"/>
              </a:rPr>
              <a:t>（産業用ロボット）</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sp>
        <p:nvSpPr>
          <p:cNvPr id="21" name="タイトル 1"/>
          <p:cNvSpPr txBox="1">
            <a:spLocks/>
          </p:cNvSpPr>
          <p:nvPr/>
        </p:nvSpPr>
        <p:spPr>
          <a:xfrm>
            <a:off x="323528" y="4509120"/>
            <a:ext cx="2088232" cy="792088"/>
          </a:xfrm>
          <a:prstGeom prst="rect">
            <a:avLst/>
          </a:prstGeom>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cs typeface="+mj-cs"/>
              </a:rPr>
              <a:t>自動運転</a:t>
            </a:r>
            <a:endParaRPr lang="en-US" altLang="ja-JP" sz="1600" dirty="0" smtClean="0">
              <a:solidFill>
                <a:prstClr val="white">
                  <a:lumMod val="50000"/>
                </a:prstClr>
              </a:solidFill>
              <a:latin typeface="HGPｺﾞｼｯｸE" pitchFamily="50" charset="-128"/>
              <a:ea typeface="HGPｺﾞｼｯｸE" pitchFamily="50" charset="-128"/>
            </a:endParaRPr>
          </a:p>
          <a:p>
            <a:pPr lvl="0">
              <a:spcBef>
                <a:spcPct val="0"/>
              </a:spcBef>
              <a:defRPr/>
            </a:pPr>
            <a:r>
              <a:rPr lang="ja-JP" altLang="en-US" sz="1600" dirty="0" smtClean="0">
                <a:solidFill>
                  <a:prstClr val="white">
                    <a:lumMod val="50000"/>
                  </a:prstClr>
                </a:solidFill>
                <a:latin typeface="HGPｺﾞｼｯｸE" pitchFamily="50" charset="-128"/>
                <a:ea typeface="HGPｺﾞｼｯｸE" pitchFamily="50" charset="-128"/>
              </a:rPr>
              <a:t>（自家用車，トラック，タクシー，バスなど）</a:t>
            </a:r>
            <a:endParaRPr lang="en-US" altLang="ja-JP" sz="1600" dirty="0" smtClean="0">
              <a:solidFill>
                <a:prstClr val="white">
                  <a:lumMod val="50000"/>
                </a:prstClr>
              </a:solidFill>
              <a:latin typeface="HGPｺﾞｼｯｸE" pitchFamily="50" charset="-128"/>
              <a:ea typeface="HGPｺﾞｼｯｸE" pitchFamily="50" charset="-128"/>
            </a:endParaRPr>
          </a:p>
          <a:p>
            <a:pPr>
              <a:spcBef>
                <a:spcPct val="0"/>
              </a:spcBef>
              <a:defRPr/>
            </a:pPr>
            <a:endParaRPr lang="en-US" altLang="ja-JP" sz="2400" dirty="0" smtClean="0">
              <a:latin typeface="HGPｺﾞｼｯｸE" pitchFamily="50" charset="-128"/>
              <a:ea typeface="HGPｺﾞｼｯｸE" pitchFamily="50" charset="-128"/>
              <a:cs typeface="+mj-cs"/>
            </a:endParaRPr>
          </a:p>
        </p:txBody>
      </p:sp>
      <p:sp>
        <p:nvSpPr>
          <p:cNvPr id="22" name="タイトル 1"/>
          <p:cNvSpPr txBox="1">
            <a:spLocks/>
          </p:cNvSpPr>
          <p:nvPr/>
        </p:nvSpPr>
        <p:spPr>
          <a:xfrm>
            <a:off x="6372200" y="4045477"/>
            <a:ext cx="2771800" cy="792088"/>
          </a:xfrm>
          <a:prstGeom prst="rect">
            <a:avLst/>
          </a:prstGeom>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cs typeface="+mj-cs"/>
              </a:rPr>
              <a:t>無人搬送</a:t>
            </a:r>
            <a:endParaRPr lang="en-US" altLang="ja-JP" sz="1600" dirty="0" smtClean="0">
              <a:latin typeface="HGPｺﾞｼｯｸE" pitchFamily="50" charset="-128"/>
              <a:ea typeface="HGPｺﾞｼｯｸE" pitchFamily="50" charset="-128"/>
              <a:cs typeface="+mj-cs"/>
            </a:endParaRPr>
          </a:p>
          <a:p>
            <a:pPr lvl="0">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（ドローン，仕分けロボット）</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pic>
        <p:nvPicPr>
          <p:cNvPr id="23" name="Picture 2"/>
          <p:cNvPicPr>
            <a:picLocks noChangeAspect="1" noChangeArrowheads="1"/>
          </p:cNvPicPr>
          <p:nvPr/>
        </p:nvPicPr>
        <p:blipFill>
          <a:blip r:embed="rId3" cstate="print"/>
          <a:srcRect r="6473"/>
          <a:stretch>
            <a:fillRect/>
          </a:stretch>
        </p:blipFill>
        <p:spPr bwMode="auto">
          <a:xfrm>
            <a:off x="395536" y="5445224"/>
            <a:ext cx="1079405" cy="970504"/>
          </a:xfrm>
          <a:prstGeom prst="rect">
            <a:avLst/>
          </a:prstGeom>
          <a:noFill/>
          <a:ln w="9525">
            <a:noFill/>
            <a:miter lim="800000"/>
            <a:headEnd/>
            <a:tailEnd/>
          </a:ln>
        </p:spPr>
      </p:pic>
      <p:pic>
        <p:nvPicPr>
          <p:cNvPr id="26" name="Picture 3"/>
          <p:cNvPicPr>
            <a:picLocks noChangeAspect="1" noChangeArrowheads="1"/>
          </p:cNvPicPr>
          <p:nvPr/>
        </p:nvPicPr>
        <p:blipFill>
          <a:blip r:embed="rId4" cstate="print"/>
          <a:srcRect l="13186" r="13559" b="21301"/>
          <a:stretch>
            <a:fillRect/>
          </a:stretch>
        </p:blipFill>
        <p:spPr bwMode="auto">
          <a:xfrm>
            <a:off x="2519264" y="3789040"/>
            <a:ext cx="3600400" cy="237626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444208" y="4837565"/>
            <a:ext cx="2376264" cy="1543763"/>
          </a:xfrm>
          <a:prstGeom prst="rect">
            <a:avLst/>
          </a:prstGeom>
          <a:noFill/>
          <a:ln w="9525">
            <a:noFill/>
            <a:miter lim="800000"/>
            <a:headEnd/>
            <a:tailEnd/>
          </a:ln>
        </p:spPr>
      </p:pic>
      <p:pic>
        <p:nvPicPr>
          <p:cNvPr id="32" name="Picture 2" descr="C:\Users\iwasaki\Desktop\ss\Screenpresso\2014-11-18_21h43_56.bmp"/>
          <p:cNvPicPr>
            <a:picLocks noChangeAspect="1" noChangeArrowheads="1"/>
          </p:cNvPicPr>
          <p:nvPr/>
        </p:nvPicPr>
        <p:blipFill>
          <a:blip r:embed="rId6" cstate="print"/>
          <a:srcRect/>
          <a:stretch>
            <a:fillRect/>
          </a:stretch>
        </p:blipFill>
        <p:spPr bwMode="auto">
          <a:xfrm>
            <a:off x="7236296" y="1556792"/>
            <a:ext cx="1585853" cy="1944216"/>
          </a:xfrm>
          <a:prstGeom prst="rect">
            <a:avLst/>
          </a:prstGeom>
          <a:noFill/>
        </p:spPr>
      </p:pic>
      <p:sp>
        <p:nvSpPr>
          <p:cNvPr id="33" name="タイトル 1"/>
          <p:cNvSpPr txBox="1">
            <a:spLocks/>
          </p:cNvSpPr>
          <p:nvPr/>
        </p:nvSpPr>
        <p:spPr>
          <a:xfrm>
            <a:off x="4355976" y="2420888"/>
            <a:ext cx="3491880" cy="792088"/>
          </a:xfrm>
          <a:prstGeom prst="rect">
            <a:avLst/>
          </a:prstGeom>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cs typeface="+mj-cs"/>
              </a:rPr>
              <a:t>農業用･建設用機械</a:t>
            </a:r>
            <a:endParaRPr lang="en-US" altLang="ja-JP" sz="1600" dirty="0" smtClean="0">
              <a:latin typeface="HGPｺﾞｼｯｸE" pitchFamily="50" charset="-128"/>
              <a:ea typeface="HGPｺﾞｼｯｸE" pitchFamily="50" charset="-128"/>
              <a:cs typeface="+mj-cs"/>
            </a:endParaRPr>
          </a:p>
          <a:p>
            <a:pPr lvl="0">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（無人トラクターなど）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sp>
        <p:nvSpPr>
          <p:cNvPr id="35" name="タイトル 1"/>
          <p:cNvSpPr txBox="1">
            <a:spLocks/>
          </p:cNvSpPr>
          <p:nvPr/>
        </p:nvSpPr>
        <p:spPr>
          <a:xfrm>
            <a:off x="6804248" y="3501008"/>
            <a:ext cx="2124744" cy="360040"/>
          </a:xfrm>
          <a:prstGeom prst="rect">
            <a:avLst/>
          </a:prstGeom>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accent1">
                    <a:lumMod val="50000"/>
                  </a:schemeClr>
                </a:solidFill>
                <a:effectLst/>
                <a:uLnTx/>
                <a:uFillTx/>
                <a:latin typeface="HGPｺﾞｼｯｸE" pitchFamily="50" charset="-128"/>
                <a:ea typeface="HGPｺﾞｼｯｸE" pitchFamily="50" charset="-128"/>
                <a:cs typeface="+mj-cs"/>
              </a:rPr>
              <a:t>イラストは情報科</a:t>
            </a:r>
            <a:r>
              <a:rPr kumimoji="1" lang="en-US" altLang="ja-JP" sz="1000" b="0" i="0" u="none" strike="noStrike" kern="1200" cap="none" spc="0" normalizeH="0" baseline="0" noProof="0" dirty="0" smtClean="0">
                <a:ln>
                  <a:noFill/>
                </a:ln>
                <a:solidFill>
                  <a:schemeClr val="accent1">
                    <a:lumMod val="50000"/>
                  </a:schemeClr>
                </a:solidFill>
                <a:effectLst/>
                <a:uLnTx/>
                <a:uFillTx/>
                <a:latin typeface="HGPｺﾞｼｯｸE" pitchFamily="50" charset="-128"/>
                <a:ea typeface="HGPｺﾞｼｯｸE" pitchFamily="50" charset="-128"/>
                <a:cs typeface="+mj-cs"/>
              </a:rPr>
              <a:t>+No.003</a:t>
            </a:r>
            <a:r>
              <a:rPr kumimoji="1" lang="ja-JP" altLang="en-US" sz="1000" b="0" i="0" u="none" strike="noStrike" kern="1200" cap="none" spc="0" normalizeH="0" baseline="0" noProof="0" dirty="0" smtClean="0">
                <a:ln>
                  <a:noFill/>
                </a:ln>
                <a:solidFill>
                  <a:schemeClr val="accent1">
                    <a:lumMod val="50000"/>
                  </a:schemeClr>
                </a:solidFill>
                <a:effectLst/>
                <a:uLnTx/>
                <a:uFillTx/>
                <a:latin typeface="HGPｺﾞｼｯｸE" pitchFamily="50" charset="-128"/>
                <a:ea typeface="HGPｺﾞｼｯｸE" pitchFamily="50" charset="-128"/>
                <a:cs typeface="+mj-cs"/>
              </a:rPr>
              <a:t>より↑</a:t>
            </a:r>
            <a:endParaRPr kumimoji="1" lang="ja-JP" altLang="en-US" sz="1000" b="0" i="0" u="none" strike="noStrike" kern="1200" cap="none" spc="0" normalizeH="0" baseline="0" noProof="0" dirty="0">
              <a:ln>
                <a:noFill/>
              </a:ln>
              <a:solidFill>
                <a:schemeClr val="accent1">
                  <a:lumMod val="50000"/>
                </a:schemeClr>
              </a:solidFill>
              <a:effectLst/>
              <a:uLnTx/>
              <a:uFillTx/>
              <a:latin typeface="HGPｺﾞｼｯｸE" pitchFamily="50" charset="-128"/>
              <a:ea typeface="HGPｺﾞｼｯｸE" pitchFamily="50" charset="-128"/>
              <a:cs typeface="+mj-cs"/>
            </a:endParaRPr>
          </a:p>
        </p:txBody>
      </p:sp>
      <p:pic>
        <p:nvPicPr>
          <p:cNvPr id="1028" name="Picture 4"/>
          <p:cNvPicPr>
            <a:picLocks noChangeAspect="1" noChangeArrowheads="1"/>
          </p:cNvPicPr>
          <p:nvPr/>
        </p:nvPicPr>
        <p:blipFill>
          <a:blip r:embed="rId7" cstate="print"/>
          <a:srcRect/>
          <a:stretch>
            <a:fillRect/>
          </a:stretch>
        </p:blipFill>
        <p:spPr bwMode="auto">
          <a:xfrm>
            <a:off x="395536" y="3212976"/>
            <a:ext cx="1555383" cy="1017265"/>
          </a:xfrm>
          <a:prstGeom prst="rect">
            <a:avLst/>
          </a:prstGeom>
          <a:noFill/>
          <a:ln w="9525">
            <a:noFill/>
            <a:miter lim="800000"/>
            <a:headEnd/>
            <a:tailEnd/>
          </a:ln>
        </p:spPr>
      </p:pic>
      <p:sp>
        <p:nvSpPr>
          <p:cNvPr id="37" name="タイトル 1"/>
          <p:cNvSpPr txBox="1">
            <a:spLocks/>
          </p:cNvSpPr>
          <p:nvPr/>
        </p:nvSpPr>
        <p:spPr>
          <a:xfrm>
            <a:off x="323528" y="2420888"/>
            <a:ext cx="3240360" cy="792088"/>
          </a:xfrm>
          <a:prstGeom prst="rect">
            <a:avLst/>
          </a:prstGeom>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cs typeface="+mj-cs"/>
              </a:rPr>
              <a:t>ロボット家電</a:t>
            </a:r>
            <a:endParaRPr lang="en-US" altLang="ja-JP" sz="1600" dirty="0" smtClean="0">
              <a:solidFill>
                <a:prstClr val="white">
                  <a:lumMod val="50000"/>
                </a:prstClr>
              </a:solidFill>
              <a:latin typeface="HGPｺﾞｼｯｸE" pitchFamily="50" charset="-128"/>
              <a:ea typeface="HGPｺﾞｼｯｸE" pitchFamily="50" charset="-128"/>
            </a:endParaRPr>
          </a:p>
          <a:p>
            <a:pPr lvl="0">
              <a:spcBef>
                <a:spcPct val="0"/>
              </a:spcBef>
              <a:defRPr/>
            </a:pPr>
            <a:r>
              <a:rPr lang="ja-JP" altLang="en-US" sz="1600" dirty="0" smtClean="0">
                <a:solidFill>
                  <a:prstClr val="white">
                    <a:lumMod val="50000"/>
                  </a:prstClr>
                </a:solidFill>
                <a:latin typeface="HGPｺﾞｼｯｸE" pitchFamily="50" charset="-128"/>
                <a:ea typeface="HGPｺﾞｼｯｸE" pitchFamily="50" charset="-128"/>
              </a:rPr>
              <a:t>（エアコン，掃除用ロボットなど）</a:t>
            </a:r>
            <a:endParaRPr lang="en-US" altLang="ja-JP" sz="1600" dirty="0" smtClean="0">
              <a:solidFill>
                <a:prstClr val="white">
                  <a:lumMod val="50000"/>
                </a:prstClr>
              </a:solidFill>
              <a:latin typeface="HGPｺﾞｼｯｸE" pitchFamily="50" charset="-128"/>
              <a:ea typeface="HGPｺﾞｼｯｸE" pitchFamily="50" charset="-128"/>
            </a:endParaRPr>
          </a:p>
          <a:p>
            <a:pPr>
              <a:spcBef>
                <a:spcPct val="0"/>
              </a:spcBef>
              <a:defRPr/>
            </a:pPr>
            <a:endParaRPr lang="en-US" altLang="ja-JP" sz="2400" dirty="0" smtClean="0">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737121"/>
            <a:ext cx="9144000" cy="5140151"/>
          </a:xfrm>
        </p:spPr>
        <p:txBody>
          <a:bodyPr>
            <a:normAutofit/>
          </a:bodyPr>
          <a:lstStyle/>
          <a:p>
            <a:r>
              <a:rPr kumimoji="1" lang="ja-JP" altLang="en-US" dirty="0" smtClean="0">
                <a:solidFill>
                  <a:schemeClr val="bg1">
                    <a:lumMod val="50000"/>
                  </a:schemeClr>
                </a:solidFill>
                <a:latin typeface="HGPｺﾞｼｯｸE" pitchFamily="50" charset="-128"/>
                <a:ea typeface="HGPｺﾞｼｯｸE" pitchFamily="50" charset="-128"/>
              </a:rPr>
              <a:t>情報通信社会の最前線</a:t>
            </a:r>
            <a:r>
              <a:rPr kumimoji="1" lang="en-US" altLang="ja-JP" dirty="0" smtClean="0">
                <a:solidFill>
                  <a:schemeClr val="bg1">
                    <a:lumMod val="50000"/>
                  </a:schemeClr>
                </a:solidFill>
                <a:latin typeface="HGPｺﾞｼｯｸE" pitchFamily="50" charset="-128"/>
                <a:ea typeface="HGPｺﾞｼｯｸE" pitchFamily="50" charset="-128"/>
              </a:rPr>
              <a:t/>
            </a:r>
            <a:br>
              <a:rPr kumimoji="1" lang="en-US" altLang="ja-JP" dirty="0" smtClean="0">
                <a:solidFill>
                  <a:schemeClr val="bg1">
                    <a:lumMod val="50000"/>
                  </a:schemeClr>
                </a:solidFill>
                <a:latin typeface="HGPｺﾞｼｯｸE" pitchFamily="50" charset="-128"/>
                <a:ea typeface="HGPｺﾞｼｯｸE" pitchFamily="50" charset="-128"/>
              </a:rPr>
            </a:br>
            <a:r>
              <a:rPr kumimoji="1" lang="en-US" altLang="ja-JP" sz="1000" dirty="0" smtClean="0">
                <a:solidFill>
                  <a:srgbClr val="00B050"/>
                </a:solidFill>
                <a:latin typeface="HGPｺﾞｼｯｸE" pitchFamily="50" charset="-128"/>
                <a:ea typeface="HGPｺﾞｼｯｸE" pitchFamily="50" charset="-128"/>
              </a:rPr>
              <a:t/>
            </a:r>
            <a:br>
              <a:rPr kumimoji="1" lang="en-US" altLang="ja-JP" sz="1000" dirty="0" smtClean="0">
                <a:solidFill>
                  <a:srgbClr val="00B050"/>
                </a:solidFill>
                <a:latin typeface="HGPｺﾞｼｯｸE" pitchFamily="50" charset="-128"/>
                <a:ea typeface="HGPｺﾞｼｯｸE" pitchFamily="50" charset="-128"/>
              </a:rPr>
            </a:br>
            <a:r>
              <a:rPr lang="en-US" altLang="ja-JP" sz="1000" dirty="0" smtClean="0">
                <a:solidFill>
                  <a:srgbClr val="00B050"/>
                </a:solidFill>
                <a:latin typeface="HGPｺﾞｼｯｸE" pitchFamily="50" charset="-128"/>
                <a:ea typeface="HGPｺﾞｼｯｸE" pitchFamily="50" charset="-128"/>
              </a:rPr>
              <a:t/>
            </a:r>
            <a:br>
              <a:rPr lang="en-US" altLang="ja-JP" sz="1000" dirty="0" smtClean="0">
                <a:solidFill>
                  <a:srgbClr val="00B050"/>
                </a:solidFill>
                <a:latin typeface="HGPｺﾞｼｯｸE" pitchFamily="50" charset="-128"/>
                <a:ea typeface="HGPｺﾞｼｯｸE" pitchFamily="50" charset="-128"/>
              </a:rPr>
            </a:br>
            <a:r>
              <a:rPr kumimoji="1" lang="ja-JP" altLang="en-US" sz="6600" dirty="0" smtClean="0">
                <a:solidFill>
                  <a:schemeClr val="accent1">
                    <a:lumMod val="75000"/>
                  </a:schemeClr>
                </a:solidFill>
                <a:latin typeface="HGPｺﾞｼｯｸE" pitchFamily="50" charset="-128"/>
                <a:ea typeface="HGPｺﾞｼｯｸE" pitchFamily="50" charset="-128"/>
              </a:rPr>
              <a:t>ロボット</a:t>
            </a:r>
            <a:r>
              <a:rPr kumimoji="1" lang="ja-JP" altLang="en-US" sz="3600" dirty="0" smtClean="0">
                <a:solidFill>
                  <a:schemeClr val="tx2">
                    <a:lumMod val="60000"/>
                    <a:lumOff val="40000"/>
                  </a:schemeClr>
                </a:solidFill>
                <a:latin typeface="HGPｺﾞｼｯｸE" pitchFamily="50" charset="-128"/>
                <a:ea typeface="HGPｺﾞｼｯｸE" pitchFamily="50" charset="-128"/>
              </a:rPr>
              <a:t>の</a:t>
            </a:r>
            <a:r>
              <a:rPr kumimoji="1" lang="ja-JP" altLang="en-US" sz="6600" dirty="0" smtClean="0">
                <a:solidFill>
                  <a:schemeClr val="accent1">
                    <a:lumMod val="75000"/>
                  </a:schemeClr>
                </a:solidFill>
                <a:latin typeface="HGPｺﾞｼｯｸE" pitchFamily="50" charset="-128"/>
                <a:ea typeface="HGPｺﾞｼｯｸE" pitchFamily="50" charset="-128"/>
              </a:rPr>
              <a:t>いま</a:t>
            </a:r>
            <a:r>
              <a:rPr kumimoji="1" lang="ja-JP" altLang="en-US" sz="3600" dirty="0" smtClean="0">
                <a:solidFill>
                  <a:schemeClr val="tx2">
                    <a:lumMod val="60000"/>
                    <a:lumOff val="40000"/>
                  </a:schemeClr>
                </a:solidFill>
                <a:latin typeface="HGPｺﾞｼｯｸE" pitchFamily="50" charset="-128"/>
                <a:ea typeface="HGPｺﾞｼｯｸE" pitchFamily="50" charset="-128"/>
              </a:rPr>
              <a:t>と</a:t>
            </a:r>
            <a:r>
              <a:rPr kumimoji="1" lang="ja-JP" altLang="en-US" sz="6600" dirty="0" smtClean="0">
                <a:solidFill>
                  <a:schemeClr val="accent1">
                    <a:lumMod val="75000"/>
                  </a:schemeClr>
                </a:solidFill>
                <a:latin typeface="HGPｺﾞｼｯｸE" pitchFamily="50" charset="-128"/>
                <a:ea typeface="HGPｺﾞｼｯｸE" pitchFamily="50" charset="-128"/>
              </a:rPr>
              <a:t>これから</a:t>
            </a:r>
            <a:r>
              <a:rPr kumimoji="1" lang="en-US" altLang="ja-JP" sz="6600" dirty="0" smtClean="0">
                <a:latin typeface="HGPｺﾞｼｯｸE" pitchFamily="50" charset="-128"/>
                <a:ea typeface="HGPｺﾞｼｯｸE" pitchFamily="50" charset="-128"/>
              </a:rPr>
              <a:t> </a:t>
            </a:r>
            <a:r>
              <a:rPr kumimoji="1" lang="en-US" altLang="ja-JP" sz="8000" dirty="0" smtClean="0">
                <a:latin typeface="HGPｺﾞｼｯｸE" pitchFamily="50" charset="-128"/>
                <a:ea typeface="HGPｺﾞｼｯｸE" pitchFamily="50" charset="-128"/>
              </a:rPr>
              <a:t/>
            </a:r>
            <a:br>
              <a:rPr kumimoji="1" lang="en-US" altLang="ja-JP" sz="8000" dirty="0" smtClean="0">
                <a:latin typeface="HGPｺﾞｼｯｸE" pitchFamily="50" charset="-128"/>
                <a:ea typeface="HGPｺﾞｼｯｸE" pitchFamily="50" charset="-128"/>
              </a:rPr>
            </a:br>
            <a:r>
              <a:rPr kumimoji="1" lang="en-US" altLang="ja-JP" sz="1000" dirty="0" smtClean="0">
                <a:latin typeface="HGPｺﾞｼｯｸE" pitchFamily="50" charset="-128"/>
                <a:ea typeface="HGPｺﾞｼｯｸE" pitchFamily="50" charset="-128"/>
              </a:rPr>
              <a:t/>
            </a:r>
            <a:br>
              <a:rPr kumimoji="1" lang="en-US" altLang="ja-JP" sz="1000" dirty="0" smtClean="0">
                <a:latin typeface="HGPｺﾞｼｯｸE" pitchFamily="50" charset="-128"/>
                <a:ea typeface="HGPｺﾞｼｯｸE" pitchFamily="50" charset="-128"/>
              </a:rPr>
            </a:br>
            <a:r>
              <a:rPr kumimoji="1" lang="en-US" altLang="ja-JP" sz="1000" dirty="0" smtClean="0">
                <a:latin typeface="HGPｺﾞｼｯｸE" pitchFamily="50" charset="-128"/>
                <a:ea typeface="HGPｺﾞｼｯｸE" pitchFamily="50" charset="-128"/>
              </a:rPr>
              <a:t/>
            </a:r>
            <a:br>
              <a:rPr kumimoji="1" lang="en-US" altLang="ja-JP" sz="1000" dirty="0" smtClean="0">
                <a:latin typeface="HGPｺﾞｼｯｸE" pitchFamily="50" charset="-128"/>
                <a:ea typeface="HGPｺﾞｼｯｸE" pitchFamily="50" charset="-128"/>
              </a:rPr>
            </a:br>
            <a:endParaRPr kumimoji="1" lang="ja-JP" altLang="en-US" sz="4000" dirty="0">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95536" y="2996952"/>
            <a:ext cx="4197293" cy="3365150"/>
          </a:xfrm>
          <a:prstGeom prst="rect">
            <a:avLst/>
          </a:prstGeom>
          <a:noFill/>
          <a:ln w="9525">
            <a:noFill/>
            <a:miter lim="800000"/>
            <a:headEnd/>
            <a:tailEnd/>
          </a:ln>
        </p:spPr>
      </p:pic>
      <p:sp>
        <p:nvSpPr>
          <p:cNvPr id="37" name="タイトル 1"/>
          <p:cNvSpPr txBox="1">
            <a:spLocks/>
          </p:cNvSpPr>
          <p:nvPr/>
        </p:nvSpPr>
        <p:spPr>
          <a:xfrm>
            <a:off x="2843808" y="2348880"/>
            <a:ext cx="2304256" cy="792088"/>
          </a:xfrm>
          <a:prstGeom prst="rect">
            <a:avLst/>
          </a:prstGeom>
          <a:solidFill>
            <a:schemeClr val="bg1">
              <a:alpha val="86000"/>
            </a:schemeClr>
          </a:solidFill>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rPr>
              <a:t>福祉･介護</a:t>
            </a:r>
            <a:endParaRPr lang="en-US" altLang="ja-JP" sz="2400" dirty="0" smtClean="0">
              <a:latin typeface="HGPｺﾞｼｯｸE" pitchFamily="50" charset="-128"/>
              <a:ea typeface="HGPｺﾞｼｯｸE" pitchFamily="50" charset="-128"/>
            </a:endParaRPr>
          </a:p>
          <a:p>
            <a:pPr lvl="0">
              <a:spcBef>
                <a:spcPct val="0"/>
              </a:spcBef>
              <a:defRPr/>
            </a:pPr>
            <a:r>
              <a:rPr lang="ja-JP" altLang="en-US" sz="1600" dirty="0" smtClean="0">
                <a:solidFill>
                  <a:prstClr val="white">
                    <a:lumMod val="50000"/>
                  </a:prstClr>
                </a:solidFill>
                <a:latin typeface="HGPｺﾞｼｯｸE" pitchFamily="50" charset="-128"/>
                <a:ea typeface="HGPｺﾞｼｯｸE" pitchFamily="50" charset="-128"/>
              </a:rPr>
              <a:t>（介護支援ロボットなど）</a:t>
            </a:r>
            <a:endParaRPr lang="en-US" altLang="ja-JP" sz="1600" dirty="0" smtClean="0">
              <a:solidFill>
                <a:prstClr val="white">
                  <a:lumMod val="50000"/>
                </a:prstClr>
              </a:solidFill>
              <a:latin typeface="HGPｺﾞｼｯｸE" pitchFamily="50" charset="-128"/>
              <a:ea typeface="HGPｺﾞｼｯｸE" pitchFamily="50" charset="-128"/>
            </a:endParaRPr>
          </a:p>
          <a:p>
            <a:pPr>
              <a:spcBef>
                <a:spcPct val="0"/>
              </a:spcBef>
              <a:defRPr/>
            </a:pPr>
            <a:endParaRPr lang="en-US" altLang="ja-JP" sz="2400" dirty="0" smtClean="0">
              <a:latin typeface="HGPｺﾞｼｯｸE" pitchFamily="50" charset="-128"/>
              <a:ea typeface="HGPｺﾞｼｯｸE" pitchFamily="50" charset="-128"/>
              <a:cs typeface="+mj-cs"/>
            </a:endParaRPr>
          </a:p>
        </p:txBody>
      </p:sp>
      <p:sp>
        <p:nvSpPr>
          <p:cNvPr id="11" name="円/楕円 10"/>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323528" y="1268760"/>
            <a:ext cx="1512168" cy="461665"/>
          </a:xfrm>
          <a:prstGeom prst="rect">
            <a:avLst/>
          </a:prstGeom>
          <a:noFill/>
        </p:spPr>
        <p:txBody>
          <a:bodyPr wrap="square" rtlCol="0">
            <a:spAutoFit/>
          </a:bodyPr>
          <a:lstStyle/>
          <a:p>
            <a:pPr algn="ctr"/>
            <a:r>
              <a:rPr lang="ja-JP" altLang="en-US" sz="2400" dirty="0" smtClean="0">
                <a:solidFill>
                  <a:schemeClr val="bg1"/>
                </a:solidFill>
                <a:latin typeface="HGPｺﾞｼｯｸE" pitchFamily="50" charset="-128"/>
                <a:ea typeface="HGPｺﾞｼｯｸE" pitchFamily="50" charset="-128"/>
              </a:rPr>
              <a:t>これから</a:t>
            </a:r>
            <a:endParaRPr lang="ja-JP" altLang="en-US" sz="2400" dirty="0">
              <a:solidFill>
                <a:schemeClr val="bg1"/>
              </a:solidFill>
              <a:latin typeface="HGPｺﾞｼｯｸE" pitchFamily="50" charset="-128"/>
              <a:ea typeface="HGPｺﾞｼｯｸE" pitchFamily="50" charset="-128"/>
            </a:endParaRPr>
          </a:p>
        </p:txBody>
      </p:sp>
      <p:sp>
        <p:nvSpPr>
          <p:cNvPr id="8" name="タイトル 1"/>
          <p:cNvSpPr txBox="1">
            <a:spLocks/>
          </p:cNvSpPr>
          <p:nvPr/>
        </p:nvSpPr>
        <p:spPr>
          <a:xfrm>
            <a:off x="1907704" y="908720"/>
            <a:ext cx="7236296" cy="504056"/>
          </a:xfrm>
          <a:prstGeom prst="rect">
            <a:avLst/>
          </a:prstGeom>
        </p:spPr>
        <p:txBody>
          <a:bodyPr vert="horz" lIns="91440" tIns="45720" rIns="91440" bIns="45720" rtlCol="0" anchor="t" anchorCtr="0">
            <a:noAutofit/>
          </a:bodyPr>
          <a:lstStyle/>
          <a:p>
            <a:pPr lvl="0">
              <a:spcBef>
                <a:spcPct val="0"/>
              </a:spcBef>
              <a:defRPr/>
            </a:pPr>
            <a:r>
              <a:rPr kumimoji="1" lang="ja-JP" altLang="en-US"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t>ロボットが実現する社会</a:t>
            </a:r>
            <a:r>
              <a:rPr kumimoji="1" lang="en-US" altLang="ja-JP"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t/>
            </a:r>
            <a:br>
              <a:rPr kumimoji="1" lang="en-US" altLang="ja-JP"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br>
            <a:r>
              <a:rPr lang="ja-JP" altLang="en-US" sz="4800" dirty="0" smtClean="0">
                <a:solidFill>
                  <a:schemeClr val="tx2">
                    <a:lumMod val="60000"/>
                    <a:lumOff val="40000"/>
                  </a:schemeClr>
                </a:solidFill>
                <a:latin typeface="HGPｺﾞｼｯｸE" pitchFamily="50" charset="-128"/>
                <a:ea typeface="HGPｺﾞｼｯｸE" pitchFamily="50" charset="-128"/>
                <a:cs typeface="+mj-cs"/>
              </a:rPr>
              <a:t>安心･安全･公共</a:t>
            </a:r>
          </a:p>
          <a:p>
            <a:pPr lvl="0">
              <a:spcBef>
                <a:spcPct val="0"/>
              </a:spcBef>
              <a:defRPr/>
            </a:pP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4" name="タイトル 1"/>
          <p:cNvSpPr txBox="1">
            <a:spLocks/>
          </p:cNvSpPr>
          <p:nvPr/>
        </p:nvSpPr>
        <p:spPr>
          <a:xfrm>
            <a:off x="395536" y="2348880"/>
            <a:ext cx="2304256" cy="792088"/>
          </a:xfrm>
          <a:prstGeom prst="rect">
            <a:avLst/>
          </a:prstGeom>
          <a:solidFill>
            <a:schemeClr val="bg1">
              <a:alpha val="86000"/>
            </a:schemeClr>
          </a:solidFill>
        </p:spPr>
        <p:txBody>
          <a:bodyPr vert="horz" lIns="91440" tIns="45720" rIns="91440" bIns="45720" rtlCol="0" anchor="t" anchorCtr="0">
            <a:noAutofit/>
          </a:bodyPr>
          <a:lstStyle/>
          <a:p>
            <a:pPr>
              <a:spcBef>
                <a:spcPct val="0"/>
              </a:spcBef>
              <a:defRPr/>
            </a:pPr>
            <a:r>
              <a:rPr lang="ja-JP" altLang="en-US" sz="2400" dirty="0" smtClean="0">
                <a:latin typeface="HGPｺﾞｼｯｸE" pitchFamily="50" charset="-128"/>
                <a:ea typeface="HGPｺﾞｼｯｸE" pitchFamily="50" charset="-128"/>
                <a:cs typeface="+mj-cs"/>
              </a:rPr>
              <a:t>医療</a:t>
            </a:r>
          </a:p>
          <a:p>
            <a:pPr>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（手術支援ロボットなど）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pic>
        <p:nvPicPr>
          <p:cNvPr id="20" name="Picture 5"/>
          <p:cNvPicPr>
            <a:picLocks noChangeAspect="1" noChangeArrowheads="1"/>
          </p:cNvPicPr>
          <p:nvPr/>
        </p:nvPicPr>
        <p:blipFill>
          <a:blip r:embed="rId4" cstate="print"/>
          <a:srcRect l="11988" t="27591" r="4099"/>
          <a:stretch>
            <a:fillRect/>
          </a:stretch>
        </p:blipFill>
        <p:spPr bwMode="auto">
          <a:xfrm>
            <a:off x="6804248" y="4293096"/>
            <a:ext cx="2016224" cy="1700808"/>
          </a:xfrm>
          <a:prstGeom prst="rect">
            <a:avLst/>
          </a:prstGeom>
          <a:noFill/>
          <a:ln w="9525">
            <a:noFill/>
            <a:miter lim="800000"/>
            <a:headEnd/>
            <a:tailEnd/>
          </a:ln>
        </p:spPr>
      </p:pic>
      <p:sp>
        <p:nvSpPr>
          <p:cNvPr id="22" name="タイトル 1"/>
          <p:cNvSpPr txBox="1">
            <a:spLocks/>
          </p:cNvSpPr>
          <p:nvPr/>
        </p:nvSpPr>
        <p:spPr>
          <a:xfrm>
            <a:off x="4932040" y="5661248"/>
            <a:ext cx="3168352" cy="792088"/>
          </a:xfrm>
          <a:prstGeom prst="rect">
            <a:avLst/>
          </a:prstGeom>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rPr>
              <a:t>警備･防犯</a:t>
            </a:r>
            <a:endParaRPr lang="en-US" altLang="ja-JP" sz="1600" dirty="0" smtClean="0">
              <a:solidFill>
                <a:prstClr val="white">
                  <a:lumMod val="50000"/>
                </a:prstClr>
              </a:solidFill>
              <a:latin typeface="HGPｺﾞｼｯｸE" pitchFamily="50" charset="-128"/>
              <a:ea typeface="HGPｺﾞｼｯｸE" pitchFamily="50" charset="-128"/>
            </a:endParaRPr>
          </a:p>
          <a:p>
            <a:pPr lvl="0">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（留守番･見守りロボットなど）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sp>
        <p:nvSpPr>
          <p:cNvPr id="33" name="タイトル 1"/>
          <p:cNvSpPr txBox="1">
            <a:spLocks/>
          </p:cNvSpPr>
          <p:nvPr/>
        </p:nvSpPr>
        <p:spPr>
          <a:xfrm>
            <a:off x="6516216" y="2348880"/>
            <a:ext cx="2339752" cy="792088"/>
          </a:xfrm>
          <a:prstGeom prst="rect">
            <a:avLst/>
          </a:prstGeom>
        </p:spPr>
        <p:txBody>
          <a:bodyPr vert="horz" lIns="91440" tIns="45720" rIns="91440" bIns="45720" rtlCol="0" anchor="t" anchorCtr="0">
            <a:noAutofit/>
          </a:bodyPr>
          <a:lstStyle/>
          <a:p>
            <a:pPr>
              <a:spcBef>
                <a:spcPct val="0"/>
              </a:spcBef>
              <a:defRPr/>
            </a:pPr>
            <a:r>
              <a:rPr lang="ja-JP" altLang="en-US" sz="2400" dirty="0" smtClean="0">
                <a:latin typeface="HGPｺﾞｼｯｸE" pitchFamily="50" charset="-128"/>
                <a:ea typeface="HGPｺﾞｼｯｸE" pitchFamily="50" charset="-128"/>
                <a:cs typeface="+mj-cs"/>
              </a:rPr>
              <a:t>防災</a:t>
            </a:r>
            <a:endParaRPr lang="en-US" altLang="ja-JP" sz="1600" dirty="0" smtClean="0">
              <a:latin typeface="HGPｺﾞｼｯｸE" pitchFamily="50" charset="-128"/>
              <a:ea typeface="HGPｺﾞｼｯｸE" pitchFamily="50" charset="-128"/>
              <a:cs typeface="+mj-cs"/>
            </a:endParaRPr>
          </a:p>
          <a:p>
            <a:pPr lvl="0">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（レスキューロボットなど）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pic>
        <p:nvPicPr>
          <p:cNvPr id="2051" name="Picture 3"/>
          <p:cNvPicPr>
            <a:picLocks noChangeAspect="1" noChangeArrowheads="1"/>
          </p:cNvPicPr>
          <p:nvPr/>
        </p:nvPicPr>
        <p:blipFill>
          <a:blip r:embed="rId5" cstate="print"/>
          <a:srcRect/>
          <a:stretch>
            <a:fillRect/>
          </a:stretch>
        </p:blipFill>
        <p:spPr bwMode="auto">
          <a:xfrm>
            <a:off x="6588224" y="980728"/>
            <a:ext cx="2242004" cy="1368152"/>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srcRect t="69053" r="35714"/>
          <a:stretch>
            <a:fillRect/>
          </a:stretch>
        </p:blipFill>
        <p:spPr bwMode="auto">
          <a:xfrm>
            <a:off x="4860032" y="3140968"/>
            <a:ext cx="2076366" cy="1008112"/>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5004048" y="4293096"/>
            <a:ext cx="1719037" cy="1273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323528" y="1268760"/>
            <a:ext cx="1512168" cy="461665"/>
          </a:xfrm>
          <a:prstGeom prst="rect">
            <a:avLst/>
          </a:prstGeom>
          <a:noFill/>
        </p:spPr>
        <p:txBody>
          <a:bodyPr wrap="square" rtlCol="0">
            <a:spAutoFit/>
          </a:bodyPr>
          <a:lstStyle/>
          <a:p>
            <a:pPr algn="ctr"/>
            <a:r>
              <a:rPr lang="ja-JP" altLang="en-US" sz="2400" dirty="0" smtClean="0">
                <a:solidFill>
                  <a:schemeClr val="bg1"/>
                </a:solidFill>
                <a:latin typeface="HGPｺﾞｼｯｸE" pitchFamily="50" charset="-128"/>
                <a:ea typeface="HGPｺﾞｼｯｸE" pitchFamily="50" charset="-128"/>
              </a:rPr>
              <a:t>これから</a:t>
            </a:r>
            <a:endParaRPr lang="ja-JP" altLang="en-US" sz="2400" dirty="0">
              <a:solidFill>
                <a:schemeClr val="bg1"/>
              </a:solidFill>
              <a:latin typeface="HGPｺﾞｼｯｸE" pitchFamily="50" charset="-128"/>
              <a:ea typeface="HGPｺﾞｼｯｸE" pitchFamily="50" charset="-128"/>
            </a:endParaRPr>
          </a:p>
        </p:txBody>
      </p:sp>
      <p:sp>
        <p:nvSpPr>
          <p:cNvPr id="8" name="タイトル 1"/>
          <p:cNvSpPr txBox="1">
            <a:spLocks/>
          </p:cNvSpPr>
          <p:nvPr/>
        </p:nvSpPr>
        <p:spPr>
          <a:xfrm>
            <a:off x="1907704" y="908720"/>
            <a:ext cx="7236296" cy="504056"/>
          </a:xfrm>
          <a:prstGeom prst="rect">
            <a:avLst/>
          </a:prstGeom>
        </p:spPr>
        <p:txBody>
          <a:bodyPr vert="horz" lIns="91440" tIns="45720" rIns="91440" bIns="45720" rtlCol="0" anchor="t" anchorCtr="0">
            <a:noAutofit/>
          </a:bodyPr>
          <a:lstStyle/>
          <a:p>
            <a:pPr>
              <a:spcBef>
                <a:spcPct val="0"/>
              </a:spcBef>
              <a:defRPr/>
            </a:pPr>
            <a:r>
              <a:rPr kumimoji="1" lang="ja-JP" altLang="en-US"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t>ロボットが実現する社会</a:t>
            </a:r>
            <a:r>
              <a:rPr kumimoji="1" lang="en-US" altLang="ja-JP"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t/>
            </a:r>
            <a:br>
              <a:rPr kumimoji="1" lang="en-US" altLang="ja-JP" sz="2400" b="0" i="0" u="none" strike="noStrike" kern="1200" cap="none" spc="0" normalizeH="0" baseline="0" noProof="0" dirty="0" smtClean="0">
                <a:ln>
                  <a:noFill/>
                </a:ln>
                <a:solidFill>
                  <a:prstClr val="black"/>
                </a:solidFill>
                <a:effectLst/>
                <a:uLnTx/>
                <a:uFillTx/>
                <a:latin typeface="HGPｺﾞｼｯｸE" pitchFamily="50" charset="-128"/>
                <a:ea typeface="HGPｺﾞｼｯｸE" pitchFamily="50" charset="-128"/>
                <a:cs typeface="+mj-cs"/>
              </a:rPr>
            </a:br>
            <a:r>
              <a:rPr lang="ja-JP" altLang="en-US" sz="4800" dirty="0" smtClean="0">
                <a:solidFill>
                  <a:schemeClr val="tx2">
                    <a:lumMod val="60000"/>
                    <a:lumOff val="40000"/>
                  </a:schemeClr>
                </a:solidFill>
                <a:latin typeface="HGPｺﾞｼｯｸE" pitchFamily="50" charset="-128"/>
                <a:ea typeface="HGPｺﾞｼｯｸE" pitchFamily="50" charset="-128"/>
                <a:cs typeface="+mj-cs"/>
              </a:rPr>
              <a:t>生活･サービス</a:t>
            </a:r>
          </a:p>
          <a:p>
            <a:pPr>
              <a:spcBef>
                <a:spcPct val="0"/>
              </a:spcBef>
              <a:defRPr/>
            </a:pPr>
            <a:endParaRPr lang="ja-JP" altLang="en-US" sz="4800" dirty="0" smtClean="0">
              <a:solidFill>
                <a:schemeClr val="tx2">
                  <a:lumMod val="60000"/>
                  <a:lumOff val="40000"/>
                </a:schemeClr>
              </a:solidFill>
              <a:latin typeface="HGPｺﾞｼｯｸE" pitchFamily="50" charset="-128"/>
              <a:ea typeface="HGPｺﾞｼｯｸE" pitchFamily="50" charset="-128"/>
              <a:cs typeface="+mj-cs"/>
            </a:endParaRPr>
          </a:p>
          <a:p>
            <a:pPr lvl="0">
              <a:spcBef>
                <a:spcPct val="0"/>
              </a:spcBef>
              <a:defRPr/>
            </a:pP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4" name="タイトル 1"/>
          <p:cNvSpPr txBox="1">
            <a:spLocks/>
          </p:cNvSpPr>
          <p:nvPr/>
        </p:nvSpPr>
        <p:spPr>
          <a:xfrm>
            <a:off x="323528" y="2348880"/>
            <a:ext cx="2520280" cy="792088"/>
          </a:xfrm>
          <a:prstGeom prst="rect">
            <a:avLst/>
          </a:prstGeom>
          <a:solidFill>
            <a:schemeClr val="bg1">
              <a:alpha val="86000"/>
            </a:schemeClr>
          </a:solidFill>
        </p:spPr>
        <p:txBody>
          <a:bodyPr vert="horz" lIns="91440" tIns="45720" rIns="91440" bIns="45720" rtlCol="0" anchor="t" anchorCtr="0">
            <a:noAutofit/>
          </a:bodyPr>
          <a:lstStyle/>
          <a:p>
            <a:pPr>
              <a:spcBef>
                <a:spcPct val="0"/>
              </a:spcBef>
              <a:defRPr/>
            </a:pPr>
            <a:r>
              <a:rPr lang="ja-JP" altLang="en-US" sz="2400" dirty="0" smtClean="0">
                <a:latin typeface="HGPｺﾞｼｯｸE" pitchFamily="50" charset="-128"/>
                <a:ea typeface="HGPｺﾞｼｯｸE" pitchFamily="50" charset="-128"/>
                <a:cs typeface="+mj-cs"/>
              </a:rPr>
              <a:t>コミュニケーション</a:t>
            </a:r>
          </a:p>
          <a:p>
            <a:pPr>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（パーソナルロボットなど）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pic>
        <p:nvPicPr>
          <p:cNvPr id="19" name="Picture 4"/>
          <p:cNvPicPr>
            <a:picLocks noChangeAspect="1" noChangeArrowheads="1"/>
          </p:cNvPicPr>
          <p:nvPr/>
        </p:nvPicPr>
        <p:blipFill>
          <a:blip r:embed="rId3" cstate="print"/>
          <a:srcRect/>
          <a:stretch>
            <a:fillRect/>
          </a:stretch>
        </p:blipFill>
        <p:spPr bwMode="auto">
          <a:xfrm>
            <a:off x="6588224" y="1700808"/>
            <a:ext cx="2081507" cy="1683707"/>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2843808" y="4797152"/>
            <a:ext cx="1597763" cy="1512168"/>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r="9760"/>
          <a:stretch>
            <a:fillRect/>
          </a:stretch>
        </p:blipFill>
        <p:spPr bwMode="auto">
          <a:xfrm>
            <a:off x="2843808" y="3212976"/>
            <a:ext cx="1769594" cy="1500758"/>
          </a:xfrm>
          <a:prstGeom prst="rect">
            <a:avLst/>
          </a:prstGeom>
          <a:noFill/>
          <a:ln w="9525">
            <a:noFill/>
            <a:miter lim="800000"/>
            <a:headEnd/>
            <a:tailEnd/>
          </a:ln>
        </p:spPr>
      </p:pic>
      <p:sp>
        <p:nvSpPr>
          <p:cNvPr id="22" name="タイトル 1"/>
          <p:cNvSpPr txBox="1">
            <a:spLocks/>
          </p:cNvSpPr>
          <p:nvPr/>
        </p:nvSpPr>
        <p:spPr>
          <a:xfrm>
            <a:off x="4716016" y="3212976"/>
            <a:ext cx="4427984" cy="792088"/>
          </a:xfrm>
          <a:prstGeom prst="rect">
            <a:avLst/>
          </a:prstGeom>
        </p:spPr>
        <p:txBody>
          <a:bodyPr vert="horz" lIns="91440" tIns="45720" rIns="91440" bIns="45720" rtlCol="0" anchor="t" anchorCtr="0">
            <a:noAutofit/>
          </a:bodyPr>
          <a:lstStyle/>
          <a:p>
            <a:pPr lvl="0">
              <a:spcBef>
                <a:spcPct val="0"/>
              </a:spcBef>
              <a:defRPr/>
            </a:pPr>
            <a:r>
              <a:rPr lang="ja-JP" altLang="en-US" sz="2400" dirty="0" smtClean="0">
                <a:latin typeface="HGPｺﾞｼｯｸE" pitchFamily="50" charset="-128"/>
                <a:ea typeface="HGPｺﾞｼｯｸE" pitchFamily="50" charset="-128"/>
              </a:rPr>
              <a:t>サービス</a:t>
            </a:r>
            <a:endParaRPr lang="en-US" altLang="ja-JP" sz="1600" dirty="0" smtClean="0">
              <a:solidFill>
                <a:prstClr val="white">
                  <a:lumMod val="50000"/>
                </a:prstClr>
              </a:solidFill>
              <a:latin typeface="HGPｺﾞｼｯｸE" pitchFamily="50" charset="-128"/>
              <a:ea typeface="HGPｺﾞｼｯｸE" pitchFamily="50" charset="-128"/>
            </a:endParaRPr>
          </a:p>
          <a:p>
            <a:pPr lvl="0">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（接客ロボット，受付ロボット，案内ロボットなど）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sp>
        <p:nvSpPr>
          <p:cNvPr id="33" name="タイトル 1"/>
          <p:cNvSpPr txBox="1">
            <a:spLocks/>
          </p:cNvSpPr>
          <p:nvPr/>
        </p:nvSpPr>
        <p:spPr>
          <a:xfrm>
            <a:off x="3851920" y="2276872"/>
            <a:ext cx="2555776" cy="792088"/>
          </a:xfrm>
          <a:prstGeom prst="rect">
            <a:avLst/>
          </a:prstGeom>
        </p:spPr>
        <p:txBody>
          <a:bodyPr vert="horz" lIns="91440" tIns="45720" rIns="91440" bIns="45720" rtlCol="0" anchor="t" anchorCtr="0">
            <a:noAutofit/>
          </a:bodyPr>
          <a:lstStyle/>
          <a:p>
            <a:pPr algn="r">
              <a:spcBef>
                <a:spcPct val="0"/>
              </a:spcBef>
              <a:defRPr/>
            </a:pPr>
            <a:r>
              <a:rPr lang="ja-JP" altLang="en-US" sz="2400" dirty="0" smtClean="0">
                <a:latin typeface="HGPｺﾞｼｯｸE" pitchFamily="50" charset="-128"/>
                <a:ea typeface="HGPｺﾞｼｯｸE" pitchFamily="50" charset="-128"/>
                <a:cs typeface="+mj-cs"/>
              </a:rPr>
              <a:t>移動･交通</a:t>
            </a:r>
            <a:endParaRPr lang="en-US" altLang="ja-JP" sz="1600" dirty="0" smtClean="0">
              <a:latin typeface="HGPｺﾞｼｯｸE" pitchFamily="50" charset="-128"/>
              <a:ea typeface="HGPｺﾞｼｯｸE" pitchFamily="50" charset="-128"/>
              <a:cs typeface="+mj-cs"/>
            </a:endParaRPr>
          </a:p>
          <a:p>
            <a:pPr lvl="0" algn="r">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（パーソナルモビリティなど）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pic>
        <p:nvPicPr>
          <p:cNvPr id="2050" name="Picture 2"/>
          <p:cNvPicPr>
            <a:picLocks noChangeAspect="1" noChangeArrowheads="1"/>
          </p:cNvPicPr>
          <p:nvPr/>
        </p:nvPicPr>
        <p:blipFill>
          <a:blip r:embed="rId6" cstate="print"/>
          <a:srcRect l="39241" b="58178"/>
          <a:stretch>
            <a:fillRect/>
          </a:stretch>
        </p:blipFill>
        <p:spPr bwMode="auto">
          <a:xfrm>
            <a:off x="395536" y="5157192"/>
            <a:ext cx="2006851" cy="1152128"/>
          </a:xfrm>
          <a:prstGeom prst="rect">
            <a:avLst/>
          </a:prstGeom>
          <a:noFill/>
          <a:ln w="9525">
            <a:noFill/>
            <a:miter lim="800000"/>
            <a:headEnd/>
            <a:tailEnd/>
          </a:ln>
        </p:spPr>
      </p:pic>
      <p:pic>
        <p:nvPicPr>
          <p:cNvPr id="2" name="Picture 2"/>
          <p:cNvPicPr>
            <a:picLocks noChangeAspect="1" noChangeArrowheads="1"/>
          </p:cNvPicPr>
          <p:nvPr/>
        </p:nvPicPr>
        <p:blipFill>
          <a:blip r:embed="rId7" cstate="print"/>
          <a:srcRect/>
          <a:stretch>
            <a:fillRect/>
          </a:stretch>
        </p:blipFill>
        <p:spPr bwMode="auto">
          <a:xfrm>
            <a:off x="395537" y="3068960"/>
            <a:ext cx="1412540" cy="1152128"/>
          </a:xfrm>
          <a:prstGeom prst="rect">
            <a:avLst/>
          </a:prstGeom>
          <a:noFill/>
          <a:ln w="9525">
            <a:noFill/>
            <a:miter lim="800000"/>
            <a:headEnd/>
            <a:tailEnd/>
          </a:ln>
        </p:spPr>
      </p:pic>
      <p:pic>
        <p:nvPicPr>
          <p:cNvPr id="3076" name="Picture 4"/>
          <p:cNvPicPr>
            <a:picLocks noChangeAspect="1" noChangeArrowheads="1"/>
          </p:cNvPicPr>
          <p:nvPr/>
        </p:nvPicPr>
        <p:blipFill>
          <a:blip r:embed="rId8" cstate="print"/>
          <a:srcRect r="29436"/>
          <a:stretch>
            <a:fillRect/>
          </a:stretch>
        </p:blipFill>
        <p:spPr bwMode="auto">
          <a:xfrm>
            <a:off x="4657595" y="4869160"/>
            <a:ext cx="1553570" cy="1465510"/>
          </a:xfrm>
          <a:prstGeom prst="rect">
            <a:avLst/>
          </a:prstGeom>
          <a:noFill/>
          <a:ln w="9525">
            <a:noFill/>
            <a:miter lim="800000"/>
            <a:headEnd/>
            <a:tailEnd/>
          </a:ln>
        </p:spPr>
      </p:pic>
      <p:pic>
        <p:nvPicPr>
          <p:cNvPr id="4" name="Picture 5"/>
          <p:cNvPicPr>
            <a:picLocks noChangeAspect="1" noChangeArrowheads="1"/>
          </p:cNvPicPr>
          <p:nvPr/>
        </p:nvPicPr>
        <p:blipFill>
          <a:blip r:embed="rId9" cstate="print"/>
          <a:srcRect/>
          <a:stretch>
            <a:fillRect/>
          </a:stretch>
        </p:blipFill>
        <p:spPr bwMode="auto">
          <a:xfrm>
            <a:off x="6313780" y="4077072"/>
            <a:ext cx="2366392" cy="2218953"/>
          </a:xfrm>
          <a:prstGeom prst="rect">
            <a:avLst/>
          </a:prstGeom>
          <a:noFill/>
          <a:ln w="9525">
            <a:noFill/>
            <a:miter lim="800000"/>
            <a:headEnd/>
            <a:tailEnd/>
          </a:ln>
        </p:spPr>
      </p:pic>
      <p:sp>
        <p:nvSpPr>
          <p:cNvPr id="38" name="タイトル 1"/>
          <p:cNvSpPr txBox="1">
            <a:spLocks/>
          </p:cNvSpPr>
          <p:nvPr/>
        </p:nvSpPr>
        <p:spPr>
          <a:xfrm>
            <a:off x="360040" y="4437112"/>
            <a:ext cx="2483768" cy="792088"/>
          </a:xfrm>
          <a:prstGeom prst="rect">
            <a:avLst/>
          </a:prstGeom>
        </p:spPr>
        <p:txBody>
          <a:bodyPr vert="horz" lIns="91440" tIns="45720" rIns="91440" bIns="45720" rtlCol="0" anchor="t" anchorCtr="0">
            <a:noAutofit/>
          </a:bodyPr>
          <a:lstStyle/>
          <a:p>
            <a:pPr>
              <a:spcBef>
                <a:spcPct val="0"/>
              </a:spcBef>
              <a:defRPr/>
            </a:pPr>
            <a:r>
              <a:rPr lang="ja-JP" altLang="en-US" sz="2400" dirty="0" smtClean="0">
                <a:latin typeface="HGPｺﾞｼｯｸE" pitchFamily="50" charset="-128"/>
                <a:ea typeface="HGPｺﾞｼｯｸE" pitchFamily="50" charset="-128"/>
                <a:cs typeface="+mj-cs"/>
              </a:rPr>
              <a:t>生活支援</a:t>
            </a:r>
            <a:endParaRPr lang="en-US" altLang="ja-JP" sz="1600" dirty="0" smtClean="0">
              <a:latin typeface="HGPｺﾞｼｯｸE" pitchFamily="50" charset="-128"/>
              <a:ea typeface="HGPｺﾞｼｯｸE" pitchFamily="50" charset="-128"/>
              <a:cs typeface="+mj-cs"/>
            </a:endParaRPr>
          </a:p>
          <a:p>
            <a:pPr lvl="0">
              <a:spcBef>
                <a:spcPct val="0"/>
              </a:spcBef>
              <a:defRPr/>
            </a:pPr>
            <a:r>
              <a:rPr lang="ja-JP" altLang="en-US" sz="1600" dirty="0" smtClean="0">
                <a:solidFill>
                  <a:schemeClr val="bg1">
                    <a:lumMod val="50000"/>
                  </a:schemeClr>
                </a:solidFill>
                <a:latin typeface="HGPｺﾞｼｯｸE" pitchFamily="50" charset="-128"/>
                <a:ea typeface="HGPｺﾞｼｯｸE" pitchFamily="50" charset="-128"/>
                <a:cs typeface="+mj-cs"/>
              </a:rPr>
              <a:t>（家事手伝いロボットなど）</a:t>
            </a:r>
            <a:endParaRPr lang="en-US" altLang="ja-JP" sz="1600" dirty="0" smtClean="0">
              <a:solidFill>
                <a:schemeClr val="bg1">
                  <a:lumMod val="50000"/>
                </a:schemeClr>
              </a:solidFill>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251520" y="2420888"/>
          <a:ext cx="8568952" cy="4032447"/>
        </p:xfrm>
        <a:graphic>
          <a:graphicData uri="http://schemas.openxmlformats.org/drawingml/2006/table">
            <a:tbl>
              <a:tblPr firstRow="1" bandRow="1">
                <a:tableStyleId>{69012ECD-51FC-41F1-AA8D-1B2483CD663E}</a:tableStyleId>
              </a:tblPr>
              <a:tblGrid>
                <a:gridCol w="1399013"/>
                <a:gridCol w="2993475"/>
                <a:gridCol w="4176464"/>
              </a:tblGrid>
              <a:tr h="699846">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２０１４</a:t>
                      </a:r>
                      <a:endParaRPr kumimoji="1" lang="en-US" altLang="ja-JP"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endParaRPr>
                    </a:p>
                  </a:txBody>
                  <a:tcPr anchor="ctr">
                    <a:noFill/>
                  </a:tcP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リクルート</a:t>
                      </a:r>
                    </a:p>
                  </a:txBody>
                  <a:tcPr anchor="ctr">
                    <a:no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人工知能研究機関を米国シリコンバレーに新設。</a:t>
                      </a:r>
                    </a:p>
                  </a:txBody>
                  <a:tcPr anchor="ctr">
                    <a:noFill/>
                  </a:tcPr>
                </a:tc>
              </a:tr>
              <a:tr h="566542">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２０１４</a:t>
                      </a:r>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ドワンゴ</a:t>
                      </a:r>
                    </a:p>
                  </a:txBody>
                  <a:tcPr anchor="ct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ドワンゴ人工知能研究所を設立。</a:t>
                      </a:r>
                    </a:p>
                  </a:txBody>
                  <a:tcPr anchor="ctr"/>
                </a:tc>
              </a:tr>
              <a:tr h="766498">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２０１５</a:t>
                      </a:r>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zh-TW" altLang="en-US" sz="20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国立研究開発法人 </a:t>
                      </a:r>
                      <a:endParaRPr kumimoji="1" lang="en-US" altLang="zh-TW" sz="20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zh-TW" altLang="en-US" sz="20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産業技術総合研究所</a:t>
                      </a:r>
                      <a:endParaRPr kumimoji="1" lang="ja-JP" altLang="en-US" sz="20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endParaRPr>
                    </a:p>
                  </a:txBody>
                  <a:tcPr anchor="ct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人工知能研究センターを設立。</a:t>
                      </a:r>
                    </a:p>
                  </a:txBody>
                  <a:tcPr anchor="ctr"/>
                </a:tc>
              </a:tr>
              <a:tr h="699846">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２０１６</a:t>
                      </a:r>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zh-CN"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理化学研究所</a:t>
                      </a:r>
                      <a:endPar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endParaRPr>
                    </a:p>
                  </a:txBody>
                  <a:tcPr anchor="ct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2016</a:t>
                      </a: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年中に，人工知能研究拠点「</a:t>
                      </a:r>
                      <a:r>
                        <a:rPr kumimoji="1" lang="en-US" altLang="ja-JP"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AIP</a:t>
                      </a: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センター」を新設。</a:t>
                      </a:r>
                    </a:p>
                  </a:txBody>
                  <a:tcPr anchor="ctr"/>
                </a:tc>
              </a:tr>
              <a:tr h="1299715">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２０１６</a:t>
                      </a:r>
                    </a:p>
                  </a:txBody>
                  <a:tcPr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トヨタ自動車</a:t>
                      </a:r>
                    </a:p>
                  </a:txBody>
                  <a:tcPr anchor="ct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2016</a:t>
                      </a: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年</a:t>
                      </a:r>
                      <a:r>
                        <a:rPr kumimoji="1" lang="en-US" altLang="ja-JP"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1</a:t>
                      </a: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月，人工知能研究の会社を米シリコンバレーに創設。</a:t>
                      </a:r>
                      <a:r>
                        <a:rPr kumimoji="1" lang="en-US" altLang="ja-JP"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CEO</a:t>
                      </a: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に</a:t>
                      </a:r>
                      <a:r>
                        <a:rPr kumimoji="1" lang="zh-CN"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米国防総省国防高等研究計画局（</a:t>
                      </a:r>
                      <a:r>
                        <a:rPr kumimoji="1" lang="en-US" altLang="zh-CN"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DARPA</a:t>
                      </a:r>
                      <a:r>
                        <a:rPr kumimoji="1" lang="zh-CN"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a:t>
                      </a:r>
                      <a:r>
                        <a:rPr kumimoji="1" lang="ja-JP" altLang="en-US" sz="1800" b="0" i="0" u="none" strike="noStrike" kern="1200" cap="none" spc="0" normalizeH="0" baseline="0" noProof="0" dirty="0" smtClean="0">
                          <a:ln>
                            <a:noFill/>
                          </a:ln>
                          <a:solidFill>
                            <a:srgbClr val="1F497D">
                              <a:lumMod val="60000"/>
                              <a:lumOff val="40000"/>
                            </a:srgbClr>
                          </a:solidFill>
                          <a:effectLst/>
                          <a:uLnTx/>
                          <a:uFillTx/>
                          <a:latin typeface="HGPｺﾞｼｯｸE" pitchFamily="50" charset="-128"/>
                          <a:ea typeface="HGPｺﾞｼｯｸE" pitchFamily="50" charset="-128"/>
                          <a:cs typeface="+mn-cs"/>
                        </a:rPr>
                        <a:t>のギル・プラット氏を迎える。</a:t>
                      </a:r>
                    </a:p>
                  </a:txBody>
                  <a:tcPr anchor="ctr"/>
                </a:tc>
              </a:tr>
            </a:tbl>
          </a:graphicData>
        </a:graphic>
      </p:graphicFrame>
      <p:sp>
        <p:nvSpPr>
          <p:cNvPr id="2" name="タイトル 1"/>
          <p:cNvSpPr>
            <a:spLocks noGrp="1"/>
          </p:cNvSpPr>
          <p:nvPr>
            <p:ph type="ctrTitle"/>
          </p:nvPr>
        </p:nvSpPr>
        <p:spPr>
          <a:xfrm>
            <a:off x="1907704" y="1412776"/>
            <a:ext cx="7236296" cy="504056"/>
          </a:xfrm>
        </p:spPr>
        <p:txBody>
          <a:bodyPr anchor="t" anchorCtr="0">
            <a:noAutofit/>
          </a:bodyPr>
          <a:lstStyle/>
          <a:p>
            <a:pPr algn="l"/>
            <a:r>
              <a:rPr kumimoji="1" lang="ja-JP" altLang="en-US" sz="4000" dirty="0" smtClean="0">
                <a:solidFill>
                  <a:schemeClr val="tx2">
                    <a:lumMod val="60000"/>
                    <a:lumOff val="40000"/>
                  </a:schemeClr>
                </a:solidFill>
                <a:latin typeface="HGPｺﾞｼｯｸE" pitchFamily="50" charset="-128"/>
                <a:ea typeface="HGPｺﾞｼｯｸE" pitchFamily="50" charset="-128"/>
              </a:rPr>
              <a:t>人工知能をめぐる動き</a:t>
            </a:r>
            <a:endParaRPr kumimoji="1" lang="ja-JP" altLang="en-US" sz="4000" dirty="0">
              <a:solidFill>
                <a:schemeClr val="tx2">
                  <a:lumMod val="60000"/>
                  <a:lumOff val="40000"/>
                </a:schemeClr>
              </a:solidFill>
              <a:latin typeface="HGPｺﾞｼｯｸE" pitchFamily="50" charset="-128"/>
              <a:ea typeface="HGPｺﾞｼｯｸE" pitchFamily="50" charset="-128"/>
            </a:endParaRPr>
          </a:p>
        </p:txBody>
      </p:sp>
      <p:sp>
        <p:nvSpPr>
          <p:cNvPr id="18" name="テキスト ボックス 17"/>
          <p:cNvSpPr txBox="1"/>
          <p:nvPr/>
        </p:nvSpPr>
        <p:spPr>
          <a:xfrm>
            <a:off x="323528" y="1311151"/>
            <a:ext cx="1512168" cy="461665"/>
          </a:xfrm>
          <a:prstGeom prst="rect">
            <a:avLst/>
          </a:prstGeom>
          <a:noFill/>
        </p:spPr>
        <p:txBody>
          <a:bodyPr wrap="square" rtlCol="0">
            <a:spAutoFit/>
          </a:bodyPr>
          <a:lstStyle/>
          <a:p>
            <a:pPr algn="ctr"/>
            <a:r>
              <a:rPr kumimoji="1" lang="ja-JP" altLang="en-US" sz="2400" dirty="0" smtClean="0">
                <a:solidFill>
                  <a:schemeClr val="tx2">
                    <a:lumMod val="60000"/>
                    <a:lumOff val="40000"/>
                  </a:schemeClr>
                </a:solidFill>
                <a:latin typeface="HGPｺﾞｼｯｸE" pitchFamily="50" charset="-128"/>
                <a:ea typeface="HGPｺﾞｼｯｸE" pitchFamily="50" charset="-128"/>
              </a:rPr>
              <a:t>参考</a:t>
            </a:r>
            <a:endParaRPr kumimoji="1" lang="ja-JP" altLang="en-US" sz="2400" dirty="0">
              <a:solidFill>
                <a:schemeClr val="tx2">
                  <a:lumMod val="60000"/>
                  <a:lumOff val="40000"/>
                </a:schemeClr>
              </a:solidFill>
              <a:latin typeface="HGPｺﾞｼｯｸE" pitchFamily="50" charset="-128"/>
              <a:ea typeface="HGPｺﾞｼｯｸE" pitchFamily="50" charset="-128"/>
            </a:endParaRPr>
          </a:p>
        </p:txBody>
      </p:sp>
      <p:sp>
        <p:nvSpPr>
          <p:cNvPr id="8" name="タイトル 1"/>
          <p:cNvSpPr txBox="1">
            <a:spLocks/>
          </p:cNvSpPr>
          <p:nvPr/>
        </p:nvSpPr>
        <p:spPr>
          <a:xfrm>
            <a:off x="1907704" y="692696"/>
            <a:ext cx="7236296" cy="504056"/>
          </a:xfrm>
          <a:prstGeom prst="rect">
            <a:avLst/>
          </a:prstGeom>
        </p:spPr>
        <p:txBody>
          <a:bodyPr vert="horz" lIns="91440" tIns="45720" rIns="91440" bIns="45720" rtlCol="0" anchor="t" anchorCtr="0">
            <a:noAutofit/>
          </a:bodyPr>
          <a:lstStyle/>
          <a:p>
            <a:pPr>
              <a:spcBef>
                <a:spcPct val="0"/>
              </a:spcBef>
              <a:defRPr/>
            </a:pPr>
            <a:r>
              <a:rPr lang="ja-JP" altLang="en-US" sz="2400" dirty="0" smtClean="0">
                <a:solidFill>
                  <a:prstClr val="black"/>
                </a:solidFill>
                <a:latin typeface="HGPｺﾞｼｯｸE" pitchFamily="50" charset="-128"/>
                <a:ea typeface="HGPｺﾞｼｯｸE" pitchFamily="50" charset="-128"/>
                <a:cs typeface="+mj-cs"/>
              </a:rPr>
              <a:t>ロボットの頭脳ともいえる「人工知能」。</a:t>
            </a:r>
            <a:endParaRPr lang="en-US" altLang="ja-JP" sz="2400" dirty="0" smtClean="0">
              <a:solidFill>
                <a:prstClr val="black"/>
              </a:solidFill>
              <a:latin typeface="HGPｺﾞｼｯｸE" pitchFamily="50" charset="-128"/>
              <a:ea typeface="HGPｺﾞｼｯｸE" pitchFamily="50" charset="-128"/>
              <a:cs typeface="+mj-cs"/>
            </a:endParaRPr>
          </a:p>
          <a:p>
            <a:pPr>
              <a:spcBef>
                <a:spcPct val="0"/>
              </a:spcBef>
              <a:defRPr/>
            </a:pPr>
            <a:r>
              <a:rPr lang="ja-JP" altLang="en-US" sz="2400" dirty="0" smtClean="0">
                <a:solidFill>
                  <a:prstClr val="black"/>
                </a:solidFill>
                <a:latin typeface="HGPｺﾞｼｯｸE" pitchFamily="50" charset="-128"/>
                <a:ea typeface="HGPｺﾞｼｯｸE" pitchFamily="50" charset="-128"/>
                <a:cs typeface="+mj-cs"/>
              </a:rPr>
              <a:t>日本国内では</a:t>
            </a:r>
            <a:r>
              <a:rPr lang="en-US" altLang="ja-JP" sz="2400" dirty="0" smtClean="0">
                <a:solidFill>
                  <a:prstClr val="black"/>
                </a:solidFill>
                <a:latin typeface="HGPｺﾞｼｯｸE" pitchFamily="50" charset="-128"/>
                <a:ea typeface="HGPｺﾞｼｯｸE" pitchFamily="50" charset="-128"/>
                <a:cs typeface="+mj-cs"/>
              </a:rPr>
              <a:t>……</a:t>
            </a: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5" name="円/楕円 14"/>
          <p:cNvSpPr/>
          <p:nvPr/>
        </p:nvSpPr>
        <p:spPr>
          <a:xfrm>
            <a:off x="323528" y="764704"/>
            <a:ext cx="1512168" cy="1512168"/>
          </a:xfrm>
          <a:prstGeom prst="ellipse">
            <a:avLst/>
          </a:prstGeom>
          <a:noFill/>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トライ</a:t>
            </a:r>
            <a:endParaRPr kumimoji="1" lang="ja-JP" altLang="en-US" sz="2400" dirty="0">
              <a:solidFill>
                <a:schemeClr val="bg1"/>
              </a:solidFill>
              <a:latin typeface="HGPｺﾞｼｯｸE" pitchFamily="50" charset="-128"/>
              <a:ea typeface="HGPｺﾞｼｯｸE" pitchFamily="50" charset="-128"/>
            </a:endParaRPr>
          </a:p>
        </p:txBody>
      </p:sp>
      <p:sp>
        <p:nvSpPr>
          <p:cNvPr id="7" name="タイトル 1"/>
          <p:cNvSpPr txBox="1">
            <a:spLocks/>
          </p:cNvSpPr>
          <p:nvPr/>
        </p:nvSpPr>
        <p:spPr>
          <a:xfrm>
            <a:off x="1907704" y="1052736"/>
            <a:ext cx="7236296" cy="504056"/>
          </a:xfrm>
          <a:prstGeom prst="rect">
            <a:avLst/>
          </a:prstGeom>
        </p:spPr>
        <p:txBody>
          <a:bodyPr vert="horz" lIns="91440" tIns="45720" rIns="91440" bIns="45720" rtlCol="0" anchor="t" anchorCtr="0">
            <a:noAutofit/>
          </a:bodyPr>
          <a:lstStyle/>
          <a:p>
            <a:pPr lvl="0">
              <a:spcBef>
                <a:spcPct val="0"/>
              </a:spcBef>
              <a:defRPr/>
            </a:pPr>
            <a:r>
              <a:rPr kumimoji="1" lang="ja-JP" altLang="en-US" sz="48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考えてみよう</a:t>
            </a: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13" name="タイトル 1"/>
          <p:cNvSpPr txBox="1">
            <a:spLocks/>
          </p:cNvSpPr>
          <p:nvPr/>
        </p:nvSpPr>
        <p:spPr>
          <a:xfrm>
            <a:off x="1584176" y="3789040"/>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新しいロボットのアイディアは「ロボット三原則」を</a:t>
            </a:r>
            <a:endParaRPr kumimoji="1" lang="en-US" altLang="ja-JP" sz="2400" b="0" i="0" u="none" strike="noStrike" kern="1200" cap="none" spc="0" normalizeH="0" baseline="0" noProof="0" dirty="0" smtClean="0">
              <a:ln>
                <a:noFill/>
              </a:ln>
              <a:effectLst/>
              <a:uLnTx/>
              <a:uFillTx/>
              <a:latin typeface="HGPｺﾞｼｯｸE" pitchFamily="50" charset="-128"/>
              <a:ea typeface="HGPｺﾞｼｯｸE"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逸脱する危険性がないか考えてみよう。</a:t>
            </a:r>
            <a:endParaRPr kumimoji="1" lang="ja-JP" altLang="en-US" sz="24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16" name="タイトル 1"/>
          <p:cNvSpPr txBox="1">
            <a:spLocks/>
          </p:cNvSpPr>
          <p:nvPr/>
        </p:nvSpPr>
        <p:spPr>
          <a:xfrm>
            <a:off x="1547664" y="2348880"/>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400" dirty="0" smtClean="0">
                <a:latin typeface="HGPｺﾞｼｯｸE" pitchFamily="50" charset="-128"/>
                <a:ea typeface="HGPｺﾞｼｯｸE" pitchFamily="50" charset="-128"/>
                <a:cs typeface="+mj-cs"/>
              </a:rPr>
              <a:t>新しいロボットのアイディアを出してみよう。</a:t>
            </a:r>
            <a:endParaRPr lang="en-US" altLang="ja-JP" sz="2400" dirty="0" smtClean="0">
              <a:latin typeface="HGPｺﾞｼｯｸE" pitchFamily="50" charset="-128"/>
              <a:ea typeface="HGPｺﾞｼｯｸE"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800" dirty="0" smtClean="0">
              <a:solidFill>
                <a:schemeClr val="tx1">
                  <a:lumMod val="75000"/>
                  <a:lumOff val="25000"/>
                </a:schemeClr>
              </a:solidFill>
              <a:latin typeface="HGPｺﾞｼｯｸE" pitchFamily="50" charset="-128"/>
              <a:ea typeface="HGPｺﾞｼｯｸE"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lumMod val="75000"/>
                    <a:lumOff val="25000"/>
                  </a:schemeClr>
                </a:solidFill>
                <a:effectLst/>
                <a:uLnTx/>
                <a:uFillTx/>
                <a:latin typeface="HGPｺﾞｼｯｸE" pitchFamily="50" charset="-128"/>
                <a:ea typeface="HGPｺﾞｼｯｸE" pitchFamily="50" charset="-128"/>
                <a:cs typeface="+mj-cs"/>
              </a:rPr>
              <a:t>テーマ：　社会（人）に役立つロボット</a:t>
            </a:r>
            <a:endParaRPr kumimoji="1" lang="ja-JP" altLang="en-US" sz="2400" b="0" i="0" u="none" strike="noStrike" kern="1200" cap="none" spc="0" normalizeH="0" baseline="30000" noProof="0" dirty="0">
              <a:ln>
                <a:noFill/>
              </a:ln>
              <a:solidFill>
                <a:schemeClr val="tx1">
                  <a:lumMod val="75000"/>
                  <a:lumOff val="25000"/>
                </a:schemeClr>
              </a:solidFill>
              <a:effectLst/>
              <a:uLnTx/>
              <a:uFillTx/>
              <a:latin typeface="HGPｺﾞｼｯｸE" pitchFamily="50" charset="-128"/>
              <a:ea typeface="HGPｺﾞｼｯｸE" pitchFamily="50" charset="-128"/>
              <a:cs typeface="+mj-cs"/>
            </a:endParaRPr>
          </a:p>
        </p:txBody>
      </p:sp>
      <p:sp>
        <p:nvSpPr>
          <p:cNvPr id="18" name="タイトル 1"/>
          <p:cNvSpPr txBox="1">
            <a:spLocks/>
          </p:cNvSpPr>
          <p:nvPr/>
        </p:nvSpPr>
        <p:spPr>
          <a:xfrm>
            <a:off x="792088" y="3645024"/>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２</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19" name="タイトル 1"/>
          <p:cNvSpPr txBox="1">
            <a:spLocks/>
          </p:cNvSpPr>
          <p:nvPr/>
        </p:nvSpPr>
        <p:spPr>
          <a:xfrm>
            <a:off x="755576" y="2204864"/>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１</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1584176" y="5085184"/>
            <a:ext cx="7236296" cy="504056"/>
          </a:xfrm>
          <a:prstGeom prst="rect">
            <a:avLst/>
          </a:prstGeom>
        </p:spPr>
        <p:txBody>
          <a:bodyPr vert="horz" lIns="91440" tIns="45720" rIns="91440" bIns="45720" rtlCol="0" anchor="t" anchorCtr="0">
            <a:noAutofit/>
          </a:bodyPr>
          <a:lstStyle/>
          <a:p>
            <a:pPr lvl="0">
              <a:spcBef>
                <a:spcPct val="0"/>
              </a:spcBef>
              <a:defRPr/>
            </a:pPr>
            <a:r>
              <a:rPr lang="ja-JP" altLang="en-US" sz="2400" dirty="0" smtClean="0">
                <a:solidFill>
                  <a:prstClr val="black"/>
                </a:solidFill>
                <a:latin typeface="HGPｺﾞｼｯｸE" pitchFamily="50" charset="-128"/>
                <a:ea typeface="HGPｺﾞｼｯｸE" pitchFamily="50" charset="-128"/>
              </a:rPr>
              <a:t>人工知能による犯罪が起こった場合，</a:t>
            </a:r>
            <a:endParaRPr lang="en-US" altLang="ja-JP" sz="2400" dirty="0" smtClean="0">
              <a:solidFill>
                <a:prstClr val="black"/>
              </a:solidFill>
              <a:latin typeface="HGPｺﾞｼｯｸE" pitchFamily="50" charset="-128"/>
              <a:ea typeface="HGPｺﾞｼｯｸE" pitchFamily="50" charset="-128"/>
            </a:endParaRPr>
          </a:p>
          <a:p>
            <a:pPr lvl="0">
              <a:spcBef>
                <a:spcPct val="0"/>
              </a:spcBef>
              <a:defRPr/>
            </a:pPr>
            <a:r>
              <a:rPr lang="ja-JP" altLang="en-US" sz="2400" dirty="0" smtClean="0">
                <a:solidFill>
                  <a:prstClr val="black"/>
                </a:solidFill>
                <a:latin typeface="HGPｺﾞｼｯｸE" pitchFamily="50" charset="-128"/>
                <a:ea typeface="HGPｺﾞｼｯｸE" pitchFamily="50" charset="-128"/>
              </a:rPr>
              <a:t>だれに責任があるか考えてみよう。</a:t>
            </a:r>
            <a:endParaRPr lang="ja-JP" altLang="en-US" sz="2400" baseline="30000" dirty="0">
              <a:solidFill>
                <a:prstClr val="black">
                  <a:lumMod val="75000"/>
                  <a:lumOff val="25000"/>
                </a:prstClr>
              </a:solidFill>
              <a:latin typeface="HGPｺﾞｼｯｸE" pitchFamily="50" charset="-128"/>
              <a:ea typeface="HGPｺﾞｼｯｸE" pitchFamily="50" charset="-128"/>
            </a:endParaRPr>
          </a:p>
        </p:txBody>
      </p:sp>
      <p:sp>
        <p:nvSpPr>
          <p:cNvPr id="22" name="タイトル 1"/>
          <p:cNvSpPr txBox="1">
            <a:spLocks/>
          </p:cNvSpPr>
          <p:nvPr/>
        </p:nvSpPr>
        <p:spPr>
          <a:xfrm>
            <a:off x="792088" y="4941168"/>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３</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1268760"/>
            <a:ext cx="7236296" cy="504056"/>
          </a:xfrm>
        </p:spPr>
        <p:txBody>
          <a:bodyPr anchor="t" anchorCtr="0">
            <a:noAutofit/>
          </a:bodyPr>
          <a:lstStyle/>
          <a:p>
            <a:pPr algn="l"/>
            <a:r>
              <a:rPr lang="ja-JP" altLang="en-US" sz="4800" dirty="0" smtClean="0">
                <a:solidFill>
                  <a:schemeClr val="tx2">
                    <a:lumMod val="60000"/>
                    <a:lumOff val="40000"/>
                  </a:schemeClr>
                </a:solidFill>
                <a:latin typeface="HGPｺﾞｼｯｸE" pitchFamily="50" charset="-128"/>
                <a:ea typeface="HGPｺﾞｼｯｸE" pitchFamily="50" charset="-128"/>
              </a:rPr>
              <a:t>ロボット三原則とは？</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16" name="円/楕円 15"/>
          <p:cNvSpPr/>
          <p:nvPr/>
        </p:nvSpPr>
        <p:spPr>
          <a:xfrm>
            <a:off x="323528" y="764704"/>
            <a:ext cx="1512168" cy="1512168"/>
          </a:xfrm>
          <a:prstGeom prst="ellipse">
            <a:avLst/>
          </a:prstGeom>
          <a:noFill/>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タイトル 1"/>
          <p:cNvSpPr txBox="1">
            <a:spLocks/>
          </p:cNvSpPr>
          <p:nvPr/>
        </p:nvSpPr>
        <p:spPr>
          <a:xfrm>
            <a:off x="1512168" y="2348880"/>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ロボットは</a:t>
            </a:r>
            <a:r>
              <a:rPr kumimoji="1" lang="ja-JP" altLang="en-US"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人間に危害を加えてはならない。</a:t>
            </a:r>
            <a:endParaRPr kumimoji="1" lang="en-US" altLang="ja-JP"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400" dirty="0" smtClean="0">
                <a:latin typeface="HGPｺﾞｼｯｸM" pitchFamily="50" charset="-128"/>
                <a:ea typeface="HGPｺﾞｼｯｸM" pitchFamily="50" charset="-128"/>
                <a:cs typeface="+mj-cs"/>
              </a:rPr>
              <a:t>また，人間が危険にさらされていることを</a:t>
            </a:r>
            <a:endParaRPr lang="en-US" altLang="ja-JP" sz="2400" dirty="0" smtClean="0">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400" dirty="0" smtClean="0">
                <a:latin typeface="HGPｺﾞｼｯｸM" pitchFamily="50" charset="-128"/>
                <a:ea typeface="HGPｺﾞｼｯｸM" pitchFamily="50" charset="-128"/>
                <a:cs typeface="+mj-cs"/>
              </a:rPr>
              <a:t>見過ごしてはならない</a:t>
            </a:r>
            <a:endParaRPr lang="en-US" altLang="ja-JP" sz="2400" dirty="0" smtClean="0">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400" dirty="0" smtClean="0">
                <a:latin typeface="HGPｺﾞｼｯｸM" pitchFamily="50" charset="-128"/>
                <a:ea typeface="HGPｺﾞｼｯｸM" pitchFamily="50" charset="-128"/>
                <a:cs typeface="+mj-cs"/>
              </a:rPr>
              <a:t>ロボットは人間の命令に従わなければならない。</a:t>
            </a:r>
            <a:endParaRPr lang="en-US" altLang="ja-JP" sz="2400" dirty="0" smtClean="0">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ただし，１に反する場合はこの限りではない。</a:t>
            </a:r>
            <a:endParaRPr kumimoji="1" lang="en-US" altLang="ja-JP"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2400" dirty="0" smtClean="0">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ロボットは１と２に反するおそれのない限り，</a:t>
            </a:r>
            <a:endParaRPr kumimoji="1" lang="en-US" altLang="ja-JP"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自身を守らな</a:t>
            </a:r>
            <a:r>
              <a:rPr kumimoji="1" lang="ja-JP" altLang="en-US" sz="2800" b="0" i="0" u="none" strike="noStrike" kern="1200" cap="none" spc="0" normalizeH="0" baseline="0" noProof="0" dirty="0" smtClean="0">
                <a:ln>
                  <a:noFill/>
                </a:ln>
                <a:effectLst/>
                <a:uLnTx/>
                <a:uFillTx/>
                <a:latin typeface="HGPｺﾞｼｯｸM" pitchFamily="50" charset="-128"/>
                <a:ea typeface="HGPｺﾞｼｯｸM" pitchFamily="50" charset="-128"/>
                <a:cs typeface="+mj-cs"/>
              </a:rPr>
              <a:t>ければならない。</a:t>
            </a:r>
            <a:endParaRPr kumimoji="1" lang="ja-JP" altLang="en-US" sz="2800" b="0" i="0" u="none" strike="noStrike" kern="1200" cap="none" spc="0" normalizeH="0" baseline="0" noProof="0" dirty="0">
              <a:ln>
                <a:noFill/>
              </a:ln>
              <a:effectLst/>
              <a:uLnTx/>
              <a:uFillTx/>
              <a:latin typeface="HGPｺﾞｼｯｸM" pitchFamily="50" charset="-128"/>
              <a:ea typeface="HGPｺﾞｼｯｸM" pitchFamily="50" charset="-128"/>
              <a:cs typeface="+mj-cs"/>
            </a:endParaRPr>
          </a:p>
        </p:txBody>
      </p:sp>
      <p:sp>
        <p:nvSpPr>
          <p:cNvPr id="21" name="テキスト ボックス 20"/>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tx2">
                    <a:lumMod val="60000"/>
                    <a:lumOff val="40000"/>
                  </a:schemeClr>
                </a:solidFill>
                <a:latin typeface="HGPｺﾞｼｯｸE" pitchFamily="50" charset="-128"/>
                <a:ea typeface="HGPｺﾞｼｯｸE" pitchFamily="50" charset="-128"/>
              </a:rPr>
              <a:t>資料</a:t>
            </a:r>
            <a:endParaRPr kumimoji="1" lang="ja-JP" altLang="en-US" sz="2400" dirty="0">
              <a:solidFill>
                <a:schemeClr val="tx2">
                  <a:lumMod val="60000"/>
                  <a:lumOff val="40000"/>
                </a:schemeClr>
              </a:solidFill>
              <a:latin typeface="HGPｺﾞｼｯｸE" pitchFamily="50" charset="-128"/>
              <a:ea typeface="HGPｺﾞｼｯｸE" pitchFamily="50" charset="-128"/>
            </a:endParaRPr>
          </a:p>
        </p:txBody>
      </p:sp>
      <p:sp>
        <p:nvSpPr>
          <p:cNvPr id="27" name="タイトル 1"/>
          <p:cNvSpPr txBox="1">
            <a:spLocks/>
          </p:cNvSpPr>
          <p:nvPr/>
        </p:nvSpPr>
        <p:spPr>
          <a:xfrm>
            <a:off x="1907704" y="908720"/>
            <a:ext cx="7236296" cy="504056"/>
          </a:xfrm>
          <a:prstGeom prst="rect">
            <a:avLst/>
          </a:prstGeom>
        </p:spPr>
        <p:txBody>
          <a:bodyPr vert="horz" lIns="91440" tIns="45720" rIns="91440" bIns="45720" rtlCol="0" anchor="t" anchorCtr="0">
            <a:noAutofit/>
          </a:bodyPr>
          <a:lstStyle/>
          <a:p>
            <a:pPr>
              <a:spcBef>
                <a:spcPct val="0"/>
              </a:spcBef>
              <a:defRPr/>
            </a:pPr>
            <a:r>
              <a:rPr lang="en-US" altLang="ja-JP" sz="2400" dirty="0" smtClean="0">
                <a:solidFill>
                  <a:prstClr val="black"/>
                </a:solidFill>
                <a:latin typeface="HGPｺﾞｼｯｸE" pitchFamily="50" charset="-128"/>
                <a:ea typeface="HGPｺﾞｼｯｸE" pitchFamily="50" charset="-128"/>
                <a:cs typeface="+mj-cs"/>
              </a:rPr>
              <a:t>SF</a:t>
            </a:r>
            <a:r>
              <a:rPr lang="ja-JP" altLang="en-US" sz="2400" dirty="0" smtClean="0">
                <a:solidFill>
                  <a:prstClr val="black"/>
                </a:solidFill>
                <a:latin typeface="HGPｺﾞｼｯｸE" pitchFamily="50" charset="-128"/>
                <a:ea typeface="HGPｺﾞｼｯｸE" pitchFamily="50" charset="-128"/>
                <a:cs typeface="+mj-cs"/>
              </a:rPr>
              <a:t>作家アイザック・アシモフが定めた</a:t>
            </a:r>
            <a:endParaRPr lang="ja-JP" altLang="en-US" sz="4800" dirty="0" smtClean="0">
              <a:solidFill>
                <a:schemeClr val="tx2">
                  <a:lumMod val="60000"/>
                  <a:lumOff val="40000"/>
                </a:schemeClr>
              </a:solidFill>
              <a:latin typeface="HGPｺﾞｼｯｸE" pitchFamily="50" charset="-128"/>
              <a:ea typeface="HGPｺﾞｼｯｸE" pitchFamily="50" charset="-128"/>
              <a:cs typeface="+mj-cs"/>
            </a:endParaRPr>
          </a:p>
          <a:p>
            <a:pPr lvl="0">
              <a:spcBef>
                <a:spcPct val="0"/>
              </a:spcBef>
              <a:defRPr/>
            </a:pPr>
            <a:endParaRPr kumimoji="1" lang="ja-JP" altLang="en-US" sz="48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28" name="タイトル 1"/>
          <p:cNvSpPr txBox="1">
            <a:spLocks/>
          </p:cNvSpPr>
          <p:nvPr/>
        </p:nvSpPr>
        <p:spPr>
          <a:xfrm>
            <a:off x="864096" y="3789040"/>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２</a:t>
            </a:r>
            <a:endParaRPr kumimoji="1" lang="ja-JP" altLang="en-US" sz="6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29" name="タイトル 1"/>
          <p:cNvSpPr txBox="1">
            <a:spLocks/>
          </p:cNvSpPr>
          <p:nvPr/>
        </p:nvSpPr>
        <p:spPr>
          <a:xfrm>
            <a:off x="827584" y="2276872"/>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１</a:t>
            </a:r>
            <a:endParaRPr kumimoji="1" lang="ja-JP" altLang="en-US" sz="6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30" name="タイトル 1"/>
          <p:cNvSpPr txBox="1">
            <a:spLocks/>
          </p:cNvSpPr>
          <p:nvPr/>
        </p:nvSpPr>
        <p:spPr>
          <a:xfrm>
            <a:off x="864096" y="4869160"/>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３</a:t>
            </a:r>
            <a:endParaRPr kumimoji="1" lang="ja-JP" altLang="en-US" sz="6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1052736"/>
            <a:ext cx="7236296" cy="504056"/>
          </a:xfrm>
        </p:spPr>
        <p:txBody>
          <a:bodyPr anchor="t" anchorCtr="0">
            <a:noAutofit/>
          </a:bodyPr>
          <a:lstStyle/>
          <a:p>
            <a:pPr algn="l"/>
            <a:r>
              <a:rPr kumimoji="1" lang="ja-JP" altLang="en-US" sz="4800" dirty="0" smtClean="0">
                <a:solidFill>
                  <a:schemeClr val="tx2">
                    <a:lumMod val="60000"/>
                    <a:lumOff val="40000"/>
                  </a:schemeClr>
                </a:solidFill>
                <a:latin typeface="HGPｺﾞｼｯｸE" pitchFamily="50" charset="-128"/>
                <a:ea typeface="HGPｺﾞｼｯｸE" pitchFamily="50" charset="-128"/>
              </a:rPr>
              <a:t>最新ロボット事例</a:t>
            </a:r>
            <a:endParaRPr kumimoji="1" lang="ja-JP" altLang="en-US" sz="2400" dirty="0">
              <a:solidFill>
                <a:schemeClr val="tx1">
                  <a:lumMod val="85000"/>
                  <a:lumOff val="15000"/>
                </a:schemeClr>
              </a:solidFill>
              <a:latin typeface="HGPｺﾞｼｯｸE" pitchFamily="50" charset="-128"/>
              <a:ea typeface="HGPｺﾞｼｯｸE" pitchFamily="50" charset="-128"/>
            </a:endParaRPr>
          </a:p>
        </p:txBody>
      </p:sp>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いま</a:t>
            </a:r>
            <a:endParaRPr kumimoji="1" lang="ja-JP" altLang="en-US" sz="2400" dirty="0">
              <a:solidFill>
                <a:schemeClr val="bg1"/>
              </a:solidFill>
              <a:latin typeface="HGPｺﾞｼｯｸE" pitchFamily="50" charset="-128"/>
              <a:ea typeface="HGPｺﾞｼｯｸE" pitchFamily="50" charset="-128"/>
            </a:endParaRPr>
          </a:p>
        </p:txBody>
      </p:sp>
      <p:pic>
        <p:nvPicPr>
          <p:cNvPr id="1027" name="Picture 3" descr="C:\Users\iwasaki\Desktop\000＋No004企画\1+2 furo\furo貸出画像\モルフ3.jpg"/>
          <p:cNvPicPr>
            <a:picLocks noChangeAspect="1" noChangeArrowheads="1"/>
          </p:cNvPicPr>
          <p:nvPr/>
        </p:nvPicPr>
        <p:blipFill>
          <a:blip r:embed="rId3" cstate="print"/>
          <a:srcRect/>
          <a:stretch>
            <a:fillRect/>
          </a:stretch>
        </p:blipFill>
        <p:spPr bwMode="auto">
          <a:xfrm>
            <a:off x="1547664" y="2348880"/>
            <a:ext cx="5904656" cy="2826833"/>
          </a:xfrm>
          <a:prstGeom prst="rect">
            <a:avLst/>
          </a:prstGeom>
          <a:noFill/>
        </p:spPr>
      </p:pic>
      <p:sp>
        <p:nvSpPr>
          <p:cNvPr id="26" name="タイトル 1"/>
          <p:cNvSpPr txBox="1">
            <a:spLocks/>
          </p:cNvSpPr>
          <p:nvPr/>
        </p:nvSpPr>
        <p:spPr>
          <a:xfrm>
            <a:off x="611560" y="5877272"/>
            <a:ext cx="8028384"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協力 </a:t>
            </a:r>
            <a:r>
              <a:rPr kumimoji="1" lang="en-US" altLang="ja-JP" sz="2400" b="0" i="0" u="none" strike="noStrike" kern="1200" cap="none" spc="0" normalizeH="0" baseline="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 </a:t>
            </a:r>
            <a:r>
              <a:rPr kumimoji="1" lang="ja-JP" altLang="en-US" sz="2400" b="0" i="0" u="none" strike="noStrike" kern="1200" cap="none" spc="0" normalizeH="0" baseline="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千葉工業大学 未来ロボット技術研究センター</a:t>
            </a:r>
            <a:r>
              <a:rPr kumimoji="1" lang="ja-JP" altLang="en-US" sz="2400" b="0" i="0" u="none" strike="noStrike" kern="1200" cap="none" spc="0" normalizeH="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 </a:t>
            </a:r>
            <a:r>
              <a:rPr kumimoji="1" lang="en-US" altLang="ja-JP" sz="2400" b="0" i="0" u="none" strike="noStrike" kern="1200" cap="none" spc="0" normalizeH="0" baseline="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furo</a:t>
            </a:r>
            <a:endParaRPr kumimoji="1" lang="ja-JP" altLang="en-US" sz="24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sp>
        <p:nvSpPr>
          <p:cNvPr id="7" name="タイトル 1"/>
          <p:cNvSpPr txBox="1">
            <a:spLocks/>
          </p:cNvSpPr>
          <p:nvPr/>
        </p:nvSpPr>
        <p:spPr>
          <a:xfrm>
            <a:off x="611560" y="2060848"/>
            <a:ext cx="6840760" cy="504056"/>
          </a:xfrm>
          <a:prstGeom prst="rect">
            <a:avLst/>
          </a:prstGeom>
        </p:spPr>
        <p:txBody>
          <a:bodyPr vert="horz" lIns="91440" tIns="45720" rIns="91440" bIns="45720" rtlCol="0" anchor="t" anchorCtr="0">
            <a:noAutofit/>
          </a:bodyPr>
          <a:lstStyle/>
          <a:p>
            <a:pPr algn="r">
              <a:spcBef>
                <a:spcPct val="0"/>
              </a:spcBef>
              <a:defRPr/>
            </a:pPr>
            <a:r>
              <a:rPr lang="ja-JP" altLang="en-US" sz="1200" dirty="0" smtClean="0">
                <a:solidFill>
                  <a:schemeClr val="tx1">
                    <a:lumMod val="85000"/>
                    <a:lumOff val="15000"/>
                  </a:schemeClr>
                </a:solidFill>
                <a:latin typeface="HGPｺﾞｼｯｸE" pitchFamily="50" charset="-128"/>
                <a:ea typeface="HGPｺﾞｼｯｸE" pitchFamily="50" charset="-128"/>
                <a:cs typeface="+mj-cs"/>
              </a:rPr>
              <a:t>小型ヒューマノイド： </a:t>
            </a:r>
            <a:r>
              <a:rPr lang="en-US" altLang="ja-JP" sz="1200" dirty="0" smtClean="0">
                <a:solidFill>
                  <a:schemeClr val="tx1">
                    <a:lumMod val="85000"/>
                    <a:lumOff val="15000"/>
                  </a:schemeClr>
                </a:solidFill>
                <a:latin typeface="HGPｺﾞｼｯｸE" pitchFamily="50" charset="-128"/>
                <a:ea typeface="HGPｺﾞｼｯｸE" pitchFamily="50" charset="-128"/>
                <a:cs typeface="+mj-cs"/>
              </a:rPr>
              <a:t>morph3</a:t>
            </a:r>
            <a:r>
              <a:rPr lang="ja-JP" altLang="en-US" sz="1200" dirty="0" smtClean="0">
                <a:solidFill>
                  <a:schemeClr val="tx1">
                    <a:lumMod val="85000"/>
                    <a:lumOff val="15000"/>
                  </a:schemeClr>
                </a:solidFill>
                <a:latin typeface="HGPｺﾞｼｯｸE" pitchFamily="50" charset="-128"/>
                <a:ea typeface="HGPｺﾞｼｯｸE" pitchFamily="50" charset="-128"/>
                <a:cs typeface="+mj-cs"/>
              </a:rPr>
              <a:t>（モルフスリー）</a:t>
            </a:r>
            <a:endParaRPr kumimoji="1" lang="ja-JP" altLang="en-US" sz="12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sp>
        <p:nvSpPr>
          <p:cNvPr id="8" name="二等辺三角形 7">
            <a:hlinkClick r:id="rId4"/>
          </p:cNvPr>
          <p:cNvSpPr/>
          <p:nvPr/>
        </p:nvSpPr>
        <p:spPr>
          <a:xfrm rot="5400000">
            <a:off x="7668344" y="4941168"/>
            <a:ext cx="144016" cy="144016"/>
          </a:xfrm>
          <a:prstGeom prst="triangl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7812360" y="4869160"/>
            <a:ext cx="576064" cy="253916"/>
          </a:xfrm>
          <a:prstGeom prst="rect">
            <a:avLst/>
          </a:prstGeom>
          <a:noFill/>
        </p:spPr>
        <p:txBody>
          <a:bodyPr wrap="square" rtlCol="0">
            <a:spAutoFit/>
          </a:bodyPr>
          <a:lstStyle/>
          <a:p>
            <a:r>
              <a:rPr kumimoji="1" lang="ja-JP" altLang="en-US" sz="1050" dirty="0" smtClean="0">
                <a:solidFill>
                  <a:schemeClr val="bg1"/>
                </a:solidFill>
                <a:latin typeface="HGP創英角ｺﾞｼｯｸUB" pitchFamily="50" charset="-128"/>
                <a:ea typeface="HGP創英角ｺﾞｼｯｸUB" pitchFamily="50" charset="-128"/>
                <a:hlinkClick r:id="rId5"/>
              </a:rPr>
              <a:t>動画</a:t>
            </a:r>
            <a:endParaRPr kumimoji="1" lang="ja-JP" altLang="en-US" sz="1050" dirty="0">
              <a:solidFill>
                <a:schemeClr val="bg1"/>
              </a:solidFill>
              <a:latin typeface="HGP創英角ｺﾞｼｯｸUB" pitchFamily="50" charset="-128"/>
              <a:ea typeface="HGP創英角ｺﾞｼｯｸUB" pitchFamily="50" charset="-128"/>
            </a:endParaRPr>
          </a:p>
        </p:txBody>
      </p:sp>
      <p:sp>
        <p:nvSpPr>
          <p:cNvPr id="10" name="タイトル 1"/>
          <p:cNvSpPr txBox="1">
            <a:spLocks/>
          </p:cNvSpPr>
          <p:nvPr/>
        </p:nvSpPr>
        <p:spPr>
          <a:xfrm>
            <a:off x="1475656" y="5229200"/>
            <a:ext cx="5976664" cy="504056"/>
          </a:xfrm>
          <a:prstGeom prst="rect">
            <a:avLst/>
          </a:prstGeom>
        </p:spPr>
        <p:txBody>
          <a:bodyPr vert="horz" lIns="91440" tIns="45720" rIns="91440" bIns="45720" rtlCol="0" anchor="t" anchorCtr="0">
            <a:noAutofit/>
          </a:bodyPr>
          <a:lstStyle/>
          <a:p>
            <a:pPr>
              <a:spcBef>
                <a:spcPct val="0"/>
              </a:spcBef>
              <a:defRPr/>
            </a:pPr>
            <a:r>
              <a:rPr lang="en-US" altLang="ja-JP" sz="900" dirty="0" smtClean="0">
                <a:solidFill>
                  <a:schemeClr val="tx1">
                    <a:lumMod val="85000"/>
                    <a:lumOff val="15000"/>
                  </a:schemeClr>
                </a:solidFill>
                <a:latin typeface="HGSｺﾞｼｯｸM" pitchFamily="50" charset="-128"/>
                <a:ea typeface="HGSｺﾞｼｯｸM" pitchFamily="50" charset="-128"/>
                <a:cs typeface="+mj-cs"/>
              </a:rPr>
              <a:t>morph3</a:t>
            </a: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は，科学技術振興機構</a:t>
            </a:r>
            <a:r>
              <a:rPr lang="en-US" altLang="ja-JP" sz="900" dirty="0" smtClean="0">
                <a:solidFill>
                  <a:schemeClr val="tx1">
                    <a:lumMod val="85000"/>
                    <a:lumOff val="15000"/>
                  </a:schemeClr>
                </a:solidFill>
                <a:latin typeface="HGSｺﾞｼｯｸM" pitchFamily="50" charset="-128"/>
                <a:ea typeface="HGSｺﾞｼｯｸM" pitchFamily="50" charset="-128"/>
                <a:cs typeface="+mj-cs"/>
              </a:rPr>
              <a:t>ERATO</a:t>
            </a: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北野共生システムプロジェクトと工業デザイナーの山中俊治氏が共同開発したロボットです。</a:t>
            </a:r>
            <a:r>
              <a:rPr lang="en-US" altLang="ja-JP" sz="900" dirty="0" smtClean="0">
                <a:solidFill>
                  <a:schemeClr val="tx1">
                    <a:lumMod val="85000"/>
                    <a:lumOff val="15000"/>
                  </a:schemeClr>
                </a:solidFill>
                <a:latin typeface="HGSｺﾞｼｯｸM" pitchFamily="50" charset="-128"/>
                <a:ea typeface="HGSｺﾞｼｯｸM" pitchFamily="50" charset="-128"/>
                <a:cs typeface="+mj-cs"/>
              </a:rPr>
              <a:t>2003</a:t>
            </a: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年</a:t>
            </a:r>
            <a:r>
              <a:rPr lang="en-US" altLang="ja-JP" sz="900" dirty="0" smtClean="0">
                <a:solidFill>
                  <a:schemeClr val="tx1">
                    <a:lumMod val="85000"/>
                    <a:lumOff val="15000"/>
                  </a:schemeClr>
                </a:solidFill>
                <a:latin typeface="HGSｺﾞｼｯｸM" pitchFamily="50" charset="-128"/>
                <a:ea typeface="HGSｺﾞｼｯｸM" pitchFamily="50" charset="-128"/>
                <a:cs typeface="+mj-cs"/>
              </a:rPr>
              <a:t>6</a:t>
            </a: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月</a:t>
            </a:r>
            <a:r>
              <a:rPr lang="en-US" altLang="ja-JP" sz="900" dirty="0" smtClean="0">
                <a:solidFill>
                  <a:schemeClr val="tx1">
                    <a:lumMod val="85000"/>
                    <a:lumOff val="15000"/>
                  </a:schemeClr>
                </a:solidFill>
                <a:latin typeface="HGSｺﾞｼｯｸM" pitchFamily="50" charset="-128"/>
                <a:ea typeface="HGSｺﾞｼｯｸM" pitchFamily="50" charset="-128"/>
                <a:cs typeface="+mj-cs"/>
              </a:rPr>
              <a:t>1</a:t>
            </a: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日より</a:t>
            </a:r>
            <a:r>
              <a:rPr lang="en-US" altLang="ja-JP" sz="900" dirty="0" smtClean="0">
                <a:solidFill>
                  <a:schemeClr val="tx1">
                    <a:lumMod val="85000"/>
                    <a:lumOff val="15000"/>
                  </a:schemeClr>
                </a:solidFill>
                <a:latin typeface="HGSｺﾞｼｯｸM" pitchFamily="50" charset="-128"/>
                <a:ea typeface="HGSｺﾞｼｯｸM" pitchFamily="50" charset="-128"/>
                <a:cs typeface="+mj-cs"/>
              </a:rPr>
              <a:t>morph3</a:t>
            </a: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の研究開発チームが千葉工業大学 未来ロボット技術研究センター（</a:t>
            </a:r>
            <a:r>
              <a:rPr lang="en-US" altLang="ja-JP" sz="900" dirty="0" err="1" smtClean="0">
                <a:solidFill>
                  <a:schemeClr val="tx1">
                    <a:lumMod val="85000"/>
                    <a:lumOff val="15000"/>
                  </a:schemeClr>
                </a:solidFill>
                <a:latin typeface="HGSｺﾞｼｯｸM" pitchFamily="50" charset="-128"/>
                <a:ea typeface="HGSｺﾞｼｯｸM" pitchFamily="50" charset="-128"/>
                <a:cs typeface="+mj-cs"/>
              </a:rPr>
              <a:t>fuRo</a:t>
            </a: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）へ移籍し，継続して研究開発が行われています。</a:t>
            </a:r>
            <a:br>
              <a:rPr lang="ja-JP" altLang="en-US" sz="900" dirty="0" smtClean="0">
                <a:solidFill>
                  <a:schemeClr val="tx1">
                    <a:lumMod val="85000"/>
                    <a:lumOff val="15000"/>
                  </a:schemeClr>
                </a:solidFill>
                <a:latin typeface="HGSｺﾞｼｯｸM" pitchFamily="50" charset="-128"/>
                <a:ea typeface="HGSｺﾞｼｯｸM" pitchFamily="50" charset="-128"/>
                <a:cs typeface="+mj-cs"/>
              </a:rPr>
            </a:br>
            <a:r>
              <a:rPr lang="ja-JP" altLang="en-US" sz="900" dirty="0" smtClean="0">
                <a:solidFill>
                  <a:schemeClr val="tx1">
                    <a:lumMod val="85000"/>
                    <a:lumOff val="15000"/>
                  </a:schemeClr>
                </a:solidFill>
                <a:latin typeface="HGSｺﾞｼｯｸM" pitchFamily="50" charset="-128"/>
                <a:ea typeface="HGSｺﾞｼｯｸM" pitchFamily="50" charset="-128"/>
                <a:cs typeface="+mj-cs"/>
              </a:rPr>
              <a:t/>
            </a:r>
            <a:br>
              <a:rPr lang="ja-JP" altLang="en-US" sz="900" dirty="0" smtClean="0">
                <a:solidFill>
                  <a:schemeClr val="tx1">
                    <a:lumMod val="85000"/>
                    <a:lumOff val="15000"/>
                  </a:schemeClr>
                </a:solidFill>
                <a:latin typeface="HGSｺﾞｼｯｸM" pitchFamily="50" charset="-128"/>
                <a:ea typeface="HGSｺﾞｼｯｸM" pitchFamily="50" charset="-128"/>
                <a:cs typeface="+mj-cs"/>
              </a:rPr>
            </a:b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HGSｺﾞｼｯｸM" pitchFamily="50" charset="-128"/>
              <a:ea typeface="HGSｺﾞｼｯｸM" pitchFamily="50" charset="-128"/>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1052736"/>
            <a:ext cx="7236296" cy="504056"/>
          </a:xfrm>
        </p:spPr>
        <p:txBody>
          <a:bodyPr anchor="t" anchorCtr="0">
            <a:noAutofit/>
          </a:bodyPr>
          <a:lstStyle/>
          <a:p>
            <a:pPr algn="l"/>
            <a:r>
              <a:rPr kumimoji="1" lang="ja-JP" altLang="en-US" sz="1400" dirty="0" smtClean="0">
                <a:solidFill>
                  <a:schemeClr val="tx2">
                    <a:lumMod val="60000"/>
                    <a:lumOff val="40000"/>
                  </a:schemeClr>
                </a:solidFill>
                <a:latin typeface="HGPｺﾞｼｯｸE" pitchFamily="50" charset="-128"/>
                <a:ea typeface="HGPｺﾞｼｯｸE" pitchFamily="50" charset="-128"/>
              </a:rPr>
              <a:t>最新ロボット事例１</a:t>
            </a:r>
            <a:endParaRPr kumimoji="1" lang="ja-JP" altLang="en-US" sz="1400" dirty="0">
              <a:solidFill>
                <a:schemeClr val="tx1">
                  <a:lumMod val="85000"/>
                  <a:lumOff val="15000"/>
                </a:schemeClr>
              </a:solidFill>
              <a:latin typeface="HGPｺﾞｼｯｸE" pitchFamily="50" charset="-128"/>
              <a:ea typeface="HGPｺﾞｼｯｸE" pitchFamily="50" charset="-128"/>
            </a:endParaRPr>
          </a:p>
        </p:txBody>
      </p:sp>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いま</a:t>
            </a:r>
            <a:endParaRPr kumimoji="1" lang="ja-JP" altLang="en-US" sz="2400" dirty="0">
              <a:solidFill>
                <a:schemeClr val="bg1"/>
              </a:solidFill>
              <a:latin typeface="HGPｺﾞｼｯｸE" pitchFamily="50" charset="-128"/>
              <a:ea typeface="HGPｺﾞｼｯｸE" pitchFamily="50" charset="-128"/>
            </a:endParaRPr>
          </a:p>
        </p:txBody>
      </p:sp>
      <p:sp>
        <p:nvSpPr>
          <p:cNvPr id="22" name="タイトル 1"/>
          <p:cNvSpPr txBox="1">
            <a:spLocks/>
          </p:cNvSpPr>
          <p:nvPr/>
        </p:nvSpPr>
        <p:spPr>
          <a:xfrm>
            <a:off x="1907704" y="1340768"/>
            <a:ext cx="6660232" cy="504056"/>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レスキューロボット</a:t>
            </a:r>
            <a:endParaRPr kumimoji="1" lang="ja-JP" altLang="en-US" sz="36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sp>
        <p:nvSpPr>
          <p:cNvPr id="18" name="タイトル 1"/>
          <p:cNvSpPr txBox="1">
            <a:spLocks/>
          </p:cNvSpPr>
          <p:nvPr/>
        </p:nvSpPr>
        <p:spPr>
          <a:xfrm>
            <a:off x="611560" y="5877272"/>
            <a:ext cx="8028384" cy="504056"/>
          </a:xfrm>
          <a:prstGeom prst="rect">
            <a:avLst/>
          </a:prstGeom>
        </p:spPr>
        <p:txBody>
          <a:bodyPr vert="horz" lIns="91440" tIns="45720" rIns="91440" bIns="45720" rtlCol="0" anchor="t" anchorCtr="0">
            <a:noAutofit/>
          </a:bodyPr>
          <a:lstStyle/>
          <a:p>
            <a:pPr>
              <a:spcBef>
                <a:spcPct val="0"/>
              </a:spcBef>
              <a:defRPr/>
            </a:pPr>
            <a:r>
              <a:rPr kumimoji="1" lang="en-US" altLang="ja-JP" sz="2400" b="0" i="0" u="none" strike="noStrike" kern="1200" cap="none" spc="0" normalizeH="0" baseline="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Quince</a:t>
            </a:r>
            <a:r>
              <a:rPr lang="ja-JP" altLang="en-US" sz="2400" dirty="0" smtClean="0">
                <a:solidFill>
                  <a:schemeClr val="tx1">
                    <a:lumMod val="85000"/>
                    <a:lumOff val="15000"/>
                  </a:schemeClr>
                </a:solidFill>
                <a:latin typeface="HGPｺﾞｼｯｸE" pitchFamily="50" charset="-128"/>
                <a:ea typeface="HGPｺﾞｼｯｸE" pitchFamily="50" charset="-128"/>
                <a:cs typeface="+mj-cs"/>
              </a:rPr>
              <a:t>　</a:t>
            </a:r>
            <a:r>
              <a:rPr lang="ja-JP" altLang="en-US" sz="2000" dirty="0" smtClean="0">
                <a:solidFill>
                  <a:schemeClr val="bg1">
                    <a:lumMod val="50000"/>
                  </a:schemeClr>
                </a:solidFill>
                <a:latin typeface="HGPｺﾞｼｯｸE" pitchFamily="50" charset="-128"/>
                <a:ea typeface="HGPｺﾞｼｯｸE" pitchFamily="50" charset="-128"/>
                <a:cs typeface="+mj-cs"/>
              </a:rPr>
              <a:t>福島第一原子力発電所原子炉の</a:t>
            </a:r>
            <a:r>
              <a:rPr kumimoji="1" lang="ja-JP" altLang="en-US" sz="20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冷温停止に貢献。</a:t>
            </a:r>
            <a:endParaRPr kumimoji="1" lang="ja-JP" altLang="en-US" sz="20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
        <p:nvSpPr>
          <p:cNvPr id="19" name="二等辺三角形 18">
            <a:hlinkClick r:id="rId3"/>
          </p:cNvPr>
          <p:cNvSpPr/>
          <p:nvPr/>
        </p:nvSpPr>
        <p:spPr>
          <a:xfrm rot="5400000">
            <a:off x="6588224" y="5373216"/>
            <a:ext cx="144016" cy="144016"/>
          </a:xfrm>
          <a:prstGeom prst="triangl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6732240" y="5301208"/>
            <a:ext cx="576064" cy="253916"/>
          </a:xfrm>
          <a:prstGeom prst="rect">
            <a:avLst/>
          </a:prstGeom>
          <a:noFill/>
        </p:spPr>
        <p:txBody>
          <a:bodyPr wrap="square" rtlCol="0">
            <a:spAutoFit/>
          </a:bodyPr>
          <a:lstStyle/>
          <a:p>
            <a:r>
              <a:rPr kumimoji="1" lang="ja-JP" altLang="en-US" sz="1050" dirty="0" smtClean="0">
                <a:solidFill>
                  <a:schemeClr val="bg1"/>
                </a:solidFill>
                <a:latin typeface="HGP創英角ｺﾞｼｯｸUB" pitchFamily="50" charset="-128"/>
                <a:ea typeface="HGP創英角ｺﾞｼｯｸUB" pitchFamily="50" charset="-128"/>
                <a:hlinkClick r:id="rId4"/>
              </a:rPr>
              <a:t>動画</a:t>
            </a:r>
            <a:endParaRPr kumimoji="1" lang="ja-JP" altLang="en-US" sz="1050" dirty="0">
              <a:solidFill>
                <a:schemeClr val="bg1"/>
              </a:solidFill>
              <a:latin typeface="HGP創英角ｺﾞｼｯｸUB" pitchFamily="50" charset="-128"/>
              <a:ea typeface="HGP創英角ｺﾞｼｯｸUB" pitchFamily="50" charset="-128"/>
            </a:endParaRPr>
          </a:p>
        </p:txBody>
      </p:sp>
      <p:sp>
        <p:nvSpPr>
          <p:cNvPr id="21" name="タイトル 1"/>
          <p:cNvSpPr txBox="1">
            <a:spLocks/>
          </p:cNvSpPr>
          <p:nvPr/>
        </p:nvSpPr>
        <p:spPr>
          <a:xfrm>
            <a:off x="611560" y="5733256"/>
            <a:ext cx="1152128" cy="360040"/>
          </a:xfrm>
          <a:prstGeom prst="rect">
            <a:avLst/>
          </a:prstGeom>
        </p:spPr>
        <p:txBody>
          <a:bodyPr vert="horz" lIns="91440" tIns="45720" rIns="91440" bIns="45720" rtlCol="0" anchor="t" anchorCtr="0">
            <a:noAutofit/>
          </a:bodyPr>
          <a:lstStyle/>
          <a:p>
            <a:pPr algn="ctr">
              <a:spcBef>
                <a:spcPct val="0"/>
              </a:spcBef>
              <a:defRPr/>
            </a:pPr>
            <a:r>
              <a:rPr kumimoji="1" lang="ja-JP" altLang="en-US" sz="1200" b="0" i="0" u="none" strike="noStrike" kern="1200" cap="none" spc="0" normalizeH="0" baseline="0" noProof="0" dirty="0" smtClean="0">
                <a:ln>
                  <a:noFill/>
                </a:ln>
                <a:solidFill>
                  <a:schemeClr val="bg1">
                    <a:lumMod val="50000"/>
                  </a:schemeClr>
                </a:solidFill>
                <a:effectLst/>
                <a:uLnTx/>
                <a:uFillTx/>
                <a:latin typeface="HGPｺﾞｼｯｸE" pitchFamily="50" charset="-128"/>
                <a:ea typeface="HGPｺﾞｼｯｸE" pitchFamily="50" charset="-128"/>
                <a:cs typeface="+mj-cs"/>
              </a:rPr>
              <a:t>クインス</a:t>
            </a:r>
            <a:endParaRPr kumimoji="1" lang="ja-JP" altLang="en-US" sz="12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pic>
        <p:nvPicPr>
          <p:cNvPr id="1026" name="Picture 2" descr="C:\Users\iwasaki\Desktop\Quince1号.jpg"/>
          <p:cNvPicPr>
            <a:picLocks noChangeAspect="1" noChangeArrowheads="1"/>
          </p:cNvPicPr>
          <p:nvPr/>
        </p:nvPicPr>
        <p:blipFill>
          <a:blip r:embed="rId5" cstate="print"/>
          <a:srcRect/>
          <a:stretch>
            <a:fillRect/>
          </a:stretch>
        </p:blipFill>
        <p:spPr bwMode="auto">
          <a:xfrm>
            <a:off x="1907704" y="2060848"/>
            <a:ext cx="4472260" cy="35238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タイトル 1"/>
          <p:cNvSpPr txBox="1">
            <a:spLocks/>
          </p:cNvSpPr>
          <p:nvPr/>
        </p:nvSpPr>
        <p:spPr>
          <a:xfrm>
            <a:off x="1907704" y="1052736"/>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最新ロボット事例２</a:t>
            </a:r>
            <a:endParaRPr kumimoji="1" lang="ja-JP" altLang="en-US" sz="14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sp>
        <p:nvSpPr>
          <p:cNvPr id="45" name="タイトル 1"/>
          <p:cNvSpPr txBox="1">
            <a:spLocks/>
          </p:cNvSpPr>
          <p:nvPr/>
        </p:nvSpPr>
        <p:spPr>
          <a:xfrm>
            <a:off x="1907704" y="1340768"/>
            <a:ext cx="6660232" cy="504056"/>
          </a:xfrm>
          <a:prstGeom prst="rect">
            <a:avLst/>
          </a:prstGeom>
        </p:spPr>
        <p:txBody>
          <a:bodyPr vert="horz" lIns="91440" tIns="45720" rIns="91440" bIns="45720" rtlCol="0" anchor="t" anchorCtr="0">
            <a:noAutofit/>
          </a:bodyPr>
          <a:lstStyle/>
          <a:p>
            <a:pPr>
              <a:spcBef>
                <a:spcPct val="0"/>
              </a:spcBef>
              <a:defRPr/>
            </a:pPr>
            <a:r>
              <a:rPr lang="ja-JP" altLang="en-US" sz="3600" dirty="0" smtClean="0">
                <a:solidFill>
                  <a:schemeClr val="tx1">
                    <a:lumMod val="85000"/>
                    <a:lumOff val="15000"/>
                  </a:schemeClr>
                </a:solidFill>
                <a:latin typeface="HGPｺﾞｼｯｸE" pitchFamily="50" charset="-128"/>
                <a:ea typeface="HGPｺﾞｼｯｸE" pitchFamily="50" charset="-128"/>
              </a:rPr>
              <a:t>移動用ロボット</a:t>
            </a:r>
            <a:endParaRPr kumimoji="1" lang="ja-JP" altLang="en-US" sz="36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いま</a:t>
            </a:r>
            <a:endParaRPr kumimoji="1" lang="ja-JP" altLang="en-US" sz="2400" dirty="0">
              <a:solidFill>
                <a:schemeClr val="bg1"/>
              </a:solidFill>
              <a:latin typeface="HGPｺﾞｼｯｸE" pitchFamily="50" charset="-128"/>
              <a:ea typeface="HGPｺﾞｼｯｸE" pitchFamily="50" charset="-128"/>
            </a:endParaRPr>
          </a:p>
        </p:txBody>
      </p:sp>
      <p:pic>
        <p:nvPicPr>
          <p:cNvPr id="1028" name="Picture 4" descr="C:\Users\iwasaki\Desktop\000＋No004企画\1+2 furo\furo貸出画像\ハルクⅡχ\Halluc IIχ_2.jpg"/>
          <p:cNvPicPr>
            <a:picLocks noChangeAspect="1" noChangeArrowheads="1"/>
          </p:cNvPicPr>
          <p:nvPr/>
        </p:nvPicPr>
        <p:blipFill>
          <a:blip r:embed="rId3" cstate="print"/>
          <a:srcRect/>
          <a:stretch>
            <a:fillRect/>
          </a:stretch>
        </p:blipFill>
        <p:spPr bwMode="auto">
          <a:xfrm>
            <a:off x="683568" y="2492896"/>
            <a:ext cx="3096344" cy="2475605"/>
          </a:xfrm>
          <a:prstGeom prst="rect">
            <a:avLst/>
          </a:prstGeom>
          <a:noFill/>
        </p:spPr>
      </p:pic>
      <p:pic>
        <p:nvPicPr>
          <p:cNvPr id="1031" name="Picture 7" descr="C:\Users\iwasaki\Desktop\000＋No004企画\1+2 furo\furo貸出画像\ハルクⅡχ\m1734.jpg"/>
          <p:cNvPicPr>
            <a:picLocks noChangeAspect="1" noChangeArrowheads="1"/>
          </p:cNvPicPr>
          <p:nvPr/>
        </p:nvPicPr>
        <p:blipFill>
          <a:blip r:embed="rId4" cstate="print"/>
          <a:srcRect l="19988" t="20833" r="16716" b="20833"/>
          <a:stretch>
            <a:fillRect/>
          </a:stretch>
        </p:blipFill>
        <p:spPr bwMode="auto">
          <a:xfrm>
            <a:off x="4283968" y="2060848"/>
            <a:ext cx="2248865" cy="1657058"/>
          </a:xfrm>
          <a:prstGeom prst="rect">
            <a:avLst/>
          </a:prstGeom>
          <a:noFill/>
        </p:spPr>
      </p:pic>
      <p:pic>
        <p:nvPicPr>
          <p:cNvPr id="1032" name="Picture 8" descr="C:\Users\iwasaki\Desktop\000＋No004企画\1+2 furo\furo貸出画像\ハルクⅡχ\m1726.jpg"/>
          <p:cNvPicPr>
            <a:picLocks noChangeAspect="1" noChangeArrowheads="1"/>
          </p:cNvPicPr>
          <p:nvPr/>
        </p:nvPicPr>
        <p:blipFill>
          <a:blip r:embed="rId5" cstate="print"/>
          <a:srcRect l="19823" t="24793" r="17406" b="21489"/>
          <a:stretch>
            <a:fillRect/>
          </a:stretch>
        </p:blipFill>
        <p:spPr bwMode="auto">
          <a:xfrm>
            <a:off x="4283968" y="4221088"/>
            <a:ext cx="2248865" cy="1538697"/>
          </a:xfrm>
          <a:prstGeom prst="rect">
            <a:avLst/>
          </a:prstGeom>
          <a:noFill/>
        </p:spPr>
      </p:pic>
      <p:sp>
        <p:nvSpPr>
          <p:cNvPr id="20" name="タイトル 1"/>
          <p:cNvSpPr txBox="1">
            <a:spLocks/>
          </p:cNvSpPr>
          <p:nvPr/>
        </p:nvSpPr>
        <p:spPr>
          <a:xfrm>
            <a:off x="648072" y="5301208"/>
            <a:ext cx="8604448" cy="504056"/>
          </a:xfrm>
          <a:prstGeom prst="rect">
            <a:avLst/>
          </a:prstGeom>
        </p:spPr>
        <p:txBody>
          <a:bodyPr vert="horz" lIns="91440" tIns="45720" rIns="91440" bIns="45720" rtlCol="0" anchor="t" anchorCtr="0">
            <a:noAutofit/>
          </a:bodyPr>
          <a:lstStyle/>
          <a:p>
            <a:pPr>
              <a:spcBef>
                <a:spcPct val="0"/>
              </a:spcBef>
              <a:defRPr/>
            </a:pPr>
            <a:r>
              <a:rPr lang="en-US" altLang="ja-JP" sz="2400" dirty="0" smtClean="0">
                <a:solidFill>
                  <a:schemeClr val="tx1">
                    <a:lumMod val="85000"/>
                    <a:lumOff val="15000"/>
                  </a:schemeClr>
                </a:solidFill>
                <a:latin typeface="HGPｺﾞｼｯｸE" pitchFamily="50" charset="-128"/>
                <a:ea typeface="HGPｺﾞｼｯｸE" pitchFamily="50" charset="-128"/>
                <a:cs typeface="+mj-cs"/>
              </a:rPr>
              <a:t>HallucIIχ</a:t>
            </a:r>
          </a:p>
          <a:p>
            <a:pPr>
              <a:spcBef>
                <a:spcPct val="0"/>
              </a:spcBef>
              <a:defRPr/>
            </a:pPr>
            <a:endParaRPr lang="en-US" altLang="ja-JP" sz="900" dirty="0" smtClean="0">
              <a:solidFill>
                <a:schemeClr val="tx1">
                  <a:lumMod val="85000"/>
                  <a:lumOff val="15000"/>
                </a:schemeClr>
              </a:solidFill>
              <a:latin typeface="HGPｺﾞｼｯｸE" pitchFamily="50" charset="-128"/>
              <a:ea typeface="HGPｺﾞｼｯｸE" pitchFamily="50" charset="-128"/>
              <a:cs typeface="+mj-cs"/>
            </a:endParaRPr>
          </a:p>
          <a:p>
            <a:pPr>
              <a:spcBef>
                <a:spcPct val="0"/>
              </a:spcBef>
              <a:defRPr/>
            </a:pPr>
            <a:r>
              <a:rPr lang="ja-JP" altLang="en-US" sz="2000" dirty="0" smtClean="0">
                <a:solidFill>
                  <a:schemeClr val="bg1">
                    <a:lumMod val="50000"/>
                  </a:schemeClr>
                </a:solidFill>
                <a:latin typeface="HGPｺﾞｼｯｸE" pitchFamily="50" charset="-128"/>
                <a:ea typeface="HGPｺﾞｼｯｸE" pitchFamily="50" charset="-128"/>
                <a:cs typeface="+mj-cs"/>
              </a:rPr>
              <a:t>８本の脚に人工知能を搭載。</a:t>
            </a:r>
            <a:endParaRPr lang="en-US" altLang="ja-JP" sz="2000" dirty="0" smtClean="0">
              <a:solidFill>
                <a:schemeClr val="bg1">
                  <a:lumMod val="50000"/>
                </a:schemeClr>
              </a:solidFill>
              <a:latin typeface="HGPｺﾞｼｯｸE" pitchFamily="50" charset="-128"/>
              <a:ea typeface="HGPｺﾞｼｯｸE" pitchFamily="50" charset="-128"/>
              <a:cs typeface="+mj-cs"/>
            </a:endParaRPr>
          </a:p>
          <a:p>
            <a:pPr>
              <a:spcBef>
                <a:spcPct val="0"/>
              </a:spcBef>
              <a:defRPr/>
            </a:pPr>
            <a:r>
              <a:rPr lang="ja-JP" altLang="en-US" sz="2000" dirty="0" smtClean="0">
                <a:solidFill>
                  <a:schemeClr val="bg1">
                    <a:lumMod val="50000"/>
                  </a:schemeClr>
                </a:solidFill>
                <a:latin typeface="HGPｺﾞｼｯｸE" pitchFamily="50" charset="-128"/>
                <a:ea typeface="HGPｺﾞｼｯｸE" pitchFamily="50" charset="-128"/>
                <a:cs typeface="+mj-cs"/>
              </a:rPr>
              <a:t>３つのモードでどんな悪路も水平に移動する「未来の乗り物」。</a:t>
            </a:r>
            <a:endParaRPr kumimoji="1" lang="ja-JP" altLang="en-US" sz="20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grpSp>
        <p:nvGrpSpPr>
          <p:cNvPr id="47" name="グループ化 46"/>
          <p:cNvGrpSpPr/>
          <p:nvPr/>
        </p:nvGrpSpPr>
        <p:grpSpPr>
          <a:xfrm>
            <a:off x="3059832" y="5373216"/>
            <a:ext cx="720080" cy="253916"/>
            <a:chOff x="8244408" y="5373216"/>
            <a:chExt cx="720080" cy="253916"/>
          </a:xfrm>
        </p:grpSpPr>
        <p:sp>
          <p:nvSpPr>
            <p:cNvPr id="21" name="二等辺三角形 20">
              <a:hlinkClick r:id="rId6"/>
            </p:cNvPr>
            <p:cNvSpPr/>
            <p:nvPr/>
          </p:nvSpPr>
          <p:spPr>
            <a:xfrm rot="5400000">
              <a:off x="8244408" y="5445224"/>
              <a:ext cx="144016" cy="144016"/>
            </a:xfrm>
            <a:prstGeom prst="triangl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8388424" y="5373216"/>
              <a:ext cx="576064" cy="253916"/>
            </a:xfrm>
            <a:prstGeom prst="rect">
              <a:avLst/>
            </a:prstGeom>
            <a:noFill/>
          </p:spPr>
          <p:txBody>
            <a:bodyPr wrap="square" rtlCol="0">
              <a:spAutoFit/>
            </a:bodyPr>
            <a:lstStyle/>
            <a:p>
              <a:r>
                <a:rPr kumimoji="1" lang="ja-JP" altLang="en-US" sz="1050" dirty="0" smtClean="0">
                  <a:solidFill>
                    <a:schemeClr val="bg1"/>
                  </a:solidFill>
                  <a:latin typeface="HGP創英角ｺﾞｼｯｸUB" pitchFamily="50" charset="-128"/>
                  <a:ea typeface="HGP創英角ｺﾞｼｯｸUB" pitchFamily="50" charset="-128"/>
                  <a:hlinkClick r:id="rId7"/>
                </a:rPr>
                <a:t>動画</a:t>
              </a:r>
              <a:endParaRPr kumimoji="1" lang="ja-JP" altLang="en-US" sz="1050" dirty="0">
                <a:solidFill>
                  <a:schemeClr val="bg1"/>
                </a:solidFill>
                <a:latin typeface="HGP創英角ｺﾞｼｯｸUB" pitchFamily="50" charset="-128"/>
                <a:ea typeface="HGP創英角ｺﾞｼｯｸUB" pitchFamily="50" charset="-128"/>
              </a:endParaRPr>
            </a:p>
          </p:txBody>
        </p:sp>
      </p:grpSp>
      <p:sp>
        <p:nvSpPr>
          <p:cNvPr id="23" name="タイトル 1"/>
          <p:cNvSpPr txBox="1">
            <a:spLocks/>
          </p:cNvSpPr>
          <p:nvPr/>
        </p:nvSpPr>
        <p:spPr>
          <a:xfrm>
            <a:off x="3347864" y="3717032"/>
            <a:ext cx="1440160" cy="504056"/>
          </a:xfrm>
          <a:prstGeom prst="rect">
            <a:avLst/>
          </a:prstGeom>
        </p:spPr>
        <p:txBody>
          <a:bodyPr vert="horz" lIns="91440" tIns="45720" rIns="91440" bIns="45720" rtlCol="0" anchor="ctr" anchorCtr="0">
            <a:noAutofit/>
          </a:bodyPr>
          <a:lstStyle/>
          <a:p>
            <a:pPr>
              <a:spcBef>
                <a:spcPct val="0"/>
              </a:spcBef>
              <a:defRPr/>
            </a:pPr>
            <a:r>
              <a:rPr kumimoji="1" lang="ja-JP" altLang="en-US" sz="2000" b="0" i="0" u="none" strike="noStrike" kern="1200" cap="none" spc="0" normalizeH="0" baseline="0" noProof="0" dirty="0" smtClean="0">
                <a:ln>
                  <a:noFill/>
                </a:ln>
                <a:solidFill>
                  <a:schemeClr val="tx2">
                    <a:lumMod val="75000"/>
                  </a:schemeClr>
                </a:solidFill>
                <a:effectLst/>
                <a:uLnTx/>
                <a:uFillTx/>
                <a:latin typeface="HGPｺﾞｼｯｸE" pitchFamily="50" charset="-128"/>
                <a:ea typeface="HGPｺﾞｼｯｸE" pitchFamily="50" charset="-128"/>
                <a:cs typeface="+mj-cs"/>
              </a:rPr>
              <a:t>昆虫モード</a:t>
            </a:r>
            <a:endParaRPr kumimoji="1" lang="ja-JP" altLang="en-US" sz="2000" b="0" i="0" u="none" strike="noStrike" kern="1200" cap="none" spc="0" normalizeH="0" baseline="0" noProof="0" dirty="0">
              <a:ln>
                <a:noFill/>
              </a:ln>
              <a:solidFill>
                <a:schemeClr val="tx2">
                  <a:lumMod val="75000"/>
                </a:schemeClr>
              </a:solidFill>
              <a:effectLst/>
              <a:uLnTx/>
              <a:uFillTx/>
              <a:latin typeface="HGPｺﾞｼｯｸE" pitchFamily="50" charset="-128"/>
              <a:ea typeface="HGPｺﾞｼｯｸE" pitchFamily="50" charset="-128"/>
              <a:cs typeface="+mj-cs"/>
            </a:endParaRPr>
          </a:p>
        </p:txBody>
      </p:sp>
      <p:sp>
        <p:nvSpPr>
          <p:cNvPr id="24" name="タイトル 1"/>
          <p:cNvSpPr txBox="1">
            <a:spLocks/>
          </p:cNvSpPr>
          <p:nvPr/>
        </p:nvSpPr>
        <p:spPr>
          <a:xfrm>
            <a:off x="6516216" y="1988840"/>
            <a:ext cx="1872208" cy="504056"/>
          </a:xfrm>
          <a:prstGeom prst="rect">
            <a:avLst/>
          </a:prstGeom>
        </p:spPr>
        <p:txBody>
          <a:bodyPr vert="horz" lIns="91440" tIns="45720" rIns="91440" bIns="45720" rtlCol="0" anchor="t" anchorCtr="0">
            <a:noAutofit/>
          </a:bodyPr>
          <a:lstStyle/>
          <a:p>
            <a:pPr>
              <a:spcBef>
                <a:spcPct val="0"/>
              </a:spcBef>
              <a:defRPr/>
            </a:pPr>
            <a:r>
              <a:rPr kumimoji="1" lang="ja-JP" altLang="en-US" sz="2000" b="0" i="0" u="none" strike="noStrike" kern="1200" cap="none" spc="0" normalizeH="0" baseline="0" noProof="0" dirty="0" smtClean="0">
                <a:ln>
                  <a:noFill/>
                </a:ln>
                <a:solidFill>
                  <a:schemeClr val="tx2">
                    <a:lumMod val="75000"/>
                  </a:schemeClr>
                </a:solidFill>
                <a:effectLst/>
                <a:uLnTx/>
                <a:uFillTx/>
                <a:latin typeface="HGPｺﾞｼｯｸE" pitchFamily="50" charset="-128"/>
                <a:ea typeface="HGPｺﾞｼｯｸE" pitchFamily="50" charset="-128"/>
                <a:cs typeface="+mj-cs"/>
              </a:rPr>
              <a:t>動物モード</a:t>
            </a:r>
            <a:endParaRPr kumimoji="1" lang="ja-JP" altLang="en-US" sz="2000" b="0" i="0" u="none" strike="noStrike" kern="1200" cap="none" spc="0" normalizeH="0" baseline="0" noProof="0" dirty="0">
              <a:ln>
                <a:noFill/>
              </a:ln>
              <a:solidFill>
                <a:schemeClr val="tx2">
                  <a:lumMod val="75000"/>
                </a:schemeClr>
              </a:solidFill>
              <a:effectLst/>
              <a:uLnTx/>
              <a:uFillTx/>
              <a:latin typeface="HGPｺﾞｼｯｸE" pitchFamily="50" charset="-128"/>
              <a:ea typeface="HGPｺﾞｼｯｸE" pitchFamily="50" charset="-128"/>
              <a:cs typeface="+mj-cs"/>
            </a:endParaRPr>
          </a:p>
        </p:txBody>
      </p:sp>
      <p:sp>
        <p:nvSpPr>
          <p:cNvPr id="25" name="タイトル 1"/>
          <p:cNvSpPr txBox="1">
            <a:spLocks/>
          </p:cNvSpPr>
          <p:nvPr/>
        </p:nvSpPr>
        <p:spPr>
          <a:xfrm>
            <a:off x="6516216" y="5445224"/>
            <a:ext cx="2088232" cy="432048"/>
          </a:xfrm>
          <a:prstGeom prst="rect">
            <a:avLst/>
          </a:prstGeom>
        </p:spPr>
        <p:txBody>
          <a:bodyPr vert="horz" lIns="91440" tIns="45720" rIns="91440" bIns="45720" rtlCol="0" anchor="t" anchorCtr="0">
            <a:noAutofit/>
          </a:bodyPr>
          <a:lstStyle/>
          <a:p>
            <a:pPr>
              <a:spcBef>
                <a:spcPct val="0"/>
              </a:spcBef>
              <a:defRPr/>
            </a:pPr>
            <a:r>
              <a:rPr kumimoji="1" lang="ja-JP" altLang="en-US" sz="2000" b="0" i="0" u="none" strike="noStrike" kern="1200" cap="none" spc="0" normalizeH="0" baseline="0" noProof="0" dirty="0" smtClean="0">
                <a:ln>
                  <a:noFill/>
                </a:ln>
                <a:solidFill>
                  <a:schemeClr val="tx2">
                    <a:lumMod val="75000"/>
                  </a:schemeClr>
                </a:solidFill>
                <a:effectLst/>
                <a:uLnTx/>
                <a:uFillTx/>
                <a:latin typeface="HGPｺﾞｼｯｸE" pitchFamily="50" charset="-128"/>
                <a:ea typeface="HGPｺﾞｼｯｸE" pitchFamily="50" charset="-128"/>
                <a:cs typeface="+mj-cs"/>
              </a:rPr>
              <a:t>車両モード</a:t>
            </a:r>
            <a:endParaRPr kumimoji="1" lang="ja-JP" altLang="en-US" sz="2000" b="0" i="0" u="none" strike="noStrike" kern="1200" cap="none" spc="0" normalizeH="0" baseline="0" noProof="0" dirty="0">
              <a:ln>
                <a:noFill/>
              </a:ln>
              <a:solidFill>
                <a:schemeClr val="tx2">
                  <a:lumMod val="75000"/>
                </a:schemeClr>
              </a:solidFill>
              <a:effectLst/>
              <a:uLnTx/>
              <a:uFillTx/>
              <a:latin typeface="HGPｺﾞｼｯｸE" pitchFamily="50" charset="-128"/>
              <a:ea typeface="HGPｺﾞｼｯｸE" pitchFamily="50" charset="-128"/>
              <a:cs typeface="+mj-cs"/>
            </a:endParaRPr>
          </a:p>
        </p:txBody>
      </p:sp>
      <p:sp>
        <p:nvSpPr>
          <p:cNvPr id="27" name="正方形/長方形 26"/>
          <p:cNvSpPr/>
          <p:nvPr/>
        </p:nvSpPr>
        <p:spPr>
          <a:xfrm>
            <a:off x="5796136" y="2852936"/>
            <a:ext cx="450050" cy="360040"/>
          </a:xfrm>
          <a:prstGeom prst="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p:cNvSpPr/>
          <p:nvPr/>
        </p:nvSpPr>
        <p:spPr>
          <a:xfrm>
            <a:off x="6084168" y="4822808"/>
            <a:ext cx="360040" cy="360040"/>
          </a:xfrm>
          <a:prstGeom prst="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0" name="直線コネクタ 29"/>
          <p:cNvCxnSpPr/>
          <p:nvPr/>
        </p:nvCxnSpPr>
        <p:spPr>
          <a:xfrm flipV="1">
            <a:off x="5796136" y="2492896"/>
            <a:ext cx="1080120" cy="36004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796136" y="3212976"/>
            <a:ext cx="1080120" cy="50405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9" name="Picture 5" descr="C:\Users\iwasaki\Desktop\000＋No004企画\1+2 furo\furo貸出画像\ハルクⅡχ\Halluc IIχ_1.jpg"/>
          <p:cNvPicPr>
            <a:picLocks noChangeAspect="1" noChangeArrowheads="1"/>
          </p:cNvPicPr>
          <p:nvPr/>
        </p:nvPicPr>
        <p:blipFill>
          <a:blip r:embed="rId8" cstate="print"/>
          <a:srcRect/>
          <a:stretch>
            <a:fillRect/>
          </a:stretch>
        </p:blipFill>
        <p:spPr bwMode="auto">
          <a:xfrm>
            <a:off x="6876255" y="2492896"/>
            <a:ext cx="1517293" cy="1213115"/>
          </a:xfrm>
          <a:prstGeom prst="rect">
            <a:avLst/>
          </a:prstGeom>
          <a:noFill/>
          <a:ln>
            <a:solidFill>
              <a:schemeClr val="tx2"/>
            </a:solidFill>
          </a:ln>
        </p:spPr>
      </p:pic>
      <p:cxnSp>
        <p:nvCxnSpPr>
          <p:cNvPr id="39" name="直線コネクタ 38"/>
          <p:cNvCxnSpPr/>
          <p:nvPr/>
        </p:nvCxnSpPr>
        <p:spPr>
          <a:xfrm>
            <a:off x="6084168" y="5182848"/>
            <a:ext cx="864096" cy="21602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6084168" y="4246744"/>
            <a:ext cx="864096" cy="57606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C:\Users\iwasaki\Desktop\000＋No004企画\1+2 furo\furo貸出画像\ハルクⅡχ\m1704.jpg"/>
          <p:cNvPicPr>
            <a:picLocks noChangeAspect="1" noChangeArrowheads="1"/>
          </p:cNvPicPr>
          <p:nvPr/>
        </p:nvPicPr>
        <p:blipFill>
          <a:blip r:embed="rId9" cstate="print"/>
          <a:srcRect/>
          <a:stretch>
            <a:fillRect/>
          </a:stretch>
        </p:blipFill>
        <p:spPr bwMode="auto">
          <a:xfrm>
            <a:off x="6948264" y="4246744"/>
            <a:ext cx="1440993" cy="1152128"/>
          </a:xfrm>
          <a:prstGeom prst="rect">
            <a:avLst/>
          </a:prstGeom>
          <a:noFill/>
          <a:ln>
            <a:solidFill>
              <a:schemeClr val="tx2"/>
            </a:solidFill>
          </a:ln>
        </p:spPr>
      </p:pic>
      <p:sp>
        <p:nvSpPr>
          <p:cNvPr id="64" name="タイトル 1"/>
          <p:cNvSpPr txBox="1">
            <a:spLocks/>
          </p:cNvSpPr>
          <p:nvPr/>
        </p:nvSpPr>
        <p:spPr>
          <a:xfrm>
            <a:off x="611560" y="5157192"/>
            <a:ext cx="1440160" cy="360040"/>
          </a:xfrm>
          <a:prstGeom prst="rect">
            <a:avLst/>
          </a:prstGeom>
        </p:spPr>
        <p:txBody>
          <a:bodyPr vert="horz" lIns="91440" tIns="45720" rIns="91440" bIns="45720" rtlCol="0" anchor="t" anchorCtr="0">
            <a:noAutofit/>
          </a:bodyPr>
          <a:lstStyle/>
          <a:p>
            <a:pPr algn="ctr">
              <a:spcBef>
                <a:spcPct val="0"/>
              </a:spcBef>
              <a:defRPr/>
            </a:pPr>
            <a:r>
              <a:rPr lang="ja-JP" altLang="en-US" sz="1200" dirty="0" smtClean="0">
                <a:solidFill>
                  <a:schemeClr val="bg1">
                    <a:lumMod val="50000"/>
                  </a:schemeClr>
                </a:solidFill>
                <a:latin typeface="HGPｺﾞｼｯｸE" pitchFamily="50" charset="-128"/>
                <a:ea typeface="HGPｺﾞｼｯｸE" pitchFamily="50" charset="-128"/>
              </a:rPr>
              <a:t>ハルクツー・カイ</a:t>
            </a:r>
            <a:endParaRPr kumimoji="1" lang="ja-JP" altLang="en-US" sz="12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
        <p:nvSpPr>
          <p:cNvPr id="26" name="タイトル 1"/>
          <p:cNvSpPr txBox="1">
            <a:spLocks/>
          </p:cNvSpPr>
          <p:nvPr/>
        </p:nvSpPr>
        <p:spPr>
          <a:xfrm>
            <a:off x="683568" y="2348880"/>
            <a:ext cx="3096344" cy="504056"/>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000" dirty="0" smtClean="0">
                <a:solidFill>
                  <a:schemeClr val="tx2">
                    <a:lumMod val="60000"/>
                    <a:lumOff val="40000"/>
                  </a:schemeClr>
                </a:solidFill>
                <a:latin typeface="HGPｺﾞｼｯｸE" pitchFamily="50" charset="-128"/>
                <a:ea typeface="HGPｺﾞｼｯｸE" pitchFamily="50" charset="-128"/>
                <a:cs typeface="+mj-cs"/>
              </a:rPr>
              <a:t>８本の</a:t>
            </a:r>
            <a:r>
              <a:rPr kumimoji="1" lang="ja-JP" altLang="en-US" sz="20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脚に人工知能を搭載</a:t>
            </a:r>
            <a:endParaRPr kumimoji="1" lang="ja-JP" altLang="en-US" sz="2000" b="0" i="0" u="none" strike="noStrike" kern="1200" cap="none" spc="0" normalizeH="0" baseline="0" noProof="0" dirty="0">
              <a:ln>
                <a:noFill/>
              </a:ln>
              <a:solidFill>
                <a:schemeClr val="tx2">
                  <a:lumMod val="60000"/>
                  <a:lumOff val="40000"/>
                </a:schemeClr>
              </a:solidFill>
              <a:effectLst/>
              <a:uLnTx/>
              <a:uFillTx/>
              <a:latin typeface="HGPｺﾞｼｯｸE" pitchFamily="50" charset="-128"/>
              <a:ea typeface="HGPｺﾞｼｯｸE" pitchFamily="50" charset="-128"/>
              <a:cs typeface="+mj-cs"/>
            </a:endParaRPr>
          </a:p>
        </p:txBody>
      </p:sp>
      <p:sp>
        <p:nvSpPr>
          <p:cNvPr id="29" name="タイトル 1"/>
          <p:cNvSpPr txBox="1">
            <a:spLocks/>
          </p:cNvSpPr>
          <p:nvPr/>
        </p:nvSpPr>
        <p:spPr>
          <a:xfrm>
            <a:off x="5076056" y="3717032"/>
            <a:ext cx="3312368" cy="504056"/>
          </a:xfrm>
          <a:prstGeom prst="rect">
            <a:avLst/>
          </a:prstGeom>
        </p:spPr>
        <p:txBody>
          <a:bodyPr vert="horz" lIns="91440" tIns="45720" rIns="91440" bIns="45720" rtlCol="0" anchor="ctr"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smtClean="0">
                <a:ln>
                  <a:noFill/>
                </a:ln>
                <a:solidFill>
                  <a:schemeClr val="accent1">
                    <a:lumMod val="75000"/>
                  </a:schemeClr>
                </a:solidFill>
                <a:effectLst/>
                <a:uLnTx/>
                <a:uFillTx/>
                <a:latin typeface="HGPｺﾞｼｯｸE" pitchFamily="50" charset="-128"/>
                <a:ea typeface="HGPｺﾞｼｯｸE" pitchFamily="50" charset="-128"/>
                <a:cs typeface="+mj-cs"/>
              </a:rPr>
              <a:t>３つのモードでどんな悪路も走行</a:t>
            </a:r>
            <a:endParaRPr kumimoji="1" lang="ja-JP" altLang="en-US" b="0" i="0" u="none" strike="noStrike" kern="1200" cap="none" spc="0" normalizeH="0" baseline="0" noProof="0" dirty="0">
              <a:ln>
                <a:noFill/>
              </a:ln>
              <a:solidFill>
                <a:schemeClr val="accent1">
                  <a:lumMod val="75000"/>
                </a:schemeClr>
              </a:solidFill>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いま</a:t>
            </a:r>
            <a:endParaRPr kumimoji="1" lang="ja-JP" altLang="en-US" sz="2400" dirty="0">
              <a:solidFill>
                <a:schemeClr val="bg1"/>
              </a:solidFill>
              <a:latin typeface="HGPｺﾞｼｯｸE" pitchFamily="50" charset="-128"/>
              <a:ea typeface="HGPｺﾞｼｯｸE" pitchFamily="50" charset="-128"/>
            </a:endParaRPr>
          </a:p>
        </p:txBody>
      </p:sp>
      <p:pic>
        <p:nvPicPr>
          <p:cNvPr id="1035" name="Picture 11" descr="C:\Users\iwasaki\Desktop\000＋No004企画\1+2 furo\furo貸出画像\ハル\Hull_01.jpg"/>
          <p:cNvPicPr>
            <a:picLocks noChangeAspect="1" noChangeArrowheads="1"/>
          </p:cNvPicPr>
          <p:nvPr/>
        </p:nvPicPr>
        <p:blipFill>
          <a:blip r:embed="rId3" cstate="print"/>
          <a:srcRect/>
          <a:stretch>
            <a:fillRect/>
          </a:stretch>
        </p:blipFill>
        <p:spPr bwMode="auto">
          <a:xfrm>
            <a:off x="971600" y="2636911"/>
            <a:ext cx="3306366" cy="2475263"/>
          </a:xfrm>
          <a:prstGeom prst="rect">
            <a:avLst/>
          </a:prstGeom>
          <a:noFill/>
        </p:spPr>
      </p:pic>
      <p:pic>
        <p:nvPicPr>
          <p:cNvPr id="1036" name="Picture 12" descr="C:\Users\iwasaki\Desktop\000＋No004企画\1+2 furo\furo貸出画像\ハル\Hull_03.JPG"/>
          <p:cNvPicPr>
            <a:picLocks noChangeAspect="1" noChangeArrowheads="1"/>
          </p:cNvPicPr>
          <p:nvPr/>
        </p:nvPicPr>
        <p:blipFill>
          <a:blip r:embed="rId4" cstate="print"/>
          <a:srcRect/>
          <a:stretch>
            <a:fillRect/>
          </a:stretch>
        </p:blipFill>
        <p:spPr bwMode="auto">
          <a:xfrm>
            <a:off x="4716017" y="2636912"/>
            <a:ext cx="3708706" cy="2465727"/>
          </a:xfrm>
          <a:prstGeom prst="rect">
            <a:avLst/>
          </a:prstGeom>
          <a:noFill/>
        </p:spPr>
      </p:pic>
      <p:sp>
        <p:nvSpPr>
          <p:cNvPr id="18" name="タイトル 1"/>
          <p:cNvSpPr txBox="1">
            <a:spLocks/>
          </p:cNvSpPr>
          <p:nvPr/>
        </p:nvSpPr>
        <p:spPr>
          <a:xfrm>
            <a:off x="360040" y="5373216"/>
            <a:ext cx="8604448" cy="504056"/>
          </a:xfrm>
          <a:prstGeom prst="rect">
            <a:avLst/>
          </a:prstGeom>
        </p:spPr>
        <p:txBody>
          <a:bodyPr vert="horz" lIns="91440" tIns="45720" rIns="91440" bIns="45720" rtlCol="0" anchor="t" anchorCtr="0">
            <a:noAutofit/>
          </a:bodyPr>
          <a:lstStyle/>
          <a:p>
            <a:pPr>
              <a:spcBef>
                <a:spcPct val="0"/>
              </a:spcBef>
              <a:defRPr/>
            </a:pPr>
            <a:r>
              <a:rPr lang="en-US" altLang="ja-JP" sz="2400" dirty="0" smtClean="0">
                <a:solidFill>
                  <a:schemeClr val="tx1">
                    <a:lumMod val="85000"/>
                    <a:lumOff val="15000"/>
                  </a:schemeClr>
                </a:solidFill>
                <a:latin typeface="HGPｺﾞｼｯｸE" pitchFamily="50" charset="-128"/>
                <a:ea typeface="HGPｺﾞｼｯｸE" pitchFamily="50" charset="-128"/>
                <a:cs typeface="+mj-cs"/>
              </a:rPr>
              <a:t>Hull</a:t>
            </a:r>
          </a:p>
          <a:p>
            <a:pPr>
              <a:spcBef>
                <a:spcPct val="0"/>
              </a:spcBef>
              <a:defRPr/>
            </a:pPr>
            <a:endParaRPr lang="en-US" altLang="ja-JP" sz="900" dirty="0" smtClean="0">
              <a:solidFill>
                <a:schemeClr val="tx1">
                  <a:lumMod val="85000"/>
                  <a:lumOff val="15000"/>
                </a:schemeClr>
              </a:solidFill>
              <a:latin typeface="HGPｺﾞｼｯｸE" pitchFamily="50" charset="-128"/>
              <a:ea typeface="HGPｺﾞｼｯｸE" pitchFamily="50" charset="-128"/>
              <a:cs typeface="+mj-cs"/>
            </a:endParaRPr>
          </a:p>
          <a:p>
            <a:pPr>
              <a:spcBef>
                <a:spcPct val="0"/>
              </a:spcBef>
              <a:defRPr/>
            </a:pPr>
            <a:r>
              <a:rPr lang="ja-JP" altLang="en-US" sz="2000" dirty="0" smtClean="0">
                <a:solidFill>
                  <a:schemeClr val="bg1">
                    <a:lumMod val="50000"/>
                  </a:schemeClr>
                </a:solidFill>
                <a:latin typeface="HGPｺﾞｼｯｸE" pitchFamily="50" charset="-128"/>
                <a:ea typeface="HGPｺﾞｼｯｸE" pitchFamily="50" charset="-128"/>
                <a:cs typeface="+mj-cs"/>
              </a:rPr>
              <a:t>複雑なロボットの動きを，</a:t>
            </a:r>
            <a:r>
              <a:rPr lang="ja-JP" altLang="en-US" sz="2000" dirty="0" smtClean="0">
                <a:solidFill>
                  <a:schemeClr val="bg1">
                    <a:lumMod val="50000"/>
                  </a:schemeClr>
                </a:solidFill>
                <a:latin typeface="HGPｺﾞｼｯｸE" pitchFamily="50" charset="-128"/>
                <a:ea typeface="HGPｺﾞｼｯｸE" pitchFamily="50" charset="-128"/>
              </a:rPr>
              <a:t>簡単に</a:t>
            </a:r>
            <a:r>
              <a:rPr lang="ja-JP" altLang="en-US" sz="2000" dirty="0" smtClean="0">
                <a:solidFill>
                  <a:schemeClr val="bg1">
                    <a:lumMod val="50000"/>
                  </a:schemeClr>
                </a:solidFill>
                <a:latin typeface="HGPｺﾞｼｯｸE" pitchFamily="50" charset="-128"/>
                <a:ea typeface="HGPｺﾞｼｯｸE" pitchFamily="50" charset="-128"/>
                <a:cs typeface="+mj-cs"/>
              </a:rPr>
              <a:t>操作できるようにしたコックピットシステム。</a:t>
            </a:r>
            <a:endParaRPr kumimoji="1" lang="ja-JP" altLang="en-US" sz="20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
        <p:nvSpPr>
          <p:cNvPr id="19" name="タイトル 1"/>
          <p:cNvSpPr txBox="1">
            <a:spLocks/>
          </p:cNvSpPr>
          <p:nvPr/>
        </p:nvSpPr>
        <p:spPr>
          <a:xfrm>
            <a:off x="323528" y="5229200"/>
            <a:ext cx="720080" cy="360040"/>
          </a:xfrm>
          <a:prstGeom prst="rect">
            <a:avLst/>
          </a:prstGeom>
        </p:spPr>
        <p:txBody>
          <a:bodyPr vert="horz" lIns="91440" tIns="45720" rIns="91440" bIns="45720" rtlCol="0" anchor="t" anchorCtr="0">
            <a:noAutofit/>
          </a:bodyPr>
          <a:lstStyle/>
          <a:p>
            <a:pPr algn="ctr">
              <a:spcBef>
                <a:spcPct val="0"/>
              </a:spcBef>
              <a:defRPr/>
            </a:pPr>
            <a:r>
              <a:rPr lang="ja-JP" altLang="en-US" sz="1200" dirty="0" smtClean="0">
                <a:solidFill>
                  <a:schemeClr val="bg1">
                    <a:lumMod val="50000"/>
                  </a:schemeClr>
                </a:solidFill>
                <a:latin typeface="HGPｺﾞｼｯｸE" pitchFamily="50" charset="-128"/>
                <a:ea typeface="HGPｺﾞｼｯｸE" pitchFamily="50" charset="-128"/>
              </a:rPr>
              <a:t>ハル</a:t>
            </a:r>
            <a:endParaRPr kumimoji="1" lang="ja-JP" altLang="en-US" sz="12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1907704" y="1052736"/>
            <a:ext cx="7236296"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最新ロボット事例３</a:t>
            </a:r>
            <a:endParaRPr kumimoji="1" lang="ja-JP" altLang="en-US" sz="14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sp>
        <p:nvSpPr>
          <p:cNvPr id="22" name="タイトル 1"/>
          <p:cNvSpPr txBox="1">
            <a:spLocks/>
          </p:cNvSpPr>
          <p:nvPr/>
        </p:nvSpPr>
        <p:spPr>
          <a:xfrm>
            <a:off x="1907704" y="1340768"/>
            <a:ext cx="6660232" cy="504056"/>
          </a:xfrm>
          <a:prstGeom prst="rect">
            <a:avLst/>
          </a:prstGeom>
        </p:spPr>
        <p:txBody>
          <a:bodyPr vert="horz" lIns="91440" tIns="45720" rIns="91440" bIns="45720" rtlCol="0" anchor="t" anchorCtr="0">
            <a:noAutofit/>
          </a:bodyPr>
          <a:lstStyle/>
          <a:p>
            <a:pPr>
              <a:spcBef>
                <a:spcPct val="0"/>
              </a:spcBef>
              <a:defRPr/>
            </a:pPr>
            <a:r>
              <a:rPr lang="ja-JP" altLang="en-US" sz="3600" dirty="0" smtClean="0">
                <a:solidFill>
                  <a:schemeClr val="tx1">
                    <a:lumMod val="85000"/>
                    <a:lumOff val="15000"/>
                  </a:schemeClr>
                </a:solidFill>
                <a:latin typeface="HGPｺﾞｼｯｸE" pitchFamily="50" charset="-128"/>
                <a:ea typeface="HGPｺﾞｼｯｸE" pitchFamily="50" charset="-128"/>
              </a:rPr>
              <a:t>ロボット遠隔操作</a:t>
            </a:r>
            <a:endParaRPr kumimoji="1" lang="ja-JP" altLang="en-US" sz="36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grpSp>
        <p:nvGrpSpPr>
          <p:cNvPr id="23" name="グループ化 22"/>
          <p:cNvGrpSpPr/>
          <p:nvPr/>
        </p:nvGrpSpPr>
        <p:grpSpPr>
          <a:xfrm>
            <a:off x="1187624" y="5445224"/>
            <a:ext cx="720080" cy="253916"/>
            <a:chOff x="8244408" y="5373216"/>
            <a:chExt cx="720080" cy="253916"/>
          </a:xfrm>
        </p:grpSpPr>
        <p:sp>
          <p:nvSpPr>
            <p:cNvPr id="24" name="二等辺三角形 23">
              <a:hlinkClick r:id="rId5"/>
            </p:cNvPr>
            <p:cNvSpPr/>
            <p:nvPr/>
          </p:nvSpPr>
          <p:spPr>
            <a:xfrm rot="5400000">
              <a:off x="8244408" y="5445224"/>
              <a:ext cx="144016" cy="144016"/>
            </a:xfrm>
            <a:prstGeom prst="triangl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8388424" y="5373216"/>
              <a:ext cx="576064" cy="253916"/>
            </a:xfrm>
            <a:prstGeom prst="rect">
              <a:avLst/>
            </a:prstGeom>
            <a:noFill/>
          </p:spPr>
          <p:txBody>
            <a:bodyPr wrap="square" rtlCol="0">
              <a:spAutoFit/>
            </a:bodyPr>
            <a:lstStyle/>
            <a:p>
              <a:r>
                <a:rPr kumimoji="1" lang="ja-JP" altLang="en-US" sz="1050" dirty="0" smtClean="0">
                  <a:solidFill>
                    <a:schemeClr val="bg1"/>
                  </a:solidFill>
                  <a:latin typeface="HGP創英角ｺﾞｼｯｸUB" pitchFamily="50" charset="-128"/>
                  <a:ea typeface="HGP創英角ｺﾞｼｯｸUB" pitchFamily="50" charset="-128"/>
                  <a:hlinkClick r:id="rId6"/>
                </a:rPr>
                <a:t>動画</a:t>
              </a:r>
              <a:endParaRPr kumimoji="1" lang="ja-JP" altLang="en-US" sz="1050" dirty="0">
                <a:solidFill>
                  <a:schemeClr val="bg1"/>
                </a:solidFill>
                <a:latin typeface="HGP創英角ｺﾞｼｯｸUB" pitchFamily="50" charset="-128"/>
                <a:ea typeface="HGP創英角ｺﾞｼｯｸUB" pitchFamily="50" charset="-128"/>
              </a:endParaRPr>
            </a:p>
          </p:txBody>
        </p:sp>
      </p:grpSp>
      <p:pic>
        <p:nvPicPr>
          <p:cNvPr id="1034" name="Picture 10" descr="C:\Users\iwasaki\Desktop\000＋No004企画\1+2 furo\furo貸出画像\ハル\Hull_06.JPG"/>
          <p:cNvPicPr>
            <a:picLocks noChangeAspect="1" noChangeArrowheads="1"/>
          </p:cNvPicPr>
          <p:nvPr/>
        </p:nvPicPr>
        <p:blipFill>
          <a:blip r:embed="rId7" cstate="print"/>
          <a:srcRect/>
          <a:stretch>
            <a:fillRect/>
          </a:stretch>
        </p:blipFill>
        <p:spPr bwMode="auto">
          <a:xfrm>
            <a:off x="3275856" y="4509120"/>
            <a:ext cx="1299689" cy="864096"/>
          </a:xfrm>
          <a:prstGeom prst="rect">
            <a:avLst/>
          </a:prstGeom>
          <a:noFill/>
        </p:spPr>
      </p:pic>
      <p:sp>
        <p:nvSpPr>
          <p:cNvPr id="15" name="タイトル 1"/>
          <p:cNvSpPr txBox="1">
            <a:spLocks/>
          </p:cNvSpPr>
          <p:nvPr/>
        </p:nvSpPr>
        <p:spPr>
          <a:xfrm>
            <a:off x="1907704" y="2132856"/>
            <a:ext cx="2736304" cy="504056"/>
          </a:xfrm>
          <a:prstGeom prst="rect">
            <a:avLst/>
          </a:prstGeom>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accent1">
                    <a:lumMod val="75000"/>
                  </a:schemeClr>
                </a:solidFill>
                <a:effectLst/>
                <a:uLnTx/>
                <a:uFillTx/>
                <a:latin typeface="HGPｺﾞｼｯｸE" pitchFamily="50" charset="-128"/>
                <a:ea typeface="HGPｺﾞｼｯｸE" pitchFamily="50" charset="-128"/>
                <a:cs typeface="+mj-cs"/>
              </a:rPr>
              <a:t>ロボットを遠隔で操縦</a:t>
            </a:r>
            <a:endParaRPr kumimoji="1" lang="ja-JP" altLang="en-US" sz="2000" b="0" i="0" u="none" strike="noStrike" kern="1200" cap="none" spc="0" normalizeH="0" baseline="0" noProof="0" dirty="0">
              <a:ln>
                <a:noFill/>
              </a:ln>
              <a:solidFill>
                <a:schemeClr val="accent1">
                  <a:lumMod val="75000"/>
                </a:schemeClr>
              </a:solidFill>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いま</a:t>
            </a:r>
            <a:endParaRPr kumimoji="1" lang="ja-JP" altLang="en-US" sz="2400" dirty="0">
              <a:solidFill>
                <a:schemeClr val="bg1"/>
              </a:solidFill>
              <a:latin typeface="HGPｺﾞｼｯｸE" pitchFamily="50" charset="-128"/>
              <a:ea typeface="HGPｺﾞｼｯｸE" pitchFamily="50" charset="-128"/>
            </a:endParaRPr>
          </a:p>
        </p:txBody>
      </p:sp>
      <p:pic>
        <p:nvPicPr>
          <p:cNvPr id="2050" name="Picture 2" descr="C:\Users\iwasaki\Desktop\000＋No004企画\1+2 furo\furo貸出画像\ILY-A\m1985.jpg"/>
          <p:cNvPicPr>
            <a:picLocks noChangeAspect="1" noChangeArrowheads="1"/>
          </p:cNvPicPr>
          <p:nvPr/>
        </p:nvPicPr>
        <p:blipFill>
          <a:blip r:embed="rId3" cstate="print"/>
          <a:srcRect l="15942" t="8256" r="8333" b="13385"/>
          <a:stretch>
            <a:fillRect/>
          </a:stretch>
        </p:blipFill>
        <p:spPr bwMode="auto">
          <a:xfrm>
            <a:off x="467544" y="2708920"/>
            <a:ext cx="1584176" cy="2050332"/>
          </a:xfrm>
          <a:prstGeom prst="rect">
            <a:avLst/>
          </a:prstGeom>
          <a:noFill/>
        </p:spPr>
      </p:pic>
      <p:pic>
        <p:nvPicPr>
          <p:cNvPr id="2051" name="Picture 3" descr="C:\Users\iwasaki\Desktop\000＋No004企画\1+2 furo\furo貸出画像\ILY-A\m1914.jpg"/>
          <p:cNvPicPr>
            <a:picLocks noChangeAspect="1" noChangeArrowheads="1"/>
          </p:cNvPicPr>
          <p:nvPr/>
        </p:nvPicPr>
        <p:blipFill>
          <a:blip r:embed="rId4" cstate="print"/>
          <a:srcRect l="20239" t="35060" r="12299" b="11001"/>
          <a:stretch>
            <a:fillRect/>
          </a:stretch>
        </p:blipFill>
        <p:spPr bwMode="auto">
          <a:xfrm>
            <a:off x="3491880" y="2276872"/>
            <a:ext cx="2088232" cy="2088232"/>
          </a:xfrm>
          <a:prstGeom prst="rect">
            <a:avLst/>
          </a:prstGeom>
          <a:noFill/>
          <a:ln w="60325">
            <a:solidFill>
              <a:srgbClr val="558ED5"/>
            </a:solidFill>
          </a:ln>
        </p:spPr>
      </p:pic>
      <p:pic>
        <p:nvPicPr>
          <p:cNvPr id="2052" name="Picture 4" descr="C:\Users\iwasaki\Desktop\000＋No004企画\1+2 furo\furo貸出画像\ILY-A\m1934.jpg"/>
          <p:cNvPicPr>
            <a:picLocks noChangeAspect="1" noChangeArrowheads="1"/>
          </p:cNvPicPr>
          <p:nvPr/>
        </p:nvPicPr>
        <p:blipFill>
          <a:blip r:embed="rId5" cstate="print"/>
          <a:srcRect l="25585" r="22331"/>
          <a:stretch>
            <a:fillRect/>
          </a:stretch>
        </p:blipFill>
        <p:spPr bwMode="auto">
          <a:xfrm>
            <a:off x="5796136" y="3561015"/>
            <a:ext cx="1368152" cy="2100233"/>
          </a:xfrm>
          <a:prstGeom prst="rect">
            <a:avLst/>
          </a:prstGeom>
          <a:noFill/>
        </p:spPr>
      </p:pic>
      <p:pic>
        <p:nvPicPr>
          <p:cNvPr id="2054" name="Picture 6" descr="C:\Users\iwasaki\Desktop\000＋No004企画\1+2 furo\furo貸出画像\ILY-A\m2027.jpg"/>
          <p:cNvPicPr>
            <a:picLocks noChangeAspect="1" noChangeArrowheads="1"/>
          </p:cNvPicPr>
          <p:nvPr/>
        </p:nvPicPr>
        <p:blipFill>
          <a:blip r:embed="rId6" cstate="print"/>
          <a:srcRect l="12155" r="9429" b="10345"/>
          <a:stretch>
            <a:fillRect/>
          </a:stretch>
        </p:blipFill>
        <p:spPr bwMode="auto">
          <a:xfrm>
            <a:off x="7092280" y="2204863"/>
            <a:ext cx="1440160" cy="2059429"/>
          </a:xfrm>
          <a:prstGeom prst="rect">
            <a:avLst/>
          </a:prstGeom>
          <a:noFill/>
        </p:spPr>
      </p:pic>
      <p:sp>
        <p:nvSpPr>
          <p:cNvPr id="21" name="タイトル 1"/>
          <p:cNvSpPr txBox="1">
            <a:spLocks/>
          </p:cNvSpPr>
          <p:nvPr/>
        </p:nvSpPr>
        <p:spPr>
          <a:xfrm>
            <a:off x="360040" y="5373216"/>
            <a:ext cx="8604448" cy="504056"/>
          </a:xfrm>
          <a:prstGeom prst="rect">
            <a:avLst/>
          </a:prstGeom>
        </p:spPr>
        <p:txBody>
          <a:bodyPr vert="horz" lIns="91440" tIns="45720" rIns="91440" bIns="45720" rtlCol="0" anchor="t" anchorCtr="0">
            <a:noAutofit/>
          </a:bodyPr>
          <a:lstStyle/>
          <a:p>
            <a:pPr>
              <a:spcBef>
                <a:spcPct val="0"/>
              </a:spcBef>
              <a:defRPr/>
            </a:pPr>
            <a:r>
              <a:rPr lang="en-US" altLang="ja-JP" sz="2400" dirty="0" smtClean="0">
                <a:solidFill>
                  <a:schemeClr val="tx1">
                    <a:lumMod val="85000"/>
                    <a:lumOff val="15000"/>
                  </a:schemeClr>
                </a:solidFill>
                <a:latin typeface="HGPｺﾞｼｯｸE" pitchFamily="50" charset="-128"/>
                <a:ea typeface="HGPｺﾞｼｯｸE" pitchFamily="50" charset="-128"/>
                <a:cs typeface="+mj-cs"/>
              </a:rPr>
              <a:t>ILY-A</a:t>
            </a:r>
          </a:p>
          <a:p>
            <a:pPr>
              <a:spcBef>
                <a:spcPct val="0"/>
              </a:spcBef>
              <a:defRPr/>
            </a:pPr>
            <a:endParaRPr lang="en-US" altLang="ja-JP" sz="900" dirty="0" smtClean="0">
              <a:solidFill>
                <a:schemeClr val="tx1">
                  <a:lumMod val="85000"/>
                  <a:lumOff val="15000"/>
                </a:schemeClr>
              </a:solidFill>
              <a:latin typeface="HGPｺﾞｼｯｸE" pitchFamily="50" charset="-128"/>
              <a:ea typeface="HGPｺﾞｼｯｸE" pitchFamily="50" charset="-128"/>
              <a:cs typeface="+mj-cs"/>
            </a:endParaRPr>
          </a:p>
          <a:p>
            <a:pPr>
              <a:spcBef>
                <a:spcPct val="0"/>
              </a:spcBef>
              <a:defRPr/>
            </a:pPr>
            <a:r>
              <a:rPr lang="ja-JP" altLang="en-US" sz="2000" dirty="0" smtClean="0">
                <a:solidFill>
                  <a:schemeClr val="bg1">
                    <a:lumMod val="50000"/>
                  </a:schemeClr>
                </a:solidFill>
                <a:latin typeface="HGPｺﾞｼｯｸE" pitchFamily="50" charset="-128"/>
                <a:ea typeface="HGPｺﾞｼｯｸE" pitchFamily="50" charset="-128"/>
                <a:cs typeface="+mj-cs"/>
              </a:rPr>
              <a:t>若者からシニアまであらゆる世代の移動をサポートする小型モビリティ。</a:t>
            </a:r>
            <a:endParaRPr kumimoji="1" lang="ja-JP" altLang="en-US" sz="20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
        <p:nvSpPr>
          <p:cNvPr id="22" name="タイトル 1"/>
          <p:cNvSpPr txBox="1">
            <a:spLocks/>
          </p:cNvSpPr>
          <p:nvPr/>
        </p:nvSpPr>
        <p:spPr>
          <a:xfrm>
            <a:off x="323528" y="5229200"/>
            <a:ext cx="1008112" cy="360040"/>
          </a:xfrm>
          <a:prstGeom prst="rect">
            <a:avLst/>
          </a:prstGeom>
        </p:spPr>
        <p:txBody>
          <a:bodyPr vert="horz" lIns="91440" tIns="45720" rIns="91440" bIns="45720" rtlCol="0" anchor="t" anchorCtr="0">
            <a:noAutofit/>
          </a:bodyPr>
          <a:lstStyle/>
          <a:p>
            <a:pPr algn="ctr">
              <a:spcBef>
                <a:spcPct val="0"/>
              </a:spcBef>
              <a:defRPr/>
            </a:pPr>
            <a:r>
              <a:rPr lang="ja-JP" altLang="en-US" sz="1200" dirty="0" smtClean="0">
                <a:solidFill>
                  <a:schemeClr val="bg1">
                    <a:lumMod val="50000"/>
                  </a:schemeClr>
                </a:solidFill>
                <a:latin typeface="HGPｺﾞｼｯｸE" pitchFamily="50" charset="-128"/>
                <a:ea typeface="HGPｺﾞｼｯｸE" pitchFamily="50" charset="-128"/>
              </a:rPr>
              <a:t>アイリーエー</a:t>
            </a:r>
            <a:endParaRPr kumimoji="1" lang="ja-JP" altLang="en-US" sz="1200" b="0" i="0" u="none" strike="noStrike" kern="1200" cap="none" spc="0" normalizeH="0" baseline="0" noProof="0" dirty="0">
              <a:ln>
                <a:noFill/>
              </a:ln>
              <a:solidFill>
                <a:schemeClr val="bg1">
                  <a:lumMod val="50000"/>
                </a:schemeClr>
              </a:solidFill>
              <a:effectLst/>
              <a:uLnTx/>
              <a:uFillTx/>
              <a:latin typeface="HGPｺﾞｼｯｸE" pitchFamily="50" charset="-128"/>
              <a:ea typeface="HGPｺﾞｼｯｸE" pitchFamily="50" charset="-128"/>
              <a:cs typeface="+mj-cs"/>
            </a:endParaRPr>
          </a:p>
        </p:txBody>
      </p:sp>
      <p:sp>
        <p:nvSpPr>
          <p:cNvPr id="23" name="タイトル 1"/>
          <p:cNvSpPr txBox="1">
            <a:spLocks/>
          </p:cNvSpPr>
          <p:nvPr/>
        </p:nvSpPr>
        <p:spPr>
          <a:xfrm>
            <a:off x="1907704" y="1052736"/>
            <a:ext cx="28083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2">
                    <a:lumMod val="60000"/>
                    <a:lumOff val="40000"/>
                  </a:schemeClr>
                </a:solidFill>
                <a:effectLst/>
                <a:uLnTx/>
                <a:uFillTx/>
                <a:latin typeface="HGPｺﾞｼｯｸE" pitchFamily="50" charset="-128"/>
                <a:ea typeface="HGPｺﾞｼｯｸE" pitchFamily="50" charset="-128"/>
                <a:cs typeface="+mj-cs"/>
              </a:rPr>
              <a:t>最新ロボット事例３</a:t>
            </a:r>
            <a:endParaRPr kumimoji="1" lang="ja-JP" altLang="en-US" sz="14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sp>
        <p:nvSpPr>
          <p:cNvPr id="24" name="タイトル 1"/>
          <p:cNvSpPr txBox="1">
            <a:spLocks/>
          </p:cNvSpPr>
          <p:nvPr/>
        </p:nvSpPr>
        <p:spPr>
          <a:xfrm>
            <a:off x="1907704" y="1340768"/>
            <a:ext cx="6660232" cy="504056"/>
          </a:xfrm>
          <a:prstGeom prst="rect">
            <a:avLst/>
          </a:prstGeom>
        </p:spPr>
        <p:txBody>
          <a:bodyPr vert="horz" lIns="91440" tIns="45720" rIns="91440" bIns="45720" rtlCol="0" anchor="t" anchorCtr="0">
            <a:noAutofit/>
          </a:bodyPr>
          <a:lstStyle/>
          <a:p>
            <a:pPr>
              <a:spcBef>
                <a:spcPct val="0"/>
              </a:spcBef>
              <a:defRPr/>
            </a:pPr>
            <a:r>
              <a:rPr kumimoji="1" lang="ja-JP" altLang="en-US" sz="3600" b="0" i="0" u="none" strike="noStrike" kern="1200" cap="none" spc="0" normalizeH="0" baseline="0" noProof="0" dirty="0" smtClean="0">
                <a:ln>
                  <a:noFill/>
                </a:ln>
                <a:solidFill>
                  <a:schemeClr val="tx1">
                    <a:lumMod val="85000"/>
                    <a:lumOff val="15000"/>
                  </a:schemeClr>
                </a:solidFill>
                <a:effectLst/>
                <a:uLnTx/>
                <a:uFillTx/>
                <a:latin typeface="HGPｺﾞｼｯｸE" pitchFamily="50" charset="-128"/>
                <a:ea typeface="HGPｺﾞｼｯｸE" pitchFamily="50" charset="-128"/>
                <a:cs typeface="+mj-cs"/>
              </a:rPr>
              <a:t>パーソナルモビリティ</a:t>
            </a:r>
            <a:endParaRPr kumimoji="1" lang="ja-JP" altLang="en-US" sz="3600" b="0" i="0" u="none" strike="noStrike" kern="1200" cap="none" spc="0" normalizeH="0" baseline="0" noProof="0" dirty="0">
              <a:ln>
                <a:noFill/>
              </a:ln>
              <a:solidFill>
                <a:schemeClr val="tx1">
                  <a:lumMod val="85000"/>
                  <a:lumOff val="15000"/>
                </a:schemeClr>
              </a:solidFill>
              <a:effectLst/>
              <a:uLnTx/>
              <a:uFillTx/>
              <a:latin typeface="HGPｺﾞｼｯｸE" pitchFamily="50" charset="-128"/>
              <a:ea typeface="HGPｺﾞｼｯｸE" pitchFamily="50" charset="-128"/>
              <a:cs typeface="+mj-cs"/>
            </a:endParaRPr>
          </a:p>
        </p:txBody>
      </p:sp>
      <p:pic>
        <p:nvPicPr>
          <p:cNvPr id="2053" name="Picture 5" descr="C:\Users\iwasaki\Desktop\000＋No004企画\1+2 furo\furo貸出画像\ILY-A\m1950.jpg"/>
          <p:cNvPicPr>
            <a:picLocks noChangeAspect="1" noChangeArrowheads="1"/>
          </p:cNvPicPr>
          <p:nvPr/>
        </p:nvPicPr>
        <p:blipFill>
          <a:blip r:embed="rId7" cstate="print"/>
          <a:srcRect l="15991" r="26443"/>
          <a:stretch>
            <a:fillRect/>
          </a:stretch>
        </p:blipFill>
        <p:spPr bwMode="auto">
          <a:xfrm>
            <a:off x="2051720" y="3861048"/>
            <a:ext cx="1296144" cy="1800200"/>
          </a:xfrm>
          <a:prstGeom prst="rect">
            <a:avLst/>
          </a:prstGeom>
          <a:noFill/>
        </p:spPr>
      </p:pic>
      <p:sp>
        <p:nvSpPr>
          <p:cNvPr id="25" name="タイトル 1"/>
          <p:cNvSpPr txBox="1">
            <a:spLocks/>
          </p:cNvSpPr>
          <p:nvPr/>
        </p:nvSpPr>
        <p:spPr>
          <a:xfrm>
            <a:off x="467544" y="4653136"/>
            <a:ext cx="1512168" cy="504056"/>
          </a:xfrm>
          <a:prstGeom prst="rect">
            <a:avLst/>
          </a:prstGeom>
        </p:spPr>
        <p:txBody>
          <a:bodyPr vert="horz" lIns="91440" tIns="45720" rIns="91440" bIns="45720" rtlCol="0" anchor="t" anchorCtr="0">
            <a:noAutofit/>
          </a:bodyPr>
          <a:lstStyle/>
          <a:p>
            <a:pPr>
              <a:spcBef>
                <a:spcPct val="0"/>
              </a:spcBef>
              <a:defRPr/>
            </a:pPr>
            <a:r>
              <a:rPr kumimoji="1" lang="ja-JP" altLang="en-US" sz="1600" b="0" i="0" u="none" strike="noStrike" kern="1200" cap="none" spc="0" normalizeH="0" baseline="0" noProof="0" dirty="0" smtClean="0">
                <a:ln>
                  <a:noFill/>
                </a:ln>
                <a:solidFill>
                  <a:schemeClr val="tx2">
                    <a:lumMod val="75000"/>
                  </a:schemeClr>
                </a:solidFill>
                <a:effectLst/>
                <a:uLnTx/>
                <a:uFillTx/>
                <a:latin typeface="HGPｺﾞｼｯｸE" pitchFamily="50" charset="-128"/>
                <a:ea typeface="HGPｺﾞｼｯｸE" pitchFamily="50" charset="-128"/>
                <a:cs typeface="+mj-cs"/>
              </a:rPr>
              <a:t>カートモード</a:t>
            </a:r>
            <a:endParaRPr kumimoji="1" lang="ja-JP" altLang="en-US" sz="1600" b="0" i="0" u="none" strike="noStrike" kern="1200" cap="none" spc="0" normalizeH="0" baseline="0" noProof="0" dirty="0">
              <a:ln>
                <a:noFill/>
              </a:ln>
              <a:solidFill>
                <a:schemeClr val="tx2">
                  <a:lumMod val="75000"/>
                </a:schemeClr>
              </a:solidFill>
              <a:effectLst/>
              <a:uLnTx/>
              <a:uFillTx/>
              <a:latin typeface="HGPｺﾞｼｯｸE" pitchFamily="50" charset="-128"/>
              <a:ea typeface="HGPｺﾞｼｯｸE" pitchFamily="50" charset="-128"/>
              <a:cs typeface="+mj-cs"/>
            </a:endParaRPr>
          </a:p>
        </p:txBody>
      </p:sp>
      <p:sp>
        <p:nvSpPr>
          <p:cNvPr id="26" name="タイトル 1"/>
          <p:cNvSpPr txBox="1">
            <a:spLocks/>
          </p:cNvSpPr>
          <p:nvPr/>
        </p:nvSpPr>
        <p:spPr>
          <a:xfrm>
            <a:off x="2987824" y="4797152"/>
            <a:ext cx="1890210" cy="504056"/>
          </a:xfrm>
          <a:prstGeom prst="rect">
            <a:avLst/>
          </a:prstGeom>
        </p:spPr>
        <p:txBody>
          <a:bodyPr vert="horz" lIns="91440" tIns="45720" rIns="91440" bIns="45720" rtlCol="0" anchor="t" anchorCtr="0">
            <a:noAutofit/>
          </a:bodyPr>
          <a:lstStyle/>
          <a:p>
            <a:pPr>
              <a:spcBef>
                <a:spcPct val="0"/>
              </a:spcBef>
              <a:defRPr/>
            </a:pPr>
            <a:r>
              <a:rPr kumimoji="1" lang="ja-JP" altLang="en-US" sz="1600" b="0" i="0" u="none" strike="noStrike" kern="1200" cap="none" spc="0" normalizeH="0" baseline="0" noProof="0" dirty="0" smtClean="0">
                <a:ln>
                  <a:noFill/>
                </a:ln>
                <a:solidFill>
                  <a:schemeClr val="tx2">
                    <a:lumMod val="75000"/>
                  </a:schemeClr>
                </a:solidFill>
                <a:effectLst/>
                <a:uLnTx/>
                <a:uFillTx/>
                <a:latin typeface="HGPｺﾞｼｯｸE" pitchFamily="50" charset="-128"/>
                <a:ea typeface="HGPｺﾞｼｯｸE" pitchFamily="50" charset="-128"/>
                <a:cs typeface="+mj-cs"/>
              </a:rPr>
              <a:t>キックボードモード</a:t>
            </a:r>
            <a:endParaRPr kumimoji="1" lang="ja-JP" altLang="en-US" sz="1600" b="0" i="0" u="none" strike="noStrike" kern="1200" cap="none" spc="0" normalizeH="0" baseline="0" noProof="0" dirty="0">
              <a:ln>
                <a:noFill/>
              </a:ln>
              <a:solidFill>
                <a:schemeClr val="tx2">
                  <a:lumMod val="75000"/>
                </a:schemeClr>
              </a:solidFill>
              <a:effectLst/>
              <a:uLnTx/>
              <a:uFillTx/>
              <a:latin typeface="HGPｺﾞｼｯｸE" pitchFamily="50" charset="-128"/>
              <a:ea typeface="HGPｺﾞｼｯｸE" pitchFamily="50" charset="-128"/>
              <a:cs typeface="+mj-cs"/>
            </a:endParaRPr>
          </a:p>
        </p:txBody>
      </p:sp>
      <p:sp>
        <p:nvSpPr>
          <p:cNvPr id="27" name="タイトル 1"/>
          <p:cNvSpPr txBox="1">
            <a:spLocks/>
          </p:cNvSpPr>
          <p:nvPr/>
        </p:nvSpPr>
        <p:spPr>
          <a:xfrm>
            <a:off x="4788024" y="5373216"/>
            <a:ext cx="1512168" cy="504056"/>
          </a:xfrm>
          <a:prstGeom prst="rect">
            <a:avLst/>
          </a:prstGeom>
        </p:spPr>
        <p:txBody>
          <a:bodyPr vert="horz" lIns="91440" tIns="45720" rIns="91440" bIns="45720" rtlCol="0" anchor="t" anchorCtr="0">
            <a:noAutofit/>
          </a:bodyPr>
          <a:lstStyle/>
          <a:p>
            <a:pPr>
              <a:spcBef>
                <a:spcPct val="0"/>
              </a:spcBef>
              <a:defRPr/>
            </a:pPr>
            <a:r>
              <a:rPr kumimoji="1" lang="ja-JP" altLang="en-US" sz="1600" b="0" i="0" u="none" strike="noStrike" kern="1200" cap="none" spc="0" normalizeH="0" baseline="0" noProof="0" dirty="0" smtClean="0">
                <a:ln>
                  <a:noFill/>
                </a:ln>
                <a:solidFill>
                  <a:schemeClr val="tx2">
                    <a:lumMod val="75000"/>
                  </a:schemeClr>
                </a:solidFill>
                <a:effectLst/>
                <a:uLnTx/>
                <a:uFillTx/>
                <a:latin typeface="HGPｺﾞｼｯｸE" pitchFamily="50" charset="-128"/>
                <a:ea typeface="HGPｺﾞｼｯｸE" pitchFamily="50" charset="-128"/>
                <a:cs typeface="+mj-cs"/>
              </a:rPr>
              <a:t>ビークルモード</a:t>
            </a:r>
            <a:endParaRPr kumimoji="1" lang="ja-JP" altLang="en-US" sz="1600" b="0" i="0" u="none" strike="noStrike" kern="1200" cap="none" spc="0" normalizeH="0" baseline="0" noProof="0" dirty="0">
              <a:ln>
                <a:noFill/>
              </a:ln>
              <a:solidFill>
                <a:schemeClr val="tx2">
                  <a:lumMod val="75000"/>
                </a:schemeClr>
              </a:solidFill>
              <a:effectLst/>
              <a:uLnTx/>
              <a:uFillTx/>
              <a:latin typeface="HGPｺﾞｼｯｸE" pitchFamily="50" charset="-128"/>
              <a:ea typeface="HGPｺﾞｼｯｸE" pitchFamily="50" charset="-128"/>
              <a:cs typeface="+mj-cs"/>
            </a:endParaRPr>
          </a:p>
        </p:txBody>
      </p:sp>
      <p:sp>
        <p:nvSpPr>
          <p:cNvPr id="28" name="タイトル 1"/>
          <p:cNvSpPr txBox="1">
            <a:spLocks/>
          </p:cNvSpPr>
          <p:nvPr/>
        </p:nvSpPr>
        <p:spPr>
          <a:xfrm>
            <a:off x="7092280" y="4077072"/>
            <a:ext cx="1512168" cy="504056"/>
          </a:xfrm>
          <a:prstGeom prst="rect">
            <a:avLst/>
          </a:prstGeom>
        </p:spPr>
        <p:txBody>
          <a:bodyPr vert="horz" lIns="91440" tIns="45720" rIns="91440" bIns="45720" rtlCol="0" anchor="t" anchorCtr="0">
            <a:noAutofit/>
          </a:bodyPr>
          <a:lstStyle/>
          <a:p>
            <a:pPr>
              <a:spcBef>
                <a:spcPct val="0"/>
              </a:spcBef>
              <a:defRPr/>
            </a:pPr>
            <a:r>
              <a:rPr kumimoji="1" lang="ja-JP" altLang="en-US" sz="1600" b="0" i="0" u="none" strike="noStrike" kern="1200" cap="none" spc="0" normalizeH="0" baseline="0" noProof="0" dirty="0" smtClean="0">
                <a:ln>
                  <a:noFill/>
                </a:ln>
                <a:solidFill>
                  <a:schemeClr val="tx2">
                    <a:lumMod val="75000"/>
                  </a:schemeClr>
                </a:solidFill>
                <a:effectLst/>
                <a:uLnTx/>
                <a:uFillTx/>
                <a:latin typeface="HGPｺﾞｼｯｸE" pitchFamily="50" charset="-128"/>
                <a:ea typeface="HGPｺﾞｼｯｸE" pitchFamily="50" charset="-128"/>
                <a:cs typeface="+mj-cs"/>
              </a:rPr>
              <a:t>キャリーモード</a:t>
            </a:r>
            <a:endParaRPr kumimoji="1" lang="ja-JP" altLang="en-US" sz="1600" b="0" i="0" u="none" strike="noStrike" kern="1200" cap="none" spc="0" normalizeH="0" baseline="0" noProof="0" dirty="0">
              <a:ln>
                <a:noFill/>
              </a:ln>
              <a:solidFill>
                <a:schemeClr val="tx2">
                  <a:lumMod val="75000"/>
                </a:schemeClr>
              </a:solidFill>
              <a:effectLst/>
              <a:uLnTx/>
              <a:uFillTx/>
              <a:latin typeface="HGPｺﾞｼｯｸE" pitchFamily="50" charset="-128"/>
              <a:ea typeface="HGPｺﾞｼｯｸE" pitchFamily="50" charset="-128"/>
              <a:cs typeface="+mj-cs"/>
            </a:endParaRPr>
          </a:p>
        </p:txBody>
      </p:sp>
      <p:grpSp>
        <p:nvGrpSpPr>
          <p:cNvPr id="29" name="グループ化 28"/>
          <p:cNvGrpSpPr/>
          <p:nvPr/>
        </p:nvGrpSpPr>
        <p:grpSpPr>
          <a:xfrm>
            <a:off x="1331640" y="5517232"/>
            <a:ext cx="720080" cy="253916"/>
            <a:chOff x="8244408" y="5373216"/>
            <a:chExt cx="720080" cy="253916"/>
          </a:xfrm>
        </p:grpSpPr>
        <p:sp>
          <p:nvSpPr>
            <p:cNvPr id="30" name="二等辺三角形 29">
              <a:hlinkClick r:id="rId8"/>
            </p:cNvPr>
            <p:cNvSpPr/>
            <p:nvPr/>
          </p:nvSpPr>
          <p:spPr>
            <a:xfrm rot="5400000">
              <a:off x="8244408" y="5445224"/>
              <a:ext cx="144016" cy="144016"/>
            </a:xfrm>
            <a:prstGeom prst="triangl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8388424" y="5373216"/>
              <a:ext cx="576064" cy="253916"/>
            </a:xfrm>
            <a:prstGeom prst="rect">
              <a:avLst/>
            </a:prstGeom>
            <a:noFill/>
          </p:spPr>
          <p:txBody>
            <a:bodyPr wrap="square" rtlCol="0">
              <a:spAutoFit/>
            </a:bodyPr>
            <a:lstStyle/>
            <a:p>
              <a:r>
                <a:rPr kumimoji="1" lang="ja-JP" altLang="en-US" sz="1050" dirty="0" smtClean="0">
                  <a:solidFill>
                    <a:schemeClr val="bg1"/>
                  </a:solidFill>
                  <a:latin typeface="HGP創英角ｺﾞｼｯｸUB" pitchFamily="50" charset="-128"/>
                  <a:ea typeface="HGP創英角ｺﾞｼｯｸUB" pitchFamily="50" charset="-128"/>
                  <a:hlinkClick r:id="rId9"/>
                </a:rPr>
                <a:t>動画</a:t>
              </a:r>
              <a:endParaRPr kumimoji="1" lang="ja-JP" altLang="en-US" sz="1050" dirty="0">
                <a:solidFill>
                  <a:schemeClr val="bg1"/>
                </a:solidFill>
                <a:latin typeface="HGP創英角ｺﾞｼｯｸUB" pitchFamily="50" charset="-128"/>
                <a:ea typeface="HGP創英角ｺﾞｼｯｸUB" pitchFamily="50" charset="-128"/>
              </a:endParaRPr>
            </a:p>
          </p:txBody>
        </p:sp>
      </p:grpSp>
      <p:sp>
        <p:nvSpPr>
          <p:cNvPr id="32" name="タイトル 1"/>
          <p:cNvSpPr txBox="1">
            <a:spLocks/>
          </p:cNvSpPr>
          <p:nvPr/>
        </p:nvSpPr>
        <p:spPr>
          <a:xfrm>
            <a:off x="1043608" y="2276872"/>
            <a:ext cx="2376264" cy="504056"/>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accent1">
                    <a:lumMod val="75000"/>
                  </a:schemeClr>
                </a:solidFill>
                <a:effectLst/>
                <a:uLnTx/>
                <a:uFillTx/>
                <a:latin typeface="HGPｺﾞｼｯｸE" pitchFamily="50" charset="-128"/>
                <a:ea typeface="HGPｺﾞｼｯｸE" pitchFamily="50" charset="-128"/>
                <a:cs typeface="+mj-cs"/>
              </a:rPr>
              <a:t>４つのモードに変形</a:t>
            </a:r>
            <a:endParaRPr kumimoji="1" lang="ja-JP" altLang="en-US" sz="2000" b="0" i="0" u="none" strike="noStrike" kern="1200" cap="none" spc="0" normalizeH="0" baseline="0" noProof="0" dirty="0">
              <a:ln>
                <a:noFill/>
              </a:ln>
              <a:solidFill>
                <a:schemeClr val="accent1">
                  <a:lumMod val="75000"/>
                </a:schemeClr>
              </a:solidFill>
              <a:effectLst/>
              <a:uLnTx/>
              <a:uFillTx/>
              <a:latin typeface="HGPｺﾞｼｯｸE" pitchFamily="50" charset="-128"/>
              <a:ea typeface="HGPｺﾞｼｯｸE" pitchFamily="50" charset="-128"/>
              <a:cs typeface="+mj-cs"/>
            </a:endParaRPr>
          </a:p>
        </p:txBody>
      </p:sp>
      <p:pic>
        <p:nvPicPr>
          <p:cNvPr id="1026" name="Picture 2" descr="C:\Users\iwasaki\Desktop\ss\0067_2.png"/>
          <p:cNvPicPr>
            <a:picLocks noChangeAspect="1" noChangeArrowheads="1"/>
          </p:cNvPicPr>
          <p:nvPr/>
        </p:nvPicPr>
        <p:blipFill>
          <a:blip r:embed="rId10" cstate="print"/>
          <a:srcRect/>
          <a:stretch>
            <a:fillRect/>
          </a:stretch>
        </p:blipFill>
        <p:spPr bwMode="auto">
          <a:xfrm rot="14770251">
            <a:off x="2144517" y="2945611"/>
            <a:ext cx="1294696" cy="1676169"/>
          </a:xfrm>
          <a:prstGeom prst="rect">
            <a:avLst/>
          </a:prstGeom>
          <a:noFill/>
        </p:spPr>
      </p:pic>
      <p:pic>
        <p:nvPicPr>
          <p:cNvPr id="34" name="Picture 2" descr="C:\Users\iwasaki\Desktop\ss\0067_2.png"/>
          <p:cNvPicPr>
            <a:picLocks noChangeAspect="1" noChangeArrowheads="1"/>
          </p:cNvPicPr>
          <p:nvPr/>
        </p:nvPicPr>
        <p:blipFill>
          <a:blip r:embed="rId11" cstate="print"/>
          <a:srcRect/>
          <a:stretch>
            <a:fillRect/>
          </a:stretch>
        </p:blipFill>
        <p:spPr bwMode="auto">
          <a:xfrm rot="6231503" flipH="1">
            <a:off x="5650889" y="2796329"/>
            <a:ext cx="1196298" cy="1676169"/>
          </a:xfrm>
          <a:prstGeom prst="rect">
            <a:avLst/>
          </a:prstGeom>
          <a:noFill/>
        </p:spPr>
      </p:pic>
      <p:pic>
        <p:nvPicPr>
          <p:cNvPr id="35" name="Picture 2" descr="C:\Users\iwasaki\Desktop\ss\0067_2.png"/>
          <p:cNvPicPr>
            <a:picLocks noChangeAspect="1" noChangeArrowheads="1"/>
          </p:cNvPicPr>
          <p:nvPr/>
        </p:nvPicPr>
        <p:blipFill>
          <a:blip r:embed="rId12" cstate="print"/>
          <a:srcRect/>
          <a:stretch>
            <a:fillRect/>
          </a:stretch>
        </p:blipFill>
        <p:spPr bwMode="auto">
          <a:xfrm rot="11910851">
            <a:off x="3319706" y="3981173"/>
            <a:ext cx="899426" cy="876318"/>
          </a:xfrm>
          <a:prstGeom prst="rect">
            <a:avLst/>
          </a:prstGeom>
          <a:noFill/>
        </p:spPr>
      </p:pic>
      <p:pic>
        <p:nvPicPr>
          <p:cNvPr id="36" name="Picture 2" descr="C:\Users\iwasaki\Desktop\ss\0067_2.png"/>
          <p:cNvPicPr>
            <a:picLocks noChangeAspect="1" noChangeArrowheads="1"/>
          </p:cNvPicPr>
          <p:nvPr/>
        </p:nvPicPr>
        <p:blipFill>
          <a:blip r:embed="rId13" cstate="print"/>
          <a:srcRect/>
          <a:stretch>
            <a:fillRect/>
          </a:stretch>
        </p:blipFill>
        <p:spPr bwMode="auto">
          <a:xfrm rot="9418956" flipH="1">
            <a:off x="4776157" y="3946562"/>
            <a:ext cx="984148" cy="8763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1052736"/>
            <a:ext cx="7236296" cy="504056"/>
          </a:xfrm>
        </p:spPr>
        <p:txBody>
          <a:bodyPr anchor="t" anchorCtr="0">
            <a:noAutofit/>
          </a:bodyPr>
          <a:lstStyle/>
          <a:p>
            <a:pPr algn="l"/>
            <a:r>
              <a:rPr lang="ja-JP" altLang="en-US" sz="4800" dirty="0" smtClean="0">
                <a:solidFill>
                  <a:schemeClr val="tx2">
                    <a:lumMod val="60000"/>
                    <a:lumOff val="40000"/>
                  </a:schemeClr>
                </a:solidFill>
                <a:latin typeface="HGPｺﾞｼｯｸE" pitchFamily="50" charset="-128"/>
                <a:ea typeface="HGPｺﾞｼｯｸE" pitchFamily="50" charset="-128"/>
              </a:rPr>
              <a:t>なぜ，いまロボットなの</a:t>
            </a:r>
            <a:r>
              <a:rPr lang="en-US" altLang="ja-JP" sz="4800" dirty="0" smtClean="0">
                <a:solidFill>
                  <a:schemeClr val="tx2">
                    <a:lumMod val="60000"/>
                    <a:lumOff val="40000"/>
                  </a:schemeClr>
                </a:solidFill>
                <a:latin typeface="HGPｺﾞｼｯｸE" pitchFamily="50" charset="-128"/>
                <a:ea typeface="HGPｺﾞｼｯｸE" pitchFamily="50" charset="-128"/>
              </a:rPr>
              <a:t>!?</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268760"/>
            <a:ext cx="1512168" cy="461665"/>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ja-JP" altLang="en-US" sz="2400" dirty="0">
              <a:solidFill>
                <a:schemeClr val="bg1"/>
              </a:solidFill>
              <a:latin typeface="HGPｺﾞｼｯｸE" pitchFamily="50" charset="-128"/>
              <a:ea typeface="HGPｺﾞｼｯｸE" pitchFamily="50" charset="-128"/>
            </a:endParaRPr>
          </a:p>
        </p:txBody>
      </p:sp>
      <p:sp>
        <p:nvSpPr>
          <p:cNvPr id="14" name="タイトル 1"/>
          <p:cNvSpPr txBox="1">
            <a:spLocks/>
          </p:cNvSpPr>
          <p:nvPr/>
        </p:nvSpPr>
        <p:spPr>
          <a:xfrm>
            <a:off x="2016224" y="4725144"/>
            <a:ext cx="7236296" cy="504056"/>
          </a:xfrm>
          <a:prstGeom prst="rect">
            <a:avLst/>
          </a:prstGeom>
        </p:spPr>
        <p:txBody>
          <a:bodyPr vert="horz" lIns="91440" tIns="45720" rIns="91440" bIns="45720" rtlCol="0" anchor="t" anchorCtr="0">
            <a:noAutofit/>
          </a:bodyPr>
          <a:lstStyle/>
          <a:p>
            <a:pPr lvl="0">
              <a:spcBef>
                <a:spcPct val="0"/>
              </a:spcBef>
              <a:defRPr/>
            </a:pPr>
            <a:r>
              <a:rPr kumimoji="1" lang="ja-JP" altLang="en-US" sz="32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情報通信技術の発達</a:t>
            </a:r>
            <a:endParaRPr kumimoji="1" lang="ja-JP" altLang="en-US" sz="32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15" name="タイトル 1"/>
          <p:cNvSpPr txBox="1">
            <a:spLocks/>
          </p:cNvSpPr>
          <p:nvPr/>
        </p:nvSpPr>
        <p:spPr>
          <a:xfrm>
            <a:off x="2016224" y="3789040"/>
            <a:ext cx="7236296" cy="504056"/>
          </a:xfrm>
          <a:prstGeom prst="rect">
            <a:avLst/>
          </a:prstGeom>
        </p:spPr>
        <p:txBody>
          <a:bodyPr vert="horz" lIns="91440" tIns="45720" rIns="91440" bIns="45720" rtlCol="0" anchor="t" anchorCtr="0">
            <a:noAutofit/>
          </a:bodyPr>
          <a:lstStyle/>
          <a:p>
            <a:pPr>
              <a:spcBef>
                <a:spcPct val="0"/>
              </a:spcBef>
              <a:defRPr/>
            </a:pPr>
            <a:r>
              <a:rPr lang="ja-JP" altLang="en-US" sz="3200" dirty="0" smtClean="0">
                <a:latin typeface="HGPｺﾞｼｯｸE" pitchFamily="50" charset="-128"/>
                <a:ea typeface="HGPｺﾞｼｯｸE" pitchFamily="50" charset="-128"/>
              </a:rPr>
              <a:t>日本の「強さ」を活かす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32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19" name="タイトル 1"/>
          <p:cNvSpPr txBox="1">
            <a:spLocks/>
          </p:cNvSpPr>
          <p:nvPr/>
        </p:nvSpPr>
        <p:spPr>
          <a:xfrm>
            <a:off x="1979712" y="2852936"/>
            <a:ext cx="7236296" cy="504056"/>
          </a:xfrm>
          <a:prstGeom prst="rect">
            <a:avLst/>
          </a:prstGeom>
        </p:spPr>
        <p:txBody>
          <a:bodyPr vert="horz" lIns="91440" tIns="45720" rIns="91440" bIns="45720" rtlCol="0" anchor="t" anchorCtr="0">
            <a:noAutofit/>
          </a:bodyPr>
          <a:lstStyle/>
          <a:p>
            <a:pPr>
              <a:spcBef>
                <a:spcPct val="0"/>
              </a:spcBef>
              <a:defRPr/>
            </a:pPr>
            <a:r>
              <a:rPr lang="ja-JP" altLang="en-US" sz="3200" dirty="0" smtClean="0">
                <a:latin typeface="HGPｺﾞｼｯｸE" pitchFamily="50" charset="-128"/>
                <a:ea typeface="HGPｺﾞｼｯｸE" pitchFamily="50" charset="-128"/>
              </a:rPr>
              <a:t>少子・超高齢社会への対応</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32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20" name="タイトル 1"/>
          <p:cNvSpPr txBox="1">
            <a:spLocks/>
          </p:cNvSpPr>
          <p:nvPr/>
        </p:nvSpPr>
        <p:spPr>
          <a:xfrm>
            <a:off x="1224136" y="4509120"/>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３</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21" name="タイトル 1"/>
          <p:cNvSpPr txBox="1">
            <a:spLocks/>
          </p:cNvSpPr>
          <p:nvPr/>
        </p:nvSpPr>
        <p:spPr>
          <a:xfrm>
            <a:off x="1224136" y="3573016"/>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２</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
        <p:nvSpPr>
          <p:cNvPr id="23" name="タイトル 1"/>
          <p:cNvSpPr txBox="1">
            <a:spLocks/>
          </p:cNvSpPr>
          <p:nvPr/>
        </p:nvSpPr>
        <p:spPr>
          <a:xfrm>
            <a:off x="1187624" y="2636912"/>
            <a:ext cx="1008112" cy="50405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dirty="0" smtClean="0">
                <a:ln>
                  <a:noFill/>
                </a:ln>
                <a:effectLst/>
                <a:uLnTx/>
                <a:uFillTx/>
                <a:latin typeface="HGPｺﾞｼｯｸE" pitchFamily="50" charset="-128"/>
                <a:ea typeface="HGPｺﾞｼｯｸE" pitchFamily="50" charset="-128"/>
                <a:cs typeface="+mj-cs"/>
              </a:rPr>
              <a:t>１</a:t>
            </a:r>
            <a:endParaRPr kumimoji="1" lang="ja-JP" altLang="en-US" sz="6000" b="0" i="0" u="none" strike="noStrike" kern="1200" cap="none" spc="0" normalizeH="0" baseline="0" noProof="0" dirty="0">
              <a:ln>
                <a:noFill/>
              </a:ln>
              <a:effectLst/>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p:nvPr/>
        </p:nvGraphicFramePr>
        <p:xfrm>
          <a:off x="1435346" y="2060848"/>
          <a:ext cx="7308872" cy="4326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p:nvPr/>
        </p:nvGraphicFramePr>
        <p:xfrm>
          <a:off x="1907704" y="2063625"/>
          <a:ext cx="6696744" cy="4101679"/>
        </p:xfrm>
        <a:graphic>
          <a:graphicData uri="http://schemas.openxmlformats.org/drawingml/2006/chart">
            <c:chart xmlns:c="http://schemas.openxmlformats.org/drawingml/2006/chart" xmlns:r="http://schemas.openxmlformats.org/officeDocument/2006/relationships" r:id="rId4"/>
          </a:graphicData>
        </a:graphic>
      </p:graphicFrame>
      <p:pic>
        <p:nvPicPr>
          <p:cNvPr id="2055" name="Picture 7" descr="C:\Users\iwasaki\Desktop\ss\00265_1.png"/>
          <p:cNvPicPr>
            <a:picLocks noChangeAspect="1" noChangeArrowheads="1"/>
          </p:cNvPicPr>
          <p:nvPr/>
        </p:nvPicPr>
        <p:blipFill>
          <a:blip r:embed="rId5" cstate="print"/>
          <a:srcRect/>
          <a:stretch>
            <a:fillRect/>
          </a:stretch>
        </p:blipFill>
        <p:spPr bwMode="auto">
          <a:xfrm>
            <a:off x="6660232" y="692697"/>
            <a:ext cx="2160240" cy="1512168"/>
          </a:xfrm>
          <a:prstGeom prst="rect">
            <a:avLst/>
          </a:prstGeom>
          <a:noFill/>
        </p:spPr>
      </p:pic>
      <p:sp>
        <p:nvSpPr>
          <p:cNvPr id="26" name="テキスト ボックス 25"/>
          <p:cNvSpPr txBox="1"/>
          <p:nvPr/>
        </p:nvSpPr>
        <p:spPr>
          <a:xfrm>
            <a:off x="7092280" y="764704"/>
            <a:ext cx="1728192" cy="1208023"/>
          </a:xfrm>
          <a:prstGeom prst="rect">
            <a:avLst/>
          </a:prstGeom>
          <a:noFill/>
        </p:spPr>
        <p:txBody>
          <a:bodyPr wrap="square" rtlCol="0">
            <a:spAutoFit/>
          </a:bodyPr>
          <a:lstStyle/>
          <a:p>
            <a:r>
              <a:rPr lang="en-US" altLang="ja-JP" dirty="0" smtClean="0">
                <a:latin typeface="HGPｺﾞｼｯｸM" pitchFamily="50" charset="-128"/>
                <a:ea typeface="HGPｺﾞｼｯｸM" pitchFamily="50" charset="-128"/>
              </a:rPr>
              <a:t>2055</a:t>
            </a:r>
            <a:r>
              <a:rPr lang="ja-JP" altLang="en-US" dirty="0" smtClean="0">
                <a:latin typeface="HGPｺﾞｼｯｸM" pitchFamily="50" charset="-128"/>
                <a:ea typeface="HGPｺﾞｼｯｸM" pitchFamily="50" charset="-128"/>
              </a:rPr>
              <a:t>年</a:t>
            </a:r>
            <a:r>
              <a:rPr lang="ja-JP" altLang="en-US" sz="1000" dirty="0" smtClean="0">
                <a:latin typeface="HGPｺﾞｼｯｸM" pitchFamily="50" charset="-128"/>
                <a:ea typeface="HGPｺﾞｼｯｸM" pitchFamily="50" charset="-128"/>
              </a:rPr>
              <a:t>にはおよそ</a:t>
            </a:r>
            <a:endParaRPr lang="en-US" altLang="ja-JP" sz="1000" dirty="0" smtClean="0">
              <a:latin typeface="HGPｺﾞｼｯｸM" pitchFamily="50" charset="-128"/>
              <a:ea typeface="HGPｺﾞｼｯｸM" pitchFamily="50" charset="-128"/>
            </a:endParaRPr>
          </a:p>
          <a:p>
            <a:r>
              <a:rPr lang="en-US" altLang="ja-JP" sz="2000" dirty="0" smtClean="0">
                <a:latin typeface="HGPｺﾞｼｯｸM" pitchFamily="50" charset="-128"/>
                <a:ea typeface="HGPｺﾞｼｯｸM" pitchFamily="50" charset="-128"/>
              </a:rPr>
              <a:t>2.5</a:t>
            </a:r>
            <a:r>
              <a:rPr lang="ja-JP" altLang="en-US" sz="2000" dirty="0" smtClean="0">
                <a:latin typeface="HGPｺﾞｼｯｸM" pitchFamily="50" charset="-128"/>
                <a:ea typeface="HGPｺﾞｼｯｸM" pitchFamily="50" charset="-128"/>
              </a:rPr>
              <a:t>人に１人</a:t>
            </a:r>
            <a:r>
              <a:rPr lang="ja-JP" altLang="en-US" sz="1000" dirty="0" smtClean="0">
                <a:latin typeface="HGPｺﾞｼｯｸM" pitchFamily="50" charset="-128"/>
                <a:ea typeface="HGPｺﾞｼｯｸM" pitchFamily="50" charset="-128"/>
              </a:rPr>
              <a:t>が</a:t>
            </a:r>
            <a:endParaRPr lang="en-US" altLang="ja-JP" sz="1000" dirty="0" smtClean="0">
              <a:latin typeface="HGPｺﾞｼｯｸM" pitchFamily="50" charset="-128"/>
              <a:ea typeface="HGPｺﾞｼｯｸM" pitchFamily="50" charset="-128"/>
            </a:endParaRPr>
          </a:p>
          <a:p>
            <a:r>
              <a:rPr lang="en-US" altLang="ja-JP" sz="1000" dirty="0" smtClean="0">
                <a:latin typeface="HGPｺﾞｼｯｸM" pitchFamily="50" charset="-128"/>
                <a:ea typeface="HGPｺﾞｼｯｸM" pitchFamily="50" charset="-128"/>
              </a:rPr>
              <a:t>65</a:t>
            </a:r>
            <a:r>
              <a:rPr lang="ja-JP" altLang="en-US" sz="1000" dirty="0" smtClean="0">
                <a:latin typeface="HGPｺﾞｼｯｸM" pitchFamily="50" charset="-128"/>
                <a:ea typeface="HGPｺﾞｼｯｸM" pitchFamily="50" charset="-128"/>
              </a:rPr>
              <a:t>歳以上（約</a:t>
            </a:r>
            <a:r>
              <a:rPr lang="en-US" altLang="ja-JP" sz="1000" dirty="0" smtClean="0">
                <a:latin typeface="HGPｺﾞｼｯｸM" pitchFamily="50" charset="-128"/>
                <a:ea typeface="HGPｺﾞｼｯｸM" pitchFamily="50" charset="-128"/>
              </a:rPr>
              <a:t>40</a:t>
            </a:r>
            <a:r>
              <a:rPr lang="ja-JP" altLang="en-US" sz="1000" dirty="0" smtClean="0">
                <a:latin typeface="HGPｺﾞｼｯｸM" pitchFamily="50" charset="-128"/>
                <a:ea typeface="HGPｺﾞｼｯｸM" pitchFamily="50" charset="-128"/>
              </a:rPr>
              <a:t>％）</a:t>
            </a:r>
            <a:endParaRPr lang="en-US" altLang="ja-JP" sz="1000" dirty="0" smtClean="0">
              <a:latin typeface="HGPｺﾞｼｯｸM" pitchFamily="50" charset="-128"/>
              <a:ea typeface="HGPｺﾞｼｯｸM" pitchFamily="50" charset="-128"/>
            </a:endParaRPr>
          </a:p>
          <a:p>
            <a:endParaRPr lang="en-US" altLang="ja-JP" sz="400" dirty="0" smtClean="0">
              <a:latin typeface="HGPｺﾞｼｯｸM" pitchFamily="50" charset="-128"/>
              <a:ea typeface="HGPｺﾞｼｯｸM" pitchFamily="50" charset="-128"/>
            </a:endParaRPr>
          </a:p>
          <a:p>
            <a:r>
              <a:rPr lang="en-US" altLang="ja-JP" sz="1000" dirty="0" smtClean="0">
                <a:latin typeface="HGPｺﾞｼｯｸM" pitchFamily="50" charset="-128"/>
                <a:ea typeface="HGPｺﾞｼｯｸM" pitchFamily="50" charset="-128"/>
              </a:rPr>
              <a:t>※2015</a:t>
            </a:r>
            <a:r>
              <a:rPr lang="ja-JP" altLang="en-US" sz="1000" dirty="0" smtClean="0">
                <a:latin typeface="HGPｺﾞｼｯｸM" pitchFamily="50" charset="-128"/>
                <a:ea typeface="HGPｺﾞｼｯｸM" pitchFamily="50" charset="-128"/>
              </a:rPr>
              <a:t>年は約</a:t>
            </a:r>
            <a:r>
              <a:rPr lang="en-US" altLang="ja-JP" sz="1000" dirty="0" smtClean="0">
                <a:latin typeface="HGPｺﾞｼｯｸM" pitchFamily="50" charset="-128"/>
                <a:ea typeface="HGPｺﾞｼｯｸM" pitchFamily="50" charset="-128"/>
              </a:rPr>
              <a:t>27</a:t>
            </a:r>
            <a:r>
              <a:rPr lang="ja-JP" altLang="en-US" sz="1000" dirty="0" smtClean="0">
                <a:latin typeface="HGPｺﾞｼｯｸM" pitchFamily="50" charset="-128"/>
                <a:ea typeface="HGPｺﾞｼｯｸM" pitchFamily="50" charset="-128"/>
              </a:rPr>
              <a:t>％</a:t>
            </a:r>
            <a:endParaRPr kumimoji="1" lang="en-US" altLang="ja-JP" sz="1000" dirty="0" smtClean="0">
              <a:latin typeface="HGPｺﾞｼｯｸM" pitchFamily="50" charset="-128"/>
              <a:ea typeface="HGPｺﾞｼｯｸM" pitchFamily="50" charset="-128"/>
            </a:endParaRPr>
          </a:p>
          <a:p>
            <a:endParaRPr kumimoji="1" lang="ja-JP" altLang="en-US" sz="1050" dirty="0">
              <a:latin typeface="HGPｺﾞｼｯｸM" pitchFamily="50" charset="-128"/>
              <a:ea typeface="HGPｺﾞｼｯｸM" pitchFamily="50" charset="-128"/>
            </a:endParaRPr>
          </a:p>
        </p:txBody>
      </p:sp>
      <p:sp>
        <p:nvSpPr>
          <p:cNvPr id="2" name="タイトル 1"/>
          <p:cNvSpPr>
            <a:spLocks noGrp="1"/>
          </p:cNvSpPr>
          <p:nvPr>
            <p:ph type="ctrTitle"/>
          </p:nvPr>
        </p:nvSpPr>
        <p:spPr>
          <a:xfrm>
            <a:off x="1907704" y="1052736"/>
            <a:ext cx="4896544" cy="504056"/>
          </a:xfrm>
        </p:spPr>
        <p:txBody>
          <a:bodyPr anchor="t" anchorCtr="0">
            <a:noAutofit/>
          </a:bodyPr>
          <a:lstStyle/>
          <a:p>
            <a:pPr algn="l"/>
            <a:r>
              <a:rPr kumimoji="1" lang="ja-JP" altLang="en-US" sz="4800" dirty="0" smtClean="0">
                <a:solidFill>
                  <a:schemeClr val="tx2">
                    <a:lumMod val="60000"/>
                    <a:lumOff val="40000"/>
                  </a:schemeClr>
                </a:solidFill>
                <a:latin typeface="HGPｺﾞｼｯｸE" pitchFamily="50" charset="-128"/>
                <a:ea typeface="HGPｺﾞｼｯｸE" pitchFamily="50" charset="-128"/>
              </a:rPr>
              <a:t>少子・超高齢社会</a:t>
            </a:r>
            <a:endParaRPr kumimoji="1" lang="ja-JP" altLang="en-US" sz="4800" dirty="0">
              <a:solidFill>
                <a:schemeClr val="tx2">
                  <a:lumMod val="60000"/>
                  <a:lumOff val="40000"/>
                </a:schemeClr>
              </a:solidFill>
              <a:latin typeface="HGPｺﾞｼｯｸE" pitchFamily="50" charset="-128"/>
              <a:ea typeface="HGPｺﾞｼｯｸE" pitchFamily="50" charset="-128"/>
            </a:endParaRPr>
          </a:p>
        </p:txBody>
      </p:sp>
      <p:sp>
        <p:nvSpPr>
          <p:cNvPr id="16" name="円/楕円 15"/>
          <p:cNvSpPr/>
          <p:nvPr/>
        </p:nvSpPr>
        <p:spPr>
          <a:xfrm>
            <a:off x="323528" y="764704"/>
            <a:ext cx="1512168" cy="1512168"/>
          </a:xfrm>
          <a:prstGeom prst="ellipse">
            <a:avLst/>
          </a:prstGeom>
          <a:solidFill>
            <a:schemeClr val="tx2">
              <a:lumMod val="60000"/>
              <a:lumOff val="4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323528" y="1085835"/>
            <a:ext cx="1512168" cy="830997"/>
          </a:xfrm>
          <a:prstGeom prst="rect">
            <a:avLst/>
          </a:prstGeom>
          <a:noFill/>
        </p:spPr>
        <p:txBody>
          <a:bodyPr wrap="square" rtlCol="0">
            <a:spAutoFit/>
          </a:bodyPr>
          <a:lstStyle/>
          <a:p>
            <a:pPr algn="ctr"/>
            <a:r>
              <a:rPr kumimoji="1" lang="ja-JP" altLang="en-US" sz="2400" dirty="0" smtClean="0">
                <a:solidFill>
                  <a:schemeClr val="bg1"/>
                </a:solidFill>
                <a:latin typeface="HGPｺﾞｼｯｸE" pitchFamily="50" charset="-128"/>
                <a:ea typeface="HGPｺﾞｼｯｸE" pitchFamily="50" charset="-128"/>
              </a:rPr>
              <a:t>背景</a:t>
            </a:r>
            <a:endParaRPr kumimoji="1" lang="en-US" altLang="ja-JP" sz="2400" dirty="0" smtClean="0">
              <a:solidFill>
                <a:schemeClr val="bg1"/>
              </a:solidFill>
              <a:latin typeface="HGPｺﾞｼｯｸE" pitchFamily="50" charset="-128"/>
              <a:ea typeface="HGPｺﾞｼｯｸE" pitchFamily="50" charset="-128"/>
            </a:endParaRPr>
          </a:p>
          <a:p>
            <a:pPr algn="ctr"/>
            <a:r>
              <a:rPr lang="ja-JP" altLang="en-US" sz="2400" dirty="0" smtClean="0">
                <a:solidFill>
                  <a:schemeClr val="bg1"/>
                </a:solidFill>
                <a:latin typeface="HGPｺﾞｼｯｸE" pitchFamily="50" charset="-128"/>
                <a:ea typeface="HGPｺﾞｼｯｸE" pitchFamily="50" charset="-128"/>
              </a:rPr>
              <a:t>その１</a:t>
            </a:r>
            <a:endParaRPr kumimoji="1" lang="ja-JP" altLang="en-US" sz="2400" dirty="0">
              <a:solidFill>
                <a:schemeClr val="bg1"/>
              </a:solidFill>
              <a:latin typeface="HGPｺﾞｼｯｸE" pitchFamily="50" charset="-128"/>
              <a:ea typeface="HGPｺﾞｼｯｸE" pitchFamily="50" charset="-128"/>
            </a:endParaRPr>
          </a:p>
        </p:txBody>
      </p:sp>
      <p:sp>
        <p:nvSpPr>
          <p:cNvPr id="20" name="テキスト ボックス 4"/>
          <p:cNvSpPr txBox="1"/>
          <p:nvPr/>
        </p:nvSpPr>
        <p:spPr>
          <a:xfrm>
            <a:off x="7524328" y="2060848"/>
            <a:ext cx="505238" cy="3561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HGPｺﾞｼｯｸM" pitchFamily="50" charset="-128"/>
                <a:ea typeface="HGPｺﾞｼｯｸM" pitchFamily="50" charset="-128"/>
              </a:rPr>
              <a:t>（％）</a:t>
            </a:r>
          </a:p>
        </p:txBody>
      </p:sp>
      <p:sp>
        <p:nvSpPr>
          <p:cNvPr id="21" name="テキスト ボックス 5"/>
          <p:cNvSpPr txBox="1"/>
          <p:nvPr/>
        </p:nvSpPr>
        <p:spPr>
          <a:xfrm>
            <a:off x="1618489" y="1916832"/>
            <a:ext cx="505239" cy="35615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HGPｺﾞｼｯｸM" pitchFamily="50" charset="-128"/>
                <a:ea typeface="HGPｺﾞｼｯｸM" pitchFamily="50" charset="-128"/>
              </a:rPr>
              <a:t>（万人）</a:t>
            </a:r>
          </a:p>
        </p:txBody>
      </p:sp>
      <p:sp>
        <p:nvSpPr>
          <p:cNvPr id="22" name="テキスト ボックス 6"/>
          <p:cNvSpPr txBox="1"/>
          <p:nvPr/>
        </p:nvSpPr>
        <p:spPr>
          <a:xfrm>
            <a:off x="6876256" y="6309320"/>
            <a:ext cx="505238" cy="3561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a:latin typeface="HGPｺﾞｼｯｸM" pitchFamily="50" charset="-128"/>
                <a:ea typeface="HGPｺﾞｼｯｸM" pitchFamily="50" charset="-128"/>
              </a:rPr>
              <a:t>（年）</a:t>
            </a:r>
          </a:p>
        </p:txBody>
      </p:sp>
      <p:sp>
        <p:nvSpPr>
          <p:cNvPr id="25" name="テキスト ボックス 24"/>
          <p:cNvSpPr txBox="1"/>
          <p:nvPr/>
        </p:nvSpPr>
        <p:spPr>
          <a:xfrm>
            <a:off x="7668344" y="3068960"/>
            <a:ext cx="1296144" cy="253916"/>
          </a:xfrm>
          <a:prstGeom prst="rect">
            <a:avLst/>
          </a:prstGeom>
          <a:noFill/>
        </p:spPr>
        <p:txBody>
          <a:bodyPr wrap="square" rtlCol="0">
            <a:spAutoFit/>
          </a:bodyPr>
          <a:lstStyle/>
          <a:p>
            <a:r>
              <a:rPr kumimoji="1" lang="ja-JP" altLang="en-US" sz="1050" dirty="0" smtClean="0">
                <a:latin typeface="HGPｺﾞｼｯｸM" pitchFamily="50" charset="-128"/>
                <a:ea typeface="HGPｺﾞｼｯｸM" pitchFamily="50" charset="-128"/>
              </a:rPr>
              <a:t>（</a:t>
            </a:r>
            <a:r>
              <a:rPr kumimoji="1" lang="en-US" altLang="ja-JP" sz="1050" dirty="0" smtClean="0">
                <a:latin typeface="HGPｺﾞｼｯｸM" pitchFamily="50" charset="-128"/>
                <a:ea typeface="HGPｺﾞｼｯｸM" pitchFamily="50" charset="-128"/>
              </a:rPr>
              <a:t>65</a:t>
            </a:r>
            <a:r>
              <a:rPr kumimoji="1" lang="ja-JP" altLang="en-US" sz="1050" dirty="0" smtClean="0">
                <a:latin typeface="HGPｺﾞｼｯｸM" pitchFamily="50" charset="-128"/>
                <a:ea typeface="HGPｺﾞｼｯｸM" pitchFamily="50" charset="-128"/>
              </a:rPr>
              <a:t>歳以上の割合）</a:t>
            </a:r>
            <a:endParaRPr kumimoji="1" lang="ja-JP" altLang="en-US" sz="1050" dirty="0">
              <a:latin typeface="HGPｺﾞｼｯｸM" pitchFamily="50" charset="-128"/>
              <a:ea typeface="HGPｺﾞｼｯｸM" pitchFamily="50" charset="-128"/>
            </a:endParaRPr>
          </a:p>
        </p:txBody>
      </p:sp>
      <p:pic>
        <p:nvPicPr>
          <p:cNvPr id="28" name="Picture 5" descr="C:\Users\iwasaki\Desktop\ss\0067_1.png"/>
          <p:cNvPicPr>
            <a:picLocks noChangeAspect="1" noChangeArrowheads="1"/>
          </p:cNvPicPr>
          <p:nvPr/>
        </p:nvPicPr>
        <p:blipFill>
          <a:blip r:embed="rId6" cstate="print"/>
          <a:srcRect/>
          <a:stretch>
            <a:fillRect/>
          </a:stretch>
        </p:blipFill>
        <p:spPr bwMode="auto">
          <a:xfrm rot="1564472">
            <a:off x="5610780" y="2083366"/>
            <a:ext cx="1315843" cy="241014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ln w="50800">
          <a:no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14908</TotalTime>
  <Words>1611</Words>
  <Application>Microsoft Office PowerPoint</Application>
  <PresentationFormat>画面に合わせる (4:3)</PresentationFormat>
  <Paragraphs>525</Paragraphs>
  <Slides>24</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Arial</vt:lpstr>
      <vt:lpstr>ＭＳ Ｐゴシック</vt:lpstr>
      <vt:lpstr>HGPｺﾞｼｯｸM</vt:lpstr>
      <vt:lpstr>HGPｺﾞｼｯｸE</vt:lpstr>
      <vt:lpstr>Calibri</vt:lpstr>
      <vt:lpstr>HGP創英角ｺﾞｼｯｸUB</vt:lpstr>
      <vt:lpstr>HGSｺﾞｼｯｸM</vt:lpstr>
      <vt:lpstr>Times New Roman</vt:lpstr>
      <vt:lpstr>Office テーマ</vt:lpstr>
      <vt:lpstr>スライド 1</vt:lpstr>
      <vt:lpstr>情報通信社会の最前線   ロボットのいまとこれから    </vt:lpstr>
      <vt:lpstr>最新ロボット事例</vt:lpstr>
      <vt:lpstr>最新ロボット事例１</vt:lpstr>
      <vt:lpstr>スライド 5</vt:lpstr>
      <vt:lpstr>スライド 6</vt:lpstr>
      <vt:lpstr>スライド 7</vt:lpstr>
      <vt:lpstr>なぜ，いまロボットなの!?</vt:lpstr>
      <vt:lpstr>少子・超高齢社会</vt:lpstr>
      <vt:lpstr>少子・超高齢社会 ロボットに対する期待</vt:lpstr>
      <vt:lpstr>スライド 11</vt:lpstr>
      <vt:lpstr>スライド 12</vt:lpstr>
      <vt:lpstr>ロボット大国ニッポン 日本のロボット市場予測</vt:lpstr>
      <vt:lpstr>ロボット大国ニッポン ロボットの歴史</vt:lpstr>
      <vt:lpstr>情報通信技術の発達</vt:lpstr>
      <vt:lpstr>ロボットとは？</vt:lpstr>
      <vt:lpstr>スライド 17</vt:lpstr>
      <vt:lpstr>スライド 18</vt:lpstr>
      <vt:lpstr>スライド 19</vt:lpstr>
      <vt:lpstr>スライド 20</vt:lpstr>
      <vt:lpstr>スライド 21</vt:lpstr>
      <vt:lpstr>人工知能をめぐる動き</vt:lpstr>
      <vt:lpstr>スライド 23</vt:lpstr>
      <vt:lpstr>ロボット三原則とは？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ビッグデータとは？</dc:title>
  <dc:creator>iwasaki</dc:creator>
  <cp:lastModifiedBy>iwasaki</cp:lastModifiedBy>
  <cp:revision>988</cp:revision>
  <dcterms:created xsi:type="dcterms:W3CDTF">2013-09-05T01:58:58Z</dcterms:created>
  <dcterms:modified xsi:type="dcterms:W3CDTF">2016-01-07T09:21:24Z</dcterms:modified>
</cp:coreProperties>
</file>