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3" r:id="rId2"/>
    <p:sldId id="293" r:id="rId3"/>
    <p:sldId id="294" r:id="rId4"/>
    <p:sldId id="295" r:id="rId5"/>
    <p:sldId id="296" r:id="rId6"/>
    <p:sldId id="29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77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ADB"/>
    <a:srgbClr val="FCD6B5"/>
    <a:srgbClr val="FC6500"/>
    <a:srgbClr val="0070C0"/>
    <a:srgbClr val="C6D9F1"/>
    <a:srgbClr val="358DCE"/>
    <a:srgbClr val="80B7D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41" autoAdjust="0"/>
    <p:restoredTop sz="81783" autoAdjust="0"/>
  </p:normalViewPr>
  <p:slideViewPr>
    <p:cSldViewPr snapToGrid="0">
      <p:cViewPr varScale="1">
        <p:scale>
          <a:sx n="55" d="100"/>
          <a:sy n="55" d="100"/>
        </p:scale>
        <p:origin x="1434" y="60"/>
      </p:cViewPr>
      <p:guideLst>
        <p:guide pos="2880"/>
        <p:guide orient="horz" pos="77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8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C82D07A-C77F-4340-93D7-44F26317B9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7BDCA41-EAA5-4D71-A1DD-E6626A5AE6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548BB-E98C-4447-8EE4-FA5216D0DFEC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D6D726-00B7-46CE-A690-BB157B8293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409F3F-B7B7-4DEA-B138-B6A61075C1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14585-1D5D-4B48-A050-BD15409FB7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677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6F416-FA04-4CF0-8AA5-D14309DBA339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715B4-E616-4605-9386-C2F84B523D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20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62CE9-710D-4282-9083-C5384637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0"/>
            <a:ext cx="7344000" cy="1044000"/>
          </a:xfrm>
        </p:spPr>
        <p:txBody>
          <a:bodyPr/>
          <a:lstStyle>
            <a:lvl1pPr marL="406800" indent="-406800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B27700-0C3B-4829-B119-91458B50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lIns="0" rIns="0"/>
          <a:lstStyle/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35A6E5B6-6132-499A-942B-97237F197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indent="0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テキスト プレースホルダー 7">
            <a:extLst>
              <a:ext uri="{FF2B5EF4-FFF2-40B4-BE49-F238E27FC236}">
                <a16:creationId xmlns:a16="http://schemas.microsoft.com/office/drawing/2014/main" id="{C4B17716-4C32-40B8-B764-748BC746A5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96051" y="1108075"/>
            <a:ext cx="2252662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r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第〓章第〓節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id="{EDCBAA65-C8FE-425D-B151-A76743B114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39288" y="324000"/>
            <a:ext cx="1009424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en-US" altLang="ja-JP" dirty="0"/>
              <a:t>p.000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15BE422-7E5D-4E12-A437-1C94C43CF7B9}"/>
              </a:ext>
            </a:extLst>
          </p:cNvPr>
          <p:cNvCxnSpPr/>
          <p:nvPr userDrawn="1"/>
        </p:nvCxnSpPr>
        <p:spPr>
          <a:xfrm>
            <a:off x="-1" y="1663908"/>
            <a:ext cx="6840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65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62CE9-710D-4282-9083-C5384637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0"/>
            <a:ext cx="6270411" cy="1044000"/>
          </a:xfrm>
        </p:spPr>
        <p:txBody>
          <a:bodyPr/>
          <a:lstStyle>
            <a:lvl1pPr marL="406800" indent="-406800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B27700-0C3B-4829-B119-91458B50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lIns="0" rIns="0"/>
          <a:lstStyle/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35A6E5B6-6132-499A-942B-97237F197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indent="0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テキスト プレースホルダー 7">
            <a:extLst>
              <a:ext uri="{FF2B5EF4-FFF2-40B4-BE49-F238E27FC236}">
                <a16:creationId xmlns:a16="http://schemas.microsoft.com/office/drawing/2014/main" id="{C4B17716-4C32-40B8-B764-748BC746A5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96051" y="1108075"/>
            <a:ext cx="2252662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r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第〓章第〓節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id="{EDCBAA65-C8FE-425D-B151-A76743B114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39288" y="324000"/>
            <a:ext cx="1009424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en-US" altLang="ja-JP" dirty="0"/>
              <a:t>p.000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15BE422-7E5D-4E12-A437-1C94C43CF7B9}"/>
              </a:ext>
            </a:extLst>
          </p:cNvPr>
          <p:cNvCxnSpPr/>
          <p:nvPr userDrawn="1"/>
        </p:nvCxnSpPr>
        <p:spPr>
          <a:xfrm>
            <a:off x="-1" y="1663908"/>
            <a:ext cx="6840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D93B9D6-8FC8-4C5D-824F-380FBE3D31FA}"/>
              </a:ext>
            </a:extLst>
          </p:cNvPr>
          <p:cNvSpPr/>
          <p:nvPr userDrawn="1"/>
        </p:nvSpPr>
        <p:spPr>
          <a:xfrm>
            <a:off x="0" y="198000"/>
            <a:ext cx="1332089" cy="64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プレースホルダ 1">
            <a:extLst>
              <a:ext uri="{FF2B5EF4-FFF2-40B4-BE49-F238E27FC236}">
                <a16:creationId xmlns:a16="http://schemas.microsoft.com/office/drawing/2014/main" id="{80A3B48A-17F9-4F78-9E59-8AA4544BCB2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95288" y="198001"/>
            <a:ext cx="936802" cy="6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72000" rIns="0" bIns="3600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j-cs"/>
              </a:rPr>
              <a:t>TRY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6022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62CE9-710D-4282-9083-C5384637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000" y="0"/>
            <a:ext cx="6270411" cy="1044000"/>
          </a:xfrm>
        </p:spPr>
        <p:txBody>
          <a:bodyPr/>
          <a:lstStyle>
            <a:lvl1pPr marL="406800" indent="-406800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B27700-0C3B-4829-B119-91458B50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lIns="0" rIns="0"/>
          <a:lstStyle/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35A6E5B6-6132-499A-942B-97237F197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indent="0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テキスト プレースホルダー 7">
            <a:extLst>
              <a:ext uri="{FF2B5EF4-FFF2-40B4-BE49-F238E27FC236}">
                <a16:creationId xmlns:a16="http://schemas.microsoft.com/office/drawing/2014/main" id="{C4B17716-4C32-40B8-B764-748BC746A5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96051" y="1108075"/>
            <a:ext cx="2252662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r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第〓章第〓節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id="{EDCBAA65-C8FE-425D-B151-A76743B114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39288" y="324000"/>
            <a:ext cx="1009424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en-US" altLang="ja-JP" dirty="0"/>
              <a:t>p.000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15BE422-7E5D-4E12-A437-1C94C43CF7B9}"/>
              </a:ext>
            </a:extLst>
          </p:cNvPr>
          <p:cNvCxnSpPr/>
          <p:nvPr userDrawn="1"/>
        </p:nvCxnSpPr>
        <p:spPr>
          <a:xfrm>
            <a:off x="-1" y="1663908"/>
            <a:ext cx="6840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D93B9D6-8FC8-4C5D-824F-380FBE3D31FA}"/>
              </a:ext>
            </a:extLst>
          </p:cNvPr>
          <p:cNvSpPr/>
          <p:nvPr userDrawn="1"/>
        </p:nvSpPr>
        <p:spPr>
          <a:xfrm>
            <a:off x="-1" y="198000"/>
            <a:ext cx="1764000" cy="64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プレースホルダ 1">
            <a:extLst>
              <a:ext uri="{FF2B5EF4-FFF2-40B4-BE49-F238E27FC236}">
                <a16:creationId xmlns:a16="http://schemas.microsoft.com/office/drawing/2014/main" id="{80A3B48A-17F9-4F78-9E59-8AA4544BCB2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95288" y="198001"/>
            <a:ext cx="1080000" cy="6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72000" rIns="0" bIns="3600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j-cs"/>
              </a:rPr>
              <a:t>GUIDE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8AAB90D-1B7D-492C-809A-763F0255A904}"/>
              </a:ext>
            </a:extLst>
          </p:cNvPr>
          <p:cNvSpPr/>
          <p:nvPr userDrawn="1"/>
        </p:nvSpPr>
        <p:spPr>
          <a:xfrm>
            <a:off x="-1" y="2250771"/>
            <a:ext cx="1764401" cy="64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961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8F857B4-0355-F442-AE51-8EB16ABF369B}"/>
              </a:ext>
            </a:extLst>
          </p:cNvPr>
          <p:cNvSpPr/>
          <p:nvPr userDrawn="1"/>
        </p:nvSpPr>
        <p:spPr>
          <a:xfrm>
            <a:off x="8604000" y="6501600"/>
            <a:ext cx="540000" cy="360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9B56E12-D98B-7941-9968-DEE466D8D4BC}"/>
              </a:ext>
            </a:extLst>
          </p:cNvPr>
          <p:cNvSpPr/>
          <p:nvPr userDrawn="1"/>
        </p:nvSpPr>
        <p:spPr>
          <a:xfrm>
            <a:off x="0" y="0"/>
            <a:ext cx="9144002" cy="104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C63F579-8D1B-8A4D-A3FF-AB4CBBA17297}"/>
              </a:ext>
            </a:extLst>
          </p:cNvPr>
          <p:cNvSpPr/>
          <p:nvPr userDrawn="1"/>
        </p:nvSpPr>
        <p:spPr>
          <a:xfrm>
            <a:off x="0" y="0"/>
            <a:ext cx="7757058" cy="1044000"/>
          </a:xfrm>
          <a:custGeom>
            <a:avLst/>
            <a:gdLst>
              <a:gd name="connsiteX0" fmla="*/ 0 w 7827964"/>
              <a:gd name="connsiteY0" fmla="*/ 0 h 1044000"/>
              <a:gd name="connsiteX1" fmla="*/ 7827964 w 7827964"/>
              <a:gd name="connsiteY1" fmla="*/ 0 h 1044000"/>
              <a:gd name="connsiteX2" fmla="*/ 7827964 w 7827964"/>
              <a:gd name="connsiteY2" fmla="*/ 1044000 h 1044000"/>
              <a:gd name="connsiteX3" fmla="*/ 0 w 7827964"/>
              <a:gd name="connsiteY3" fmla="*/ 1044000 h 1044000"/>
              <a:gd name="connsiteX4" fmla="*/ 0 w 7827964"/>
              <a:gd name="connsiteY4" fmla="*/ 0 h 1044000"/>
              <a:gd name="connsiteX0" fmla="*/ 0 w 7827964"/>
              <a:gd name="connsiteY0" fmla="*/ 0 h 1044000"/>
              <a:gd name="connsiteX1" fmla="*/ 7273328 w 7827964"/>
              <a:gd name="connsiteY1" fmla="*/ 0 h 1044000"/>
              <a:gd name="connsiteX2" fmla="*/ 7827964 w 7827964"/>
              <a:gd name="connsiteY2" fmla="*/ 1044000 h 1044000"/>
              <a:gd name="connsiteX3" fmla="*/ 0 w 7827964"/>
              <a:gd name="connsiteY3" fmla="*/ 1044000 h 1044000"/>
              <a:gd name="connsiteX4" fmla="*/ 0 w 7827964"/>
              <a:gd name="connsiteY4" fmla="*/ 0 h 10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7964" h="1044000">
                <a:moveTo>
                  <a:pt x="0" y="0"/>
                </a:moveTo>
                <a:lnTo>
                  <a:pt x="7273328" y="0"/>
                </a:lnTo>
                <a:lnTo>
                  <a:pt x="7827964" y="1044000"/>
                </a:lnTo>
                <a:lnTo>
                  <a:pt x="0" y="1044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タイトル プレースホルダー 4">
            <a:extLst>
              <a:ext uri="{FF2B5EF4-FFF2-40B4-BE49-F238E27FC236}">
                <a16:creationId xmlns:a16="http://schemas.microsoft.com/office/drawing/2014/main" id="{A83AA181-66EF-4AC2-8CB4-ED5537096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0"/>
            <a:ext cx="7361770" cy="104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502784C-2238-4A8D-9733-5679B3C6C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000" y="6492875"/>
            <a:ext cx="540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7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9455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marL="406800" indent="-406800"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2607B"/>
        </a:buClr>
        <a:buFont typeface="Wingdings" panose="05000000000000000000" pitchFamily="2" charset="2"/>
        <a:buChar char="l"/>
        <a:defRPr kumimoji="1" sz="2800" kern="1200">
          <a:solidFill>
            <a:schemeClr val="tx1"/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Clr>
          <a:srgbClr val="E2607B"/>
        </a:buClr>
        <a:buFont typeface="Wingdings" panose="05000000000000000000" pitchFamily="2" charset="2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None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l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49" userDrawn="1">
          <p15:clr>
            <a:srgbClr val="F26B43"/>
          </p15:clr>
        </p15:guide>
        <p15:guide id="4" pos="5511" userDrawn="1">
          <p15:clr>
            <a:srgbClr val="F26B43"/>
          </p15:clr>
        </p15:guide>
        <p15:guide id="5" orient="horz" pos="4065" userDrawn="1">
          <p15:clr>
            <a:srgbClr val="F26B43"/>
          </p15:clr>
        </p15:guide>
        <p15:guide id="6" orient="horz" pos="1185" userDrawn="1">
          <p15:clr>
            <a:srgbClr val="F26B43"/>
          </p15:clr>
        </p15:guide>
        <p15:guide id="7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7">
            <a:extLst>
              <a:ext uri="{FF2B5EF4-FFF2-40B4-BE49-F238E27FC236}">
                <a16:creationId xmlns:a16="http://schemas.microsoft.com/office/drawing/2014/main" id="{B919AB64-5556-497E-BE29-BCEFBB17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06400" indent="-406800"/>
            <a:r>
              <a:rPr lang="ja-JP" altLang="en-US" dirty="0"/>
              <a:t>１</a:t>
            </a:r>
            <a:r>
              <a:rPr lang="en-US" altLang="ja-JP" dirty="0"/>
              <a:t>.</a:t>
            </a:r>
            <a:r>
              <a:rPr lang="ja-JP" altLang="en-US" dirty="0"/>
              <a:t>デザインの基本を見てみよう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CCDAA84-DC4B-4BBB-9239-20E3753306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04000" y="6492875"/>
            <a:ext cx="540000" cy="365125"/>
          </a:xfrm>
        </p:spPr>
        <p:txBody>
          <a:bodyPr/>
          <a:lstStyle/>
          <a:p>
            <a:fld id="{6377744E-7BAD-45ED-8AC8-4CEF49569F4D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7CD88E63-57DB-46F7-8FE0-AD4A015605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</p:spPr>
        <p:txBody>
          <a:bodyPr/>
          <a:lstStyle/>
          <a:p>
            <a:r>
              <a:rPr lang="ja-JP" altLang="en-US" dirty="0"/>
              <a:t>□何のために伝えるか、どのように伝えるか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6A207843-EF86-4441-9156-68F95CC64B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424732"/>
          </a:xfrm>
        </p:spPr>
        <p:txBody>
          <a:bodyPr/>
          <a:lstStyle/>
          <a:p>
            <a:r>
              <a:rPr lang="zh-TW" altLang="en-US" dirty="0"/>
              <a:t>第</a:t>
            </a:r>
            <a:r>
              <a:rPr lang="ja-JP" altLang="en-US" dirty="0"/>
              <a:t>２</a:t>
            </a:r>
            <a:r>
              <a:rPr lang="zh-TW" altLang="en-US" dirty="0"/>
              <a:t>章第</a:t>
            </a:r>
            <a:r>
              <a:rPr lang="ja-JP" altLang="en-US" dirty="0"/>
              <a:t>２</a:t>
            </a:r>
            <a:r>
              <a:rPr lang="zh-TW" altLang="en-US" dirty="0"/>
              <a:t>節</a:t>
            </a:r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982E254E-4039-4F11-AACC-2526AA6FB7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lang="en-US" altLang="ja-JP" dirty="0"/>
              <a:t>p.32</a:t>
            </a:r>
          </a:p>
        </p:txBody>
      </p:sp>
      <p:sp>
        <p:nvSpPr>
          <p:cNvPr id="11" name="Google Shape;28;p1">
            <a:extLst>
              <a:ext uri="{FF2B5EF4-FFF2-40B4-BE49-F238E27FC236}">
                <a16:creationId xmlns:a16="http://schemas.microsoft.com/office/drawing/2014/main" id="{DF934DD1-9BC5-48EA-9D34-63A565AF7104}"/>
              </a:ext>
            </a:extLst>
          </p:cNvPr>
          <p:cNvSpPr txBox="1"/>
          <p:nvPr/>
        </p:nvSpPr>
        <p:spPr>
          <a:xfrm>
            <a:off x="396000" y="1872000"/>
            <a:ext cx="8353426" cy="433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8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下のポスターの課題と改善案を話し合おう</a:t>
            </a:r>
            <a:endParaRPr sz="14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5E231674-F87D-4A51-82D8-87C43A500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8" y="2483086"/>
            <a:ext cx="3109852" cy="4136985"/>
          </a:xfrm>
          <a:prstGeom prst="rect">
            <a:avLst/>
          </a:prstGeom>
        </p:spPr>
      </p:pic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BA1FAC5B-ECC5-4E2E-A0D1-776CB98AF7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269405"/>
              </p:ext>
            </p:extLst>
          </p:nvPr>
        </p:nvGraphicFramePr>
        <p:xfrm>
          <a:off x="3821551" y="2483087"/>
          <a:ext cx="4927161" cy="3474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06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1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678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課題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改善案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477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en-US" altLang="ja-JP" sz="24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24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24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24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24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2400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sz="2400" dirty="0">
                        <a:latin typeface="+mn-ea"/>
                        <a:ea typeface="+mn-ea"/>
                      </a:endParaRPr>
                    </a:p>
                    <a:p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sz="2400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111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7">
            <a:extLst>
              <a:ext uri="{FF2B5EF4-FFF2-40B4-BE49-F238E27FC236}">
                <a16:creationId xmlns:a16="http://schemas.microsoft.com/office/drawing/2014/main" id="{B919AB64-5556-497E-BE29-BCEFBB17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06400" indent="-406800"/>
            <a:r>
              <a:rPr lang="ja-JP" altLang="en-US" dirty="0"/>
              <a:t>１</a:t>
            </a:r>
            <a:r>
              <a:rPr lang="en-US" altLang="ja-JP" dirty="0"/>
              <a:t>.</a:t>
            </a:r>
            <a:r>
              <a:rPr lang="ja-JP" altLang="en-US" dirty="0"/>
              <a:t>デザインの基本を見てみよう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CCDAA84-DC4B-4BBB-9239-20E3753306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04000" y="6492875"/>
            <a:ext cx="540000" cy="365125"/>
          </a:xfrm>
        </p:spPr>
        <p:txBody>
          <a:bodyPr/>
          <a:lstStyle/>
          <a:p>
            <a:fld id="{6377744E-7BAD-45ED-8AC8-4CEF49569F4D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7CD88E63-57DB-46F7-8FE0-AD4A015605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</p:spPr>
        <p:txBody>
          <a:bodyPr/>
          <a:lstStyle/>
          <a:p>
            <a:r>
              <a:rPr lang="ja-JP" altLang="en-US" dirty="0"/>
              <a:t>□伝えたいことを整理しよう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6A207843-EF86-4441-9156-68F95CC64B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424732"/>
          </a:xfrm>
        </p:spPr>
        <p:txBody>
          <a:bodyPr/>
          <a:lstStyle/>
          <a:p>
            <a:r>
              <a:rPr lang="zh-TW" altLang="en-US" dirty="0"/>
              <a:t>第</a:t>
            </a:r>
            <a:r>
              <a:rPr lang="ja-JP" altLang="en-US" dirty="0"/>
              <a:t>２</a:t>
            </a:r>
            <a:r>
              <a:rPr lang="zh-TW" altLang="en-US" dirty="0"/>
              <a:t>章第</a:t>
            </a:r>
            <a:r>
              <a:rPr lang="ja-JP" altLang="en-US" dirty="0"/>
              <a:t>２</a:t>
            </a:r>
            <a:r>
              <a:rPr lang="zh-TW" altLang="en-US" dirty="0"/>
              <a:t>節</a:t>
            </a:r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982E254E-4039-4F11-AACC-2526AA6FB7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lang="en-US" altLang="ja-JP" dirty="0"/>
              <a:t>p.32</a:t>
            </a:r>
          </a:p>
        </p:txBody>
      </p:sp>
      <p:sp>
        <p:nvSpPr>
          <p:cNvPr id="11" name="Google Shape;28;p1">
            <a:extLst>
              <a:ext uri="{FF2B5EF4-FFF2-40B4-BE49-F238E27FC236}">
                <a16:creationId xmlns:a16="http://schemas.microsoft.com/office/drawing/2014/main" id="{DF934DD1-9BC5-48EA-9D34-63A565AF7104}"/>
              </a:ext>
            </a:extLst>
          </p:cNvPr>
          <p:cNvSpPr txBox="1"/>
          <p:nvPr/>
        </p:nvSpPr>
        <p:spPr>
          <a:xfrm>
            <a:off x="396000" y="1872000"/>
            <a:ext cx="8353426" cy="82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8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情報を伝えるときは、</a:t>
            </a:r>
            <a:endParaRPr lang="en-US" altLang="ja-JP" sz="28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  <a:p>
            <a:pPr marL="176213" lvl="1" algn="just">
              <a:lnSpc>
                <a:spcPct val="90000"/>
              </a:lnSpc>
              <a:buClr>
                <a:schemeClr val="accent2"/>
              </a:buClr>
              <a:buSzPts val="2800"/>
            </a:pPr>
            <a:r>
              <a:rPr lang="ja-JP" altLang="en-US" sz="28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目的と伝えたいことを明確にしよう</a:t>
            </a:r>
            <a:endParaRPr lang="ja-JP" altLang="en-US" sz="14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7C4B84AD-FF2A-4BBB-AE42-3C6137824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751" y="2840459"/>
            <a:ext cx="5430588" cy="382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911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7">
            <a:extLst>
              <a:ext uri="{FF2B5EF4-FFF2-40B4-BE49-F238E27FC236}">
                <a16:creationId xmlns:a16="http://schemas.microsoft.com/office/drawing/2014/main" id="{B919AB64-5556-497E-BE29-BCEFBB17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06400" indent="-406800"/>
            <a:r>
              <a:rPr lang="ja-JP" altLang="en-US" dirty="0"/>
              <a:t>１</a:t>
            </a:r>
            <a:r>
              <a:rPr lang="en-US" altLang="ja-JP" dirty="0"/>
              <a:t>.</a:t>
            </a:r>
            <a:r>
              <a:rPr lang="ja-JP" altLang="en-US" dirty="0"/>
              <a:t>デザインの基本を見てみよう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CCDAA84-DC4B-4BBB-9239-20E3753306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04000" y="6492875"/>
            <a:ext cx="540000" cy="365125"/>
          </a:xfrm>
        </p:spPr>
        <p:txBody>
          <a:bodyPr/>
          <a:lstStyle/>
          <a:p>
            <a:fld id="{6377744E-7BAD-45ED-8AC8-4CEF49569F4D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7CD88E63-57DB-46F7-8FE0-AD4A015605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</p:spPr>
        <p:txBody>
          <a:bodyPr/>
          <a:lstStyle/>
          <a:p>
            <a:r>
              <a:rPr lang="ja-JP" altLang="en-US" dirty="0"/>
              <a:t>□伝えたいことを整理しよう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6A207843-EF86-4441-9156-68F95CC64B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424732"/>
          </a:xfrm>
        </p:spPr>
        <p:txBody>
          <a:bodyPr/>
          <a:lstStyle/>
          <a:p>
            <a:r>
              <a:rPr lang="zh-TW" altLang="en-US" dirty="0"/>
              <a:t>第</a:t>
            </a:r>
            <a:r>
              <a:rPr lang="ja-JP" altLang="en-US" dirty="0"/>
              <a:t>２</a:t>
            </a:r>
            <a:r>
              <a:rPr lang="zh-TW" altLang="en-US" dirty="0"/>
              <a:t>章第</a:t>
            </a:r>
            <a:r>
              <a:rPr lang="ja-JP" altLang="en-US" dirty="0"/>
              <a:t>２</a:t>
            </a:r>
            <a:r>
              <a:rPr lang="zh-TW" altLang="en-US" dirty="0"/>
              <a:t>節</a:t>
            </a:r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982E254E-4039-4F11-AACC-2526AA6FB7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lang="en-US" altLang="ja-JP" dirty="0"/>
              <a:t>p.32</a:t>
            </a:r>
          </a:p>
        </p:txBody>
      </p:sp>
      <p:sp>
        <p:nvSpPr>
          <p:cNvPr id="11" name="Google Shape;28;p1">
            <a:extLst>
              <a:ext uri="{FF2B5EF4-FFF2-40B4-BE49-F238E27FC236}">
                <a16:creationId xmlns:a16="http://schemas.microsoft.com/office/drawing/2014/main" id="{DF934DD1-9BC5-48EA-9D34-63A565AF7104}"/>
              </a:ext>
            </a:extLst>
          </p:cNvPr>
          <p:cNvSpPr txBox="1"/>
          <p:nvPr/>
        </p:nvSpPr>
        <p:spPr>
          <a:xfrm>
            <a:off x="396000" y="1872000"/>
            <a:ext cx="8353426" cy="82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8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自分がテニス部員の募集ポスターをつくるとして、伝えたいことを整理してみよう</a:t>
            </a:r>
            <a:endParaRPr lang="en-US" altLang="ja-JP" sz="28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6196F13-AFB1-4B99-A9F7-DC466CF7C5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089907"/>
              </p:ext>
            </p:extLst>
          </p:nvPr>
        </p:nvGraphicFramePr>
        <p:xfrm>
          <a:off x="395998" y="2910114"/>
          <a:ext cx="8352713" cy="3291840"/>
        </p:xfrm>
        <a:graphic>
          <a:graphicData uri="http://schemas.openxmlformats.org/drawingml/2006/table">
            <a:tbl>
              <a:tblPr firstCol="1" bandRow="1">
                <a:tableStyleId>{2D5ABB26-0587-4C30-8999-92F81FD0307C}</a:tableStyleId>
              </a:tblPr>
              <a:tblGrid>
                <a:gridCol w="2434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目的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誰に対して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伝える内容</a:t>
                      </a:r>
                      <a:endParaRPr kumimoji="1" lang="en-US" altLang="ja-JP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r>
                        <a:rPr kumimoji="1" lang="en-US" altLang="ja-JP" sz="2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※p.32</a:t>
                      </a:r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を参考に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en-US" altLang="ja-JP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dirty="0">
                        <a:latin typeface="+mn-ea"/>
                        <a:ea typeface="+mn-ea"/>
                      </a:endParaRPr>
                    </a:p>
                    <a:p>
                      <a:endParaRPr kumimoji="1" lang="en-US" altLang="ja-JP" dirty="0">
                        <a:latin typeface="+mn-ea"/>
                        <a:ea typeface="+mn-ea"/>
                      </a:endParaRPr>
                    </a:p>
                    <a:p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なぜ伝えたいか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kumimoji="1" lang="en-US" altLang="ja-JP" dirty="0">
                        <a:latin typeface="+mn-ea"/>
                        <a:ea typeface="+mn-ea"/>
                      </a:endParaRPr>
                    </a:p>
                    <a:p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5022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0FF843A-A2D1-467F-B373-6CCDCDB149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958" t="20370" r="37709" b="10842"/>
          <a:stretch/>
        </p:blipFill>
        <p:spPr>
          <a:xfrm>
            <a:off x="3121169" y="2457449"/>
            <a:ext cx="2901662" cy="4235250"/>
          </a:xfrm>
          <a:prstGeom prst="rect">
            <a:avLst/>
          </a:prstGeom>
        </p:spPr>
      </p:pic>
      <p:sp>
        <p:nvSpPr>
          <p:cNvPr id="18" name="タイトル 17">
            <a:extLst>
              <a:ext uri="{FF2B5EF4-FFF2-40B4-BE49-F238E27FC236}">
                <a16:creationId xmlns:a16="http://schemas.microsoft.com/office/drawing/2014/main" id="{B919AB64-5556-497E-BE29-BCEFBB17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06400" indent="-406800"/>
            <a:r>
              <a:rPr lang="ja-JP" altLang="en-US" dirty="0"/>
              <a:t>１</a:t>
            </a:r>
            <a:r>
              <a:rPr lang="en-US" altLang="ja-JP" dirty="0"/>
              <a:t>.</a:t>
            </a:r>
            <a:r>
              <a:rPr lang="ja-JP" altLang="en-US" dirty="0"/>
              <a:t>デザインの基本を見てみよう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CCDAA84-DC4B-4BBB-9239-20E3753306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04000" y="6492875"/>
            <a:ext cx="540000" cy="365125"/>
          </a:xfrm>
        </p:spPr>
        <p:txBody>
          <a:bodyPr/>
          <a:lstStyle/>
          <a:p>
            <a:fld id="{6377744E-7BAD-45ED-8AC8-4CEF49569F4D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7CD88E63-57DB-46F7-8FE0-AD4A015605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</p:spPr>
        <p:txBody>
          <a:bodyPr/>
          <a:lstStyle/>
          <a:p>
            <a:r>
              <a:rPr lang="ja-JP" altLang="en-US" dirty="0"/>
              <a:t>□情報は見やすく、読みやすく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6A207843-EF86-4441-9156-68F95CC64B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424732"/>
          </a:xfrm>
        </p:spPr>
        <p:txBody>
          <a:bodyPr/>
          <a:lstStyle/>
          <a:p>
            <a:r>
              <a:rPr lang="zh-TW" altLang="en-US" dirty="0"/>
              <a:t>第</a:t>
            </a:r>
            <a:r>
              <a:rPr lang="ja-JP" altLang="en-US" dirty="0"/>
              <a:t>２</a:t>
            </a:r>
            <a:r>
              <a:rPr lang="zh-TW" altLang="en-US" dirty="0"/>
              <a:t>章第</a:t>
            </a:r>
            <a:r>
              <a:rPr lang="ja-JP" altLang="en-US" dirty="0"/>
              <a:t>２</a:t>
            </a:r>
            <a:r>
              <a:rPr lang="zh-TW" altLang="en-US" dirty="0"/>
              <a:t>節</a:t>
            </a:r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982E254E-4039-4F11-AACC-2526AA6FB7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lang="en-US" altLang="ja-JP" dirty="0"/>
              <a:t>p.33</a:t>
            </a:r>
          </a:p>
        </p:txBody>
      </p:sp>
      <p:sp>
        <p:nvSpPr>
          <p:cNvPr id="11" name="Google Shape;28;p1">
            <a:extLst>
              <a:ext uri="{FF2B5EF4-FFF2-40B4-BE49-F238E27FC236}">
                <a16:creationId xmlns:a16="http://schemas.microsoft.com/office/drawing/2014/main" id="{DF934DD1-9BC5-48EA-9D34-63A565AF7104}"/>
              </a:ext>
            </a:extLst>
          </p:cNvPr>
          <p:cNvSpPr txBox="1"/>
          <p:nvPr/>
        </p:nvSpPr>
        <p:spPr>
          <a:xfrm>
            <a:off x="396000" y="1872000"/>
            <a:ext cx="8353426" cy="433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8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伝えたい内容を正しく理解してもらうための工夫</a:t>
            </a:r>
            <a:endParaRPr lang="en-US" altLang="ja-JP" sz="28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sp>
        <p:nvSpPr>
          <p:cNvPr id="22" name="Google Shape;28;p1">
            <a:extLst>
              <a:ext uri="{FF2B5EF4-FFF2-40B4-BE49-F238E27FC236}">
                <a16:creationId xmlns:a16="http://schemas.microsoft.com/office/drawing/2014/main" id="{86FA77B1-E650-4155-8F78-71075796917C}"/>
              </a:ext>
            </a:extLst>
          </p:cNvPr>
          <p:cNvSpPr txBox="1"/>
          <p:nvPr/>
        </p:nvSpPr>
        <p:spPr>
          <a:xfrm>
            <a:off x="396000" y="2646000"/>
            <a:ext cx="2592000" cy="1375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4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フォント：見出しや強調したい箇所にはゴシック体を使う</a:t>
            </a:r>
            <a:endParaRPr lang="en-US" altLang="ja-JP" sz="24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sp>
        <p:nvSpPr>
          <p:cNvPr id="23" name="Google Shape;28;p1">
            <a:extLst>
              <a:ext uri="{FF2B5EF4-FFF2-40B4-BE49-F238E27FC236}">
                <a16:creationId xmlns:a16="http://schemas.microsoft.com/office/drawing/2014/main" id="{1E61550B-F5D6-4727-B825-E3BBAE48BF28}"/>
              </a:ext>
            </a:extLst>
          </p:cNvPr>
          <p:cNvSpPr txBox="1"/>
          <p:nvPr/>
        </p:nvSpPr>
        <p:spPr>
          <a:xfrm>
            <a:off x="396000" y="4179600"/>
            <a:ext cx="2592000" cy="1043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4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レイアウト：基本は「そろえること」</a:t>
            </a:r>
            <a:endParaRPr lang="en-US" altLang="ja-JP" sz="24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sp>
        <p:nvSpPr>
          <p:cNvPr id="24" name="Google Shape;28;p1">
            <a:extLst>
              <a:ext uri="{FF2B5EF4-FFF2-40B4-BE49-F238E27FC236}">
                <a16:creationId xmlns:a16="http://schemas.microsoft.com/office/drawing/2014/main" id="{6A973A06-63A0-4619-81E9-C9E74516A610}"/>
              </a:ext>
            </a:extLst>
          </p:cNvPr>
          <p:cNvSpPr txBox="1"/>
          <p:nvPr/>
        </p:nvSpPr>
        <p:spPr>
          <a:xfrm>
            <a:off x="396000" y="5623200"/>
            <a:ext cx="2592000" cy="1043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4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色：見やすい色の組み合わせに気をつける</a:t>
            </a:r>
            <a:endParaRPr lang="en-US" altLang="ja-JP" sz="24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sp>
        <p:nvSpPr>
          <p:cNvPr id="25" name="Google Shape;28;p1">
            <a:extLst>
              <a:ext uri="{FF2B5EF4-FFF2-40B4-BE49-F238E27FC236}">
                <a16:creationId xmlns:a16="http://schemas.microsoft.com/office/drawing/2014/main" id="{56D826E8-884E-4FEA-B16C-19FE30F350C5}"/>
              </a:ext>
            </a:extLst>
          </p:cNvPr>
          <p:cNvSpPr txBox="1"/>
          <p:nvPr/>
        </p:nvSpPr>
        <p:spPr>
          <a:xfrm>
            <a:off x="6156000" y="2469600"/>
            <a:ext cx="2592000" cy="1375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4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ジャンプ率：大きいと躍動感、小さいと落ち着きのある雰囲気</a:t>
            </a:r>
            <a:endParaRPr lang="en-US" altLang="ja-JP" sz="24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sp>
        <p:nvSpPr>
          <p:cNvPr id="26" name="Google Shape;28;p1">
            <a:extLst>
              <a:ext uri="{FF2B5EF4-FFF2-40B4-BE49-F238E27FC236}">
                <a16:creationId xmlns:a16="http://schemas.microsoft.com/office/drawing/2014/main" id="{B0554046-8B72-4A58-90D9-8B3167F2D36A}"/>
              </a:ext>
            </a:extLst>
          </p:cNvPr>
          <p:cNvSpPr txBox="1"/>
          <p:nvPr/>
        </p:nvSpPr>
        <p:spPr>
          <a:xfrm>
            <a:off x="6156000" y="4712400"/>
            <a:ext cx="2592000" cy="1043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4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視線移動：視線の流れを意識する</a:t>
            </a:r>
            <a:endParaRPr lang="en-US" altLang="ja-JP" sz="24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56656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7">
            <a:extLst>
              <a:ext uri="{FF2B5EF4-FFF2-40B4-BE49-F238E27FC236}">
                <a16:creationId xmlns:a16="http://schemas.microsoft.com/office/drawing/2014/main" id="{B919AB64-5556-497E-BE29-BCEFBB17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06400" indent="-406800"/>
            <a:r>
              <a:rPr lang="ja-JP" altLang="en-US" dirty="0"/>
              <a:t>１</a:t>
            </a:r>
            <a:r>
              <a:rPr lang="en-US" altLang="ja-JP" dirty="0"/>
              <a:t>.</a:t>
            </a:r>
            <a:r>
              <a:rPr lang="ja-JP" altLang="en-US" dirty="0"/>
              <a:t>デザインの基本を見てみよう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CCDAA84-DC4B-4BBB-9239-20E3753306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04000" y="6492875"/>
            <a:ext cx="540000" cy="365125"/>
          </a:xfrm>
        </p:spPr>
        <p:txBody>
          <a:bodyPr/>
          <a:lstStyle/>
          <a:p>
            <a:fld id="{6377744E-7BAD-45ED-8AC8-4CEF49569F4D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7CD88E63-57DB-46F7-8FE0-AD4A015605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</p:spPr>
        <p:txBody>
          <a:bodyPr/>
          <a:lstStyle/>
          <a:p>
            <a:r>
              <a:rPr lang="ja-JP" altLang="en-US" dirty="0"/>
              <a:t>□情報は見やすく、読みやすく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6A207843-EF86-4441-9156-68F95CC64B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424732"/>
          </a:xfrm>
        </p:spPr>
        <p:txBody>
          <a:bodyPr/>
          <a:lstStyle/>
          <a:p>
            <a:r>
              <a:rPr lang="zh-TW" altLang="en-US" dirty="0"/>
              <a:t>第</a:t>
            </a:r>
            <a:r>
              <a:rPr lang="ja-JP" altLang="en-US" dirty="0"/>
              <a:t>２</a:t>
            </a:r>
            <a:r>
              <a:rPr lang="zh-TW" altLang="en-US" dirty="0"/>
              <a:t>章第</a:t>
            </a:r>
            <a:r>
              <a:rPr lang="ja-JP" altLang="en-US" dirty="0"/>
              <a:t>２</a:t>
            </a:r>
            <a:r>
              <a:rPr lang="zh-TW" altLang="en-US" dirty="0"/>
              <a:t>節</a:t>
            </a:r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982E254E-4039-4F11-AACC-2526AA6FB7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lang="en-US" altLang="ja-JP" dirty="0"/>
              <a:t>p.33</a:t>
            </a:r>
          </a:p>
        </p:txBody>
      </p:sp>
      <p:sp>
        <p:nvSpPr>
          <p:cNvPr id="11" name="Google Shape;28;p1">
            <a:extLst>
              <a:ext uri="{FF2B5EF4-FFF2-40B4-BE49-F238E27FC236}">
                <a16:creationId xmlns:a16="http://schemas.microsoft.com/office/drawing/2014/main" id="{DF934DD1-9BC5-48EA-9D34-63A565AF7104}"/>
              </a:ext>
            </a:extLst>
          </p:cNvPr>
          <p:cNvSpPr txBox="1"/>
          <p:nvPr/>
        </p:nvSpPr>
        <p:spPr>
          <a:xfrm>
            <a:off x="396000" y="1872000"/>
            <a:ext cx="8353426" cy="433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8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背景やフォントを変えると印象が変わる</a:t>
            </a:r>
            <a:endParaRPr lang="en-US" altLang="ja-JP" sz="28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97F8214-B1C2-44A2-824D-3E2F0D4E936C}"/>
              </a:ext>
            </a:extLst>
          </p:cNvPr>
          <p:cNvSpPr/>
          <p:nvPr/>
        </p:nvSpPr>
        <p:spPr>
          <a:xfrm>
            <a:off x="395287" y="5522400"/>
            <a:ext cx="7529513" cy="1071047"/>
          </a:xfrm>
          <a:prstGeom prst="rect">
            <a:avLst/>
          </a:prstGeom>
          <a:solidFill>
            <a:srgbClr val="FCD5B5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A461026C-1A3F-4C55-A62E-8BE85D66B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537" y="2438400"/>
            <a:ext cx="5447834" cy="2453233"/>
          </a:xfrm>
          <a:prstGeom prst="rect">
            <a:avLst/>
          </a:prstGeom>
        </p:spPr>
      </p:pic>
      <p:sp>
        <p:nvSpPr>
          <p:cNvPr id="29" name="Google Shape;28;p1">
            <a:extLst>
              <a:ext uri="{FF2B5EF4-FFF2-40B4-BE49-F238E27FC236}">
                <a16:creationId xmlns:a16="http://schemas.microsoft.com/office/drawing/2014/main" id="{68C65103-1B6F-4134-AD46-4FBE21D767CA}"/>
              </a:ext>
            </a:extLst>
          </p:cNvPr>
          <p:cNvSpPr txBox="1"/>
          <p:nvPr/>
        </p:nvSpPr>
        <p:spPr>
          <a:xfrm>
            <a:off x="396000" y="5144400"/>
            <a:ext cx="8353426" cy="37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4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３枚のポスターはどのように印象が変わるか話し合おう</a:t>
            </a:r>
            <a:endParaRPr lang="en-US" altLang="ja-JP" sz="24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99477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7">
            <a:extLst>
              <a:ext uri="{FF2B5EF4-FFF2-40B4-BE49-F238E27FC236}">
                <a16:creationId xmlns:a16="http://schemas.microsoft.com/office/drawing/2014/main" id="{B919AB64-5556-497E-BE29-BCEFBB17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06400" indent="-406800"/>
            <a:r>
              <a:rPr lang="ja-JP" altLang="en-US" dirty="0"/>
              <a:t>１</a:t>
            </a:r>
            <a:r>
              <a:rPr lang="en-US" altLang="ja-JP" dirty="0"/>
              <a:t>.</a:t>
            </a:r>
            <a:r>
              <a:rPr lang="ja-JP" altLang="en-US" dirty="0"/>
              <a:t>デザインの基本を見てみよう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CCDAA84-DC4B-4BBB-9239-20E3753306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04000" y="6492875"/>
            <a:ext cx="540000" cy="365125"/>
          </a:xfrm>
        </p:spPr>
        <p:txBody>
          <a:bodyPr/>
          <a:lstStyle/>
          <a:p>
            <a:fld id="{6377744E-7BAD-45ED-8AC8-4CEF49569F4D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7CD88E63-57DB-46F7-8FE0-AD4A015605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</p:spPr>
        <p:txBody>
          <a:bodyPr/>
          <a:lstStyle/>
          <a:p>
            <a:r>
              <a:rPr lang="ja-JP" altLang="en-US" dirty="0"/>
              <a:t>□やってみよう！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6A207843-EF86-4441-9156-68F95CC64B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08075"/>
            <a:ext cx="2252662" cy="424732"/>
          </a:xfrm>
        </p:spPr>
        <p:txBody>
          <a:bodyPr/>
          <a:lstStyle/>
          <a:p>
            <a:r>
              <a:rPr lang="zh-TW" altLang="en-US" dirty="0"/>
              <a:t>第</a:t>
            </a:r>
            <a:r>
              <a:rPr lang="ja-JP" altLang="en-US" dirty="0"/>
              <a:t>２</a:t>
            </a:r>
            <a:r>
              <a:rPr lang="zh-TW" altLang="en-US" dirty="0"/>
              <a:t>章第</a:t>
            </a:r>
            <a:r>
              <a:rPr lang="ja-JP" altLang="en-US" dirty="0"/>
              <a:t>２</a:t>
            </a:r>
            <a:r>
              <a:rPr lang="zh-TW" altLang="en-US" dirty="0"/>
              <a:t>節</a:t>
            </a:r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982E254E-4039-4F11-AACC-2526AA6FB7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lang="en-US" altLang="ja-JP" dirty="0"/>
              <a:t>p.33</a:t>
            </a:r>
          </a:p>
        </p:txBody>
      </p:sp>
      <p:sp>
        <p:nvSpPr>
          <p:cNvPr id="11" name="Google Shape;28;p1">
            <a:extLst>
              <a:ext uri="{FF2B5EF4-FFF2-40B4-BE49-F238E27FC236}">
                <a16:creationId xmlns:a16="http://schemas.microsoft.com/office/drawing/2014/main" id="{DF934DD1-9BC5-48EA-9D34-63A565AF7104}"/>
              </a:ext>
            </a:extLst>
          </p:cNvPr>
          <p:cNvSpPr txBox="1"/>
          <p:nvPr/>
        </p:nvSpPr>
        <p:spPr>
          <a:xfrm>
            <a:off x="396000" y="1872000"/>
            <a:ext cx="8353426" cy="82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marR="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●"/>
            </a:pPr>
            <a:r>
              <a:rPr lang="ja-JP" altLang="en-US" sz="2800" b="0" i="0" u="none" strike="noStrike" cap="none" dirty="0">
                <a:solidFill>
                  <a:srgbClr val="000000"/>
                </a:solidFill>
                <a:latin typeface="MS Gothic"/>
                <a:ea typeface="MS Gothic"/>
                <a:cs typeface="MS Gothic"/>
                <a:sym typeface="MS Gothic"/>
              </a:rPr>
              <a:t>身近にあるポスターにはどのような工夫がされているか確認してみよう</a:t>
            </a:r>
            <a:endParaRPr lang="en-US" altLang="ja-JP" sz="2800" b="0" i="0" u="none" strike="noStrike" cap="none" dirty="0">
              <a:solidFill>
                <a:srgbClr val="000000"/>
              </a:solidFill>
              <a:latin typeface="MS Gothic"/>
              <a:ea typeface="MS Gothic"/>
              <a:cs typeface="MS Gothic"/>
              <a:sym typeface="MS Gothic"/>
            </a:endParaRPr>
          </a:p>
        </p:txBody>
      </p:sp>
      <p:sp>
        <p:nvSpPr>
          <p:cNvPr id="15" name="ホームベース 6">
            <a:extLst>
              <a:ext uri="{FF2B5EF4-FFF2-40B4-BE49-F238E27FC236}">
                <a16:creationId xmlns:a16="http://schemas.microsoft.com/office/drawing/2014/main" id="{47F6CD09-DB16-44D1-97BB-2ED1A9E1895B}"/>
              </a:ext>
            </a:extLst>
          </p:cNvPr>
          <p:cNvSpPr/>
          <p:nvPr/>
        </p:nvSpPr>
        <p:spPr>
          <a:xfrm>
            <a:off x="4460400" y="2260800"/>
            <a:ext cx="1413511" cy="352878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実習編</a:t>
            </a:r>
            <a:r>
              <a:rPr lang="en-US" altLang="ja-JP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p.44</a:t>
            </a:r>
            <a:endParaRPr kumimoji="1" lang="ja-JP" altLang="en-US" sz="16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89EF93CA-DD4A-41E9-BF11-1EE34483EF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744231"/>
              </p:ext>
            </p:extLst>
          </p:nvPr>
        </p:nvGraphicFramePr>
        <p:xfrm>
          <a:off x="360000" y="2874282"/>
          <a:ext cx="8417814" cy="33471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5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4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8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1051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内容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ラフスケッチ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051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作成者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1051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ねらい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051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ターゲット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1051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キャッチ　フレーズ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2934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211027_図解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6600"/>
      </a:accent2>
      <a:accent3>
        <a:srgbClr val="FCD5B5"/>
      </a:accent3>
      <a:accent4>
        <a:srgbClr val="FDEADB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ＭＳ ゴシック 201026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301</Words>
  <Application>Microsoft Office PowerPoint</Application>
  <PresentationFormat>画面に合わせる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MS Gothic</vt:lpstr>
      <vt:lpstr>MS Gothic</vt:lpstr>
      <vt:lpstr>Noto Sans Symbols</vt:lpstr>
      <vt:lpstr>游ゴシック</vt:lpstr>
      <vt:lpstr>Arial</vt:lpstr>
      <vt:lpstr>Calibri</vt:lpstr>
      <vt:lpstr>Wingdings</vt:lpstr>
      <vt:lpstr>Office テーマ</vt:lpstr>
      <vt:lpstr>１.デザインの基本を見てみよう</vt:lpstr>
      <vt:lpstr>１.デザインの基本を見てみよう</vt:lpstr>
      <vt:lpstr>１.デザインの基本を見てみよう</vt:lpstr>
      <vt:lpstr>１.デザインの基本を見てみよう</vt:lpstr>
      <vt:lpstr>１.デザインの基本を見てみよう</vt:lpstr>
      <vt:lpstr>１.デザインの基本を見てみよう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2022-02-25T11:07:40Z</dcterms:created>
  <dcterms:modified xsi:type="dcterms:W3CDTF">2022-02-25T11:07:53Z</dcterms:modified>
</cp:coreProperties>
</file>