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1" r:id="rId2"/>
    <p:sldId id="272" r:id="rId3"/>
    <p:sldId id="273" r:id="rId4"/>
    <p:sldId id="274" r:id="rId5"/>
    <p:sldId id="275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mple" id="{63C94EDF-3A76-4A87-8517-E0E9F4521E13}">
          <p14:sldIdLst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7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DEADB"/>
    <a:srgbClr val="FCD6B5"/>
    <a:srgbClr val="FC6500"/>
    <a:srgbClr val="C6D9F1"/>
    <a:srgbClr val="358DCE"/>
    <a:srgbClr val="80B7D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94" autoAdjust="0"/>
    <p:restoredTop sz="80915" autoAdjust="0"/>
  </p:normalViewPr>
  <p:slideViewPr>
    <p:cSldViewPr snapToGrid="0">
      <p:cViewPr varScale="1">
        <p:scale>
          <a:sx n="54" d="100"/>
          <a:sy n="54" d="100"/>
        </p:scale>
        <p:origin x="1470" y="72"/>
      </p:cViewPr>
      <p:guideLst>
        <p:guide pos="2880"/>
        <p:guide orient="horz" pos="79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8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82D07A-C77F-4340-93D7-44F26317B9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BDCA41-EAA5-4D71-A1DD-E6626A5AE6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48BB-E98C-4447-8EE4-FA5216D0DFEC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D6D726-00B7-46CE-A690-BB157B8293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409F3F-B7B7-4DEA-B138-B6A61075C1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14585-1D5D-4B48-A050-BD15409FB7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677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6F416-FA04-4CF0-8AA5-D14309DBA339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715B4-E616-4605-9386-C2F84B523D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20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個人で考える時間を</a:t>
            </a:r>
            <a:r>
              <a:rPr kumimoji="1" lang="en-US" altLang="ja-JP" dirty="0"/>
              <a:t>5</a:t>
            </a:r>
            <a:r>
              <a:rPr kumimoji="1" lang="ja-JP" altLang="en-US" dirty="0"/>
              <a:t>分とり，ワークシートに記入する。その後ペアで解答を確認し，最後に置き換えを解説する。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954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個人で５分，ペアで１分解答を共有する。最後に手順１</a:t>
            </a:r>
            <a:r>
              <a:rPr kumimoji="1" lang="en-US" altLang="ja-JP" dirty="0"/>
              <a:t>【</a:t>
            </a:r>
            <a:r>
              <a:rPr kumimoji="1" lang="ja-JP" altLang="en-US" dirty="0"/>
              <a:t>１</a:t>
            </a:r>
            <a:r>
              <a:rPr kumimoji="1" lang="en-US" altLang="ja-JP" dirty="0"/>
              <a:t>】【</a:t>
            </a:r>
            <a:r>
              <a:rPr kumimoji="1" lang="ja-JP" altLang="en-US" dirty="0"/>
              <a:t>２</a:t>
            </a:r>
            <a:r>
              <a:rPr kumimoji="1" lang="en-US" altLang="ja-JP" dirty="0"/>
              <a:t>】※</a:t>
            </a:r>
            <a:r>
              <a:rPr kumimoji="1" lang="ja-JP" altLang="en-US" dirty="0"/>
              <a:t>の内容を解説する。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【</a:t>
            </a:r>
            <a:r>
              <a:rPr kumimoji="1" lang="ja-JP" altLang="en-US" dirty="0"/>
              <a:t>１</a:t>
            </a:r>
            <a:r>
              <a:rPr kumimoji="1" lang="en-US" altLang="ja-JP" dirty="0"/>
              <a:t>】</a:t>
            </a:r>
            <a:r>
              <a:rPr kumimoji="1" lang="ja-JP" altLang="en-US" dirty="0"/>
              <a:t>絵を数に置き換える。</a:t>
            </a:r>
            <a:endParaRPr kumimoji="1" lang="en-US" altLang="ja-JP" dirty="0"/>
          </a:p>
          <a:p>
            <a:r>
              <a:rPr kumimoji="1" lang="en-US" altLang="ja-JP" dirty="0"/>
              <a:t>【</a:t>
            </a:r>
            <a:r>
              <a:rPr kumimoji="1" lang="ja-JP" altLang="en-US" dirty="0"/>
              <a:t>２</a:t>
            </a:r>
            <a:r>
              <a:rPr kumimoji="1" lang="en-US" altLang="ja-JP" dirty="0"/>
              <a:t>】</a:t>
            </a:r>
            <a:r>
              <a:rPr kumimoji="1" lang="ja-JP" altLang="en-US" dirty="0"/>
              <a:t>数に置き換えたら，０と１がいくつ連続しているかに注目する。　</a:t>
            </a:r>
            <a:endParaRPr kumimoji="1" lang="en-US" altLang="ja-JP" dirty="0"/>
          </a:p>
          <a:p>
            <a:r>
              <a:rPr kumimoji="1" lang="ja-JP" altLang="en-US" dirty="0"/>
              <a:t>０と１の数をそれぞれ数え，「０が◯個，１が◯個・・・」という順に数を書く。</a:t>
            </a:r>
            <a:endParaRPr kumimoji="1" lang="en-US" altLang="ja-JP" dirty="0"/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必ず，０の個数→１の個数・・・　の順で書く。また，最初が１ではじまる場合は「０が０個」とする。最後の０の連続は省略する。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よって，以下のようになる。</a:t>
            </a:r>
            <a:endParaRPr kumimoji="1" lang="en-US" altLang="ja-JP" dirty="0"/>
          </a:p>
          <a:p>
            <a:r>
              <a:rPr kumimoji="1" lang="ja-JP" altLang="en-US" dirty="0"/>
              <a:t>１行目：０が８個</a:t>
            </a:r>
            <a:endParaRPr kumimoji="1" lang="en-US" altLang="ja-JP" dirty="0"/>
          </a:p>
          <a:p>
            <a:r>
              <a:rPr kumimoji="1" lang="ja-JP" altLang="en-US" dirty="0"/>
              <a:t>２行目：０が１個，１が２個，０が２個，１が２個，（次の０は省略）</a:t>
            </a:r>
            <a:endParaRPr kumimoji="1" lang="en-US" altLang="ja-JP" dirty="0"/>
          </a:p>
          <a:p>
            <a:r>
              <a:rPr kumimoji="1" lang="ja-JP" altLang="en-US" dirty="0"/>
              <a:t>３行目</a:t>
            </a:r>
            <a:r>
              <a:rPr kumimoji="1" lang="en-US" altLang="ja-JP" dirty="0"/>
              <a:t>〜</a:t>
            </a:r>
            <a:r>
              <a:rPr kumimoji="1" lang="ja-JP" altLang="en-US" dirty="0"/>
              <a:t>５行目：０が０個，１が８個</a:t>
            </a:r>
            <a:endParaRPr kumimoji="1" lang="en-US" altLang="ja-JP" dirty="0"/>
          </a:p>
          <a:p>
            <a:r>
              <a:rPr kumimoji="1" lang="ja-JP" altLang="en-US" dirty="0"/>
              <a:t>６行目：０が１個，１が６個，（次の０は省略）</a:t>
            </a:r>
            <a:endParaRPr kumimoji="1" lang="en-US" altLang="ja-JP" dirty="0"/>
          </a:p>
          <a:p>
            <a:r>
              <a:rPr kumimoji="1" lang="ja-JP" altLang="en-US" dirty="0"/>
              <a:t>７行目：０が２個，１が４個，（以降の０は省略）</a:t>
            </a:r>
            <a:endParaRPr kumimoji="1" lang="en-US" altLang="ja-JP" dirty="0"/>
          </a:p>
          <a:p>
            <a:r>
              <a:rPr kumimoji="1" lang="ja-JP" altLang="en-US" dirty="0"/>
              <a:t>８行目：０が３個，１が２個，（以降の０は省略）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84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75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44000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65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44000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</p:spTree>
    <p:extLst>
      <p:ext uri="{BB962C8B-B14F-4D97-AF65-F5344CB8AC3E}">
        <p14:creationId xmlns:p14="http://schemas.microsoft.com/office/powerpoint/2010/main" val="1398170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0"/>
            <a:ext cx="6270411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93B9D6-8FC8-4C5D-824F-380FBE3D31FA}"/>
              </a:ext>
            </a:extLst>
          </p:cNvPr>
          <p:cNvSpPr/>
          <p:nvPr userDrawn="1"/>
        </p:nvSpPr>
        <p:spPr>
          <a:xfrm>
            <a:off x="0" y="198000"/>
            <a:ext cx="1332089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プレースホルダ 1">
            <a:extLst>
              <a:ext uri="{FF2B5EF4-FFF2-40B4-BE49-F238E27FC236}">
                <a16:creationId xmlns:a16="http://schemas.microsoft.com/office/drawing/2014/main" id="{80A3B48A-17F9-4F78-9E59-8AA4544BCB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95288" y="198001"/>
            <a:ext cx="936802" cy="6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72000" rIns="0" bIns="3600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j-cs"/>
              </a:rPr>
              <a:t>TRY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602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000" y="0"/>
            <a:ext cx="6270411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93B9D6-8FC8-4C5D-824F-380FBE3D31FA}"/>
              </a:ext>
            </a:extLst>
          </p:cNvPr>
          <p:cNvSpPr/>
          <p:nvPr userDrawn="1"/>
        </p:nvSpPr>
        <p:spPr>
          <a:xfrm>
            <a:off x="-1" y="198000"/>
            <a:ext cx="1764000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プレースホルダ 1">
            <a:extLst>
              <a:ext uri="{FF2B5EF4-FFF2-40B4-BE49-F238E27FC236}">
                <a16:creationId xmlns:a16="http://schemas.microsoft.com/office/drawing/2014/main" id="{80A3B48A-17F9-4F78-9E59-8AA4544BCB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95288" y="198001"/>
            <a:ext cx="1080000" cy="6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72000" rIns="0" bIns="3600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j-cs"/>
              </a:rPr>
              <a:t>GUIDE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8AAB90D-1B7D-492C-809A-763F0255A904}"/>
              </a:ext>
            </a:extLst>
          </p:cNvPr>
          <p:cNvSpPr/>
          <p:nvPr userDrawn="1"/>
        </p:nvSpPr>
        <p:spPr>
          <a:xfrm>
            <a:off x="-1" y="2250771"/>
            <a:ext cx="1764401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96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8F857B4-0355-F442-AE51-8EB16ABF369B}"/>
              </a:ext>
            </a:extLst>
          </p:cNvPr>
          <p:cNvSpPr/>
          <p:nvPr userDrawn="1"/>
        </p:nvSpPr>
        <p:spPr>
          <a:xfrm>
            <a:off x="8604000" y="6501600"/>
            <a:ext cx="540000" cy="360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9B56E12-D98B-7941-9968-DEE466D8D4BC}"/>
              </a:ext>
            </a:extLst>
          </p:cNvPr>
          <p:cNvSpPr/>
          <p:nvPr userDrawn="1"/>
        </p:nvSpPr>
        <p:spPr>
          <a:xfrm>
            <a:off x="0" y="0"/>
            <a:ext cx="9144002" cy="104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C63F579-8D1B-8A4D-A3FF-AB4CBBA17297}"/>
              </a:ext>
            </a:extLst>
          </p:cNvPr>
          <p:cNvSpPr/>
          <p:nvPr userDrawn="1"/>
        </p:nvSpPr>
        <p:spPr>
          <a:xfrm>
            <a:off x="0" y="0"/>
            <a:ext cx="7757058" cy="1044000"/>
          </a:xfrm>
          <a:custGeom>
            <a:avLst/>
            <a:gdLst>
              <a:gd name="connsiteX0" fmla="*/ 0 w 7827964"/>
              <a:gd name="connsiteY0" fmla="*/ 0 h 1044000"/>
              <a:gd name="connsiteX1" fmla="*/ 7827964 w 7827964"/>
              <a:gd name="connsiteY1" fmla="*/ 0 h 1044000"/>
              <a:gd name="connsiteX2" fmla="*/ 7827964 w 7827964"/>
              <a:gd name="connsiteY2" fmla="*/ 1044000 h 1044000"/>
              <a:gd name="connsiteX3" fmla="*/ 0 w 7827964"/>
              <a:gd name="connsiteY3" fmla="*/ 1044000 h 1044000"/>
              <a:gd name="connsiteX4" fmla="*/ 0 w 7827964"/>
              <a:gd name="connsiteY4" fmla="*/ 0 h 1044000"/>
              <a:gd name="connsiteX0" fmla="*/ 0 w 7827964"/>
              <a:gd name="connsiteY0" fmla="*/ 0 h 1044000"/>
              <a:gd name="connsiteX1" fmla="*/ 7273328 w 7827964"/>
              <a:gd name="connsiteY1" fmla="*/ 0 h 1044000"/>
              <a:gd name="connsiteX2" fmla="*/ 7827964 w 7827964"/>
              <a:gd name="connsiteY2" fmla="*/ 1044000 h 1044000"/>
              <a:gd name="connsiteX3" fmla="*/ 0 w 7827964"/>
              <a:gd name="connsiteY3" fmla="*/ 1044000 h 1044000"/>
              <a:gd name="connsiteX4" fmla="*/ 0 w 7827964"/>
              <a:gd name="connsiteY4" fmla="*/ 0 h 10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7964" h="1044000">
                <a:moveTo>
                  <a:pt x="0" y="0"/>
                </a:moveTo>
                <a:lnTo>
                  <a:pt x="7273328" y="0"/>
                </a:lnTo>
                <a:lnTo>
                  <a:pt x="7827964" y="1044000"/>
                </a:lnTo>
                <a:lnTo>
                  <a:pt x="0" y="104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タイトル プレースホルダー 4">
            <a:extLst>
              <a:ext uri="{FF2B5EF4-FFF2-40B4-BE49-F238E27FC236}">
                <a16:creationId xmlns:a16="http://schemas.microsoft.com/office/drawing/2014/main" id="{A83AA181-66EF-4AC2-8CB4-ED5537096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61770" cy="10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02784C-2238-4A8D-9733-5679B3C6C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000" y="6492875"/>
            <a:ext cx="540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7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945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2" r:id="rId3"/>
    <p:sldLayoutId id="2147483663" r:id="rId4"/>
  </p:sldLayoutIdLst>
  <p:hf hdr="0" ftr="0" dt="0"/>
  <p:txStyles>
    <p:titleStyle>
      <a:lvl1pPr marL="406800" indent="-406800"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607B"/>
        </a:buClr>
        <a:buFont typeface="Wingdings" panose="05000000000000000000" pitchFamily="2" charset="2"/>
        <a:buChar char="l"/>
        <a:defRPr kumimoji="1" sz="2800" kern="1200">
          <a:solidFill>
            <a:schemeClr val="tx1"/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Clr>
          <a:srgbClr val="E2607B"/>
        </a:buClr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l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49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  <p15:guide id="6" orient="horz" pos="1185" userDrawn="1">
          <p15:clr>
            <a:srgbClr val="F26B43"/>
          </p15:clr>
        </p15:guide>
        <p15:guide id="7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32B90-389D-42B5-A73F-950BE13D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50" dirty="0"/>
              <a:t>1.</a:t>
            </a:r>
            <a:r>
              <a:rPr kumimoji="1" lang="ja-JP" altLang="en-US" sz="3200" spc="-150" dirty="0"/>
              <a:t>コンピュータを使わずに情報科学を</a:t>
            </a:r>
            <a:br>
              <a:rPr kumimoji="1" lang="ja-JP" altLang="en-US" sz="3200" spc="-150" dirty="0"/>
            </a:br>
            <a:r>
              <a:rPr kumimoji="1" lang="ja-JP" altLang="en-US" sz="3200" spc="-150" dirty="0"/>
              <a:t>学んでみよう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22CA3-8BB6-4DD6-BBF9-D855AB2B6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9F814C-A2D9-4731-99D8-BB96E9C40D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2.</a:t>
            </a:r>
            <a:r>
              <a:rPr kumimoji="1" lang="ja-JP" altLang="en-US" dirty="0"/>
              <a:t>絵を数であらわしてみよう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C256DC-6E59-4A10-B5D3-00D4C75D1C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7571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1" lang="en-US" altLang="ja-JP" sz="2400" dirty="0"/>
              <a:t>Section4</a:t>
            </a:r>
          </a:p>
          <a:p>
            <a:pPr>
              <a:spcBef>
                <a:spcPts val="0"/>
              </a:spcBef>
            </a:pPr>
            <a:r>
              <a:rPr kumimoji="1" lang="en-US" altLang="ja-JP" sz="2400" dirty="0"/>
              <a:t> STEP1</a:t>
            </a:r>
            <a:endParaRPr kumimoji="1" lang="ja-JP" altLang="en-US" sz="2400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AEEA1A1-A249-46EE-AA54-A6F44757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p.54</a:t>
            </a:r>
            <a:endParaRPr kumimoji="1" lang="ja-JP" altLang="en-US" dirty="0"/>
          </a:p>
        </p:txBody>
      </p:sp>
      <p:sp>
        <p:nvSpPr>
          <p:cNvPr id="17" name="Google Shape;28;p1">
            <a:extLst>
              <a:ext uri="{FF2B5EF4-FFF2-40B4-BE49-F238E27FC236}">
                <a16:creationId xmlns:a16="http://schemas.microsoft.com/office/drawing/2014/main" id="{7DA303F7-CD72-49FE-B116-6E4345803D4E}"/>
              </a:ext>
            </a:extLst>
          </p:cNvPr>
          <p:cNvSpPr txBox="1"/>
          <p:nvPr/>
        </p:nvSpPr>
        <p:spPr>
          <a:xfrm>
            <a:off x="396000" y="1872000"/>
            <a:ext cx="8352712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例１は、絵を０と１の数に置き換えたもの</a:t>
            </a:r>
            <a:endParaRPr lang="en-US" altLang="ja-JP" sz="2800" b="0" i="0" u="none" strike="noStrike" cap="none" spc="-150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  <a:p>
            <a:pPr marL="179388" marR="0" lvl="0" algn="just" rtl="0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SzPts val="2800"/>
            </a:pP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どのようなルールで置き換えたのか考えてみよう</a:t>
            </a:r>
            <a:endParaRPr lang="ja-JP" altLang="en-US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94B8C67-8BC6-4E08-B3CD-2218909F31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8" t="4152" r="57243" b="3697"/>
          <a:stretch/>
        </p:blipFill>
        <p:spPr>
          <a:xfrm>
            <a:off x="395287" y="2819550"/>
            <a:ext cx="3629026" cy="363363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FFEBE59-A86C-4343-9116-7522903EA9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480" t="4152" r="1931" b="3697"/>
          <a:stretch/>
        </p:blipFill>
        <p:spPr>
          <a:xfrm>
            <a:off x="5119689" y="2819550"/>
            <a:ext cx="3629026" cy="3633638"/>
          </a:xfrm>
          <a:prstGeom prst="rect">
            <a:avLst/>
          </a:prstGeom>
        </p:spPr>
      </p:pic>
      <p:sp>
        <p:nvSpPr>
          <p:cNvPr id="9" name="矢印: 右 8">
            <a:extLst>
              <a:ext uri="{FF2B5EF4-FFF2-40B4-BE49-F238E27FC236}">
                <a16:creationId xmlns:a16="http://schemas.microsoft.com/office/drawing/2014/main" id="{7091FF41-79E9-4199-B727-01AC90CD7D9C}"/>
              </a:ext>
            </a:extLst>
          </p:cNvPr>
          <p:cNvSpPr/>
          <p:nvPr/>
        </p:nvSpPr>
        <p:spPr>
          <a:xfrm>
            <a:off x="4214813" y="4319663"/>
            <a:ext cx="747712" cy="63341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51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32B90-389D-42B5-A73F-950BE13D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50" dirty="0"/>
              <a:t>1.</a:t>
            </a:r>
            <a:r>
              <a:rPr kumimoji="1" lang="ja-JP" altLang="en-US" sz="3200" spc="-150" dirty="0"/>
              <a:t>コンピュータを使わずに情報科学を</a:t>
            </a:r>
            <a:br>
              <a:rPr kumimoji="1" lang="ja-JP" altLang="en-US" sz="3200" spc="-150" dirty="0"/>
            </a:br>
            <a:r>
              <a:rPr kumimoji="1" lang="ja-JP" altLang="en-US" sz="3200" spc="-150" dirty="0"/>
              <a:t>学んでみよう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22CA3-8BB6-4DD6-BBF9-D855AB2B6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9F814C-A2D9-4731-99D8-BB96E9C40D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2.</a:t>
            </a:r>
            <a:r>
              <a:rPr kumimoji="1" lang="ja-JP" altLang="en-US" dirty="0"/>
              <a:t>絵を数であらわしてみよう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C256DC-6E59-4A10-B5D3-00D4C75D1C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7571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1" lang="en-US" altLang="ja-JP" sz="2400" dirty="0"/>
              <a:t>Section4</a:t>
            </a:r>
          </a:p>
          <a:p>
            <a:pPr>
              <a:spcBef>
                <a:spcPts val="0"/>
              </a:spcBef>
            </a:pPr>
            <a:r>
              <a:rPr kumimoji="1" lang="en-US" altLang="ja-JP" sz="2400" dirty="0"/>
              <a:t> STEP1</a:t>
            </a:r>
            <a:endParaRPr kumimoji="1" lang="ja-JP" altLang="en-US" sz="2400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AEEA1A1-A249-46EE-AA54-A6F44757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p.54</a:t>
            </a:r>
            <a:endParaRPr kumimoji="1" lang="ja-JP" altLang="en-US" dirty="0"/>
          </a:p>
        </p:txBody>
      </p:sp>
      <p:sp>
        <p:nvSpPr>
          <p:cNvPr id="17" name="Google Shape;28;p1">
            <a:extLst>
              <a:ext uri="{FF2B5EF4-FFF2-40B4-BE49-F238E27FC236}">
                <a16:creationId xmlns:a16="http://schemas.microsoft.com/office/drawing/2014/main" id="{7DA303F7-CD72-49FE-B116-6E4345803D4E}"/>
              </a:ext>
            </a:extLst>
          </p:cNvPr>
          <p:cNvSpPr txBox="1"/>
          <p:nvPr/>
        </p:nvSpPr>
        <p:spPr>
          <a:xfrm>
            <a:off x="396000" y="1872000"/>
            <a:ext cx="8352712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例２の</a:t>
            </a:r>
            <a:r>
              <a:rPr lang="en-US" altLang="ja-JP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【</a:t>
            </a: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２</a:t>
            </a:r>
            <a:r>
              <a:rPr lang="en-US" altLang="ja-JP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】</a:t>
            </a: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は、</a:t>
            </a:r>
            <a:r>
              <a:rPr lang="en-US" altLang="ja-JP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【</a:t>
            </a: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１</a:t>
            </a:r>
            <a:r>
              <a:rPr lang="en-US" altLang="ja-JP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】</a:t>
            </a: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を置き換えたもの</a:t>
            </a:r>
            <a:endParaRPr lang="en-US" altLang="ja-JP" sz="2800" b="0" i="0" u="none" strike="noStrike" cap="none" spc="-150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  <a:p>
            <a:pPr marL="179388" marR="0" lvl="0" algn="just" rtl="0">
              <a:lnSpc>
                <a:spcPct val="90000"/>
              </a:lnSpc>
              <a:spcAft>
                <a:spcPts val="0"/>
              </a:spcAft>
              <a:buClr>
                <a:schemeClr val="accent2"/>
              </a:buClr>
              <a:buSzPts val="2800"/>
            </a:pPr>
            <a:r>
              <a:rPr lang="ja-JP" altLang="en-US" sz="2800" b="0" i="0" u="none" strike="noStrike" cap="none" spc="-150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どのようなルールで置き換えたのか考えてみよう</a:t>
            </a:r>
            <a:endParaRPr lang="ja-JP" altLang="en-US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E4FDD82-9356-4313-8494-0CD4699F573F}"/>
              </a:ext>
            </a:extLst>
          </p:cNvPr>
          <p:cNvGrpSpPr/>
          <p:nvPr/>
        </p:nvGrpSpPr>
        <p:grpSpPr>
          <a:xfrm>
            <a:off x="307976" y="2819236"/>
            <a:ext cx="8522247" cy="3231044"/>
            <a:chOff x="307976" y="2674456"/>
            <a:chExt cx="8522247" cy="3231044"/>
          </a:xfrm>
        </p:grpSpPr>
        <p:pic>
          <p:nvPicPr>
            <p:cNvPr id="8" name="図 7" descr="テキスト&#10;&#10;自動的に生成された説明">
              <a:extLst>
                <a:ext uri="{FF2B5EF4-FFF2-40B4-BE49-F238E27FC236}">
                  <a16:creationId xmlns:a16="http://schemas.microsoft.com/office/drawing/2014/main" id="{697AE8D3-A692-40BC-A903-CADE99209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76" y="2674456"/>
              <a:ext cx="8522247" cy="3231044"/>
            </a:xfrm>
            <a:prstGeom prst="rect">
              <a:avLst/>
            </a:prstGeom>
          </p:spPr>
        </p:pic>
        <p:sp>
          <p:nvSpPr>
            <p:cNvPr id="9" name="矢印: 右 8">
              <a:extLst>
                <a:ext uri="{FF2B5EF4-FFF2-40B4-BE49-F238E27FC236}">
                  <a16:creationId xmlns:a16="http://schemas.microsoft.com/office/drawing/2014/main" id="{0793149C-6842-43A1-9D80-7F69ADCFD9B3}"/>
                </a:ext>
              </a:extLst>
            </p:cNvPr>
            <p:cNvSpPr/>
            <p:nvPr/>
          </p:nvSpPr>
          <p:spPr>
            <a:xfrm>
              <a:off x="3141534" y="4353706"/>
              <a:ext cx="640526" cy="542611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矢印: 右 13">
              <a:extLst>
                <a:ext uri="{FF2B5EF4-FFF2-40B4-BE49-F238E27FC236}">
                  <a16:creationId xmlns:a16="http://schemas.microsoft.com/office/drawing/2014/main" id="{A11A883F-233C-4627-9FA5-3F5F59706312}"/>
                </a:ext>
              </a:extLst>
            </p:cNvPr>
            <p:cNvSpPr/>
            <p:nvPr/>
          </p:nvSpPr>
          <p:spPr>
            <a:xfrm>
              <a:off x="6677214" y="4353706"/>
              <a:ext cx="640526" cy="542611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91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32B90-389D-42B5-A73F-950BE13D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50" dirty="0"/>
              <a:t>1.</a:t>
            </a:r>
            <a:r>
              <a:rPr kumimoji="1" lang="ja-JP" altLang="en-US" sz="3200" spc="-150" dirty="0"/>
              <a:t>コンピュータを使わずに情報科学を</a:t>
            </a:r>
            <a:br>
              <a:rPr kumimoji="1" lang="ja-JP" altLang="en-US" sz="3200" spc="-150" dirty="0"/>
            </a:br>
            <a:r>
              <a:rPr kumimoji="1" lang="ja-JP" altLang="en-US" sz="3200" spc="-150" dirty="0"/>
              <a:t>学んでみよう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22CA3-8BB6-4DD6-BBF9-D855AB2B6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9F814C-A2D9-4731-99D8-BB96E9C40D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2.</a:t>
            </a:r>
            <a:r>
              <a:rPr kumimoji="1" lang="ja-JP" altLang="en-US" dirty="0"/>
              <a:t>絵を数であらわしてみよう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C256DC-6E59-4A10-B5D3-00D4C75D1C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7571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1" lang="en-US" altLang="ja-JP" sz="2400" dirty="0"/>
              <a:t>Section4</a:t>
            </a:r>
          </a:p>
          <a:p>
            <a:pPr>
              <a:spcBef>
                <a:spcPts val="0"/>
              </a:spcBef>
            </a:pPr>
            <a:r>
              <a:rPr kumimoji="1" lang="en-US" altLang="ja-JP" sz="2400" dirty="0"/>
              <a:t> STEP1</a:t>
            </a:r>
            <a:endParaRPr kumimoji="1" lang="ja-JP" altLang="en-US" sz="2400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AEEA1A1-A249-46EE-AA54-A6F44757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p.54</a:t>
            </a:r>
            <a:endParaRPr kumimoji="1" lang="ja-JP" alt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6682E34-61B2-4569-A00C-E25DB74D5986}"/>
              </a:ext>
            </a:extLst>
          </p:cNvPr>
          <p:cNvSpPr txBox="1">
            <a:spLocks/>
          </p:cNvSpPr>
          <p:nvPr/>
        </p:nvSpPr>
        <p:spPr>
          <a:xfrm>
            <a:off x="1607021" y="1961053"/>
            <a:ext cx="6444000" cy="8679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4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次の絵を例２と同じルールで数に置き換えてみよう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2" name="四角形: 角を丸くする 17">
            <a:extLst>
              <a:ext uri="{FF2B5EF4-FFF2-40B4-BE49-F238E27FC236}">
                <a16:creationId xmlns:a16="http://schemas.microsoft.com/office/drawing/2014/main" id="{463543B9-3798-403F-90BB-AC5BBF44B383}"/>
              </a:ext>
            </a:extLst>
          </p:cNvPr>
          <p:cNvSpPr/>
          <p:nvPr/>
        </p:nvSpPr>
        <p:spPr>
          <a:xfrm>
            <a:off x="395288" y="1888961"/>
            <a:ext cx="1211732" cy="553842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ea"/>
                <a:cs typeface="+mn-cs"/>
              </a:rPr>
              <a:t>手順１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1BD0208-CE49-420F-A6F7-CFDC1714D0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8" t="6214" r="70800" b="3960"/>
          <a:stretch/>
        </p:blipFill>
        <p:spPr>
          <a:xfrm>
            <a:off x="330200" y="3206750"/>
            <a:ext cx="2457450" cy="249555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B4E3AE2-4410-4C1C-8AD6-E8EBEEE652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698" t="6214" r="35400" b="3960"/>
          <a:stretch/>
        </p:blipFill>
        <p:spPr>
          <a:xfrm>
            <a:off x="3343275" y="3206750"/>
            <a:ext cx="2457450" cy="249555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C621BDF-4A07-47C9-BF20-BE67A02E47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315" t="43" r="-217" b="3959"/>
          <a:stretch/>
        </p:blipFill>
        <p:spPr>
          <a:xfrm>
            <a:off x="6393657" y="3035300"/>
            <a:ext cx="2457450" cy="2667000"/>
          </a:xfrm>
          <a:prstGeom prst="rect">
            <a:avLst/>
          </a:prstGeom>
        </p:spPr>
      </p:pic>
      <p:sp>
        <p:nvSpPr>
          <p:cNvPr id="15" name="矢印: 右 14">
            <a:extLst>
              <a:ext uri="{FF2B5EF4-FFF2-40B4-BE49-F238E27FC236}">
                <a16:creationId xmlns:a16="http://schemas.microsoft.com/office/drawing/2014/main" id="{2E8862A7-E01A-40C5-BE68-78E1B551B81F}"/>
              </a:ext>
            </a:extLst>
          </p:cNvPr>
          <p:cNvSpPr/>
          <p:nvPr/>
        </p:nvSpPr>
        <p:spPr>
          <a:xfrm>
            <a:off x="2782124" y="4222749"/>
            <a:ext cx="550009" cy="465931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ABFF19A6-9017-45E0-8CFE-765B138F97BF}"/>
              </a:ext>
            </a:extLst>
          </p:cNvPr>
          <p:cNvSpPr/>
          <p:nvPr/>
        </p:nvSpPr>
        <p:spPr>
          <a:xfrm>
            <a:off x="5806341" y="4222749"/>
            <a:ext cx="550009" cy="465931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68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32B90-389D-42B5-A73F-950BE13D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50" dirty="0"/>
              <a:t>1.</a:t>
            </a:r>
            <a:r>
              <a:rPr kumimoji="1" lang="ja-JP" altLang="en-US" sz="3200" spc="-150" dirty="0"/>
              <a:t>コンピュータを使わずに情報科学を</a:t>
            </a:r>
            <a:br>
              <a:rPr kumimoji="1" lang="ja-JP" altLang="en-US" sz="3200" spc="-150" dirty="0"/>
            </a:br>
            <a:r>
              <a:rPr kumimoji="1" lang="ja-JP" altLang="en-US" sz="3200" spc="-150" dirty="0"/>
              <a:t>学んでみよう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22CA3-8BB6-4DD6-BBF9-D855AB2B6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9F814C-A2D9-4731-99D8-BB96E9C40D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2.</a:t>
            </a:r>
            <a:r>
              <a:rPr kumimoji="1" lang="ja-JP" altLang="en-US" dirty="0"/>
              <a:t>絵を数であらわしてみよう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C256DC-6E59-4A10-B5D3-00D4C75D1C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7571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1" lang="en-US" altLang="ja-JP" sz="2400" dirty="0"/>
              <a:t>Section4</a:t>
            </a:r>
          </a:p>
          <a:p>
            <a:pPr>
              <a:spcBef>
                <a:spcPts val="0"/>
              </a:spcBef>
            </a:pPr>
            <a:r>
              <a:rPr kumimoji="1" lang="en-US" altLang="ja-JP" sz="2400" dirty="0"/>
              <a:t> STEP1</a:t>
            </a:r>
            <a:endParaRPr kumimoji="1" lang="ja-JP" altLang="en-US" sz="2400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AEEA1A1-A249-46EE-AA54-A6F44757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p.55</a:t>
            </a:r>
            <a:endParaRPr kumimoji="1" lang="ja-JP" alt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863DEE3-2219-4550-97E1-440EF52A1D46}"/>
              </a:ext>
            </a:extLst>
          </p:cNvPr>
          <p:cNvSpPr txBox="1">
            <a:spLocks/>
          </p:cNvSpPr>
          <p:nvPr/>
        </p:nvSpPr>
        <p:spPr>
          <a:xfrm>
            <a:off x="1607020" y="1935400"/>
            <a:ext cx="5647156" cy="86793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4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手順１で行ったことを参考に、　今度は数から絵を復元してみよう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4" name="四角形: 角を丸くする 17">
            <a:extLst>
              <a:ext uri="{FF2B5EF4-FFF2-40B4-BE49-F238E27FC236}">
                <a16:creationId xmlns:a16="http://schemas.microsoft.com/office/drawing/2014/main" id="{BA7DDCE1-87A8-4BC9-B9FA-B7A79EDA7147}"/>
              </a:ext>
            </a:extLst>
          </p:cNvPr>
          <p:cNvSpPr/>
          <p:nvPr/>
        </p:nvSpPr>
        <p:spPr>
          <a:xfrm>
            <a:off x="395288" y="1888174"/>
            <a:ext cx="1211732" cy="553842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ea"/>
                <a:cs typeface="+mn-cs"/>
              </a:rPr>
              <a:t>手順２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358F4CC-8717-4AC3-AE30-8F75C6177D5D}"/>
              </a:ext>
            </a:extLst>
          </p:cNvPr>
          <p:cNvGrpSpPr/>
          <p:nvPr/>
        </p:nvGrpSpPr>
        <p:grpSpPr>
          <a:xfrm>
            <a:off x="395288" y="3112519"/>
            <a:ext cx="8353425" cy="2960194"/>
            <a:chOff x="395288" y="3112519"/>
            <a:chExt cx="8353425" cy="2960194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3B6590C9-CD92-4108-94EE-DD6D17EFFB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95288" y="3112519"/>
              <a:ext cx="8353425" cy="2960194"/>
            </a:xfrm>
            <a:prstGeom prst="rect">
              <a:avLst/>
            </a:prstGeom>
          </p:spPr>
        </p:pic>
        <p:sp>
          <p:nvSpPr>
            <p:cNvPr id="11" name="矢印: 右 10">
              <a:extLst>
                <a:ext uri="{FF2B5EF4-FFF2-40B4-BE49-F238E27FC236}">
                  <a16:creationId xmlns:a16="http://schemas.microsoft.com/office/drawing/2014/main" id="{421E3859-2C80-4FBE-934E-091A27F411B5}"/>
                </a:ext>
              </a:extLst>
            </p:cNvPr>
            <p:cNvSpPr/>
            <p:nvPr/>
          </p:nvSpPr>
          <p:spPr>
            <a:xfrm>
              <a:off x="2728149" y="4710066"/>
              <a:ext cx="570676" cy="483439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矢印: 右 11">
              <a:extLst>
                <a:ext uri="{FF2B5EF4-FFF2-40B4-BE49-F238E27FC236}">
                  <a16:creationId xmlns:a16="http://schemas.microsoft.com/office/drawing/2014/main" id="{D4B949C8-B417-460D-8E45-96B9EE090F02}"/>
                </a:ext>
              </a:extLst>
            </p:cNvPr>
            <p:cNvSpPr/>
            <p:nvPr/>
          </p:nvSpPr>
          <p:spPr>
            <a:xfrm>
              <a:off x="5779324" y="4710066"/>
              <a:ext cx="570676" cy="483439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89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32B90-389D-42B5-A73F-950BE13D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50" dirty="0"/>
              <a:t>1.</a:t>
            </a:r>
            <a:r>
              <a:rPr kumimoji="1" lang="ja-JP" altLang="en-US" sz="3200" spc="-150" dirty="0"/>
              <a:t>コンピュータを使わずに情報科学を</a:t>
            </a:r>
            <a:br>
              <a:rPr kumimoji="1" lang="ja-JP" altLang="en-US" sz="3200" spc="-150" dirty="0"/>
            </a:br>
            <a:r>
              <a:rPr kumimoji="1" lang="ja-JP" altLang="en-US" sz="3200" spc="-150" dirty="0"/>
              <a:t>学んでみよう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22CA3-8BB6-4DD6-BBF9-D855AB2B6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9F814C-A2D9-4731-99D8-BB96E9C40D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/>
              <a:t>2.</a:t>
            </a:r>
            <a:r>
              <a:rPr kumimoji="1" lang="ja-JP" altLang="en-US" dirty="0"/>
              <a:t>絵を数であらわしてみよう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C256DC-6E59-4A10-B5D3-00D4C75D1C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7571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1" lang="en-US" altLang="ja-JP" sz="2400" dirty="0"/>
              <a:t>Section4</a:t>
            </a:r>
          </a:p>
          <a:p>
            <a:pPr>
              <a:spcBef>
                <a:spcPts val="0"/>
              </a:spcBef>
            </a:pPr>
            <a:r>
              <a:rPr kumimoji="1" lang="en-US" altLang="ja-JP" sz="2400" dirty="0"/>
              <a:t> STEP1</a:t>
            </a:r>
            <a:endParaRPr kumimoji="1" lang="ja-JP" altLang="en-US" sz="2400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AEEA1A1-A249-46EE-AA54-A6F44757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p.55</a:t>
            </a:r>
            <a:endParaRPr kumimoji="1" lang="ja-JP" alt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D8B58AC-74CF-4C79-BE97-73700C30AAA1}"/>
              </a:ext>
            </a:extLst>
          </p:cNvPr>
          <p:cNvSpPr txBox="1">
            <a:spLocks/>
          </p:cNvSpPr>
          <p:nvPr/>
        </p:nvSpPr>
        <p:spPr>
          <a:xfrm>
            <a:off x="1607020" y="1866109"/>
            <a:ext cx="7141694" cy="4801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4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好きな絵を描き、数に置き換えてみよう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601BD852-AFD9-45A5-96C1-275BD819444C}"/>
              </a:ext>
            </a:extLst>
          </p:cNvPr>
          <p:cNvSpPr txBox="1">
            <a:spLocks/>
          </p:cNvSpPr>
          <p:nvPr/>
        </p:nvSpPr>
        <p:spPr>
          <a:xfrm>
            <a:off x="1607019" y="4414418"/>
            <a:ext cx="7141694" cy="4801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4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友だちと交換し、絵に復元してみよう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7" name="四角形: 角を丸くする 17">
            <a:extLst>
              <a:ext uri="{FF2B5EF4-FFF2-40B4-BE49-F238E27FC236}">
                <a16:creationId xmlns:a16="http://schemas.microsoft.com/office/drawing/2014/main" id="{648AEEE6-D854-49F8-9706-C230C688B1FC}"/>
              </a:ext>
            </a:extLst>
          </p:cNvPr>
          <p:cNvSpPr/>
          <p:nvPr/>
        </p:nvSpPr>
        <p:spPr>
          <a:xfrm>
            <a:off x="395287" y="1817140"/>
            <a:ext cx="1211732" cy="553842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ea"/>
                <a:cs typeface="+mn-cs"/>
              </a:rPr>
              <a:t>手順３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F76DA1FD-A382-4135-96BA-013462E571E2}"/>
              </a:ext>
            </a:extLst>
          </p:cNvPr>
          <p:cNvSpPr/>
          <p:nvPr/>
        </p:nvSpPr>
        <p:spPr>
          <a:xfrm>
            <a:off x="395287" y="4356477"/>
            <a:ext cx="1211732" cy="553842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ea"/>
                <a:cs typeface="+mn-cs"/>
              </a:rPr>
              <a:t>手順４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FE2F889-4B5B-4295-9066-4B942F447105}"/>
              </a:ext>
            </a:extLst>
          </p:cNvPr>
          <p:cNvGrpSpPr/>
          <p:nvPr/>
        </p:nvGrpSpPr>
        <p:grpSpPr>
          <a:xfrm>
            <a:off x="1234177" y="4911445"/>
            <a:ext cx="6059894" cy="1908121"/>
            <a:chOff x="1234177" y="4911445"/>
            <a:chExt cx="6059894" cy="1908121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C192F4FD-EC5F-48CF-9326-9C90B593E7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892" t="30304" r="14028" b="37705"/>
            <a:stretch/>
          </p:blipFill>
          <p:spPr>
            <a:xfrm>
              <a:off x="1234177" y="4911445"/>
              <a:ext cx="6059894" cy="1908121"/>
            </a:xfrm>
            <a:prstGeom prst="rect">
              <a:avLst/>
            </a:prstGeom>
          </p:spPr>
        </p:pic>
        <p:sp>
          <p:nvSpPr>
            <p:cNvPr id="13" name="矢印: 右 12">
              <a:extLst>
                <a:ext uri="{FF2B5EF4-FFF2-40B4-BE49-F238E27FC236}">
                  <a16:creationId xmlns:a16="http://schemas.microsoft.com/office/drawing/2014/main" id="{BD82FE1F-2AEE-47E4-9C03-3594B30EA9A7}"/>
                </a:ext>
              </a:extLst>
            </p:cNvPr>
            <p:cNvSpPr/>
            <p:nvPr/>
          </p:nvSpPr>
          <p:spPr>
            <a:xfrm>
              <a:off x="2925793" y="5809809"/>
              <a:ext cx="428306" cy="362832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矢印: 右 13">
              <a:extLst>
                <a:ext uri="{FF2B5EF4-FFF2-40B4-BE49-F238E27FC236}">
                  <a16:creationId xmlns:a16="http://schemas.microsoft.com/office/drawing/2014/main" id="{778BAEDD-7756-4A3A-AD42-9FF935825F79}"/>
                </a:ext>
              </a:extLst>
            </p:cNvPr>
            <p:cNvSpPr/>
            <p:nvPr/>
          </p:nvSpPr>
          <p:spPr>
            <a:xfrm>
              <a:off x="5065715" y="5809809"/>
              <a:ext cx="428306" cy="362832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2C328D4-F443-476B-81CF-B6EDA554A525}"/>
              </a:ext>
            </a:extLst>
          </p:cNvPr>
          <p:cNvGrpSpPr/>
          <p:nvPr/>
        </p:nvGrpSpPr>
        <p:grpSpPr>
          <a:xfrm>
            <a:off x="1282706" y="2393565"/>
            <a:ext cx="5922932" cy="1829849"/>
            <a:chOff x="1282706" y="2393565"/>
            <a:chExt cx="5922932" cy="1829849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08171763-7D27-4E1F-B32C-466E0D7FFF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82706" y="2393565"/>
              <a:ext cx="5922932" cy="1829849"/>
            </a:xfrm>
            <a:prstGeom prst="rect">
              <a:avLst/>
            </a:prstGeom>
          </p:spPr>
        </p:pic>
        <p:sp>
          <p:nvSpPr>
            <p:cNvPr id="16" name="矢印: 右 15">
              <a:extLst>
                <a:ext uri="{FF2B5EF4-FFF2-40B4-BE49-F238E27FC236}">
                  <a16:creationId xmlns:a16="http://schemas.microsoft.com/office/drawing/2014/main" id="{2A29314E-FFA0-4D4F-9AF9-CBB7C7B72F68}"/>
                </a:ext>
              </a:extLst>
            </p:cNvPr>
            <p:cNvSpPr/>
            <p:nvPr/>
          </p:nvSpPr>
          <p:spPr>
            <a:xfrm>
              <a:off x="2925793" y="3244604"/>
              <a:ext cx="428306" cy="362832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矢印: 右 18">
              <a:extLst>
                <a:ext uri="{FF2B5EF4-FFF2-40B4-BE49-F238E27FC236}">
                  <a16:creationId xmlns:a16="http://schemas.microsoft.com/office/drawing/2014/main" id="{69A5E24C-6C02-44D0-A63D-356C87CAE3C9}"/>
                </a:ext>
              </a:extLst>
            </p:cNvPr>
            <p:cNvSpPr/>
            <p:nvPr/>
          </p:nvSpPr>
          <p:spPr>
            <a:xfrm>
              <a:off x="5065715" y="3244604"/>
              <a:ext cx="428306" cy="362832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6259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32B90-389D-42B5-A73F-950BE13D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50" dirty="0"/>
              <a:t>1.</a:t>
            </a:r>
            <a:r>
              <a:rPr kumimoji="1" lang="ja-JP" altLang="en-US" sz="3200" spc="-150" dirty="0"/>
              <a:t>コンピュータを使わずに情報科学を</a:t>
            </a:r>
            <a:br>
              <a:rPr kumimoji="1" lang="ja-JP" altLang="en-US" sz="3200" spc="-150" dirty="0"/>
            </a:br>
            <a:r>
              <a:rPr kumimoji="1" lang="ja-JP" altLang="en-US" sz="3200" spc="-150" dirty="0"/>
              <a:t>学んでみよう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022CA3-8BB6-4DD6-BBF9-D855AB2B6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9F814C-A2D9-4731-99D8-BB96E9C40D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ja-JP" altLang="en-US" dirty="0"/>
              <a:t>実習２のポイント（まとめ）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C256DC-6E59-4A10-B5D3-00D4C75D1C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7571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kumimoji="1" lang="en-US" altLang="ja-JP" sz="2400" dirty="0"/>
              <a:t>Section4</a:t>
            </a:r>
          </a:p>
          <a:p>
            <a:pPr>
              <a:spcBef>
                <a:spcPts val="0"/>
              </a:spcBef>
            </a:pPr>
            <a:r>
              <a:rPr kumimoji="1" lang="en-US" altLang="ja-JP" sz="2400" dirty="0"/>
              <a:t> STEP1</a:t>
            </a:r>
            <a:endParaRPr kumimoji="1" lang="ja-JP" altLang="en-US" sz="2400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AEEA1A1-A249-46EE-AA54-A6F44757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p.55</a:t>
            </a:r>
            <a:endParaRPr kumimoji="1" lang="ja-JP" alt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A629377-EF35-47DD-B015-2EB39CADE894}"/>
              </a:ext>
            </a:extLst>
          </p:cNvPr>
          <p:cNvSpPr txBox="1">
            <a:spLocks/>
          </p:cNvSpPr>
          <p:nvPr/>
        </p:nvSpPr>
        <p:spPr>
          <a:xfrm>
            <a:off x="396000" y="1872000"/>
            <a:ext cx="7428247" cy="3360871"/>
          </a:xfrm>
          <a:prstGeom prst="rect">
            <a:avLst/>
          </a:prstGeom>
        </p:spPr>
        <p:txBody>
          <a:bodyPr vert="horz" lIns="0" tIns="45720" rIns="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400" kern="1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2607B"/>
              </a:buClr>
              <a:buFont typeface="Wingdings" panose="05000000000000000000" pitchFamily="2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30300" marR="0" lvl="0" indent="-11303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（１）図解編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p.52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を参照し、実習２の内容と照らし合わせる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Char char="l"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  <a:p>
            <a:pPr marL="1104900" marR="0" lvl="0" indent="-11049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（２）決められたルールに基づき数値を割り当てる（量子化）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（３）２進法であらわす（符号化）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918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211027_実習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00B050"/>
      </a:accent2>
      <a:accent3>
        <a:srgbClr val="C5E0B4"/>
      </a:accent3>
      <a:accent4>
        <a:srgbClr val="E2F0D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ＭＳ ゴシック 201026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571</Words>
  <Application>Microsoft Office PowerPoint</Application>
  <PresentationFormat>画面に合わせる (4:3)</PresentationFormat>
  <Paragraphs>71</Paragraphs>
  <Slides>6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MS Gothic</vt:lpstr>
      <vt:lpstr>MS Gothic</vt:lpstr>
      <vt:lpstr>Noto Sans Symbols</vt:lpstr>
      <vt:lpstr>游ゴシック</vt:lpstr>
      <vt:lpstr>Arial</vt:lpstr>
      <vt:lpstr>Calibri</vt:lpstr>
      <vt:lpstr>Wingdings</vt:lpstr>
      <vt:lpstr>Office テーマ</vt:lpstr>
      <vt:lpstr>1.コンピュータを使わずに情報科学を 学んでみよう</vt:lpstr>
      <vt:lpstr>1.コンピュータを使わずに情報科学を 学んでみよう</vt:lpstr>
      <vt:lpstr>1.コンピュータを使わずに情報科学を 学んでみよう</vt:lpstr>
      <vt:lpstr>1.コンピュータを使わずに情報科学を 学んでみよう</vt:lpstr>
      <vt:lpstr>1.コンピュータを使わずに情報科学を 学んでみよう</vt:lpstr>
      <vt:lpstr>1.コンピュータを使わずに情報科学を 学んでみよう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2022-02-25T11:57:39Z</dcterms:created>
  <dcterms:modified xsi:type="dcterms:W3CDTF">2022-02-25T11:57:55Z</dcterms:modified>
</cp:coreProperties>
</file>