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391" r:id="rId2"/>
    <p:sldId id="392" r:id="rId3"/>
    <p:sldId id="393" r:id="rId4"/>
    <p:sldId id="395" r:id="rId5"/>
    <p:sldId id="394" r:id="rId6"/>
    <p:sldId id="398" r:id="rId7"/>
    <p:sldId id="396" r:id="rId8"/>
    <p:sldId id="39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880" userDrawn="1">
          <p15:clr>
            <a:srgbClr val="A4A3A4"/>
          </p15:clr>
        </p15:guide>
        <p15:guide id="2" orient="horz" pos="79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DEADB"/>
    <a:srgbClr val="FCD6B5"/>
    <a:srgbClr val="FC6500"/>
    <a:srgbClr val="C6D9F1"/>
    <a:srgbClr val="358DCE"/>
    <a:srgbClr val="80B7DF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38" autoAdjust="0"/>
    <p:restoredTop sz="91681" autoAdjust="0"/>
  </p:normalViewPr>
  <p:slideViewPr>
    <p:cSldViewPr snapToGrid="0">
      <p:cViewPr varScale="1">
        <p:scale>
          <a:sx n="71" d="100"/>
          <a:sy n="71" d="100"/>
        </p:scale>
        <p:origin x="1098" y="54"/>
      </p:cViewPr>
      <p:guideLst>
        <p:guide pos="2880"/>
        <p:guide orient="horz" pos="79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289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1C82D07A-C77F-4340-93D7-44F26317B9B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7BDCA41-EAA5-4D71-A1DD-E6626A5AE6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548BB-E98C-4447-8EE4-FA5216D0DFEC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2D6D726-00B7-46CE-A690-BB157B8293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4409F3F-B7B7-4DEA-B138-B6A61075C1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714585-1D5D-4B48-A050-BD15409FB7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6776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6F416-FA04-4CF0-8AA5-D14309DBA339}" type="datetimeFigureOut">
              <a:rPr kumimoji="1" lang="ja-JP" altLang="en-US" smtClean="0"/>
              <a:t>2023/3/14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715B4-E616-4605-9386-C2F84B523D1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201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i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0625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i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203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i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799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i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4793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i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505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i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87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i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72489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i="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F715B4-E616-4605-9386-C2F84B523D1C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553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62CE9-710D-4282-9083-C5384637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0"/>
            <a:ext cx="7344000" cy="1044000"/>
          </a:xfrm>
        </p:spPr>
        <p:txBody>
          <a:bodyPr/>
          <a:lstStyle>
            <a:lvl1pPr marL="406800" indent="-406800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B27700-0C3B-4829-B119-91458B50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lIns="0" rIns="0"/>
          <a:lstStyle/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35A6E5B6-6132-499A-942B-97237F197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indent="0">
              <a:buFontTx/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テキスト プレースホルダー 7">
            <a:extLst>
              <a:ext uri="{FF2B5EF4-FFF2-40B4-BE49-F238E27FC236}">
                <a16:creationId xmlns:a16="http://schemas.microsoft.com/office/drawing/2014/main" id="{C4B17716-4C32-40B8-B764-748BC746A5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96051" y="1108075"/>
            <a:ext cx="2252662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r">
              <a:buFontTx/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第〓章第〓節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id="{EDCBAA65-C8FE-425D-B151-A76743B114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39288" y="324000"/>
            <a:ext cx="1009424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en-US" altLang="ja-JP" dirty="0"/>
              <a:t>p.000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15BE422-7E5D-4E12-A437-1C94C43CF7B9}"/>
              </a:ext>
            </a:extLst>
          </p:cNvPr>
          <p:cNvCxnSpPr/>
          <p:nvPr userDrawn="1"/>
        </p:nvCxnSpPr>
        <p:spPr>
          <a:xfrm>
            <a:off x="-1" y="1663908"/>
            <a:ext cx="6840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653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62CE9-710D-4282-9083-C5384637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00" y="0"/>
            <a:ext cx="6270411" cy="1044000"/>
          </a:xfrm>
        </p:spPr>
        <p:txBody>
          <a:bodyPr/>
          <a:lstStyle>
            <a:lvl1pPr marL="406800" indent="-406800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B27700-0C3B-4829-B119-91458B50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lIns="0" rIns="0"/>
          <a:lstStyle/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35A6E5B6-6132-499A-942B-97237F197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indent="0">
              <a:buFontTx/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テキスト プレースホルダー 7">
            <a:extLst>
              <a:ext uri="{FF2B5EF4-FFF2-40B4-BE49-F238E27FC236}">
                <a16:creationId xmlns:a16="http://schemas.microsoft.com/office/drawing/2014/main" id="{C4B17716-4C32-40B8-B764-748BC746A5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96051" y="1108075"/>
            <a:ext cx="2252662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r">
              <a:buFontTx/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第〓章第〓節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id="{EDCBAA65-C8FE-425D-B151-A76743B114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39288" y="324000"/>
            <a:ext cx="1009424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en-US" altLang="ja-JP" dirty="0"/>
              <a:t>p.000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15BE422-7E5D-4E12-A437-1C94C43CF7B9}"/>
              </a:ext>
            </a:extLst>
          </p:cNvPr>
          <p:cNvCxnSpPr/>
          <p:nvPr userDrawn="1"/>
        </p:nvCxnSpPr>
        <p:spPr>
          <a:xfrm>
            <a:off x="-1" y="1663908"/>
            <a:ext cx="6840000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D93B9D6-8FC8-4C5D-824F-380FBE3D31FA}"/>
              </a:ext>
            </a:extLst>
          </p:cNvPr>
          <p:cNvSpPr/>
          <p:nvPr userDrawn="1"/>
        </p:nvSpPr>
        <p:spPr>
          <a:xfrm>
            <a:off x="0" y="198000"/>
            <a:ext cx="1332089" cy="64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プレースホルダ 1">
            <a:extLst>
              <a:ext uri="{FF2B5EF4-FFF2-40B4-BE49-F238E27FC236}">
                <a16:creationId xmlns:a16="http://schemas.microsoft.com/office/drawing/2014/main" id="{80A3B48A-17F9-4F78-9E59-8AA4544BCB2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95288" y="198001"/>
            <a:ext cx="936802" cy="6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72000" rIns="0" bIns="3600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j-cs"/>
              </a:rPr>
              <a:t>TRY</a:t>
            </a:r>
            <a:endParaRPr kumimoji="1" lang="ja-JP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6022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862CE9-710D-4282-9083-C53846379C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72000" y="0"/>
            <a:ext cx="6270411" cy="1044000"/>
          </a:xfrm>
        </p:spPr>
        <p:txBody>
          <a:bodyPr/>
          <a:lstStyle>
            <a:lvl1pPr marL="406800" indent="-406800">
              <a:defRPr/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25B27700-0C3B-4829-B119-91458B5048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lIns="0" rIns="0"/>
          <a:lstStyle/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8" name="テキスト プレースホルダー 7">
            <a:extLst>
              <a:ext uri="{FF2B5EF4-FFF2-40B4-BE49-F238E27FC236}">
                <a16:creationId xmlns:a16="http://schemas.microsoft.com/office/drawing/2014/main" id="{35A6E5B6-6132-499A-942B-97237F197B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5287" y="1211263"/>
            <a:ext cx="6444000" cy="424732"/>
          </a:xfrm>
          <a:prstGeom prst="rect">
            <a:avLst/>
          </a:prstGeom>
        </p:spPr>
        <p:txBody>
          <a:bodyPr lIns="0" rIns="0">
            <a:spAutoFit/>
          </a:bodyPr>
          <a:lstStyle>
            <a:lvl1pPr marL="0" indent="0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9" name="テキスト プレースホルダー 7">
            <a:extLst>
              <a:ext uri="{FF2B5EF4-FFF2-40B4-BE49-F238E27FC236}">
                <a16:creationId xmlns:a16="http://schemas.microsoft.com/office/drawing/2014/main" id="{C4B17716-4C32-40B8-B764-748BC746A5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96051" y="1108075"/>
            <a:ext cx="2252662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r">
              <a:buFontTx/>
              <a:buNone/>
              <a:defRPr sz="2400">
                <a:solidFill>
                  <a:schemeClr val="accent2"/>
                </a:solidFill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ja-JP" altLang="en-US" dirty="0"/>
              <a:t>第〓章第〓節</a:t>
            </a:r>
          </a:p>
        </p:txBody>
      </p:sp>
      <p:sp>
        <p:nvSpPr>
          <p:cNvPr id="10" name="テキスト プレースホルダー 7">
            <a:extLst>
              <a:ext uri="{FF2B5EF4-FFF2-40B4-BE49-F238E27FC236}">
                <a16:creationId xmlns:a16="http://schemas.microsoft.com/office/drawing/2014/main" id="{EDCBAA65-C8FE-425D-B151-A76743B114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739288" y="324000"/>
            <a:ext cx="1009424" cy="424732"/>
          </a:xfrm>
          <a:prstGeom prst="rect">
            <a:avLst/>
          </a:prstGeom>
        </p:spPr>
        <p:txBody>
          <a:bodyPr wrap="square" lIns="0" rIns="0">
            <a:spAutoFit/>
          </a:bodyPr>
          <a:lstStyle>
            <a:lvl1pPr marL="0" indent="0" algn="ctr">
              <a:buFontTx/>
              <a:buNone/>
              <a:defRPr sz="24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Tx/>
              <a:buNone/>
              <a:defRPr sz="2400">
                <a:solidFill>
                  <a:schemeClr val="accent2"/>
                </a:solidFill>
              </a:defRPr>
            </a:lvl2pPr>
            <a:lvl3pPr>
              <a:buFontTx/>
              <a:buNone/>
              <a:defRPr sz="2400">
                <a:solidFill>
                  <a:schemeClr val="accent2"/>
                </a:solidFill>
              </a:defRPr>
            </a:lvl3pPr>
            <a:lvl4pPr marL="1371600" indent="0">
              <a:buFontTx/>
              <a:buNone/>
              <a:defRPr sz="2400">
                <a:solidFill>
                  <a:schemeClr val="accent2"/>
                </a:solidFill>
              </a:defRPr>
            </a:lvl4pPr>
            <a:lvl5pPr marL="1828800" indent="0">
              <a:buFont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 lvl="0"/>
            <a:r>
              <a:rPr kumimoji="1" lang="en-US" altLang="ja-JP" dirty="0"/>
              <a:t>p.000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15BE422-7E5D-4E12-A437-1C94C43CF7B9}"/>
              </a:ext>
            </a:extLst>
          </p:cNvPr>
          <p:cNvCxnSpPr/>
          <p:nvPr userDrawn="1"/>
        </p:nvCxnSpPr>
        <p:spPr>
          <a:xfrm>
            <a:off x="-1" y="1663908"/>
            <a:ext cx="6840000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D93B9D6-8FC8-4C5D-824F-380FBE3D31FA}"/>
              </a:ext>
            </a:extLst>
          </p:cNvPr>
          <p:cNvSpPr/>
          <p:nvPr userDrawn="1"/>
        </p:nvSpPr>
        <p:spPr>
          <a:xfrm>
            <a:off x="-1" y="198000"/>
            <a:ext cx="1764000" cy="64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タイトル プレースホルダ 1">
            <a:extLst>
              <a:ext uri="{FF2B5EF4-FFF2-40B4-BE49-F238E27FC236}">
                <a16:creationId xmlns:a16="http://schemas.microsoft.com/office/drawing/2014/main" id="{80A3B48A-17F9-4F78-9E59-8AA4544BCB28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95288" y="198001"/>
            <a:ext cx="1080000" cy="648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72000" rIns="0" bIns="36000" numCol="1" anchor="ctr" anchorCtr="0" compatLnSpc="1">
            <a:prstTxWarp prst="textNoShape">
              <a:avLst/>
            </a:prstTxWarp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j-cs"/>
              </a:rPr>
              <a:t>GUIDE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8AAB90D-1B7D-492C-809A-763F0255A904}"/>
              </a:ext>
            </a:extLst>
          </p:cNvPr>
          <p:cNvSpPr/>
          <p:nvPr userDrawn="1"/>
        </p:nvSpPr>
        <p:spPr>
          <a:xfrm>
            <a:off x="-1" y="2250771"/>
            <a:ext cx="1764401" cy="6487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3961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8F857B4-0355-F442-AE51-8EB16ABF369B}"/>
              </a:ext>
            </a:extLst>
          </p:cNvPr>
          <p:cNvSpPr/>
          <p:nvPr userDrawn="1"/>
        </p:nvSpPr>
        <p:spPr>
          <a:xfrm>
            <a:off x="8604000" y="6501600"/>
            <a:ext cx="540000" cy="360000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9B56E12-D98B-7941-9968-DEE466D8D4BC}"/>
              </a:ext>
            </a:extLst>
          </p:cNvPr>
          <p:cNvSpPr/>
          <p:nvPr userDrawn="1"/>
        </p:nvSpPr>
        <p:spPr>
          <a:xfrm>
            <a:off x="0" y="0"/>
            <a:ext cx="9144002" cy="1044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EC63F579-8D1B-8A4D-A3FF-AB4CBBA17297}"/>
              </a:ext>
            </a:extLst>
          </p:cNvPr>
          <p:cNvSpPr/>
          <p:nvPr userDrawn="1"/>
        </p:nvSpPr>
        <p:spPr>
          <a:xfrm>
            <a:off x="0" y="0"/>
            <a:ext cx="7757058" cy="1044000"/>
          </a:xfrm>
          <a:custGeom>
            <a:avLst/>
            <a:gdLst>
              <a:gd name="connsiteX0" fmla="*/ 0 w 7827964"/>
              <a:gd name="connsiteY0" fmla="*/ 0 h 1044000"/>
              <a:gd name="connsiteX1" fmla="*/ 7827964 w 7827964"/>
              <a:gd name="connsiteY1" fmla="*/ 0 h 1044000"/>
              <a:gd name="connsiteX2" fmla="*/ 7827964 w 7827964"/>
              <a:gd name="connsiteY2" fmla="*/ 1044000 h 1044000"/>
              <a:gd name="connsiteX3" fmla="*/ 0 w 7827964"/>
              <a:gd name="connsiteY3" fmla="*/ 1044000 h 1044000"/>
              <a:gd name="connsiteX4" fmla="*/ 0 w 7827964"/>
              <a:gd name="connsiteY4" fmla="*/ 0 h 1044000"/>
              <a:gd name="connsiteX0" fmla="*/ 0 w 7827964"/>
              <a:gd name="connsiteY0" fmla="*/ 0 h 1044000"/>
              <a:gd name="connsiteX1" fmla="*/ 7273328 w 7827964"/>
              <a:gd name="connsiteY1" fmla="*/ 0 h 1044000"/>
              <a:gd name="connsiteX2" fmla="*/ 7827964 w 7827964"/>
              <a:gd name="connsiteY2" fmla="*/ 1044000 h 1044000"/>
              <a:gd name="connsiteX3" fmla="*/ 0 w 7827964"/>
              <a:gd name="connsiteY3" fmla="*/ 1044000 h 1044000"/>
              <a:gd name="connsiteX4" fmla="*/ 0 w 7827964"/>
              <a:gd name="connsiteY4" fmla="*/ 0 h 10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7964" h="1044000">
                <a:moveTo>
                  <a:pt x="0" y="0"/>
                </a:moveTo>
                <a:lnTo>
                  <a:pt x="7273328" y="0"/>
                </a:lnTo>
                <a:lnTo>
                  <a:pt x="7827964" y="1044000"/>
                </a:lnTo>
                <a:lnTo>
                  <a:pt x="0" y="1044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タイトル プレースホルダー 4">
            <a:extLst>
              <a:ext uri="{FF2B5EF4-FFF2-40B4-BE49-F238E27FC236}">
                <a16:creationId xmlns:a16="http://schemas.microsoft.com/office/drawing/2014/main" id="{A83AA181-66EF-4AC2-8CB4-ED55370966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0"/>
            <a:ext cx="7361770" cy="1044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502784C-2238-4A8D-9733-5679B3C6C0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4000" y="6492875"/>
            <a:ext cx="540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7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377744E-7BAD-45ED-8AC8-4CEF49569F4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29455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marL="406800" indent="-406800"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E2607B"/>
        </a:buClr>
        <a:buFont typeface="Wingdings" panose="05000000000000000000" pitchFamily="2" charset="2"/>
        <a:buChar char="l"/>
        <a:defRPr kumimoji="1" sz="2800" kern="1200">
          <a:solidFill>
            <a:schemeClr val="tx1"/>
          </a:solidFill>
          <a:latin typeface="ＭＳ ゴシック" panose="020B0609070205080204" pitchFamily="49" charset="-128"/>
          <a:ea typeface="ＭＳ ゴシック" panose="020B0609070205080204" pitchFamily="49" charset="-128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Clr>
          <a:srgbClr val="E2607B"/>
        </a:buClr>
        <a:buFont typeface="Wingdings" panose="05000000000000000000" pitchFamily="2" charset="2"/>
        <a:buNone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None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l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249" userDrawn="1">
          <p15:clr>
            <a:srgbClr val="F26B43"/>
          </p15:clr>
        </p15:guide>
        <p15:guide id="4" pos="5511" userDrawn="1">
          <p15:clr>
            <a:srgbClr val="F26B43"/>
          </p15:clr>
        </p15:guide>
        <p15:guide id="5" orient="horz" pos="4065" userDrawn="1">
          <p15:clr>
            <a:srgbClr val="F26B43"/>
          </p15:clr>
        </p15:guide>
        <p15:guide id="6" orient="horz" pos="1185" userDrawn="1">
          <p15:clr>
            <a:srgbClr val="F26B43"/>
          </p15:clr>
        </p15:guide>
        <p15:guide id="7" orient="horz" pos="7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2A8EAC-6A1C-46DC-8C4B-26B8E08D2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00" dirty="0"/>
              <a:t>8.</a:t>
            </a:r>
            <a:r>
              <a:rPr lang="ja-JP" altLang="en-US" sz="3200" spc="-100" dirty="0"/>
              <a:t>ニューラルネットワーク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13A945B-E6F2-4C39-ABB4-B358A2BCD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D59CF5-489F-41AE-86F1-34477CA169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19" y="1151906"/>
            <a:ext cx="6470734" cy="480131"/>
          </a:xfrm>
        </p:spPr>
        <p:txBody>
          <a:bodyPr/>
          <a:lstStyle/>
          <a:p>
            <a:r>
              <a:rPr lang="en-US" altLang="ja-JP" sz="2800" b="1" dirty="0"/>
              <a:t>1.</a:t>
            </a:r>
            <a:r>
              <a:rPr lang="ja-JP" altLang="en-US" sz="2800" b="1" dirty="0"/>
              <a:t>ニューラルネットワークとは</a:t>
            </a:r>
            <a:endParaRPr lang="en-US" altLang="ja-JP" sz="2800" b="1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5D4C747-12BB-4FB0-9CD2-9B531F6C51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63027"/>
            <a:ext cx="2252662" cy="480131"/>
          </a:xfrm>
        </p:spPr>
        <p:txBody>
          <a:bodyPr/>
          <a:lstStyle/>
          <a:p>
            <a:r>
              <a:rPr lang="ja-JP" altLang="en-US" sz="2800" b="1" dirty="0">
                <a:latin typeface="ＭＳ Ｐゴシック" panose="020B0600070205080204" pitchFamily="50" charset="-128"/>
              </a:rPr>
              <a:t>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3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章第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4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節</a:t>
            </a:r>
            <a:endParaRPr lang="en-US" altLang="ja-JP" sz="2800" b="1" dirty="0">
              <a:latin typeface="ＭＳ Ｐゴシック" panose="020B0600070205080204" pitchFamily="50" charset="-128"/>
            </a:endParaRP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7F94BDD-941F-4E33-830F-E917F7C373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kumimoji="1" lang="en-US" altLang="ja-JP" dirty="0"/>
              <a:t>p.8</a:t>
            </a:r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14" name="Google Shape;28;p1">
            <a:extLst>
              <a:ext uri="{FF2B5EF4-FFF2-40B4-BE49-F238E27FC236}">
                <a16:creationId xmlns:a16="http://schemas.microsoft.com/office/drawing/2014/main" id="{14C3E475-1579-7A7A-9835-B514BCFA6F2A}"/>
              </a:ext>
            </a:extLst>
          </p:cNvPr>
          <p:cNvSpPr txBox="1"/>
          <p:nvPr/>
        </p:nvSpPr>
        <p:spPr>
          <a:xfrm>
            <a:off x="395287" y="1844014"/>
            <a:ext cx="8353425" cy="2262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indent="-228600"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  <a:buFont typeface="Noto Sans Symbols"/>
              <a:buChar char="●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ニューラルネットワーク</a:t>
            </a:r>
            <a:r>
              <a:rPr lang="ja-JP" altLang="en-US" sz="2800" dirty="0"/>
              <a:t>は、ニューロン（脳の神経細胞）のネットワーク構造を模したモデルで機械学習を行うしくみである。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endParaRPr lang="ja-JP" altLang="en-US" sz="2000" dirty="0"/>
          </a:p>
          <a:p>
            <a:pPr marL="228600" indent="-228600"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  <a:buFont typeface="Noto Sans Symbols"/>
              <a:buChar char="●"/>
            </a:pPr>
            <a:r>
              <a:rPr lang="ja-JP" altLang="en-US" sz="2800" dirty="0"/>
              <a:t>ニューロンの信号伝達のしくみを人が扱える形で置き換えたものを</a:t>
            </a: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形式ニューロン</a:t>
            </a:r>
            <a:r>
              <a:rPr lang="ja-JP" altLang="en-US" sz="2800" dirty="0"/>
              <a:t>と呼ぶ。</a:t>
            </a:r>
          </a:p>
        </p:txBody>
      </p:sp>
      <p:pic>
        <p:nvPicPr>
          <p:cNvPr id="9" name="図 8" descr="ダイアグラム&#10;&#10;自動的に生成された説明">
            <a:extLst>
              <a:ext uri="{FF2B5EF4-FFF2-40B4-BE49-F238E27FC236}">
                <a16:creationId xmlns:a16="http://schemas.microsoft.com/office/drawing/2014/main" id="{8131EB1E-B16B-51AD-D8B0-FD1DFA3C05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379" y="4222340"/>
            <a:ext cx="6521241" cy="2178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1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2A8EAC-6A1C-46DC-8C4B-26B8E08D2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00" dirty="0"/>
              <a:t>8.</a:t>
            </a:r>
            <a:r>
              <a:rPr lang="ja-JP" altLang="en-US" sz="3200" spc="-100" dirty="0"/>
              <a:t>ニューラルネットワーク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13A945B-E6F2-4C39-ABB4-B358A2BCD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2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D59CF5-489F-41AE-86F1-34477CA169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19" y="1151906"/>
            <a:ext cx="6470734" cy="480131"/>
          </a:xfrm>
        </p:spPr>
        <p:txBody>
          <a:bodyPr/>
          <a:lstStyle/>
          <a:p>
            <a:r>
              <a:rPr lang="en-US" altLang="ja-JP" sz="2800" b="1" dirty="0"/>
              <a:t>2.</a:t>
            </a:r>
            <a:r>
              <a:rPr lang="ja-JP" altLang="en-US" sz="2800" b="1" dirty="0"/>
              <a:t>パーセプトロン</a:t>
            </a:r>
            <a:endParaRPr lang="en-US" altLang="ja-JP" sz="2800" b="1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5D4C747-12BB-4FB0-9CD2-9B531F6C51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63027"/>
            <a:ext cx="2252662" cy="480131"/>
          </a:xfrm>
        </p:spPr>
        <p:txBody>
          <a:bodyPr/>
          <a:lstStyle/>
          <a:p>
            <a:r>
              <a:rPr lang="ja-JP" altLang="en-US" sz="2800" b="1" dirty="0">
                <a:latin typeface="ＭＳ Ｐゴシック" panose="020B0600070205080204" pitchFamily="50" charset="-128"/>
              </a:rPr>
              <a:t>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3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章第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4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節</a:t>
            </a:r>
            <a:endParaRPr lang="en-US" altLang="ja-JP" sz="2800" b="1" dirty="0">
              <a:latin typeface="ＭＳ Ｐゴシック" panose="020B0600070205080204" pitchFamily="50" charset="-128"/>
            </a:endParaRP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7F94BDD-941F-4E33-830F-E917F7C373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kumimoji="1" lang="en-US" altLang="ja-JP" dirty="0"/>
              <a:t>p.8</a:t>
            </a:r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14" name="Google Shape;28;p1">
            <a:extLst>
              <a:ext uri="{FF2B5EF4-FFF2-40B4-BE49-F238E27FC236}">
                <a16:creationId xmlns:a16="http://schemas.microsoft.com/office/drawing/2014/main" id="{14C3E475-1579-7A7A-9835-B514BCFA6F2A}"/>
              </a:ext>
            </a:extLst>
          </p:cNvPr>
          <p:cNvSpPr txBox="1"/>
          <p:nvPr/>
        </p:nvSpPr>
        <p:spPr>
          <a:xfrm>
            <a:off x="395288" y="1844014"/>
            <a:ext cx="8353424" cy="1597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marL="228600" indent="-228600"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  <a:buFont typeface="Noto Sans Symbols"/>
              <a:buChar char="●"/>
            </a:pPr>
            <a:r>
              <a:rPr lang="ja-JP" altLang="en-US" sz="2800" dirty="0"/>
              <a:t>パーセプトロンには、入力層と出力層の２層からなる</a:t>
            </a: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単純パーセプトロン</a:t>
            </a:r>
            <a:r>
              <a:rPr lang="ja-JP" altLang="en-US" sz="2800" dirty="0"/>
              <a:t>と、入力層と出力層の間に１つまたは複数の隠れ層を中間層として含む</a:t>
            </a: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多層パーセプトロン</a:t>
            </a:r>
            <a:r>
              <a:rPr lang="ja-JP" altLang="en-US" sz="2800" dirty="0"/>
              <a:t>がある。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16E20F-17AA-29DD-B773-03AD895162F2}"/>
              </a:ext>
            </a:extLst>
          </p:cNvPr>
          <p:cNvSpPr txBox="1"/>
          <p:nvPr/>
        </p:nvSpPr>
        <p:spPr>
          <a:xfrm>
            <a:off x="940524" y="4010297"/>
            <a:ext cx="225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単純パーセプトロン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1A08DE9-E8C2-75F6-3D44-50AB6DFF97EF}"/>
              </a:ext>
            </a:extLst>
          </p:cNvPr>
          <p:cNvSpPr txBox="1"/>
          <p:nvPr/>
        </p:nvSpPr>
        <p:spPr>
          <a:xfrm>
            <a:off x="940523" y="5521428"/>
            <a:ext cx="225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多層パーセプトロン</a:t>
            </a: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15BF8139-B688-AB82-A303-C3089A2B413B}"/>
              </a:ext>
            </a:extLst>
          </p:cNvPr>
          <p:cNvGrpSpPr/>
          <p:nvPr/>
        </p:nvGrpSpPr>
        <p:grpSpPr>
          <a:xfrm>
            <a:off x="3457539" y="3853541"/>
            <a:ext cx="3883787" cy="836024"/>
            <a:chOff x="3457539" y="3853541"/>
            <a:chExt cx="3883787" cy="836024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01CFECC2-A3D9-CB15-511F-D0AF6D8B2817}"/>
                </a:ext>
              </a:extLst>
            </p:cNvPr>
            <p:cNvSpPr txBox="1"/>
            <p:nvPr/>
          </p:nvSpPr>
          <p:spPr>
            <a:xfrm>
              <a:off x="3457539" y="4010297"/>
              <a:ext cx="881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入力⇒</a:t>
              </a: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C24F47A-F388-C450-69D5-7AC056262288}"/>
                </a:ext>
              </a:extLst>
            </p:cNvPr>
            <p:cNvSpPr txBox="1"/>
            <p:nvPr/>
          </p:nvSpPr>
          <p:spPr>
            <a:xfrm>
              <a:off x="6459582" y="4032043"/>
              <a:ext cx="881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⇒出力</a:t>
              </a:r>
            </a:p>
          </p:txBody>
        </p:sp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89728FB-F979-4CD7-5518-C76D19F94DFC}"/>
                </a:ext>
              </a:extLst>
            </p:cNvPr>
            <p:cNvSpPr/>
            <p:nvPr/>
          </p:nvSpPr>
          <p:spPr>
            <a:xfrm>
              <a:off x="4339708" y="3853541"/>
              <a:ext cx="836023" cy="836023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入力層</a:t>
              </a:r>
            </a:p>
          </p:txBody>
        </p:sp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EF7BE5C8-8E48-6669-7F7E-6695FEAFFEA7}"/>
                </a:ext>
              </a:extLst>
            </p:cNvPr>
            <p:cNvSpPr/>
            <p:nvPr/>
          </p:nvSpPr>
          <p:spPr>
            <a:xfrm>
              <a:off x="5623559" y="3853542"/>
              <a:ext cx="836023" cy="83602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出力層</a:t>
              </a:r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E47EE347-BFB3-05DB-CDFB-025B0945F1B7}"/>
                </a:ext>
              </a:extLst>
            </p:cNvPr>
            <p:cNvSpPr txBox="1"/>
            <p:nvPr/>
          </p:nvSpPr>
          <p:spPr>
            <a:xfrm>
              <a:off x="5175731" y="4010297"/>
              <a:ext cx="38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＋</a:t>
              </a: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2A58670E-626F-AB8B-D6B5-8AEEC71DC0DF}"/>
              </a:ext>
            </a:extLst>
          </p:cNvPr>
          <p:cNvGrpSpPr/>
          <p:nvPr/>
        </p:nvGrpSpPr>
        <p:grpSpPr>
          <a:xfrm>
            <a:off x="3457539" y="5288082"/>
            <a:ext cx="5109766" cy="863812"/>
            <a:chOff x="3457539" y="5288082"/>
            <a:chExt cx="5109766" cy="863812"/>
          </a:xfrm>
        </p:grpSpPr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D5A945F4-EAED-68F5-CA14-08239E6367CF}"/>
                </a:ext>
              </a:extLst>
            </p:cNvPr>
            <p:cNvSpPr txBox="1"/>
            <p:nvPr/>
          </p:nvSpPr>
          <p:spPr>
            <a:xfrm>
              <a:off x="3457539" y="5472626"/>
              <a:ext cx="881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入力⇒</a:t>
              </a: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C708B6AC-EA5C-1EEC-E0ED-B9435E7C34B5}"/>
                </a:ext>
              </a:extLst>
            </p:cNvPr>
            <p:cNvSpPr txBox="1"/>
            <p:nvPr/>
          </p:nvSpPr>
          <p:spPr>
            <a:xfrm>
              <a:off x="7685561" y="5488550"/>
              <a:ext cx="881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⇒出力</a:t>
              </a:r>
            </a:p>
          </p:txBody>
        </p: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6E6BF910-BABF-29B3-A5B9-8ABF1B840BFC}"/>
                </a:ext>
              </a:extLst>
            </p:cNvPr>
            <p:cNvSpPr/>
            <p:nvPr/>
          </p:nvSpPr>
          <p:spPr>
            <a:xfrm>
              <a:off x="4339708" y="5315870"/>
              <a:ext cx="836023" cy="836023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入力層</a:t>
              </a:r>
            </a:p>
          </p:txBody>
        </p:sp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F53113AC-41FE-77E9-BC67-3CF982377845}"/>
                </a:ext>
              </a:extLst>
            </p:cNvPr>
            <p:cNvSpPr/>
            <p:nvPr/>
          </p:nvSpPr>
          <p:spPr>
            <a:xfrm>
              <a:off x="5623559" y="5315871"/>
              <a:ext cx="836023" cy="836023"/>
            </a:xfrm>
            <a:prstGeom prst="rect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中間層</a:t>
              </a: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9FDB61EE-FB2D-EEC9-86E9-2824240CF8BA}"/>
                </a:ext>
              </a:extLst>
            </p:cNvPr>
            <p:cNvSpPr txBox="1"/>
            <p:nvPr/>
          </p:nvSpPr>
          <p:spPr>
            <a:xfrm>
              <a:off x="5175731" y="5472626"/>
              <a:ext cx="38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＋</a:t>
              </a:r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12355A09-C6D1-CCFD-3963-88FAECAD99B7}"/>
                </a:ext>
              </a:extLst>
            </p:cNvPr>
            <p:cNvSpPr/>
            <p:nvPr/>
          </p:nvSpPr>
          <p:spPr>
            <a:xfrm>
              <a:off x="6849538" y="5288082"/>
              <a:ext cx="836023" cy="836023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出力層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1AFE77F0-DC69-10C4-B637-8CC5BB2B4F4E}"/>
                </a:ext>
              </a:extLst>
            </p:cNvPr>
            <p:cNvSpPr txBox="1"/>
            <p:nvPr/>
          </p:nvSpPr>
          <p:spPr>
            <a:xfrm>
              <a:off x="6451205" y="5488550"/>
              <a:ext cx="386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621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2A8EAC-6A1C-46DC-8C4B-26B8E08D2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00" dirty="0"/>
              <a:t>8.</a:t>
            </a:r>
            <a:r>
              <a:rPr lang="ja-JP" altLang="en-US" sz="3200" spc="-100" dirty="0"/>
              <a:t>ニューラルネットワーク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13A945B-E6F2-4C39-ABB4-B358A2BCD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D59CF5-489F-41AE-86F1-34477CA169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19" y="1151906"/>
            <a:ext cx="6470734" cy="480131"/>
          </a:xfrm>
        </p:spPr>
        <p:txBody>
          <a:bodyPr/>
          <a:lstStyle/>
          <a:p>
            <a:r>
              <a:rPr lang="en-US" altLang="ja-JP" sz="2800" b="1" dirty="0"/>
              <a:t>2.</a:t>
            </a:r>
            <a:r>
              <a:rPr lang="ja-JP" altLang="en-US" sz="2800" b="1" dirty="0"/>
              <a:t>パーセプトロン</a:t>
            </a:r>
            <a:endParaRPr lang="en-US" altLang="ja-JP" sz="2800" b="1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5D4C747-12BB-4FB0-9CD2-9B531F6C51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68414"/>
            <a:ext cx="2252662" cy="480131"/>
          </a:xfrm>
        </p:spPr>
        <p:txBody>
          <a:bodyPr/>
          <a:lstStyle/>
          <a:p>
            <a:r>
              <a:rPr lang="ja-JP" altLang="en-US" sz="2800" b="1" dirty="0">
                <a:latin typeface="ＭＳ Ｐゴシック" panose="020B0600070205080204" pitchFamily="50" charset="-128"/>
              </a:rPr>
              <a:t>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3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章第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4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節</a:t>
            </a:r>
            <a:endParaRPr lang="en-US" altLang="ja-JP" sz="2800" b="1" dirty="0">
              <a:latin typeface="ＭＳ Ｐゴシック" panose="020B0600070205080204" pitchFamily="50" charset="-128"/>
            </a:endParaRP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7F94BDD-941F-4E33-830F-E917F7C373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kumimoji="1" lang="en-US" altLang="ja-JP" dirty="0"/>
              <a:t>p.8</a:t>
            </a:r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7" name="Google Shape;28;p1">
            <a:extLst>
              <a:ext uri="{FF2B5EF4-FFF2-40B4-BE49-F238E27FC236}">
                <a16:creationId xmlns:a16="http://schemas.microsoft.com/office/drawing/2014/main" id="{F1989CE6-B3FE-1222-D74A-A53D7C244670}"/>
              </a:ext>
            </a:extLst>
          </p:cNvPr>
          <p:cNvSpPr txBox="1"/>
          <p:nvPr/>
        </p:nvSpPr>
        <p:spPr>
          <a:xfrm>
            <a:off x="395288" y="1924234"/>
            <a:ext cx="8208712" cy="82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単純パーセプトロン</a:t>
            </a:r>
            <a:endParaRPr lang="ja-JP" altLang="en-US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単純パーセプトロンの数理モデルは、</a:t>
            </a:r>
            <a:endParaRPr lang="en-US" altLang="ja-JP" sz="2800" dirty="0"/>
          </a:p>
        </p:txBody>
      </p:sp>
      <p:sp>
        <p:nvSpPr>
          <p:cNvPr id="10" name="Google Shape;28;p1">
            <a:extLst>
              <a:ext uri="{FF2B5EF4-FFF2-40B4-BE49-F238E27FC236}">
                <a16:creationId xmlns:a16="http://schemas.microsoft.com/office/drawing/2014/main" id="{18F6D090-8BB6-EF1D-643A-F6AE801F9331}"/>
              </a:ext>
            </a:extLst>
          </p:cNvPr>
          <p:cNvSpPr txBox="1"/>
          <p:nvPr/>
        </p:nvSpPr>
        <p:spPr>
          <a:xfrm>
            <a:off x="443413" y="3877237"/>
            <a:ext cx="8208713" cy="82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という式であらわすことができ、</a:t>
            </a: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活性化関数 </a:t>
            </a:r>
            <a:r>
              <a:rPr lang="en-US" altLang="ja-JP" sz="2800" i="1" dirty="0"/>
              <a:t>f</a:t>
            </a:r>
            <a:r>
              <a:rPr lang="en-US" altLang="ja-JP" sz="2800" dirty="0"/>
              <a:t> </a:t>
            </a:r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に</a:t>
            </a: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ステップ関数</a:t>
            </a:r>
            <a:r>
              <a:rPr lang="ja-JP" altLang="en-US" sz="2800" dirty="0"/>
              <a:t>を使った場合、</a:t>
            </a:r>
            <a:endParaRPr lang="en-US" altLang="ja-JP" sz="2800" dirty="0"/>
          </a:p>
        </p:txBody>
      </p:sp>
      <p:sp>
        <p:nvSpPr>
          <p:cNvPr id="13" name="Google Shape;28;p1">
            <a:extLst>
              <a:ext uri="{FF2B5EF4-FFF2-40B4-BE49-F238E27FC236}">
                <a16:creationId xmlns:a16="http://schemas.microsoft.com/office/drawing/2014/main" id="{C2A1A9FA-55B5-AA11-54CE-5C327028AD5E}"/>
              </a:ext>
            </a:extLst>
          </p:cNvPr>
          <p:cNvSpPr txBox="1"/>
          <p:nvPr/>
        </p:nvSpPr>
        <p:spPr>
          <a:xfrm>
            <a:off x="395287" y="5577154"/>
            <a:ext cx="8160585" cy="82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の部分が、閾値</a:t>
            </a:r>
            <a:r>
              <a:rPr lang="en-US" altLang="ja-JP" sz="2800" dirty="0"/>
              <a:t>θ</a:t>
            </a:r>
            <a:r>
              <a:rPr lang="ja-JP" altLang="en-US" sz="2800" dirty="0"/>
              <a:t>以上ならば</a:t>
            </a:r>
            <a:r>
              <a:rPr lang="en-US" altLang="ja-JP" sz="2800" dirty="0"/>
              <a:t>1</a:t>
            </a:r>
            <a:r>
              <a:rPr lang="ja-JP" altLang="en-US" sz="2800" dirty="0"/>
              <a:t>を、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閾値</a:t>
            </a:r>
            <a:r>
              <a:rPr lang="en-US" altLang="ja-JP" sz="2800" dirty="0"/>
              <a:t>θ</a:t>
            </a:r>
            <a:r>
              <a:rPr lang="ja-JP" altLang="en-US" sz="2800" dirty="0"/>
              <a:t>より小さければ</a:t>
            </a:r>
            <a:r>
              <a:rPr lang="en-US" altLang="ja-JP" sz="2800" dirty="0"/>
              <a:t>0</a:t>
            </a:r>
            <a:r>
              <a:rPr lang="ja-JP" altLang="en-US" sz="2800" dirty="0"/>
              <a:t>を出力する。</a:t>
            </a:r>
            <a:endParaRPr lang="en-US" altLang="ja-JP" sz="2800" dirty="0"/>
          </a:p>
        </p:txBody>
      </p:sp>
      <p:pic>
        <p:nvPicPr>
          <p:cNvPr id="11" name="図 10" descr="ダイアグラム が含まれている画像&#10;&#10;自動的に生成された説明">
            <a:extLst>
              <a:ext uri="{FF2B5EF4-FFF2-40B4-BE49-F238E27FC236}">
                <a16:creationId xmlns:a16="http://schemas.microsoft.com/office/drawing/2014/main" id="{3154DCCC-C888-4469-56FB-B2A66D9E3C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968" y="2881433"/>
            <a:ext cx="5390399" cy="754381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0851AB98-61C2-C980-80A1-AF5A776B06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05" y="4940403"/>
            <a:ext cx="3579883" cy="34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112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2A8EAC-6A1C-46DC-8C4B-26B8E08D2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00" dirty="0"/>
              <a:t>8.</a:t>
            </a:r>
            <a:r>
              <a:rPr lang="ja-JP" altLang="en-US" sz="3200" spc="-100" dirty="0"/>
              <a:t>ニューラルネットワーク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13A945B-E6F2-4C39-ABB4-B358A2BCD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4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D59CF5-489F-41AE-86F1-34477CA169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19" y="1151906"/>
            <a:ext cx="6470734" cy="480131"/>
          </a:xfrm>
        </p:spPr>
        <p:txBody>
          <a:bodyPr/>
          <a:lstStyle/>
          <a:p>
            <a:r>
              <a:rPr lang="en-US" altLang="ja-JP" sz="2800" b="1" dirty="0"/>
              <a:t>2.</a:t>
            </a:r>
            <a:r>
              <a:rPr lang="ja-JP" altLang="en-US" sz="2800" b="1" dirty="0"/>
              <a:t>パーセプトロン</a:t>
            </a:r>
            <a:endParaRPr lang="en-US" altLang="ja-JP" sz="2800" b="1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5D4C747-12BB-4FB0-9CD2-9B531F6C51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66440"/>
            <a:ext cx="2252662" cy="480131"/>
          </a:xfrm>
        </p:spPr>
        <p:txBody>
          <a:bodyPr/>
          <a:lstStyle/>
          <a:p>
            <a:r>
              <a:rPr lang="ja-JP" altLang="en-US" sz="2800" b="1" dirty="0">
                <a:latin typeface="ＭＳ Ｐゴシック" panose="020B0600070205080204" pitchFamily="50" charset="-128"/>
              </a:rPr>
              <a:t>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3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章第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4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節</a:t>
            </a:r>
            <a:endParaRPr lang="en-US" altLang="ja-JP" sz="2800" b="1" dirty="0">
              <a:latin typeface="ＭＳ Ｐゴシック" panose="020B0600070205080204" pitchFamily="50" charset="-128"/>
            </a:endParaRP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7F94BDD-941F-4E33-830F-E917F7C373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kumimoji="1" lang="en-US" altLang="ja-JP" dirty="0"/>
              <a:t>p.8</a:t>
            </a:r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8" name="Google Shape;28;p1">
            <a:extLst>
              <a:ext uri="{FF2B5EF4-FFF2-40B4-BE49-F238E27FC236}">
                <a16:creationId xmlns:a16="http://schemas.microsoft.com/office/drawing/2014/main" id="{C4AC9254-AB15-82E9-93F1-532D8AF1F35E}"/>
              </a:ext>
            </a:extLst>
          </p:cNvPr>
          <p:cNvSpPr txBox="1"/>
          <p:nvPr/>
        </p:nvSpPr>
        <p:spPr>
          <a:xfrm>
            <a:off x="435559" y="1979633"/>
            <a:ext cx="8272881" cy="1985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活性化関数</a:t>
            </a:r>
            <a:r>
              <a:rPr lang="ja-JP" altLang="en-US" sz="2800" dirty="0"/>
              <a:t>　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形式ニューロンにおける、出力値を決定するため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の関数のこと。単純パーセプトロンでは</a:t>
            </a: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ステップ</a:t>
            </a:r>
            <a:endParaRPr lang="en-US" altLang="ja-JP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　関数</a:t>
            </a:r>
            <a:r>
              <a:rPr lang="ja-JP" altLang="en-US" sz="2800" dirty="0"/>
              <a:t>が、多層パーセプトロンでは</a:t>
            </a: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シグモイド関数</a:t>
            </a:r>
            <a:endParaRPr lang="en-US" altLang="ja-JP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　</a:t>
            </a:r>
            <a:r>
              <a:rPr lang="ja-JP" altLang="en-US" sz="2800" dirty="0"/>
              <a:t>がよく用いられる。</a:t>
            </a:r>
          </a:p>
        </p:txBody>
      </p:sp>
    </p:spTree>
    <p:extLst>
      <p:ext uri="{BB962C8B-B14F-4D97-AF65-F5344CB8AC3E}">
        <p14:creationId xmlns:p14="http://schemas.microsoft.com/office/powerpoint/2010/main" val="1393639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2A8EAC-6A1C-46DC-8C4B-26B8E08D2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00" dirty="0"/>
              <a:t>8.</a:t>
            </a:r>
            <a:r>
              <a:rPr lang="ja-JP" altLang="en-US" sz="3200" spc="-100" dirty="0"/>
              <a:t>ニューラルネットワーク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13A945B-E6F2-4C39-ABB4-B358A2BCD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5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D59CF5-489F-41AE-86F1-34477CA169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19" y="1151906"/>
            <a:ext cx="6470734" cy="480131"/>
          </a:xfrm>
        </p:spPr>
        <p:txBody>
          <a:bodyPr/>
          <a:lstStyle/>
          <a:p>
            <a:r>
              <a:rPr lang="en-US" altLang="ja-JP" sz="2800" b="1" dirty="0"/>
              <a:t>2.</a:t>
            </a:r>
            <a:r>
              <a:rPr lang="ja-JP" altLang="en-US" sz="2800" b="1" dirty="0"/>
              <a:t>パーセプトロン</a:t>
            </a:r>
            <a:endParaRPr lang="en-US" altLang="ja-JP" sz="2800" b="1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5D4C747-12BB-4FB0-9CD2-9B531F6C51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63027"/>
            <a:ext cx="2252662" cy="480131"/>
          </a:xfrm>
        </p:spPr>
        <p:txBody>
          <a:bodyPr/>
          <a:lstStyle/>
          <a:p>
            <a:r>
              <a:rPr lang="ja-JP" altLang="en-US" sz="2800" b="1" dirty="0">
                <a:latin typeface="ＭＳ Ｐゴシック" panose="020B0600070205080204" pitchFamily="50" charset="-128"/>
              </a:rPr>
              <a:t>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3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章第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4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節</a:t>
            </a:r>
            <a:endParaRPr lang="en-US" altLang="ja-JP" sz="2800" b="1" dirty="0">
              <a:latin typeface="ＭＳ Ｐゴシック" panose="020B0600070205080204" pitchFamily="50" charset="-128"/>
            </a:endParaRP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7F94BDD-941F-4E33-830F-E917F7C373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kumimoji="1" lang="en-US" altLang="ja-JP" dirty="0"/>
              <a:t>p.8</a:t>
            </a:r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8" name="Google Shape;28;p1">
            <a:extLst>
              <a:ext uri="{FF2B5EF4-FFF2-40B4-BE49-F238E27FC236}">
                <a16:creationId xmlns:a16="http://schemas.microsoft.com/office/drawing/2014/main" id="{C4AC9254-AB15-82E9-93F1-532D8AF1F35E}"/>
              </a:ext>
            </a:extLst>
          </p:cNvPr>
          <p:cNvSpPr txBox="1"/>
          <p:nvPr/>
        </p:nvSpPr>
        <p:spPr>
          <a:xfrm>
            <a:off x="388270" y="1928884"/>
            <a:ext cx="3759619" cy="1597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ステップ関数</a:t>
            </a:r>
            <a:endParaRPr lang="en-US" altLang="ja-JP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条件式がある値を超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</a:t>
            </a:r>
            <a:r>
              <a:rPr lang="ja-JP" altLang="en-US" sz="2800" spc="-80" dirty="0"/>
              <a:t>えると</a:t>
            </a:r>
            <a:r>
              <a:rPr lang="en-US" altLang="ja-JP" sz="2800" spc="-80" dirty="0"/>
              <a:t>1</a:t>
            </a:r>
            <a:r>
              <a:rPr lang="ja-JP" altLang="en-US" sz="2800" spc="-80" dirty="0"/>
              <a:t>を出力し、そ</a:t>
            </a:r>
            <a:endParaRPr lang="en-US" altLang="ja-JP" sz="2800" spc="-8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spc="-80" dirty="0"/>
              <a:t>　れ以外は</a:t>
            </a:r>
            <a:r>
              <a:rPr lang="en-US" altLang="ja-JP" sz="2800" spc="-80" dirty="0"/>
              <a:t>0</a:t>
            </a:r>
            <a:r>
              <a:rPr lang="ja-JP" altLang="en-US" sz="2800" spc="-80" dirty="0"/>
              <a:t>を出力する。</a:t>
            </a: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B2BCA342-F11C-199F-694B-F1D232ECB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309" y="4119429"/>
            <a:ext cx="3088753" cy="1109796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8FB3B179-7EEC-84CE-FB71-8A02AFD6DA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6339" y="2021536"/>
            <a:ext cx="3617661" cy="371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33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2A8EAC-6A1C-46DC-8C4B-26B8E08D2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00" dirty="0"/>
              <a:t>8.</a:t>
            </a:r>
            <a:r>
              <a:rPr lang="ja-JP" altLang="en-US" sz="3200" spc="-100" dirty="0"/>
              <a:t>ニューラルネットワーク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13A945B-E6F2-4C39-ABB4-B358A2BCD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6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D59CF5-489F-41AE-86F1-34477CA169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19" y="1151906"/>
            <a:ext cx="6470734" cy="480131"/>
          </a:xfrm>
        </p:spPr>
        <p:txBody>
          <a:bodyPr/>
          <a:lstStyle/>
          <a:p>
            <a:r>
              <a:rPr lang="en-US" altLang="ja-JP" sz="2800" b="1" dirty="0"/>
              <a:t>2.</a:t>
            </a:r>
            <a:r>
              <a:rPr lang="ja-JP" altLang="en-US" sz="2800" b="1" dirty="0"/>
              <a:t>パーセプトロン</a:t>
            </a:r>
            <a:endParaRPr lang="en-US" altLang="ja-JP" sz="2800" b="1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5D4C747-12BB-4FB0-9CD2-9B531F6C51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63027"/>
            <a:ext cx="2252662" cy="480131"/>
          </a:xfrm>
        </p:spPr>
        <p:txBody>
          <a:bodyPr/>
          <a:lstStyle/>
          <a:p>
            <a:r>
              <a:rPr lang="ja-JP" altLang="en-US" sz="2800" b="1" dirty="0">
                <a:latin typeface="ＭＳ Ｐゴシック" panose="020B0600070205080204" pitchFamily="50" charset="-128"/>
              </a:rPr>
              <a:t>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3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章第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4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節</a:t>
            </a:r>
            <a:endParaRPr lang="en-US" altLang="ja-JP" sz="2800" b="1" dirty="0">
              <a:latin typeface="ＭＳ Ｐゴシック" panose="020B0600070205080204" pitchFamily="50" charset="-128"/>
            </a:endParaRP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7F94BDD-941F-4E33-830F-E917F7C373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kumimoji="1" lang="en-US" altLang="ja-JP" dirty="0"/>
              <a:t>p.8</a:t>
            </a:r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8" name="Google Shape;28;p1">
            <a:extLst>
              <a:ext uri="{FF2B5EF4-FFF2-40B4-BE49-F238E27FC236}">
                <a16:creationId xmlns:a16="http://schemas.microsoft.com/office/drawing/2014/main" id="{C4AC9254-AB15-82E9-93F1-532D8AF1F35E}"/>
              </a:ext>
            </a:extLst>
          </p:cNvPr>
          <p:cNvSpPr txBox="1"/>
          <p:nvPr/>
        </p:nvSpPr>
        <p:spPr>
          <a:xfrm>
            <a:off x="402558" y="1928884"/>
            <a:ext cx="3736169" cy="1597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シグモイド関数</a:t>
            </a:r>
            <a:endParaRPr lang="en-US" altLang="ja-JP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条件式の結果から、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en-US" altLang="ja-JP" sz="2800" dirty="0"/>
              <a:t>  0</a:t>
            </a:r>
            <a:r>
              <a:rPr lang="ja-JP" altLang="en-US" sz="2800" dirty="0"/>
              <a:t>から</a:t>
            </a:r>
            <a:r>
              <a:rPr lang="en-US" altLang="ja-JP" sz="2800" dirty="0"/>
              <a:t>1</a:t>
            </a:r>
            <a:r>
              <a:rPr lang="ja-JP" altLang="en-US" sz="2800" dirty="0"/>
              <a:t>の連続値を出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en-US" altLang="ja-JP" sz="2800" dirty="0"/>
              <a:t>  </a:t>
            </a:r>
            <a:r>
              <a:rPr lang="ja-JP" altLang="en-US" sz="2800" dirty="0"/>
              <a:t>力する。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44BCAA1-7030-F907-35B6-6643EC9854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4" y="3659828"/>
            <a:ext cx="3120565" cy="96737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39ACAFB0-96BC-5960-47D3-A4AD65407E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324"/>
          <a:stretch/>
        </p:blipFill>
        <p:spPr>
          <a:xfrm>
            <a:off x="4067288" y="1795280"/>
            <a:ext cx="3672000" cy="384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8789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2A8EAC-6A1C-46DC-8C4B-26B8E08D2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00" dirty="0"/>
              <a:t>8.</a:t>
            </a:r>
            <a:r>
              <a:rPr lang="ja-JP" altLang="en-US" sz="3200" spc="-100" dirty="0"/>
              <a:t>ニューラルネットワーク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13A945B-E6F2-4C39-ABB4-B358A2BCD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7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D59CF5-489F-41AE-86F1-34477CA169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19" y="1151906"/>
            <a:ext cx="6470734" cy="480131"/>
          </a:xfrm>
        </p:spPr>
        <p:txBody>
          <a:bodyPr/>
          <a:lstStyle/>
          <a:p>
            <a:r>
              <a:rPr lang="en-US" altLang="ja-JP" sz="2800" b="1" dirty="0"/>
              <a:t>2.</a:t>
            </a:r>
            <a:r>
              <a:rPr lang="ja-JP" altLang="en-US" sz="2800" b="1" dirty="0"/>
              <a:t>パーセプトロン</a:t>
            </a:r>
            <a:endParaRPr lang="en-US" altLang="ja-JP" sz="2800" b="1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5D4C747-12BB-4FB0-9CD2-9B531F6C51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63027"/>
            <a:ext cx="2252662" cy="480131"/>
          </a:xfrm>
        </p:spPr>
        <p:txBody>
          <a:bodyPr/>
          <a:lstStyle/>
          <a:p>
            <a:r>
              <a:rPr lang="ja-JP" altLang="en-US" sz="2800" b="1" dirty="0">
                <a:latin typeface="ＭＳ Ｐゴシック" panose="020B0600070205080204" pitchFamily="50" charset="-128"/>
              </a:rPr>
              <a:t>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3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章第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4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節</a:t>
            </a:r>
            <a:endParaRPr lang="en-US" altLang="ja-JP" sz="2800" b="1" dirty="0">
              <a:latin typeface="ＭＳ Ｐゴシック" panose="020B0600070205080204" pitchFamily="50" charset="-128"/>
            </a:endParaRP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7F94BDD-941F-4E33-830F-E917F7C373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kumimoji="1" lang="en-US" altLang="ja-JP" dirty="0"/>
              <a:t>p.8</a:t>
            </a:r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8" name="Google Shape;28;p1">
            <a:extLst>
              <a:ext uri="{FF2B5EF4-FFF2-40B4-BE49-F238E27FC236}">
                <a16:creationId xmlns:a16="http://schemas.microsoft.com/office/drawing/2014/main" id="{C4AC9254-AB15-82E9-93F1-532D8AF1F35E}"/>
              </a:ext>
            </a:extLst>
          </p:cNvPr>
          <p:cNvSpPr txBox="1"/>
          <p:nvPr/>
        </p:nvSpPr>
        <p:spPr>
          <a:xfrm>
            <a:off x="358013" y="1935296"/>
            <a:ext cx="8245987" cy="19851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多層パーセプトロン</a:t>
            </a:r>
            <a:r>
              <a:rPr lang="ja-JP" altLang="en-US" sz="2800" dirty="0"/>
              <a:t>　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単純パーセプトロンでは解決できない問題を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解決するために、形式ニューロンが多層になって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いる多層パーセプトロンが用いられる。重みの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調整に誤差逆伝播法などが使われる。</a:t>
            </a:r>
          </a:p>
        </p:txBody>
      </p:sp>
      <p:sp>
        <p:nvSpPr>
          <p:cNvPr id="7" name="Google Shape;28;p1">
            <a:extLst>
              <a:ext uri="{FF2B5EF4-FFF2-40B4-BE49-F238E27FC236}">
                <a16:creationId xmlns:a16="http://schemas.microsoft.com/office/drawing/2014/main" id="{8D7B602D-6554-703D-9050-C6AF43967FA5}"/>
              </a:ext>
            </a:extLst>
          </p:cNvPr>
          <p:cNvSpPr txBox="1"/>
          <p:nvPr/>
        </p:nvSpPr>
        <p:spPr>
          <a:xfrm>
            <a:off x="358013" y="4428648"/>
            <a:ext cx="8245988" cy="15973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深層学習（ディープラーニング）</a:t>
            </a:r>
            <a:r>
              <a:rPr lang="ja-JP" altLang="en-US" sz="2800" dirty="0"/>
              <a:t>　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多層パーセプトロンの隠れ層が複雑かつ多階層な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</a:t>
            </a: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ディープニューラルネットワーク</a:t>
            </a:r>
            <a:r>
              <a:rPr lang="ja-JP" altLang="en-US" sz="2800" dirty="0"/>
              <a:t>を構成して学習</a:t>
            </a:r>
            <a:endParaRPr lang="en-US" altLang="ja-JP" sz="2800" dirty="0"/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dirty="0"/>
              <a:t>　の深度を高めた技術。</a:t>
            </a:r>
          </a:p>
        </p:txBody>
      </p:sp>
    </p:spTree>
    <p:extLst>
      <p:ext uri="{BB962C8B-B14F-4D97-AF65-F5344CB8AC3E}">
        <p14:creationId xmlns:p14="http://schemas.microsoft.com/office/powerpoint/2010/main" val="479333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2A8EAC-6A1C-46DC-8C4B-26B8E08D2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spc="-100" dirty="0"/>
              <a:t>8.</a:t>
            </a:r>
            <a:r>
              <a:rPr lang="ja-JP" altLang="en-US" sz="3200" spc="-100" dirty="0"/>
              <a:t>ニューラルネットワーク</a:t>
            </a:r>
            <a:endParaRPr kumimoji="1" lang="ja-JP" altLang="en-US" sz="3200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13A945B-E6F2-4C39-ABB4-B358A2BCD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77744E-7BAD-45ED-8AC8-4CEF49569F4D}" type="slidenum">
              <a:rPr kumimoji="1" lang="ja-JP" altLang="en-US" smtClean="0"/>
              <a:pPr/>
              <a:t>8</a:t>
            </a:fld>
            <a:endParaRPr kumimoji="1" lang="ja-JP" altLang="en-US" dirty="0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3D59CF5-489F-41AE-86F1-34477CA169C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31119" y="1151906"/>
            <a:ext cx="6470734" cy="480131"/>
          </a:xfrm>
        </p:spPr>
        <p:txBody>
          <a:bodyPr/>
          <a:lstStyle/>
          <a:p>
            <a:r>
              <a:rPr lang="en-US" altLang="ja-JP" sz="2800" b="1" dirty="0"/>
              <a:t>2.</a:t>
            </a:r>
            <a:r>
              <a:rPr lang="ja-JP" altLang="en-US" sz="2800" b="1" dirty="0"/>
              <a:t>パーセプトロン</a:t>
            </a:r>
            <a:endParaRPr lang="en-US" altLang="ja-JP" sz="2800" b="1" dirty="0"/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5D4C747-12BB-4FB0-9CD2-9B531F6C51B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496051" y="1163027"/>
            <a:ext cx="2252662" cy="480131"/>
          </a:xfrm>
        </p:spPr>
        <p:txBody>
          <a:bodyPr/>
          <a:lstStyle/>
          <a:p>
            <a:r>
              <a:rPr lang="ja-JP" altLang="en-US" sz="2800" b="1" dirty="0">
                <a:latin typeface="ＭＳ Ｐゴシック" panose="020B0600070205080204" pitchFamily="50" charset="-128"/>
              </a:rPr>
              <a:t>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3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章第</a:t>
            </a:r>
            <a:r>
              <a:rPr lang="en-US" altLang="ja-JP" sz="2800" b="1" dirty="0">
                <a:latin typeface="ＭＳ Ｐゴシック" panose="020B0600070205080204" pitchFamily="50" charset="-128"/>
              </a:rPr>
              <a:t>4</a:t>
            </a:r>
            <a:r>
              <a:rPr lang="ja-JP" altLang="en-US" sz="2800" b="1" dirty="0">
                <a:latin typeface="ＭＳ Ｐゴシック" panose="020B0600070205080204" pitchFamily="50" charset="-128"/>
              </a:rPr>
              <a:t>節</a:t>
            </a:r>
            <a:endParaRPr lang="en-US" altLang="ja-JP" sz="2800" b="1" dirty="0">
              <a:latin typeface="ＭＳ Ｐゴシック" panose="020B0600070205080204" pitchFamily="50" charset="-128"/>
            </a:endParaRPr>
          </a:p>
        </p:txBody>
      </p:sp>
      <p:sp>
        <p:nvSpPr>
          <p:cNvPr id="6" name="テキスト プレースホルダー 5">
            <a:extLst>
              <a:ext uri="{FF2B5EF4-FFF2-40B4-BE49-F238E27FC236}">
                <a16:creationId xmlns:a16="http://schemas.microsoft.com/office/drawing/2014/main" id="{C7F94BDD-941F-4E33-830F-E917F7C3735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739288" y="324000"/>
            <a:ext cx="1009424" cy="424732"/>
          </a:xfrm>
        </p:spPr>
        <p:txBody>
          <a:bodyPr/>
          <a:lstStyle/>
          <a:p>
            <a:r>
              <a:rPr kumimoji="1" lang="en-US" altLang="ja-JP" dirty="0"/>
              <a:t>p.8</a:t>
            </a:r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8" name="Google Shape;28;p1">
            <a:extLst>
              <a:ext uri="{FF2B5EF4-FFF2-40B4-BE49-F238E27FC236}">
                <a16:creationId xmlns:a16="http://schemas.microsoft.com/office/drawing/2014/main" id="{C4AC9254-AB15-82E9-93F1-532D8AF1F35E}"/>
              </a:ext>
            </a:extLst>
          </p:cNvPr>
          <p:cNvSpPr txBox="1"/>
          <p:nvPr/>
        </p:nvSpPr>
        <p:spPr>
          <a:xfrm>
            <a:off x="540001" y="1935296"/>
            <a:ext cx="8063998" cy="821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45700" anchor="t" anchorCtr="0">
            <a:spAutoFit/>
          </a:bodyPr>
          <a:lstStyle/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多層パーセプトロンと</a:t>
            </a:r>
            <a:endParaRPr lang="en-US" altLang="ja-JP" sz="28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lnSpc>
                <a:spcPct val="90000"/>
              </a:lnSpc>
              <a:buClr>
                <a:schemeClr val="accent6">
                  <a:lumMod val="75000"/>
                </a:schemeClr>
              </a:buClr>
              <a:buSzPts val="2800"/>
            </a:pPr>
            <a:r>
              <a:rPr lang="ja-JP" altLang="en-US" sz="2800" b="1" dirty="0">
                <a:solidFill>
                  <a:schemeClr val="accent6">
                    <a:lumMod val="75000"/>
                  </a:schemeClr>
                </a:solidFill>
              </a:rPr>
              <a:t>ディープニューラルネットワークのイメージ</a:t>
            </a:r>
            <a:endParaRPr lang="ja-JP" altLang="en-US" sz="2800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E3085CD5-3523-6924-383C-0A4A383AA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001" y="2865259"/>
            <a:ext cx="7918199" cy="2949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8516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211027_STANDAR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0070C0"/>
      </a:accent2>
      <a:accent3>
        <a:srgbClr val="C6D9F1"/>
      </a:accent3>
      <a:accent4>
        <a:srgbClr val="D7E5F5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ＭＳ ゴシック 201026">
      <a:majorFont>
        <a:latin typeface="ＭＳ ゴシック"/>
        <a:ea typeface="ＭＳ ゴシック"/>
        <a:cs typeface=""/>
      </a:majorFont>
      <a:minorFont>
        <a:latin typeface="ＭＳ ゴシック"/>
        <a:ea typeface="ＭＳ 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439</Words>
  <Application>Microsoft Office PowerPoint</Application>
  <PresentationFormat>画面に合わせる (4:3)</PresentationFormat>
  <Paragraphs>96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ＭＳ Ｐゴシック</vt:lpstr>
      <vt:lpstr>ＭＳ ゴシック</vt:lpstr>
      <vt:lpstr>Noto Sans Symbols</vt:lpstr>
      <vt:lpstr>游ゴシック</vt:lpstr>
      <vt:lpstr>Arial</vt:lpstr>
      <vt:lpstr>Calibri</vt:lpstr>
      <vt:lpstr>Wingdings</vt:lpstr>
      <vt:lpstr>Office テーマ</vt:lpstr>
      <vt:lpstr>8.ニューラルネットワーク</vt:lpstr>
      <vt:lpstr>8.ニューラルネットワーク</vt:lpstr>
      <vt:lpstr>8.ニューラルネットワーク</vt:lpstr>
      <vt:lpstr>8.ニューラルネットワーク</vt:lpstr>
      <vt:lpstr>8.ニューラルネットワーク</vt:lpstr>
      <vt:lpstr>8.ニューラルネットワーク</vt:lpstr>
      <vt:lpstr>8.ニューラルネットワーク</vt:lpstr>
      <vt:lpstr>8.ニューラルネットワーク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2022-02-24T13:05:46Z</dcterms:created>
  <dcterms:modified xsi:type="dcterms:W3CDTF">2023-03-14T04:36:20Z</dcterms:modified>
</cp:coreProperties>
</file>