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2" r:id="rId2"/>
    <p:sldId id="280" r:id="rId3"/>
    <p:sldId id="275" r:id="rId4"/>
    <p:sldId id="274" r:id="rId5"/>
    <p:sldId id="282" r:id="rId6"/>
    <p:sldId id="284" r:id="rId7"/>
    <p:sldId id="292" r:id="rId8"/>
    <p:sldId id="286" r:id="rId9"/>
    <p:sldId id="287" r:id="rId10"/>
    <p:sldId id="288" r:id="rId11"/>
    <p:sldId id="289" r:id="rId12"/>
    <p:sldId id="285" r:id="rId13"/>
    <p:sldId id="291" r:id="rId1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ample" id="{63C94EDF-3A76-4A87-8517-E0E9F4521E13}">
          <p14:sldIdLst>
            <p14:sldId id="272"/>
            <p14:sldId id="280"/>
            <p14:sldId id="275"/>
            <p14:sldId id="274"/>
            <p14:sldId id="282"/>
            <p14:sldId id="284"/>
            <p14:sldId id="292"/>
            <p14:sldId id="286"/>
            <p14:sldId id="287"/>
            <p14:sldId id="288"/>
            <p14:sldId id="289"/>
            <p14:sldId id="285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7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DEADB"/>
    <a:srgbClr val="FCD6B5"/>
    <a:srgbClr val="FC6500"/>
    <a:srgbClr val="0070C0"/>
    <a:srgbClr val="C6D9F1"/>
    <a:srgbClr val="358DCE"/>
    <a:srgbClr val="80B7D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9" autoAdjust="0"/>
    <p:restoredTop sz="83980" autoAdjust="0"/>
  </p:normalViewPr>
  <p:slideViewPr>
    <p:cSldViewPr snapToGrid="0">
      <p:cViewPr varScale="1">
        <p:scale>
          <a:sx n="61" d="100"/>
          <a:sy n="61" d="100"/>
        </p:scale>
        <p:origin x="1662" y="72"/>
      </p:cViewPr>
      <p:guideLst>
        <p:guide pos="2880"/>
        <p:guide orient="horz" pos="7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89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C82D07A-C77F-4340-93D7-44F26317B9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BDCA41-EAA5-4D71-A1DD-E6626A5AE6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5B548BB-E98C-4447-8EE4-FA5216D0DFEC}" type="datetimeFigureOut">
              <a:rPr kumimoji="1" lang="ja-JP" altLang="en-US" smtClean="0"/>
              <a:t>2022/5/4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D6D726-00B7-46CE-A690-BB157B8293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409F3F-B7B7-4DEA-B138-B6A61075C1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2714585-1D5D-4B48-A050-BD15409FB7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667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76F416-FA04-4CF0-8AA5-D14309DBA339}" type="datetimeFigureOut">
              <a:rPr kumimoji="1" lang="ja-JP" altLang="en-US" smtClean="0"/>
              <a:t>2022/5/4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2F715B4-E616-4605-9386-C2F84B523D1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0201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＜模範解答例＞</a:t>
            </a:r>
            <a:endParaRPr kumimoji="1" lang="en-US" altLang="ja-JP" dirty="0"/>
          </a:p>
          <a:p>
            <a:r>
              <a:rPr kumimoji="1" lang="en-US" altLang="ja-JP" dirty="0"/>
              <a:t>A</a:t>
            </a:r>
            <a:r>
              <a:rPr kumimoji="1" lang="ja-JP" altLang="en-US" dirty="0"/>
              <a:t>のアルゴリズム例：</a:t>
            </a:r>
            <a:endParaRPr kumimoji="1" lang="en-US" altLang="ja-JP" dirty="0"/>
          </a:p>
          <a:p>
            <a:r>
              <a:rPr kumimoji="1" lang="ja-JP" altLang="en-US" dirty="0"/>
              <a:t>・現在のページを「最初のページ」に設定する。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・現在のページに「に」ではじまる言葉が現れるまで、次の処理を繰り返す</a:t>
            </a:r>
            <a:endParaRPr kumimoji="1" lang="en-US" altLang="ja-JP" dirty="0"/>
          </a:p>
          <a:p>
            <a:r>
              <a:rPr kumimoji="1" lang="ja-JP" altLang="en-US" dirty="0"/>
              <a:t>　　・現在のページを「次のページ」に設定する。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のアルゴリズム例：</a:t>
            </a:r>
            <a:endParaRPr kumimoji="1" lang="en-US" altLang="ja-JP" dirty="0"/>
          </a:p>
          <a:p>
            <a:r>
              <a:rPr kumimoji="1" lang="ja-JP" altLang="en-US" dirty="0"/>
              <a:t>・左側のページを「最初のページ」に設定する。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・右側のページを「最後のページ」に設定する。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・開くページを「左側のページと右側のページの間の真ん中のページ」に設定する。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・開くページに「に」ではじまる言葉が現れるまで、次の処理を繰り返す</a:t>
            </a:r>
            <a:endParaRPr kumimoji="1" lang="en-US" altLang="ja-JP" dirty="0"/>
          </a:p>
          <a:p>
            <a:r>
              <a:rPr kumimoji="1" lang="ja-JP" altLang="en-US" dirty="0"/>
              <a:t>　　・もし開くページが「に」より前の仮名ではじまっている場合は，次の処理を行う</a:t>
            </a:r>
            <a:endParaRPr kumimoji="1" lang="en-US" altLang="ja-JP" dirty="0"/>
          </a:p>
          <a:p>
            <a:r>
              <a:rPr kumimoji="1" lang="ja-JP" altLang="en-US" dirty="0"/>
              <a:t>　　　　左側のページを「開くページ」に設定する。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　　・もし開くページが「に」より後の仮名ではじまっている場合は、次の処理を行う</a:t>
            </a:r>
            <a:endParaRPr kumimoji="1" lang="en-US" altLang="ja-JP" dirty="0"/>
          </a:p>
          <a:p>
            <a:r>
              <a:rPr kumimoji="1" lang="ja-JP" altLang="en-US" dirty="0"/>
              <a:t>　　　　右側のページを「開くページ」に設定する。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　　・開くページを「左側のページと右側のページの間の真ん中のページ」に設定する。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42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＜模範解答例＞</a:t>
            </a:r>
            <a:endParaRPr kumimoji="1" lang="en-US" altLang="ja-JP" dirty="0"/>
          </a:p>
          <a:p>
            <a:r>
              <a:rPr kumimoji="1" lang="en-US" altLang="ja-JP" dirty="0"/>
              <a:t>A</a:t>
            </a:r>
            <a:r>
              <a:rPr kumimoji="1" lang="ja-JP" altLang="en-US" dirty="0"/>
              <a:t>のアルゴリズム例：</a:t>
            </a:r>
            <a:endParaRPr kumimoji="1" lang="en-US" altLang="ja-JP" dirty="0"/>
          </a:p>
          <a:p>
            <a:r>
              <a:rPr kumimoji="1" lang="ja-JP" altLang="en-US" dirty="0"/>
              <a:t>・現在のページを「最初のページ」に設定する。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・現在のページに「に」ではじまる言葉が現れるまで、次の処理を繰り返す</a:t>
            </a:r>
            <a:endParaRPr kumimoji="1" lang="en-US" altLang="ja-JP" dirty="0"/>
          </a:p>
          <a:p>
            <a:r>
              <a:rPr kumimoji="1" lang="ja-JP" altLang="en-US" dirty="0"/>
              <a:t>　　・現在のページを「次のページ」に設定する。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のアルゴリズム例：</a:t>
            </a:r>
            <a:endParaRPr kumimoji="1" lang="en-US" altLang="ja-JP" dirty="0"/>
          </a:p>
          <a:p>
            <a:r>
              <a:rPr kumimoji="1" lang="ja-JP" altLang="en-US" dirty="0"/>
              <a:t>・左側のページを「最初のページ」に設定する。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・右側のページを「最後のページ」に設定する。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・開くページを「左側のページと右側のページの間の真ん中のページ」に設定する。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・開くページに「に」ではじまる言葉が現れるまで、次の処理を繰り返す</a:t>
            </a:r>
            <a:endParaRPr kumimoji="1" lang="en-US" altLang="ja-JP" dirty="0"/>
          </a:p>
          <a:p>
            <a:r>
              <a:rPr kumimoji="1" lang="ja-JP" altLang="en-US" dirty="0"/>
              <a:t>　　・もし開くページが「に」より前の仮名ではじまっている場合は，次の処理を行う</a:t>
            </a:r>
            <a:endParaRPr kumimoji="1" lang="en-US" altLang="ja-JP" dirty="0"/>
          </a:p>
          <a:p>
            <a:r>
              <a:rPr kumimoji="1" lang="ja-JP" altLang="en-US" dirty="0"/>
              <a:t>　　　　左側のページを「開くページ」に設定する。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　　・もし開くページが「に」より後の仮名ではじまっている場合は、次の処理を行う</a:t>
            </a:r>
            <a:endParaRPr kumimoji="1" lang="en-US" altLang="ja-JP" dirty="0"/>
          </a:p>
          <a:p>
            <a:r>
              <a:rPr kumimoji="1" lang="ja-JP" altLang="en-US" dirty="0"/>
              <a:t>　　　　右側のページを「開くページ」に設定する。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　　・開くページを「左側のページと右側のページの間の真ん中のページ」に設定する。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706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B</a:t>
            </a:r>
            <a:r>
              <a:rPr kumimoji="1" lang="ja-JP" altLang="en-US" dirty="0"/>
              <a:t>のアルゴリズム例：</a:t>
            </a:r>
            <a:endParaRPr kumimoji="1" lang="en-US" altLang="ja-JP" dirty="0"/>
          </a:p>
          <a:p>
            <a:r>
              <a:rPr kumimoji="1" lang="ja-JP" altLang="en-US" dirty="0"/>
              <a:t>・左側のページを「最初のページ」に設定する。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・右側のページを「最後のページ」に設定する。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・開くページを「左側のページと右側のページの間の真ん中のページ」に設定する。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・開くページに「に」ではじまる言葉が現れるまで、次の処理を繰り返す</a:t>
            </a:r>
            <a:endParaRPr kumimoji="1" lang="en-US" altLang="ja-JP" dirty="0"/>
          </a:p>
          <a:p>
            <a:r>
              <a:rPr kumimoji="1" lang="ja-JP" altLang="en-US" dirty="0"/>
              <a:t>　　・もし開くページが「に」より前の仮名ではじまっている場合は，次の処理を行う</a:t>
            </a:r>
            <a:endParaRPr kumimoji="1" lang="en-US" altLang="ja-JP" dirty="0"/>
          </a:p>
          <a:p>
            <a:r>
              <a:rPr kumimoji="1" lang="ja-JP" altLang="en-US" dirty="0"/>
              <a:t>　　　　左側のページを「開くページ」に設定する。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　　・もし開くページが「に」より後の仮名ではじまっている場合は、次の処理を行う</a:t>
            </a:r>
            <a:endParaRPr kumimoji="1" lang="en-US" altLang="ja-JP" dirty="0"/>
          </a:p>
          <a:p>
            <a:r>
              <a:rPr kumimoji="1" lang="ja-JP" altLang="en-US" dirty="0"/>
              <a:t>　　　　右側のページを「開くページ」に設定する。</a:t>
            </a:r>
            <a:endParaRPr kumimoji="1" lang="en-US" altLang="ja-JP" dirty="0"/>
          </a:p>
          <a:p>
            <a:r>
              <a:rPr kumimoji="1" lang="ja-JP" altLang="en-US" dirty="0"/>
              <a:t>　　・開くページを「左側のページと右側のページの間の真ん中のページ」に設定する。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1526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9841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2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0013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715B4-E616-4605-9386-C2F84B523D1C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038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2CE9-710D-4282-9083-C5384637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7344000" cy="1044000"/>
          </a:xfrm>
        </p:spPr>
        <p:txBody>
          <a:bodyPr/>
          <a:lstStyle>
            <a:lvl1pPr marL="406800" indent="-406800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B27700-0C3B-4829-B119-91458B504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0" rIns="0"/>
          <a:lstStyle/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5A6E5B6-6132-499A-942B-97237F197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C4B17716-4C32-40B8-B764-748BC746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96051" y="1108075"/>
            <a:ext cx="2252662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第〓章第〓節</a:t>
            </a:r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EDCBAA65-C8FE-425D-B151-A76743B11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9288" y="324000"/>
            <a:ext cx="1009424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en-US" altLang="ja-JP" dirty="0"/>
              <a:t>p.000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15BE422-7E5D-4E12-A437-1C94C43CF7B9}"/>
              </a:ext>
            </a:extLst>
          </p:cNvPr>
          <p:cNvCxnSpPr/>
          <p:nvPr userDrawn="1"/>
        </p:nvCxnSpPr>
        <p:spPr>
          <a:xfrm>
            <a:off x="-1" y="1663908"/>
            <a:ext cx="684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65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2CE9-710D-4282-9083-C5384637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0"/>
            <a:ext cx="6270411" cy="1044000"/>
          </a:xfrm>
        </p:spPr>
        <p:txBody>
          <a:bodyPr/>
          <a:lstStyle>
            <a:lvl1pPr marL="406800" indent="-406800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B27700-0C3B-4829-B119-91458B504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0" rIns="0"/>
          <a:lstStyle/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5A6E5B6-6132-499A-942B-97237F197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C4B17716-4C32-40B8-B764-748BC746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96051" y="1108075"/>
            <a:ext cx="2252662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第〓章第〓節</a:t>
            </a:r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EDCBAA65-C8FE-425D-B151-A76743B11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9288" y="324000"/>
            <a:ext cx="1009424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en-US" altLang="ja-JP" dirty="0"/>
              <a:t>p.000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15BE422-7E5D-4E12-A437-1C94C43CF7B9}"/>
              </a:ext>
            </a:extLst>
          </p:cNvPr>
          <p:cNvCxnSpPr/>
          <p:nvPr userDrawn="1"/>
        </p:nvCxnSpPr>
        <p:spPr>
          <a:xfrm>
            <a:off x="-1" y="1663908"/>
            <a:ext cx="684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D93B9D6-8FC8-4C5D-824F-380FBE3D31FA}"/>
              </a:ext>
            </a:extLst>
          </p:cNvPr>
          <p:cNvSpPr/>
          <p:nvPr userDrawn="1"/>
        </p:nvSpPr>
        <p:spPr>
          <a:xfrm>
            <a:off x="0" y="198000"/>
            <a:ext cx="1332089" cy="64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タイトル プレースホルダ 1">
            <a:extLst>
              <a:ext uri="{FF2B5EF4-FFF2-40B4-BE49-F238E27FC236}">
                <a16:creationId xmlns:a16="http://schemas.microsoft.com/office/drawing/2014/main" id="{80A3B48A-17F9-4F78-9E59-8AA4544BCB2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95288" y="198001"/>
            <a:ext cx="936802" cy="64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72000" rIns="0" bIns="3600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TRY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02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2CE9-710D-4282-9083-C5384637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000" y="0"/>
            <a:ext cx="6270411" cy="1044000"/>
          </a:xfrm>
        </p:spPr>
        <p:txBody>
          <a:bodyPr/>
          <a:lstStyle>
            <a:lvl1pPr marL="406800" indent="-406800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B27700-0C3B-4829-B119-91458B504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lIns="0" rIns="0"/>
          <a:lstStyle/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5A6E5B6-6132-499A-942B-97237F197B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7" y="1211263"/>
            <a:ext cx="6444000" cy="424732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C4B17716-4C32-40B8-B764-748BC746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96051" y="1108075"/>
            <a:ext cx="2252662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FontTx/>
              <a:buNone/>
              <a:defRPr sz="2400">
                <a:solidFill>
                  <a:schemeClr val="accent2"/>
                </a:solidFill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ja-JP" altLang="en-US" dirty="0"/>
              <a:t>第〓章第〓節</a:t>
            </a:r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EDCBAA65-C8FE-425D-B151-A76743B11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9288" y="324000"/>
            <a:ext cx="1009424" cy="4247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2400">
                <a:solidFill>
                  <a:schemeClr val="accent2"/>
                </a:solidFill>
              </a:defRPr>
            </a:lvl2pPr>
            <a:lvl3pPr>
              <a:buFontTx/>
              <a:buNone/>
              <a:defRPr sz="2400">
                <a:solidFill>
                  <a:schemeClr val="accent2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accent2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kumimoji="1" lang="en-US" altLang="ja-JP" dirty="0"/>
              <a:t>p.000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15BE422-7E5D-4E12-A437-1C94C43CF7B9}"/>
              </a:ext>
            </a:extLst>
          </p:cNvPr>
          <p:cNvCxnSpPr/>
          <p:nvPr userDrawn="1"/>
        </p:nvCxnSpPr>
        <p:spPr>
          <a:xfrm>
            <a:off x="-1" y="1663908"/>
            <a:ext cx="684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D93B9D6-8FC8-4C5D-824F-380FBE3D31FA}"/>
              </a:ext>
            </a:extLst>
          </p:cNvPr>
          <p:cNvSpPr/>
          <p:nvPr userDrawn="1"/>
        </p:nvSpPr>
        <p:spPr>
          <a:xfrm>
            <a:off x="-1" y="198000"/>
            <a:ext cx="1764000" cy="64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タイトル プレースホルダ 1">
            <a:extLst>
              <a:ext uri="{FF2B5EF4-FFF2-40B4-BE49-F238E27FC236}">
                <a16:creationId xmlns:a16="http://schemas.microsoft.com/office/drawing/2014/main" id="{80A3B48A-17F9-4F78-9E59-8AA4544BCB2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95288" y="198001"/>
            <a:ext cx="1080000" cy="64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72000" rIns="0" bIns="3600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GUIDE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8AAB90D-1B7D-492C-809A-763F0255A904}"/>
              </a:ext>
            </a:extLst>
          </p:cNvPr>
          <p:cNvSpPr/>
          <p:nvPr userDrawn="1"/>
        </p:nvSpPr>
        <p:spPr>
          <a:xfrm>
            <a:off x="-1" y="2250771"/>
            <a:ext cx="1764401" cy="648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396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8F857B4-0355-F442-AE51-8EB16ABF369B}"/>
              </a:ext>
            </a:extLst>
          </p:cNvPr>
          <p:cNvSpPr/>
          <p:nvPr userDrawn="1"/>
        </p:nvSpPr>
        <p:spPr>
          <a:xfrm>
            <a:off x="8604000" y="6501600"/>
            <a:ext cx="540000" cy="360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9B56E12-D98B-7941-9968-DEE466D8D4BC}"/>
              </a:ext>
            </a:extLst>
          </p:cNvPr>
          <p:cNvSpPr/>
          <p:nvPr userDrawn="1"/>
        </p:nvSpPr>
        <p:spPr>
          <a:xfrm>
            <a:off x="0" y="0"/>
            <a:ext cx="9144002" cy="104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C63F579-8D1B-8A4D-A3FF-AB4CBBA17297}"/>
              </a:ext>
            </a:extLst>
          </p:cNvPr>
          <p:cNvSpPr/>
          <p:nvPr userDrawn="1"/>
        </p:nvSpPr>
        <p:spPr>
          <a:xfrm>
            <a:off x="0" y="0"/>
            <a:ext cx="7757058" cy="1044000"/>
          </a:xfrm>
          <a:custGeom>
            <a:avLst/>
            <a:gdLst>
              <a:gd name="connsiteX0" fmla="*/ 0 w 7827964"/>
              <a:gd name="connsiteY0" fmla="*/ 0 h 1044000"/>
              <a:gd name="connsiteX1" fmla="*/ 7827964 w 7827964"/>
              <a:gd name="connsiteY1" fmla="*/ 0 h 1044000"/>
              <a:gd name="connsiteX2" fmla="*/ 7827964 w 7827964"/>
              <a:gd name="connsiteY2" fmla="*/ 1044000 h 1044000"/>
              <a:gd name="connsiteX3" fmla="*/ 0 w 7827964"/>
              <a:gd name="connsiteY3" fmla="*/ 1044000 h 1044000"/>
              <a:gd name="connsiteX4" fmla="*/ 0 w 7827964"/>
              <a:gd name="connsiteY4" fmla="*/ 0 h 1044000"/>
              <a:gd name="connsiteX0" fmla="*/ 0 w 7827964"/>
              <a:gd name="connsiteY0" fmla="*/ 0 h 1044000"/>
              <a:gd name="connsiteX1" fmla="*/ 7273328 w 7827964"/>
              <a:gd name="connsiteY1" fmla="*/ 0 h 1044000"/>
              <a:gd name="connsiteX2" fmla="*/ 7827964 w 7827964"/>
              <a:gd name="connsiteY2" fmla="*/ 1044000 h 1044000"/>
              <a:gd name="connsiteX3" fmla="*/ 0 w 7827964"/>
              <a:gd name="connsiteY3" fmla="*/ 1044000 h 1044000"/>
              <a:gd name="connsiteX4" fmla="*/ 0 w 7827964"/>
              <a:gd name="connsiteY4" fmla="*/ 0 h 104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27964" h="1044000">
                <a:moveTo>
                  <a:pt x="0" y="0"/>
                </a:moveTo>
                <a:lnTo>
                  <a:pt x="7273328" y="0"/>
                </a:lnTo>
                <a:lnTo>
                  <a:pt x="7827964" y="1044000"/>
                </a:lnTo>
                <a:lnTo>
                  <a:pt x="0" y="1044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タイトル プレースホルダー 4">
            <a:extLst>
              <a:ext uri="{FF2B5EF4-FFF2-40B4-BE49-F238E27FC236}">
                <a16:creationId xmlns:a16="http://schemas.microsoft.com/office/drawing/2014/main" id="{A83AA181-66EF-4AC2-8CB4-ED553709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7361770" cy="104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02784C-2238-4A8D-9733-5679B3C6C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4000" y="6492875"/>
            <a:ext cx="54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77744E-7BAD-45ED-8AC8-4CEF49569F4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945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marL="406800" indent="-406800"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2607B"/>
        </a:buClr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Clr>
          <a:srgbClr val="E2607B"/>
        </a:buClr>
        <a:buFont typeface="Wingdings" panose="05000000000000000000" pitchFamily="2" charset="2"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l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  <p15:guide id="6" orient="horz" pos="1185" userDrawn="1">
          <p15:clr>
            <a:srgbClr val="F26B43"/>
          </p15:clr>
        </p15:guide>
        <p15:guide id="7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28;p1">
            <a:extLst>
              <a:ext uri="{FF2B5EF4-FFF2-40B4-BE49-F238E27FC236}">
                <a16:creationId xmlns:a16="http://schemas.microsoft.com/office/drawing/2014/main" id="{8431B9B4-768C-439B-ACAD-77E941153B0C}"/>
              </a:ext>
            </a:extLst>
          </p:cNvPr>
          <p:cNvSpPr txBox="1"/>
          <p:nvPr/>
        </p:nvSpPr>
        <p:spPr>
          <a:xfrm>
            <a:off x="395288" y="5124209"/>
            <a:ext cx="8353426" cy="1162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反復構造</a:t>
            </a: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条件が成り立つ間、　</a:t>
            </a:r>
          </a:p>
          <a:p>
            <a:pPr marL="226800" marR="0" lvl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処理を繰り返す。</a:t>
            </a:r>
          </a:p>
        </p:txBody>
      </p:sp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4C905280-2371-4072-971E-2746054E1B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359" y="2673434"/>
            <a:ext cx="1842765" cy="1608188"/>
          </a:xfrm>
          <a:prstGeom prst="rect">
            <a:avLst/>
          </a:prstGeom>
        </p:spPr>
      </p:pic>
      <p:pic>
        <p:nvPicPr>
          <p:cNvPr id="36" name="図 35" descr="ダイアグラム&#10;&#10;自動的に生成された説明">
            <a:extLst>
              <a:ext uri="{FF2B5EF4-FFF2-40B4-BE49-F238E27FC236}">
                <a16:creationId xmlns:a16="http://schemas.microsoft.com/office/drawing/2014/main" id="{C285F7E8-7581-45CC-B417-5CE6FFFB970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669" y="3601385"/>
            <a:ext cx="2168814" cy="1609200"/>
          </a:xfrm>
          <a:prstGeom prst="rect">
            <a:avLst/>
          </a:prstGeom>
        </p:spPr>
      </p:pic>
      <p:pic>
        <p:nvPicPr>
          <p:cNvPr id="38" name="図 37" descr="ダイアグラム&#10;&#10;自動的に生成された説明">
            <a:extLst>
              <a:ext uri="{FF2B5EF4-FFF2-40B4-BE49-F238E27FC236}">
                <a16:creationId xmlns:a16="http://schemas.microsoft.com/office/drawing/2014/main" id="{BCF2B7D9-77B6-4788-9629-F5B9565558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632" y="4530349"/>
            <a:ext cx="1889642" cy="2022886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4CBBD06-33BF-452B-BBDE-6652CB297A74}"/>
              </a:ext>
            </a:extLst>
          </p:cNvPr>
          <p:cNvSpPr txBox="1">
            <a:spLocks/>
          </p:cNvSpPr>
          <p:nvPr/>
        </p:nvSpPr>
        <p:spPr>
          <a:xfrm>
            <a:off x="395288" y="1872000"/>
            <a:ext cx="8353424" cy="710964"/>
          </a:xfrm>
          <a:prstGeom prst="rect">
            <a:avLst/>
          </a:prstGeom>
        </p:spPr>
        <p:txBody>
          <a:bodyPr vert="horz" wrap="square" lIns="0" tIns="0" rIns="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70C0"/>
              </a:buClr>
              <a:defRPr/>
            </a:pPr>
            <a:r>
              <a:rPr lang="ja-JP" altLang="en-US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どのような複雑なプログラムでも、そのアルゴリズムは次の</a:t>
            </a:r>
            <a:r>
              <a:rPr lang="ja-JP" altLang="en-US" dirty="0">
                <a:solidFill>
                  <a:prstClr val="black"/>
                </a:solidFill>
              </a:rPr>
              <a:t>３</a:t>
            </a:r>
            <a:r>
              <a:rPr lang="ja-JP" altLang="en-US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つの構造の組み合わせで表現できる。</a:t>
            </a:r>
            <a:endParaRPr lang="en-US" altLang="ja-JP" sz="2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アルゴリズムの基本構造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22" name="Google Shape;28;p1">
            <a:extLst>
              <a:ext uri="{FF2B5EF4-FFF2-40B4-BE49-F238E27FC236}">
                <a16:creationId xmlns:a16="http://schemas.microsoft.com/office/drawing/2014/main" id="{0A92CD5A-5748-4E9D-95D1-31D568015EB7}"/>
              </a:ext>
            </a:extLst>
          </p:cNvPr>
          <p:cNvSpPr txBox="1"/>
          <p:nvPr/>
        </p:nvSpPr>
        <p:spPr>
          <a:xfrm>
            <a:off x="395288" y="2691450"/>
            <a:ext cx="8353426" cy="83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順次構造</a:t>
            </a:r>
            <a:endParaRPr lang="en-US" altLang="ja-JP" sz="28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順番に処理が行われる。</a:t>
            </a:r>
            <a:endParaRPr lang="ja-JP" altLang="en-US" sz="24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33" name="Google Shape;28;p1">
            <a:extLst>
              <a:ext uri="{FF2B5EF4-FFF2-40B4-BE49-F238E27FC236}">
                <a16:creationId xmlns:a16="http://schemas.microsoft.com/office/drawing/2014/main" id="{B5DB2C74-144E-4FF8-8BB3-5F5DF63CA775}"/>
              </a:ext>
            </a:extLst>
          </p:cNvPr>
          <p:cNvSpPr txBox="1"/>
          <p:nvPr/>
        </p:nvSpPr>
        <p:spPr>
          <a:xfrm>
            <a:off x="395288" y="3907830"/>
            <a:ext cx="8353426" cy="83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分岐構造</a:t>
            </a: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条件により処理が分かれる。</a:t>
            </a:r>
            <a:endParaRPr lang="ja-JP" altLang="en-US" sz="24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77417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02004"/>
            <a:ext cx="4270440" cy="426088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991" y="3765873"/>
            <a:ext cx="1337098" cy="588682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9577" y="4551529"/>
            <a:ext cx="893925" cy="58868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314" y="5413892"/>
            <a:ext cx="1502775" cy="49817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3789" y="3246367"/>
            <a:ext cx="4193204" cy="2984993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271408" y="4584554"/>
            <a:ext cx="18902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400" b="1" dirty="0" smtClean="0">
                <a:ln w="0"/>
                <a:latin typeface="+mn-ea"/>
              </a:rPr>
              <a:t>great</a:t>
            </a:r>
            <a:r>
              <a:rPr lang="ja-JP" altLang="en-US" sz="2400" b="1" dirty="0" smtClean="0">
                <a:ln w="0"/>
                <a:latin typeface="+mn-ea"/>
              </a:rPr>
              <a:t>を表示</a:t>
            </a:r>
            <a:endParaRPr lang="en-US" altLang="ja-JP" sz="24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196066" y="3790620"/>
            <a:ext cx="20409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dirty="0" smtClean="0">
                <a:ln w="0"/>
                <a:latin typeface="+mn-ea"/>
              </a:rPr>
              <a:t>３回繰り返す</a:t>
            </a:r>
            <a:endParaRPr lang="en-US" altLang="ja-JP" sz="2400" b="1" dirty="0" smtClean="0">
              <a:ln w="0"/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78244" y="5451303"/>
            <a:ext cx="22765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b="1" dirty="0" smtClean="0">
                <a:ln w="0"/>
                <a:latin typeface="+mn-ea"/>
              </a:rPr>
              <a:t>繰り返しはここまで</a:t>
            </a:r>
            <a:endParaRPr lang="en-US" altLang="ja-JP" b="1" dirty="0" smtClean="0">
              <a:ln w="0"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12156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28;p1">
            <a:extLst>
              <a:ext uri="{FF2B5EF4-FFF2-40B4-BE49-F238E27FC236}">
                <a16:creationId xmlns:a16="http://schemas.microsoft.com/office/drawing/2014/main" id="{8431B9B4-768C-439B-ACAD-77E941153B0C}"/>
              </a:ext>
            </a:extLst>
          </p:cNvPr>
          <p:cNvSpPr txBox="1"/>
          <p:nvPr/>
        </p:nvSpPr>
        <p:spPr>
          <a:xfrm>
            <a:off x="395288" y="5124209"/>
            <a:ext cx="8353426" cy="1162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反復構造</a:t>
            </a: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条件が成り立つ間、　</a:t>
            </a:r>
          </a:p>
          <a:p>
            <a:pPr marL="226800" marR="0" lvl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処理を繰り返す。</a:t>
            </a:r>
          </a:p>
        </p:txBody>
      </p:sp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4C905280-2371-4072-971E-2746054E1B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359" y="2673434"/>
            <a:ext cx="1842765" cy="1608188"/>
          </a:xfrm>
          <a:prstGeom prst="rect">
            <a:avLst/>
          </a:prstGeom>
        </p:spPr>
      </p:pic>
      <p:pic>
        <p:nvPicPr>
          <p:cNvPr id="36" name="図 35" descr="ダイアグラム&#10;&#10;自動的に生成された説明">
            <a:extLst>
              <a:ext uri="{FF2B5EF4-FFF2-40B4-BE49-F238E27FC236}">
                <a16:creationId xmlns:a16="http://schemas.microsoft.com/office/drawing/2014/main" id="{C285F7E8-7581-45CC-B417-5CE6FFFB970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669" y="3601385"/>
            <a:ext cx="2168814" cy="1609200"/>
          </a:xfrm>
          <a:prstGeom prst="rect">
            <a:avLst/>
          </a:prstGeom>
        </p:spPr>
      </p:pic>
      <p:pic>
        <p:nvPicPr>
          <p:cNvPr id="38" name="図 37" descr="ダイアグラム&#10;&#10;自動的に生成された説明">
            <a:extLst>
              <a:ext uri="{FF2B5EF4-FFF2-40B4-BE49-F238E27FC236}">
                <a16:creationId xmlns:a16="http://schemas.microsoft.com/office/drawing/2014/main" id="{BCF2B7D9-77B6-4788-9629-F5B9565558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632" y="4530349"/>
            <a:ext cx="1889642" cy="2022886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4CBBD06-33BF-452B-BBDE-6652CB297A74}"/>
              </a:ext>
            </a:extLst>
          </p:cNvPr>
          <p:cNvSpPr txBox="1">
            <a:spLocks/>
          </p:cNvSpPr>
          <p:nvPr/>
        </p:nvSpPr>
        <p:spPr>
          <a:xfrm>
            <a:off x="395288" y="1872000"/>
            <a:ext cx="8353424" cy="710964"/>
          </a:xfrm>
          <a:prstGeom prst="rect">
            <a:avLst/>
          </a:prstGeom>
        </p:spPr>
        <p:txBody>
          <a:bodyPr vert="horz" wrap="square" lIns="0" tIns="0" rIns="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70C0"/>
              </a:buClr>
              <a:defRPr/>
            </a:pPr>
            <a:r>
              <a:rPr lang="ja-JP" altLang="en-US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どのような複雑なプログラムでも、そのアルゴリズムは次の</a:t>
            </a:r>
            <a:r>
              <a:rPr lang="ja-JP" altLang="en-US" dirty="0">
                <a:solidFill>
                  <a:prstClr val="black"/>
                </a:solidFill>
              </a:rPr>
              <a:t>３</a:t>
            </a:r>
            <a:r>
              <a:rPr lang="ja-JP" altLang="en-US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つの構造の組み合わせで表現できる。</a:t>
            </a:r>
            <a:endParaRPr lang="en-US" altLang="ja-JP" sz="2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アルゴリズムの基本構造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22" name="Google Shape;28;p1">
            <a:extLst>
              <a:ext uri="{FF2B5EF4-FFF2-40B4-BE49-F238E27FC236}">
                <a16:creationId xmlns:a16="http://schemas.microsoft.com/office/drawing/2014/main" id="{0A92CD5A-5748-4E9D-95D1-31D568015EB7}"/>
              </a:ext>
            </a:extLst>
          </p:cNvPr>
          <p:cNvSpPr txBox="1"/>
          <p:nvPr/>
        </p:nvSpPr>
        <p:spPr>
          <a:xfrm>
            <a:off x="395288" y="2691450"/>
            <a:ext cx="8353426" cy="83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順次構造</a:t>
            </a:r>
            <a:endParaRPr lang="en-US" altLang="ja-JP" sz="28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順番に処理が行われる。</a:t>
            </a:r>
            <a:endParaRPr lang="ja-JP" altLang="en-US" sz="24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33" name="Google Shape;28;p1">
            <a:extLst>
              <a:ext uri="{FF2B5EF4-FFF2-40B4-BE49-F238E27FC236}">
                <a16:creationId xmlns:a16="http://schemas.microsoft.com/office/drawing/2014/main" id="{B5DB2C74-144E-4FF8-8BB3-5F5DF63CA775}"/>
              </a:ext>
            </a:extLst>
          </p:cNvPr>
          <p:cNvSpPr txBox="1"/>
          <p:nvPr/>
        </p:nvSpPr>
        <p:spPr>
          <a:xfrm>
            <a:off x="395288" y="3907830"/>
            <a:ext cx="8353426" cy="83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分岐構造</a:t>
            </a: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条件により処理が分かれる。</a:t>
            </a:r>
            <a:endParaRPr lang="ja-JP" altLang="en-US" sz="24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8311" y="1781534"/>
            <a:ext cx="8939048" cy="8190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5020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B222642-529F-4803-8476-CA7DE7F209C4}"/>
              </a:ext>
            </a:extLst>
          </p:cNvPr>
          <p:cNvSpPr txBox="1">
            <a:spLocks/>
          </p:cNvSpPr>
          <p:nvPr/>
        </p:nvSpPr>
        <p:spPr>
          <a:xfrm>
            <a:off x="1387579" y="1973300"/>
            <a:ext cx="6195072" cy="1326878"/>
          </a:xfrm>
          <a:prstGeom prst="rect">
            <a:avLst/>
          </a:prstGeom>
        </p:spPr>
        <p:txBody>
          <a:bodyPr vert="horz" lIns="0" tIns="0" rIns="0" bIns="0" rtlCol="0" anchor="ctr">
            <a:normAutofit fontScale="97500"/>
          </a:bodyPr>
          <a:lstStyle>
            <a:lvl1pPr marL="406800" indent="-40680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3200" b="1" dirty="0">
                <a:solidFill>
                  <a:srgbClr val="FF0000"/>
                </a:solidFill>
                <a:latin typeface="+mn-ea"/>
                <a:ea typeface="+mn-ea"/>
              </a:rPr>
              <a:t>当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  <a:ea typeface="+mn-ea"/>
              </a:rPr>
              <a:t>たり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  <a:ea typeface="+mn-ea"/>
              </a:rPr>
              <a:t>１％</a:t>
            </a:r>
            <a:r>
              <a:rPr lang="ja-JP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のガチャを</a:t>
            </a:r>
            <a:r>
              <a:rPr lang="en-US" altLang="ja-JP" sz="3200" b="1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ja-JP" sz="3200" b="1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ja-JP" altLang="en-US" sz="3200" b="1" dirty="0" smtClean="0">
                <a:solidFill>
                  <a:srgbClr val="FF0000"/>
                </a:solidFill>
                <a:latin typeface="+mn-ea"/>
                <a:ea typeface="+mn-ea"/>
              </a:rPr>
              <a:t>１００回分</a:t>
            </a:r>
            <a:r>
              <a:rPr lang="ja-JP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引く</a:t>
            </a:r>
            <a:r>
              <a:rPr lang="ja-JP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プログラムを</a:t>
            </a:r>
            <a:r>
              <a:rPr lang="en-US" altLang="ja-JP" sz="3200" b="1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ja-JP" sz="3200" b="1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ja-JP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３つの</a:t>
            </a:r>
            <a:r>
              <a:rPr lang="ja-JP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構造で</a:t>
            </a:r>
            <a:r>
              <a:rPr lang="ja-JP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作ろう</a:t>
            </a:r>
            <a:endParaRPr lang="ja-JP" altLang="en-US" sz="32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DE4A036A-CADB-46E6-87F3-4EC3F06E74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3816"/>
          <a:stretch/>
        </p:blipFill>
        <p:spPr>
          <a:xfrm>
            <a:off x="96231" y="3740672"/>
            <a:ext cx="8777769" cy="219889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02416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B222642-529F-4803-8476-CA7DE7F209C4}"/>
              </a:ext>
            </a:extLst>
          </p:cNvPr>
          <p:cNvSpPr txBox="1">
            <a:spLocks/>
          </p:cNvSpPr>
          <p:nvPr/>
        </p:nvSpPr>
        <p:spPr>
          <a:xfrm>
            <a:off x="1199640" y="1799687"/>
            <a:ext cx="6810703" cy="1326878"/>
          </a:xfrm>
          <a:prstGeom prst="rect">
            <a:avLst/>
          </a:prstGeom>
        </p:spPr>
        <p:txBody>
          <a:bodyPr vert="horz" lIns="0" tIns="0" rIns="0" bIns="0" rtlCol="0" anchor="ctr">
            <a:normAutofit fontScale="97500"/>
          </a:bodyPr>
          <a:lstStyle>
            <a:lvl1pPr marL="406800" indent="-40680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順次構造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  <a:ea typeface="+mn-ea"/>
              </a:rPr>
              <a:t>→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分岐構造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  <a:ea typeface="+mn-ea"/>
              </a:rPr>
              <a:t>→</a:t>
            </a:r>
            <a:r>
              <a:rPr lang="ja-JP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反復構造</a:t>
            </a:r>
            <a:endParaRPr lang="en-US" altLang="ja-JP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+mn-ea"/>
                <a:ea typeface="+mn-ea"/>
              </a:rPr>
              <a:t>の順番でプログラミング</a:t>
            </a:r>
            <a:endParaRPr lang="ja-JP" altLang="en-US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-953" t="1646" r="8046" b="-1646"/>
          <a:stretch/>
        </p:blipFill>
        <p:spPr>
          <a:xfrm>
            <a:off x="0" y="3882251"/>
            <a:ext cx="3074276" cy="191573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209" y="3866592"/>
            <a:ext cx="2695566" cy="2325085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2871903" y="4587767"/>
            <a:ext cx="770612" cy="64626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>
            <a:off x="5567469" y="4634998"/>
            <a:ext cx="770612" cy="64626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0305" y="3882251"/>
            <a:ext cx="2313695" cy="238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9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28;p1">
            <a:extLst>
              <a:ext uri="{FF2B5EF4-FFF2-40B4-BE49-F238E27FC236}">
                <a16:creationId xmlns:a16="http://schemas.microsoft.com/office/drawing/2014/main" id="{8431B9B4-768C-439B-ACAD-77E941153B0C}"/>
              </a:ext>
            </a:extLst>
          </p:cNvPr>
          <p:cNvSpPr txBox="1"/>
          <p:nvPr/>
        </p:nvSpPr>
        <p:spPr>
          <a:xfrm>
            <a:off x="395288" y="5124209"/>
            <a:ext cx="8353426" cy="1162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反復構造</a:t>
            </a: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条件が成り立つ間、　</a:t>
            </a:r>
          </a:p>
          <a:p>
            <a:pPr marL="226800" marR="0" lvl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処理を繰り返す。</a:t>
            </a:r>
          </a:p>
        </p:txBody>
      </p:sp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4C905280-2371-4072-971E-2746054E1B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359" y="2673434"/>
            <a:ext cx="1842765" cy="1608188"/>
          </a:xfrm>
          <a:prstGeom prst="rect">
            <a:avLst/>
          </a:prstGeom>
        </p:spPr>
      </p:pic>
      <p:pic>
        <p:nvPicPr>
          <p:cNvPr id="36" name="図 35" descr="ダイアグラム&#10;&#10;自動的に生成された説明">
            <a:extLst>
              <a:ext uri="{FF2B5EF4-FFF2-40B4-BE49-F238E27FC236}">
                <a16:creationId xmlns:a16="http://schemas.microsoft.com/office/drawing/2014/main" id="{C285F7E8-7581-45CC-B417-5CE6FFFB970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669" y="3601385"/>
            <a:ext cx="2168814" cy="1609200"/>
          </a:xfrm>
          <a:prstGeom prst="rect">
            <a:avLst/>
          </a:prstGeom>
        </p:spPr>
      </p:pic>
      <p:pic>
        <p:nvPicPr>
          <p:cNvPr id="38" name="図 37" descr="ダイアグラム&#10;&#10;自動的に生成された説明">
            <a:extLst>
              <a:ext uri="{FF2B5EF4-FFF2-40B4-BE49-F238E27FC236}">
                <a16:creationId xmlns:a16="http://schemas.microsoft.com/office/drawing/2014/main" id="{BCF2B7D9-77B6-4788-9629-F5B9565558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632" y="4530349"/>
            <a:ext cx="1889642" cy="2022886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4CBBD06-33BF-452B-BBDE-6652CB297A74}"/>
              </a:ext>
            </a:extLst>
          </p:cNvPr>
          <p:cNvSpPr txBox="1">
            <a:spLocks/>
          </p:cNvSpPr>
          <p:nvPr/>
        </p:nvSpPr>
        <p:spPr>
          <a:xfrm>
            <a:off x="395288" y="1872000"/>
            <a:ext cx="8353424" cy="710964"/>
          </a:xfrm>
          <a:prstGeom prst="rect">
            <a:avLst/>
          </a:prstGeom>
        </p:spPr>
        <p:txBody>
          <a:bodyPr vert="horz" wrap="square" lIns="0" tIns="0" rIns="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70C0"/>
              </a:buClr>
              <a:defRPr/>
            </a:pPr>
            <a:r>
              <a:rPr lang="ja-JP" altLang="en-US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どのような複雑なプログラムでも、そのアルゴリズムは次の</a:t>
            </a:r>
            <a:r>
              <a:rPr lang="ja-JP" altLang="en-US" dirty="0">
                <a:solidFill>
                  <a:prstClr val="black"/>
                </a:solidFill>
              </a:rPr>
              <a:t>３</a:t>
            </a:r>
            <a:r>
              <a:rPr lang="ja-JP" altLang="en-US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つの構造の組み合わせで表現できる。</a:t>
            </a:r>
            <a:endParaRPr lang="en-US" altLang="ja-JP" sz="2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アルゴリズムの基本構造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22" name="Google Shape;28;p1">
            <a:extLst>
              <a:ext uri="{FF2B5EF4-FFF2-40B4-BE49-F238E27FC236}">
                <a16:creationId xmlns:a16="http://schemas.microsoft.com/office/drawing/2014/main" id="{0A92CD5A-5748-4E9D-95D1-31D568015EB7}"/>
              </a:ext>
            </a:extLst>
          </p:cNvPr>
          <p:cNvSpPr txBox="1"/>
          <p:nvPr/>
        </p:nvSpPr>
        <p:spPr>
          <a:xfrm>
            <a:off x="395288" y="2691450"/>
            <a:ext cx="8353426" cy="83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順次構造</a:t>
            </a:r>
            <a:endParaRPr lang="en-US" altLang="ja-JP" sz="28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順番に処理が行われる。</a:t>
            </a:r>
            <a:endParaRPr lang="ja-JP" altLang="en-US" sz="24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33" name="Google Shape;28;p1">
            <a:extLst>
              <a:ext uri="{FF2B5EF4-FFF2-40B4-BE49-F238E27FC236}">
                <a16:creationId xmlns:a16="http://schemas.microsoft.com/office/drawing/2014/main" id="{B5DB2C74-144E-4FF8-8BB3-5F5DF63CA775}"/>
              </a:ext>
            </a:extLst>
          </p:cNvPr>
          <p:cNvSpPr txBox="1"/>
          <p:nvPr/>
        </p:nvSpPr>
        <p:spPr>
          <a:xfrm>
            <a:off x="395288" y="3907830"/>
            <a:ext cx="8353426" cy="83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分岐構造</a:t>
            </a:r>
          </a:p>
          <a:p>
            <a:pPr marL="226800" marR="0" lvl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条件により処理が分かれる。</a:t>
            </a:r>
            <a:endParaRPr lang="ja-JP" altLang="en-US" sz="2400" b="0" i="0" u="none" strike="noStrike" cap="none" dirty="0">
              <a:solidFill>
                <a:schemeClr val="accent2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8311" y="1781534"/>
            <a:ext cx="8939048" cy="8190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54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3652EE4-44AF-4558-BC57-9DCE77E50414}"/>
              </a:ext>
            </a:extLst>
          </p:cNvPr>
          <p:cNvSpPr txBox="1">
            <a:spLocks/>
          </p:cNvSpPr>
          <p:nvPr/>
        </p:nvSpPr>
        <p:spPr>
          <a:xfrm>
            <a:off x="395287" y="1872000"/>
            <a:ext cx="8353425" cy="1678921"/>
          </a:xfrm>
          <a:prstGeom prst="rect">
            <a:avLst/>
          </a:prstGeom>
        </p:spPr>
        <p:txBody>
          <a:bodyPr vert="horz" wrap="square" lIns="0" tIns="0" rIns="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0070C0"/>
              </a:buClr>
              <a:defRPr/>
            </a:pPr>
            <a:r>
              <a:rPr lang="ja-JP" altLang="en-US" sz="2800" dirty="0">
                <a:solidFill>
                  <a:prstClr val="black"/>
                </a:solidFill>
              </a:rPr>
              <a:t>アルゴリズムを図や表を用いて「可視化」する。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marL="228600" marR="0" lvl="0" indent="-228600" algn="just" rtl="0"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フローチャート（流れ図）</a:t>
            </a:r>
          </a:p>
          <a:p>
            <a:pPr lvl="1" algn="just">
              <a:buClr>
                <a:srgbClr val="0070C0"/>
              </a:buClr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図形や線、矢印などを用いて処理の内容や流れを視覚的にあらわす。</a:t>
            </a: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90229D7-26E1-491A-A4EE-9E7794EAB3DC}"/>
              </a:ext>
            </a:extLst>
          </p:cNvPr>
          <p:cNvGrpSpPr/>
          <p:nvPr/>
        </p:nvGrpSpPr>
        <p:grpSpPr>
          <a:xfrm>
            <a:off x="331280" y="3782637"/>
            <a:ext cx="8490586" cy="2723662"/>
            <a:chOff x="331280" y="3782637"/>
            <a:chExt cx="9538227" cy="3059732"/>
          </a:xfrm>
        </p:grpSpPr>
        <p:pic>
          <p:nvPicPr>
            <p:cNvPr id="8" name="図 7" descr="ダイアグラム&#10;&#10;自動的に生成された説明">
              <a:extLst>
                <a:ext uri="{FF2B5EF4-FFF2-40B4-BE49-F238E27FC236}">
                  <a16:creationId xmlns:a16="http://schemas.microsoft.com/office/drawing/2014/main" id="{EED24F2B-65F0-45D4-ACAE-A1F3AD526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280" y="3786926"/>
              <a:ext cx="2764637" cy="2725790"/>
            </a:xfrm>
            <a:prstGeom prst="rect">
              <a:avLst/>
            </a:prstGeom>
          </p:spPr>
        </p:pic>
        <p:pic>
          <p:nvPicPr>
            <p:cNvPr id="16" name="図 15" descr="ダイアグラム&#10;&#10;自動的に生成された説明">
              <a:extLst>
                <a:ext uri="{FF2B5EF4-FFF2-40B4-BE49-F238E27FC236}">
                  <a16:creationId xmlns:a16="http://schemas.microsoft.com/office/drawing/2014/main" id="{5687D5B6-9A00-471E-86F4-F2AEB9E44E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3573" y="3790464"/>
              <a:ext cx="2914650" cy="2706925"/>
            </a:xfrm>
            <a:prstGeom prst="rect">
              <a:avLst/>
            </a:prstGeom>
          </p:spPr>
        </p:pic>
        <p:pic>
          <p:nvPicPr>
            <p:cNvPr id="18" name="図 17" descr="ダイアグラム&#10;&#10;自動的に生成された説明">
              <a:extLst>
                <a:ext uri="{FF2B5EF4-FFF2-40B4-BE49-F238E27FC236}">
                  <a16:creationId xmlns:a16="http://schemas.microsoft.com/office/drawing/2014/main" id="{663588C2-B097-4081-967F-9C0B97029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5877" y="3782637"/>
              <a:ext cx="3063630" cy="30597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010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アルゴリズムの基本構造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12" name="Google Shape;28;p1">
            <a:extLst>
              <a:ext uri="{FF2B5EF4-FFF2-40B4-BE49-F238E27FC236}">
                <a16:creationId xmlns:a16="http://schemas.microsoft.com/office/drawing/2014/main" id="{5339CBDB-5273-452C-A1A0-AD08DD7124C6}"/>
              </a:ext>
            </a:extLst>
          </p:cNvPr>
          <p:cNvSpPr txBox="1"/>
          <p:nvPr/>
        </p:nvSpPr>
        <p:spPr>
          <a:xfrm>
            <a:off x="395287" y="1872000"/>
            <a:ext cx="8353426" cy="821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教科書</a:t>
            </a:r>
            <a:r>
              <a:rPr lang="en-US" altLang="ja-JP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p.130</a:t>
            </a: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の図２の例</a:t>
            </a:r>
            <a:r>
              <a:rPr lang="en-US" altLang="ja-JP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A</a:t>
            </a: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、</a:t>
            </a:r>
            <a:r>
              <a:rPr lang="en-US" altLang="ja-JP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B</a:t>
            </a: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のアルゴリズムを、</a:t>
            </a:r>
            <a:endParaRPr lang="en-US" altLang="ja-JP" sz="2800" b="0" i="0" u="none" strike="noStrike" cap="none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219075" marR="0" lvl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</a:pP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前のスライドを参考にしながら書いてみよう。</a:t>
            </a: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193700C8-873F-4310-807D-49235F1B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2" y="2867258"/>
            <a:ext cx="8359776" cy="46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bIns="46800" anchor="t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ヒント：アルゴリズムの３つの基本構造を意識しよう。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r="51289"/>
          <a:stretch/>
        </p:blipFill>
        <p:spPr>
          <a:xfrm>
            <a:off x="1881111" y="2693743"/>
            <a:ext cx="4958176" cy="225723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/>
          <a:srcRect l="47637"/>
          <a:stretch/>
        </p:blipFill>
        <p:spPr>
          <a:xfrm>
            <a:off x="1792928" y="4861778"/>
            <a:ext cx="4923183" cy="207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47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アルゴリズムの基本構造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12" name="Google Shape;28;p1">
            <a:extLst>
              <a:ext uri="{FF2B5EF4-FFF2-40B4-BE49-F238E27FC236}">
                <a16:creationId xmlns:a16="http://schemas.microsoft.com/office/drawing/2014/main" id="{5339CBDB-5273-452C-A1A0-AD08DD7124C6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教科書</a:t>
            </a:r>
            <a:r>
              <a:rPr lang="en-US" altLang="ja-JP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p.130</a:t>
            </a: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の図２の</a:t>
            </a:r>
            <a:r>
              <a:rPr lang="ja-JP" altLang="en-US" sz="2800" b="0" i="0" u="none" strike="noStrike" cap="none" dirty="0" smtClean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例</a:t>
            </a:r>
            <a:r>
              <a:rPr lang="en-US" altLang="ja-JP" sz="2800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A</a:t>
            </a:r>
            <a:r>
              <a:rPr lang="ja-JP" altLang="en-US" sz="2800" b="0" i="0" u="none" strike="noStrike" cap="none" dirty="0" smtClean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のアルゴリズム</a:t>
            </a:r>
            <a:endParaRPr lang="en-US" altLang="ja-JP" sz="2800" b="0" i="0" u="none" strike="noStrike" cap="none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193700C8-873F-4310-807D-49235F1B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2" y="2867258"/>
            <a:ext cx="8359776" cy="46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bIns="46800" anchor="t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ヒント：アルゴリズムの３つの基本構造を意識しよう。</a:t>
            </a:r>
          </a:p>
        </p:txBody>
      </p:sp>
      <p:pic>
        <p:nvPicPr>
          <p:cNvPr id="16" name="図 15" descr="ダイアグラム&#10;&#10;自動的に生成された説明">
            <a:extLst>
              <a:ext uri="{FF2B5EF4-FFF2-40B4-BE49-F238E27FC236}">
                <a16:creationId xmlns:a16="http://schemas.microsoft.com/office/drawing/2014/main" id="{BCF2B7D9-77B6-4788-9629-F5B956555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390" y="3394711"/>
            <a:ext cx="3221325" cy="3448469"/>
          </a:xfrm>
          <a:prstGeom prst="rect">
            <a:avLst/>
          </a:prstGeom>
        </p:spPr>
      </p:pic>
      <p:grpSp>
        <p:nvGrpSpPr>
          <p:cNvPr id="19" name="グループ化 18"/>
          <p:cNvGrpSpPr/>
          <p:nvPr/>
        </p:nvGrpSpPr>
        <p:grpSpPr>
          <a:xfrm>
            <a:off x="5576928" y="3944740"/>
            <a:ext cx="2021131" cy="2416377"/>
            <a:chOff x="3566616" y="3529632"/>
            <a:chExt cx="2021131" cy="2416377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6616" y="3529632"/>
              <a:ext cx="1832248" cy="596666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55499" y="4412537"/>
              <a:ext cx="1832248" cy="596666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6616" y="5349343"/>
              <a:ext cx="1832248" cy="596666"/>
            </a:xfrm>
            <a:prstGeom prst="rect">
              <a:avLst/>
            </a:prstGeom>
          </p:spPr>
        </p:pic>
      </p:grp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5"/>
          <a:srcRect l="6267" t="-4932"/>
          <a:stretch/>
        </p:blipFill>
        <p:spPr>
          <a:xfrm>
            <a:off x="3671024" y="2602946"/>
            <a:ext cx="4573487" cy="1017420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5473174" y="2866607"/>
            <a:ext cx="20457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cap="none" spc="0" dirty="0" smtClean="0">
                <a:ln w="0"/>
                <a:solidFill>
                  <a:schemeClr val="tx1"/>
                </a:solidFill>
                <a:latin typeface="+mn-ea"/>
              </a:rPr>
              <a:t>最初のページを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ln w="0"/>
                <a:latin typeface="+mn-ea"/>
              </a:rPr>
              <a:t>現在</a:t>
            </a:r>
            <a:r>
              <a:rPr lang="ja-JP" altLang="en-US" sz="1600" b="1" dirty="0">
                <a:ln w="0"/>
                <a:latin typeface="+mn-ea"/>
              </a:rPr>
              <a:t>の</a:t>
            </a:r>
            <a:r>
              <a:rPr lang="ja-JP" altLang="en-US" sz="1600" b="1" dirty="0" smtClean="0">
                <a:ln w="0"/>
                <a:latin typeface="+mn-ea"/>
              </a:rPr>
              <a:t>ページに設定</a:t>
            </a:r>
            <a:endParaRPr lang="ja-JP" altLang="en-US" sz="1600" b="1" cap="none" spc="0" dirty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461376" y="3781036"/>
            <a:ext cx="22525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 smtClean="0">
                <a:ln w="0"/>
                <a:latin typeface="+mn-ea"/>
              </a:rPr>
              <a:t>現在のページに</a:t>
            </a:r>
            <a:endParaRPr lang="en-US" altLang="ja-JP" sz="1600" b="1" dirty="0" smtClean="0">
              <a:ln w="0"/>
              <a:latin typeface="+mn-ea"/>
            </a:endParaRPr>
          </a:p>
          <a:p>
            <a:r>
              <a:rPr lang="ja-JP" altLang="en-US" sz="1600" b="1" cap="none" spc="0" dirty="0" smtClean="0">
                <a:ln w="0"/>
                <a:solidFill>
                  <a:schemeClr val="tx1"/>
                </a:solidFill>
                <a:latin typeface="+mn-ea"/>
              </a:rPr>
              <a:t>「に」で始まる言葉が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ln w="0"/>
                <a:latin typeface="+mn-ea"/>
              </a:rPr>
              <a:t>現れるまで繰り返す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632933" y="4943834"/>
            <a:ext cx="183896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>
                <a:ln w="0"/>
                <a:latin typeface="+mn-ea"/>
              </a:rPr>
              <a:t>次</a:t>
            </a:r>
            <a:r>
              <a:rPr lang="ja-JP" altLang="en-US" sz="1600" b="1" dirty="0" smtClean="0">
                <a:ln w="0"/>
                <a:latin typeface="+mn-ea"/>
              </a:rPr>
              <a:t>のページを開く</a:t>
            </a:r>
            <a:endParaRPr lang="en-US" altLang="ja-JP" sz="1600" b="1" dirty="0" smtClean="0">
              <a:ln w="0"/>
              <a:latin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473174" y="5887066"/>
            <a:ext cx="204575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 smtClean="0">
                <a:ln w="0"/>
                <a:latin typeface="+mn-ea"/>
              </a:rPr>
              <a:t>繰り返しはここまで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6"/>
          <a:srcRect r="51289"/>
          <a:stretch/>
        </p:blipFill>
        <p:spPr>
          <a:xfrm>
            <a:off x="127929" y="3507215"/>
            <a:ext cx="4958176" cy="225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9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アルゴリズムの基本構造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sp>
        <p:nvSpPr>
          <p:cNvPr id="12" name="Google Shape;28;p1">
            <a:extLst>
              <a:ext uri="{FF2B5EF4-FFF2-40B4-BE49-F238E27FC236}">
                <a16:creationId xmlns:a16="http://schemas.microsoft.com/office/drawing/2014/main" id="{5339CBDB-5273-452C-A1A0-AD08DD7124C6}"/>
              </a:ext>
            </a:extLst>
          </p:cNvPr>
          <p:cNvSpPr txBox="1"/>
          <p:nvPr/>
        </p:nvSpPr>
        <p:spPr>
          <a:xfrm>
            <a:off x="395287" y="1872000"/>
            <a:ext cx="8353426" cy="433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spAutoFit/>
          </a:bodyPr>
          <a:lstStyle/>
          <a:p>
            <a:pPr marL="228600" marR="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教科書</a:t>
            </a:r>
            <a:r>
              <a:rPr lang="en-US" altLang="ja-JP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p.130</a:t>
            </a:r>
            <a:r>
              <a:rPr lang="ja-JP" altLang="en-US" sz="2800" b="0" i="0" u="none" strike="noStrike" cap="none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の図２の</a:t>
            </a:r>
            <a:r>
              <a:rPr lang="ja-JP" altLang="en-US" sz="2800" b="0" i="0" u="none" strike="noStrike" cap="none" dirty="0" smtClean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例</a:t>
            </a:r>
            <a:r>
              <a:rPr lang="en-US" altLang="ja-JP" sz="2800" dirty="0" smtClean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B</a:t>
            </a:r>
            <a:r>
              <a:rPr lang="ja-JP" altLang="en-US" sz="2800" b="0" i="0" u="none" strike="noStrike" cap="none" dirty="0" smtClean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のアルゴリズム</a:t>
            </a:r>
            <a:endParaRPr lang="en-US" altLang="ja-JP" sz="2800" b="0" i="0" u="none" strike="noStrike" cap="none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193700C8-873F-4310-807D-49235F1B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2" y="2867258"/>
            <a:ext cx="8359776" cy="46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bIns="46800" anchor="t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ヒント：アルゴリズムの３つの基本構造を意識しよう。</a:t>
            </a:r>
          </a:p>
        </p:txBody>
      </p:sp>
      <p:pic>
        <p:nvPicPr>
          <p:cNvPr id="16" name="図 15" descr="ダイアグラム&#10;&#10;自動的に生成された説明">
            <a:extLst>
              <a:ext uri="{FF2B5EF4-FFF2-40B4-BE49-F238E27FC236}">
                <a16:creationId xmlns:a16="http://schemas.microsoft.com/office/drawing/2014/main" id="{BCF2B7D9-77B6-4788-9629-F5B956555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675" y="3324533"/>
            <a:ext cx="3221325" cy="3448469"/>
          </a:xfrm>
          <a:prstGeom prst="rect">
            <a:avLst/>
          </a:prstGeom>
        </p:spPr>
      </p:pic>
      <p:grpSp>
        <p:nvGrpSpPr>
          <p:cNvPr id="19" name="グループ化 18"/>
          <p:cNvGrpSpPr/>
          <p:nvPr/>
        </p:nvGrpSpPr>
        <p:grpSpPr>
          <a:xfrm>
            <a:off x="6115211" y="3883744"/>
            <a:ext cx="2021131" cy="2416377"/>
            <a:chOff x="3566616" y="3529632"/>
            <a:chExt cx="2021131" cy="2416377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6616" y="3529632"/>
              <a:ext cx="1832248" cy="596666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55499" y="4412537"/>
              <a:ext cx="1832248" cy="596666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6616" y="5349343"/>
              <a:ext cx="1832248" cy="596666"/>
            </a:xfrm>
            <a:prstGeom prst="rect">
              <a:avLst/>
            </a:prstGeom>
          </p:spPr>
        </p:pic>
      </p:grp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5"/>
          <a:srcRect l="6267" t="-4932"/>
          <a:stretch/>
        </p:blipFill>
        <p:spPr>
          <a:xfrm>
            <a:off x="4175225" y="2511926"/>
            <a:ext cx="4573487" cy="1017420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6011457" y="2805611"/>
            <a:ext cx="20457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 smtClean="0">
                <a:ln w="0"/>
                <a:latin typeface="+mn-ea"/>
              </a:rPr>
              <a:t>真ん中のページを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ln w="0"/>
                <a:latin typeface="+mn-ea"/>
              </a:rPr>
              <a:t>現在</a:t>
            </a:r>
            <a:r>
              <a:rPr lang="ja-JP" altLang="en-US" sz="1600" b="1" dirty="0">
                <a:ln w="0"/>
                <a:latin typeface="+mn-ea"/>
              </a:rPr>
              <a:t>の</a:t>
            </a:r>
            <a:r>
              <a:rPr lang="ja-JP" altLang="en-US" sz="1600" b="1" dirty="0" smtClean="0">
                <a:ln w="0"/>
                <a:latin typeface="+mn-ea"/>
              </a:rPr>
              <a:t>ページに設定</a:t>
            </a:r>
            <a:endParaRPr lang="ja-JP" altLang="en-US" sz="1600" b="1" cap="none" spc="0" dirty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999659" y="3720040"/>
            <a:ext cx="22525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 smtClean="0">
                <a:ln w="0"/>
                <a:latin typeface="+mn-ea"/>
              </a:rPr>
              <a:t>現在のページに</a:t>
            </a:r>
            <a:endParaRPr lang="en-US" altLang="ja-JP" sz="1600" b="1" dirty="0" smtClean="0">
              <a:ln w="0"/>
              <a:latin typeface="+mn-ea"/>
            </a:endParaRPr>
          </a:p>
          <a:p>
            <a:r>
              <a:rPr lang="ja-JP" altLang="en-US" sz="1600" b="1" cap="none" spc="0" dirty="0" smtClean="0">
                <a:ln w="0"/>
                <a:solidFill>
                  <a:schemeClr val="tx1"/>
                </a:solidFill>
                <a:latin typeface="+mn-ea"/>
              </a:rPr>
              <a:t>「に」で始まる言葉が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ln w="0"/>
                <a:latin typeface="+mn-ea"/>
              </a:rPr>
              <a:t>現れるまで繰り返す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080503" y="4754028"/>
            <a:ext cx="20457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>
                <a:ln w="0"/>
                <a:latin typeface="+mn-ea"/>
              </a:rPr>
              <a:t>真ん中</a:t>
            </a:r>
            <a:r>
              <a:rPr lang="ja-JP" altLang="en-US" sz="1600" b="1" dirty="0" smtClean="0">
                <a:ln w="0"/>
                <a:latin typeface="+mn-ea"/>
              </a:rPr>
              <a:t>のページから</a:t>
            </a:r>
            <a:endParaRPr lang="en-US" altLang="ja-JP" sz="1600" b="1" dirty="0" smtClean="0">
              <a:ln w="0"/>
              <a:latin typeface="+mn-ea"/>
            </a:endParaRPr>
          </a:p>
          <a:p>
            <a:r>
              <a:rPr lang="ja-JP" altLang="en-US" sz="1600" b="1" dirty="0" smtClean="0">
                <a:ln w="0"/>
                <a:latin typeface="+mn-ea"/>
              </a:rPr>
              <a:t>半分ずつ探していく</a:t>
            </a:r>
            <a:endParaRPr lang="en-US" altLang="ja-JP" sz="1600" b="1" dirty="0" smtClean="0">
              <a:ln w="0"/>
              <a:latin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011457" y="5826070"/>
            <a:ext cx="204575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b="1" dirty="0" smtClean="0">
                <a:ln w="0"/>
                <a:latin typeface="+mn-ea"/>
              </a:rPr>
              <a:t>繰り返しはここまで</a:t>
            </a:r>
            <a:endParaRPr lang="en-US" altLang="ja-JP" sz="16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6"/>
          <a:srcRect l="47637"/>
          <a:stretch/>
        </p:blipFill>
        <p:spPr>
          <a:xfrm>
            <a:off x="10479" y="3409611"/>
            <a:ext cx="5304897" cy="223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1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3652EE4-44AF-4558-BC57-9DCE77E50414}"/>
              </a:ext>
            </a:extLst>
          </p:cNvPr>
          <p:cNvSpPr txBox="1">
            <a:spLocks/>
          </p:cNvSpPr>
          <p:nvPr/>
        </p:nvSpPr>
        <p:spPr>
          <a:xfrm>
            <a:off x="395287" y="1872000"/>
            <a:ext cx="8353425" cy="1678921"/>
          </a:xfrm>
          <a:prstGeom prst="rect">
            <a:avLst/>
          </a:prstGeom>
        </p:spPr>
        <p:txBody>
          <a:bodyPr vert="horz" wrap="square" lIns="0" tIns="0" rIns="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2607B"/>
              </a:buClr>
              <a:buFont typeface="Wingdings" panose="05000000000000000000" pitchFamily="2" charset="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0070C0"/>
              </a:buClr>
              <a:defRPr/>
            </a:pPr>
            <a:r>
              <a:rPr lang="ja-JP" altLang="en-US" sz="2800" dirty="0">
                <a:solidFill>
                  <a:prstClr val="black"/>
                </a:solidFill>
              </a:rPr>
              <a:t>アルゴリズムを図や表を用いて「可視化」する。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marL="228600" marR="0" lvl="0" indent="-228600" algn="just" rtl="0">
              <a:buClr>
                <a:schemeClr val="accent2"/>
              </a:buClr>
              <a:buSzPts val="2800"/>
              <a:buFont typeface="Noto Sans Symbols"/>
              <a:buChar char="●"/>
            </a:pPr>
            <a:r>
              <a:rPr lang="ja-JP" altLang="en-US" sz="2800" b="0" i="0" u="none" strike="noStrike" cap="none" dirty="0">
                <a:solidFill>
                  <a:schemeClr val="accent2"/>
                </a:solidFill>
                <a:latin typeface="MS Gothic"/>
                <a:ea typeface="MS Gothic"/>
                <a:cs typeface="MS Gothic"/>
                <a:sym typeface="MS Gothic"/>
              </a:rPr>
              <a:t>フローチャート（流れ図）</a:t>
            </a:r>
          </a:p>
          <a:p>
            <a:pPr lvl="1" algn="just">
              <a:buClr>
                <a:srgbClr val="0070C0"/>
              </a:buClr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図形や線、矢印などを用いて処理の内容や流れを視覚的にあらわす。</a:t>
            </a: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90229D7-26E1-491A-A4EE-9E7794EAB3DC}"/>
              </a:ext>
            </a:extLst>
          </p:cNvPr>
          <p:cNvGrpSpPr/>
          <p:nvPr/>
        </p:nvGrpSpPr>
        <p:grpSpPr>
          <a:xfrm>
            <a:off x="331280" y="3782637"/>
            <a:ext cx="8490586" cy="2723662"/>
            <a:chOff x="331280" y="3782637"/>
            <a:chExt cx="9538227" cy="3059732"/>
          </a:xfrm>
        </p:grpSpPr>
        <p:pic>
          <p:nvPicPr>
            <p:cNvPr id="8" name="図 7" descr="ダイアグラム&#10;&#10;自動的に生成された説明">
              <a:extLst>
                <a:ext uri="{FF2B5EF4-FFF2-40B4-BE49-F238E27FC236}">
                  <a16:creationId xmlns:a16="http://schemas.microsoft.com/office/drawing/2014/main" id="{EED24F2B-65F0-45D4-ACAE-A1F3AD526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280" y="3786926"/>
              <a:ext cx="2764637" cy="2725790"/>
            </a:xfrm>
            <a:prstGeom prst="rect">
              <a:avLst/>
            </a:prstGeom>
          </p:spPr>
        </p:pic>
        <p:pic>
          <p:nvPicPr>
            <p:cNvPr id="16" name="図 15" descr="ダイアグラム&#10;&#10;自動的に生成された説明">
              <a:extLst>
                <a:ext uri="{FF2B5EF4-FFF2-40B4-BE49-F238E27FC236}">
                  <a16:creationId xmlns:a16="http://schemas.microsoft.com/office/drawing/2014/main" id="{5687D5B6-9A00-471E-86F4-F2AEB9E44E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3573" y="3790464"/>
              <a:ext cx="2914650" cy="2706925"/>
            </a:xfrm>
            <a:prstGeom prst="rect">
              <a:avLst/>
            </a:prstGeom>
          </p:spPr>
        </p:pic>
        <p:pic>
          <p:nvPicPr>
            <p:cNvPr id="18" name="図 17" descr="ダイアグラム&#10;&#10;自動的に生成された説明">
              <a:extLst>
                <a:ext uri="{FF2B5EF4-FFF2-40B4-BE49-F238E27FC236}">
                  <a16:creationId xmlns:a16="http://schemas.microsoft.com/office/drawing/2014/main" id="{663588C2-B097-4081-967F-9C0B97029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5877" y="3782637"/>
              <a:ext cx="3063630" cy="30597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482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pic>
        <p:nvPicPr>
          <p:cNvPr id="8" name="図 7" descr="ダイアグラム&#10;&#10;自動的に生成された説明">
            <a:extLst>
              <a:ext uri="{FF2B5EF4-FFF2-40B4-BE49-F238E27FC236}">
                <a16:creationId xmlns:a16="http://schemas.microsoft.com/office/drawing/2014/main" id="{EED24F2B-65F0-45D4-ACAE-A1F3AD526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03" y="2006326"/>
            <a:ext cx="3640685" cy="358952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35" y="5434275"/>
            <a:ext cx="3317999" cy="10586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1165" y="3417790"/>
            <a:ext cx="893925" cy="588682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1164" y="4570383"/>
            <a:ext cx="893925" cy="58868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3187" y="5669234"/>
            <a:ext cx="893925" cy="588682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1179608" y="3479065"/>
            <a:ext cx="2517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000" b="1" dirty="0" smtClean="0">
                <a:ln w="0"/>
                <a:latin typeface="+mn-ea"/>
              </a:rPr>
              <a:t>Good</a:t>
            </a:r>
            <a:r>
              <a:rPr lang="ja-JP" altLang="en-US" sz="2000" b="1" dirty="0">
                <a:ln w="0"/>
                <a:latin typeface="+mn-ea"/>
              </a:rPr>
              <a:t> </a:t>
            </a:r>
            <a:r>
              <a:rPr lang="en-US" altLang="ja-JP" sz="2000" b="1" dirty="0" smtClean="0">
                <a:ln w="0"/>
                <a:latin typeface="+mn-ea"/>
              </a:rPr>
              <a:t>morning</a:t>
            </a:r>
            <a:r>
              <a:rPr lang="ja-JP" altLang="en-US" sz="2000" b="1" dirty="0" smtClean="0">
                <a:ln w="0"/>
                <a:latin typeface="+mn-ea"/>
              </a:rPr>
              <a:t>を表示</a:t>
            </a:r>
            <a:endParaRPr lang="en-US" altLang="ja-JP" sz="20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219816" y="4595591"/>
            <a:ext cx="16081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000" b="1" dirty="0" smtClean="0">
                <a:ln w="0"/>
                <a:latin typeface="+mn-ea"/>
              </a:rPr>
              <a:t>Hello</a:t>
            </a:r>
            <a:r>
              <a:rPr lang="ja-JP" altLang="en-US" sz="2000" b="1" dirty="0" smtClean="0">
                <a:ln w="0"/>
                <a:latin typeface="+mn-ea"/>
              </a:rPr>
              <a:t>を表示</a:t>
            </a:r>
            <a:endParaRPr lang="en-US" altLang="ja-JP" sz="20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19816" y="5743892"/>
            <a:ext cx="225734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000" b="1" dirty="0" smtClean="0">
                <a:ln w="0"/>
                <a:latin typeface="+mn-ea"/>
              </a:rPr>
              <a:t>Good night</a:t>
            </a:r>
            <a:r>
              <a:rPr lang="ja-JP" altLang="en-US" sz="2000" b="1" dirty="0" smtClean="0">
                <a:ln w="0"/>
                <a:latin typeface="+mn-ea"/>
              </a:rPr>
              <a:t>を表示</a:t>
            </a:r>
            <a:endParaRPr lang="en-US" altLang="ja-JP" sz="20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2510" y="3245185"/>
            <a:ext cx="4467692" cy="323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1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66" y="1933043"/>
            <a:ext cx="4917692" cy="4559832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643F211-E076-44AF-854D-E7371483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アルゴリズムの基本と表現方法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8BB2C9-9C07-46D5-B4BE-85A4A25E4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7744E-7BAD-45ED-8AC8-4CEF49569F4D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F451CE-0A67-4DB0-911F-DD0B30633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アルゴリズムの表現方法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A8F8F6-A994-4762-BB01-D8C9F2FA6E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TW" altLang="en-US" dirty="0"/>
              <a:t>第</a:t>
            </a:r>
            <a:r>
              <a:rPr kumimoji="1" lang="en-US" altLang="ja-JP" dirty="0"/>
              <a:t>3</a:t>
            </a:r>
            <a:r>
              <a:rPr kumimoji="1" lang="zh-TW" altLang="en-US" dirty="0"/>
              <a:t>章第</a:t>
            </a:r>
            <a:r>
              <a:rPr kumimoji="1" lang="en-US" altLang="ja-JP" dirty="0"/>
              <a:t>2</a:t>
            </a:r>
            <a:r>
              <a:rPr kumimoji="1" lang="zh-TW" altLang="en-US" dirty="0"/>
              <a:t>節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1CA4DC3-EE15-4329-B23E-FBF1B8F5C6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p.132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3263" y="3680517"/>
            <a:ext cx="893925" cy="58868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390" y="5158242"/>
            <a:ext cx="1349093" cy="58868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7235" y="5158242"/>
            <a:ext cx="1349093" cy="588682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445421" y="3644279"/>
            <a:ext cx="805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3200" b="1" dirty="0" smtClean="0">
                <a:ln w="0"/>
                <a:latin typeface="+mn-ea"/>
              </a:rPr>
              <a:t>x</a:t>
            </a:r>
            <a:r>
              <a:rPr lang="en-US" altLang="ja-JP" sz="3200" b="1" dirty="0">
                <a:ln w="0"/>
                <a:latin typeface="+mn-ea"/>
              </a:rPr>
              <a:t>=</a:t>
            </a:r>
            <a:r>
              <a:rPr lang="en-US" altLang="ja-JP" sz="3200" b="1" cap="none" spc="0" dirty="0" smtClean="0">
                <a:ln w="0"/>
                <a:solidFill>
                  <a:schemeClr val="tx1"/>
                </a:solidFill>
                <a:latin typeface="+mn-ea"/>
              </a:rPr>
              <a:t>1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902804" y="5240880"/>
            <a:ext cx="18902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400" b="1" dirty="0" smtClean="0">
                <a:ln w="0"/>
                <a:latin typeface="+mn-ea"/>
              </a:rPr>
              <a:t>atari</a:t>
            </a:r>
            <a:r>
              <a:rPr lang="ja-JP" altLang="en-US" sz="2400" b="1" dirty="0" smtClean="0">
                <a:ln w="0"/>
                <a:latin typeface="+mn-ea"/>
              </a:rPr>
              <a:t>を表示</a:t>
            </a:r>
            <a:endParaRPr lang="en-US" altLang="ja-JP" sz="24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058904" y="5221750"/>
            <a:ext cx="20457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2400" b="1" dirty="0" smtClean="0">
                <a:ln w="0"/>
                <a:latin typeface="+mn-ea"/>
              </a:rPr>
              <a:t>hazure</a:t>
            </a:r>
            <a:r>
              <a:rPr lang="ja-JP" altLang="en-US" sz="2400" b="1" dirty="0" smtClean="0">
                <a:ln w="0"/>
                <a:latin typeface="+mn-ea"/>
              </a:rPr>
              <a:t>を表示</a:t>
            </a:r>
            <a:endParaRPr lang="en-US" altLang="ja-JP" sz="2400" b="1" cap="none" spc="0" dirty="0" smtClean="0">
              <a:ln w="0"/>
              <a:solidFill>
                <a:schemeClr val="tx1"/>
              </a:solidFill>
              <a:latin typeface="+mn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5"/>
          <a:srcRect b="3613"/>
          <a:stretch/>
        </p:blipFill>
        <p:spPr>
          <a:xfrm>
            <a:off x="5139558" y="2862427"/>
            <a:ext cx="3878974" cy="336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7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211027_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0070C0"/>
      </a:accent2>
      <a:accent3>
        <a:srgbClr val="C6D9F1"/>
      </a:accent3>
      <a:accent4>
        <a:srgbClr val="D7E5F5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ＭＳ ゴシック 201026">
      <a:majorFont>
        <a:latin typeface="ＭＳ ゴシック"/>
        <a:ea typeface="ＭＳ ゴシック"/>
        <a:cs typeface=""/>
      </a:majorFont>
      <a:minorFont>
        <a:latin typeface="ＭＳ ゴシック"/>
        <a:ea typeface="ＭＳ 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1324</Words>
  <Application>Microsoft Office PowerPoint</Application>
  <PresentationFormat>画面に合わせる (4:3)</PresentationFormat>
  <Paragraphs>178</Paragraphs>
  <Slides>13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ＭＳ Ｐゴシック</vt:lpstr>
      <vt:lpstr>MS Gothic</vt:lpstr>
      <vt:lpstr>MS Gothic</vt:lpstr>
      <vt:lpstr>Noto Sans Symbols</vt:lpstr>
      <vt:lpstr>UD デジタル 教科書体 N-B</vt:lpstr>
      <vt:lpstr>游ゴシック</vt:lpstr>
      <vt:lpstr>Arial</vt:lpstr>
      <vt:lpstr>Calibri</vt:lpstr>
      <vt:lpstr>Wingdings</vt:lpstr>
      <vt:lpstr>Office テーマ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  <vt:lpstr>2.アルゴリズムの基本と表現方法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2022-02-24T13:14:36Z</dcterms:created>
  <dcterms:modified xsi:type="dcterms:W3CDTF">2022-05-04T05:42:02Z</dcterms:modified>
</cp:coreProperties>
</file>