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9" r:id="rId2"/>
    <p:sldId id="274" r:id="rId3"/>
    <p:sldId id="270" r:id="rId4"/>
    <p:sldId id="271" r:id="rId5"/>
    <p:sldId id="277" r:id="rId6"/>
    <p:sldId id="275" r:id="rId7"/>
    <p:sldId id="281" r:id="rId8"/>
    <p:sldId id="280" r:id="rId9"/>
    <p:sldId id="282" r:id="rId10"/>
    <p:sldId id="283" r:id="rId11"/>
    <p:sldId id="284" r:id="rId12"/>
    <p:sldId id="286" r:id="rId13"/>
    <p:sldId id="285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DEADB"/>
    <a:srgbClr val="FCD6B5"/>
    <a:srgbClr val="FC6500"/>
    <a:srgbClr val="0070C0"/>
    <a:srgbClr val="C6D9F1"/>
    <a:srgbClr val="358DCE"/>
    <a:srgbClr val="80B7D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82" autoAdjust="0"/>
    <p:restoredTop sz="81135" autoAdjust="0"/>
  </p:normalViewPr>
  <p:slideViewPr>
    <p:cSldViewPr snapToGrid="0">
      <p:cViewPr varScale="1">
        <p:scale>
          <a:sx n="90" d="100"/>
          <a:sy n="90" d="100"/>
        </p:scale>
        <p:origin x="816" y="19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8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C82D07A-C77F-4340-93D7-44F26317B9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7BDCA41-EAA5-4D71-A1DD-E6626A5AE6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48BB-E98C-4447-8EE4-FA5216D0DFEC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D6D726-00B7-46CE-A690-BB157B829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4409F3F-B7B7-4DEA-B138-B6A61075C1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14585-1D5D-4B48-A050-BD15409FB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677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F416-FA04-4CF0-8AA5-D14309DBA339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715B4-E616-4605-9386-C2F84B523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20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715B4-E616-4605-9386-C2F84B523D1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41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715B4-E616-4605-9386-C2F84B523D1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90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862CE9-710D-4282-9083-C5384637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7344000" cy="1044000"/>
          </a:xfrm>
        </p:spPr>
        <p:txBody>
          <a:bodyPr/>
          <a:lstStyle>
            <a:lvl1pPr marL="406800" indent="-406800">
              <a:defRPr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5B27700-0C3B-4829-B119-91458B504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0" rIns="0"/>
          <a:lstStyle/>
          <a:p>
            <a:fld id="{6377744E-7BAD-45ED-8AC8-4CEF49569F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5A6E5B6-6132-499A-942B-97237F197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</a:defRPr>
            </a:lvl1pPr>
            <a:lvl2pPr>
              <a:buFontTx/>
              <a:buNone/>
              <a:defRPr sz="2400">
                <a:solidFill>
                  <a:schemeClr val="accent2"/>
                </a:solidFill>
              </a:defRPr>
            </a:lvl2pPr>
            <a:lvl3pPr>
              <a:buFontTx/>
              <a:buNone/>
              <a:defRPr sz="2400">
                <a:solidFill>
                  <a:schemeClr val="accent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accent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C4B17716-4C32-40B8-B764-748BC746A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6051" y="1108075"/>
            <a:ext cx="2252662" cy="424732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 algn="r">
              <a:buFontTx/>
              <a:buNone/>
              <a:defRPr sz="2400">
                <a:solidFill>
                  <a:schemeClr val="accent2"/>
                </a:solidFill>
              </a:defRPr>
            </a:lvl1pPr>
            <a:lvl2pPr>
              <a:buFontTx/>
              <a:buNone/>
              <a:defRPr sz="2400">
                <a:solidFill>
                  <a:schemeClr val="accent2"/>
                </a:solidFill>
              </a:defRPr>
            </a:lvl2pPr>
            <a:lvl3pPr>
              <a:buFontTx/>
              <a:buNone/>
              <a:defRPr sz="2400">
                <a:solidFill>
                  <a:schemeClr val="accent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accent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kumimoji="1" lang="ja-JP" altLang="en-US" dirty="0"/>
              <a:t>第〓章第〓節</a:t>
            </a:r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EDCBAA65-C8FE-425D-B151-A76743B11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39288" y="324000"/>
            <a:ext cx="1009424" cy="424732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2400">
                <a:solidFill>
                  <a:schemeClr val="accent2"/>
                </a:solidFill>
              </a:defRPr>
            </a:lvl2pPr>
            <a:lvl3pPr>
              <a:buFontTx/>
              <a:buNone/>
              <a:defRPr sz="2400">
                <a:solidFill>
                  <a:schemeClr val="accent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accent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kumimoji="1" lang="en-US" altLang="ja-JP" dirty="0"/>
              <a:t>p.000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15BE422-7E5D-4E12-A437-1C94C43CF7B9}"/>
              </a:ext>
            </a:extLst>
          </p:cNvPr>
          <p:cNvCxnSpPr/>
          <p:nvPr userDrawn="1"/>
        </p:nvCxnSpPr>
        <p:spPr>
          <a:xfrm>
            <a:off x="-1" y="1663908"/>
            <a:ext cx="684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65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862CE9-710D-4282-9083-C5384637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0"/>
            <a:ext cx="6270411" cy="1044000"/>
          </a:xfrm>
        </p:spPr>
        <p:txBody>
          <a:bodyPr/>
          <a:lstStyle>
            <a:lvl1pPr marL="406800" indent="-406800">
              <a:defRPr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5B27700-0C3B-4829-B119-91458B504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0" rIns="0"/>
          <a:lstStyle/>
          <a:p>
            <a:fld id="{6377744E-7BAD-45ED-8AC8-4CEF49569F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5A6E5B6-6132-499A-942B-97237F197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</a:defRPr>
            </a:lvl1pPr>
            <a:lvl2pPr>
              <a:buFontTx/>
              <a:buNone/>
              <a:defRPr sz="2400">
                <a:solidFill>
                  <a:schemeClr val="accent2"/>
                </a:solidFill>
              </a:defRPr>
            </a:lvl2pPr>
            <a:lvl3pPr>
              <a:buFontTx/>
              <a:buNone/>
              <a:defRPr sz="2400">
                <a:solidFill>
                  <a:schemeClr val="accent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accent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C4B17716-4C32-40B8-B764-748BC746A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6051" y="1108075"/>
            <a:ext cx="2252662" cy="424732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 algn="r">
              <a:buFontTx/>
              <a:buNone/>
              <a:defRPr sz="2400">
                <a:solidFill>
                  <a:schemeClr val="accent2"/>
                </a:solidFill>
              </a:defRPr>
            </a:lvl1pPr>
            <a:lvl2pPr>
              <a:buFontTx/>
              <a:buNone/>
              <a:defRPr sz="2400">
                <a:solidFill>
                  <a:schemeClr val="accent2"/>
                </a:solidFill>
              </a:defRPr>
            </a:lvl2pPr>
            <a:lvl3pPr>
              <a:buFontTx/>
              <a:buNone/>
              <a:defRPr sz="2400">
                <a:solidFill>
                  <a:schemeClr val="accent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accent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kumimoji="1" lang="ja-JP" altLang="en-US" dirty="0"/>
              <a:t>第〓章第〓節</a:t>
            </a:r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EDCBAA65-C8FE-425D-B151-A76743B11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39288" y="324000"/>
            <a:ext cx="1009424" cy="424732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2400">
                <a:solidFill>
                  <a:schemeClr val="accent2"/>
                </a:solidFill>
              </a:defRPr>
            </a:lvl2pPr>
            <a:lvl3pPr>
              <a:buFontTx/>
              <a:buNone/>
              <a:defRPr sz="2400">
                <a:solidFill>
                  <a:schemeClr val="accent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accent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kumimoji="1" lang="en-US" altLang="ja-JP" dirty="0"/>
              <a:t>p.000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15BE422-7E5D-4E12-A437-1C94C43CF7B9}"/>
              </a:ext>
            </a:extLst>
          </p:cNvPr>
          <p:cNvCxnSpPr/>
          <p:nvPr userDrawn="1"/>
        </p:nvCxnSpPr>
        <p:spPr>
          <a:xfrm>
            <a:off x="-1" y="1663908"/>
            <a:ext cx="684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D93B9D6-8FC8-4C5D-824F-380FBE3D31FA}"/>
              </a:ext>
            </a:extLst>
          </p:cNvPr>
          <p:cNvSpPr/>
          <p:nvPr userDrawn="1"/>
        </p:nvSpPr>
        <p:spPr>
          <a:xfrm>
            <a:off x="0" y="198000"/>
            <a:ext cx="1332089" cy="64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プレースホルダ 1">
            <a:extLst>
              <a:ext uri="{FF2B5EF4-FFF2-40B4-BE49-F238E27FC236}">
                <a16:creationId xmlns:a16="http://schemas.microsoft.com/office/drawing/2014/main" id="{80A3B48A-17F9-4F78-9E59-8AA4544BCB2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5288" y="198001"/>
            <a:ext cx="936802" cy="6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72000" rIns="0" bIns="3600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TRY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0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862CE9-710D-4282-9083-C5384637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000" y="0"/>
            <a:ext cx="6270411" cy="1044000"/>
          </a:xfrm>
        </p:spPr>
        <p:txBody>
          <a:bodyPr/>
          <a:lstStyle>
            <a:lvl1pPr marL="406800" indent="-406800">
              <a:defRPr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5B27700-0C3B-4829-B119-91458B504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0" rIns="0"/>
          <a:lstStyle/>
          <a:p>
            <a:fld id="{6377744E-7BAD-45ED-8AC8-4CEF49569F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5A6E5B6-6132-499A-942B-97237F197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</a:defRPr>
            </a:lvl1pPr>
            <a:lvl2pPr>
              <a:buFontTx/>
              <a:buNone/>
              <a:defRPr sz="2400">
                <a:solidFill>
                  <a:schemeClr val="accent2"/>
                </a:solidFill>
              </a:defRPr>
            </a:lvl2pPr>
            <a:lvl3pPr>
              <a:buFontTx/>
              <a:buNone/>
              <a:defRPr sz="2400">
                <a:solidFill>
                  <a:schemeClr val="accent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accent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C4B17716-4C32-40B8-B764-748BC746A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6051" y="1108075"/>
            <a:ext cx="2252662" cy="424732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 algn="r">
              <a:buFontTx/>
              <a:buNone/>
              <a:defRPr sz="2400">
                <a:solidFill>
                  <a:schemeClr val="accent2"/>
                </a:solidFill>
              </a:defRPr>
            </a:lvl1pPr>
            <a:lvl2pPr>
              <a:buFontTx/>
              <a:buNone/>
              <a:defRPr sz="2400">
                <a:solidFill>
                  <a:schemeClr val="accent2"/>
                </a:solidFill>
              </a:defRPr>
            </a:lvl2pPr>
            <a:lvl3pPr>
              <a:buFontTx/>
              <a:buNone/>
              <a:defRPr sz="2400">
                <a:solidFill>
                  <a:schemeClr val="accent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accent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kumimoji="1" lang="ja-JP" altLang="en-US" dirty="0"/>
              <a:t>第〓章第〓節</a:t>
            </a:r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EDCBAA65-C8FE-425D-B151-A76743B11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39288" y="324000"/>
            <a:ext cx="1009424" cy="424732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2400">
                <a:solidFill>
                  <a:schemeClr val="accent2"/>
                </a:solidFill>
              </a:defRPr>
            </a:lvl2pPr>
            <a:lvl3pPr>
              <a:buFontTx/>
              <a:buNone/>
              <a:defRPr sz="2400">
                <a:solidFill>
                  <a:schemeClr val="accent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accent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kumimoji="1" lang="en-US" altLang="ja-JP" dirty="0"/>
              <a:t>p.000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15BE422-7E5D-4E12-A437-1C94C43CF7B9}"/>
              </a:ext>
            </a:extLst>
          </p:cNvPr>
          <p:cNvCxnSpPr/>
          <p:nvPr userDrawn="1"/>
        </p:nvCxnSpPr>
        <p:spPr>
          <a:xfrm>
            <a:off x="-1" y="1663908"/>
            <a:ext cx="684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D93B9D6-8FC8-4C5D-824F-380FBE3D31FA}"/>
              </a:ext>
            </a:extLst>
          </p:cNvPr>
          <p:cNvSpPr/>
          <p:nvPr userDrawn="1"/>
        </p:nvSpPr>
        <p:spPr>
          <a:xfrm>
            <a:off x="-1" y="198000"/>
            <a:ext cx="1764000" cy="64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プレースホルダ 1">
            <a:extLst>
              <a:ext uri="{FF2B5EF4-FFF2-40B4-BE49-F238E27FC236}">
                <a16:creationId xmlns:a16="http://schemas.microsoft.com/office/drawing/2014/main" id="{80A3B48A-17F9-4F78-9E59-8AA4544BCB2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5288" y="198001"/>
            <a:ext cx="1080000" cy="6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72000" rIns="0" bIns="3600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GUIDE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8AAB90D-1B7D-492C-809A-763F0255A904}"/>
              </a:ext>
            </a:extLst>
          </p:cNvPr>
          <p:cNvSpPr/>
          <p:nvPr userDrawn="1"/>
        </p:nvSpPr>
        <p:spPr>
          <a:xfrm>
            <a:off x="-1" y="2250771"/>
            <a:ext cx="1764401" cy="64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96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8F857B4-0355-F442-AE51-8EB16ABF369B}"/>
              </a:ext>
            </a:extLst>
          </p:cNvPr>
          <p:cNvSpPr/>
          <p:nvPr userDrawn="1"/>
        </p:nvSpPr>
        <p:spPr>
          <a:xfrm>
            <a:off x="8604000" y="6501600"/>
            <a:ext cx="540000" cy="360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B56E12-D98B-7941-9968-DEE466D8D4BC}"/>
              </a:ext>
            </a:extLst>
          </p:cNvPr>
          <p:cNvSpPr/>
          <p:nvPr userDrawn="1"/>
        </p:nvSpPr>
        <p:spPr>
          <a:xfrm>
            <a:off x="0" y="0"/>
            <a:ext cx="9144002" cy="10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C63F579-8D1B-8A4D-A3FF-AB4CBBA17297}"/>
              </a:ext>
            </a:extLst>
          </p:cNvPr>
          <p:cNvSpPr/>
          <p:nvPr userDrawn="1"/>
        </p:nvSpPr>
        <p:spPr>
          <a:xfrm>
            <a:off x="0" y="0"/>
            <a:ext cx="7757058" cy="1044000"/>
          </a:xfrm>
          <a:custGeom>
            <a:avLst/>
            <a:gdLst>
              <a:gd name="connsiteX0" fmla="*/ 0 w 7827964"/>
              <a:gd name="connsiteY0" fmla="*/ 0 h 1044000"/>
              <a:gd name="connsiteX1" fmla="*/ 7827964 w 7827964"/>
              <a:gd name="connsiteY1" fmla="*/ 0 h 1044000"/>
              <a:gd name="connsiteX2" fmla="*/ 7827964 w 7827964"/>
              <a:gd name="connsiteY2" fmla="*/ 1044000 h 1044000"/>
              <a:gd name="connsiteX3" fmla="*/ 0 w 7827964"/>
              <a:gd name="connsiteY3" fmla="*/ 1044000 h 1044000"/>
              <a:gd name="connsiteX4" fmla="*/ 0 w 7827964"/>
              <a:gd name="connsiteY4" fmla="*/ 0 h 1044000"/>
              <a:gd name="connsiteX0" fmla="*/ 0 w 7827964"/>
              <a:gd name="connsiteY0" fmla="*/ 0 h 1044000"/>
              <a:gd name="connsiteX1" fmla="*/ 7273328 w 7827964"/>
              <a:gd name="connsiteY1" fmla="*/ 0 h 1044000"/>
              <a:gd name="connsiteX2" fmla="*/ 7827964 w 7827964"/>
              <a:gd name="connsiteY2" fmla="*/ 1044000 h 1044000"/>
              <a:gd name="connsiteX3" fmla="*/ 0 w 7827964"/>
              <a:gd name="connsiteY3" fmla="*/ 1044000 h 1044000"/>
              <a:gd name="connsiteX4" fmla="*/ 0 w 7827964"/>
              <a:gd name="connsiteY4" fmla="*/ 0 h 10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964" h="1044000">
                <a:moveTo>
                  <a:pt x="0" y="0"/>
                </a:moveTo>
                <a:lnTo>
                  <a:pt x="7273328" y="0"/>
                </a:lnTo>
                <a:lnTo>
                  <a:pt x="7827964" y="1044000"/>
                </a:lnTo>
                <a:lnTo>
                  <a:pt x="0" y="104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プレースホルダー 4">
            <a:extLst>
              <a:ext uri="{FF2B5EF4-FFF2-40B4-BE49-F238E27FC236}">
                <a16:creationId xmlns:a16="http://schemas.microsoft.com/office/drawing/2014/main" id="{A83AA181-66EF-4AC2-8CB4-ED553709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7361770" cy="10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02784C-2238-4A8D-9733-5679B3C6C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77744E-7BAD-45ED-8AC8-4CEF49569F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945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marL="406800" indent="-406800"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2607B"/>
        </a:buClr>
        <a:buFont typeface="Wingdings" panose="05000000000000000000" pitchFamily="2" charset="2"/>
        <a:buChar char="l"/>
        <a:defRPr kumimoji="1" sz="28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E2607B"/>
        </a:buClr>
        <a:buFont typeface="Wingdings" panose="05000000000000000000" pitchFamily="2" charset="2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l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49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1185" userDrawn="1">
          <p15:clr>
            <a:srgbClr val="F26B43"/>
          </p15:clr>
        </p15:guide>
        <p15:guide id="7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>
            <a:extLst>
              <a:ext uri="{FF2B5EF4-FFF2-40B4-BE49-F238E27FC236}">
                <a16:creationId xmlns:a16="http://schemas.microsoft.com/office/drawing/2014/main" id="{B919AB64-5556-497E-BE29-BCEFBB1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/>
            <a:r>
              <a:rPr lang="ja-JP" altLang="en-US" sz="3200"/>
              <a:t>２</a:t>
            </a:r>
            <a:r>
              <a:rPr lang="en-US" altLang="ja-JP" sz="3200" dirty="0"/>
              <a:t>.</a:t>
            </a:r>
            <a:r>
              <a:rPr lang="ja-JP" altLang="en-US" sz="3200"/>
              <a:t>アルゴリズムを図式化してみよう</a:t>
            </a:r>
            <a:endParaRPr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CDAA84-DC4B-4BBB-9239-20E37533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6377744E-7BAD-45ED-8AC8-4CEF49569F4D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7CD88E63-57DB-46F7-8FE0-AD4A01560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</p:spPr>
        <p:txBody>
          <a:bodyPr/>
          <a:lstStyle/>
          <a:p>
            <a:r>
              <a:rPr lang="ja-JP" altLang="en-US"/>
              <a:t>□</a:t>
            </a:r>
            <a:r>
              <a:rPr lang="ja-JP" altLang="en-US" sz="2400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今日取り扱うプログラムの概要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6A207843-EF86-4441-9156-68F95CC64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051" y="1108075"/>
            <a:ext cx="2252662" cy="424732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ja-JP" altLang="en-US" dirty="0"/>
              <a:t>３</a:t>
            </a:r>
            <a:r>
              <a:rPr lang="zh-TW" altLang="en-US" dirty="0"/>
              <a:t>章第</a:t>
            </a:r>
            <a:r>
              <a:rPr lang="ja-JP" altLang="en-US" dirty="0"/>
              <a:t>２</a:t>
            </a:r>
            <a:r>
              <a:rPr lang="zh-TW" altLang="en-US" dirty="0"/>
              <a:t>節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82E254E-4039-4F11-AACC-2526AA6FB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288" y="324000"/>
            <a:ext cx="1009424" cy="424732"/>
          </a:xfrm>
        </p:spPr>
        <p:txBody>
          <a:bodyPr/>
          <a:lstStyle/>
          <a:p>
            <a:r>
              <a:rPr lang="en-US" altLang="ja-JP" dirty="0"/>
              <a:t>p.75</a:t>
            </a:r>
          </a:p>
        </p:txBody>
      </p:sp>
      <p:pic>
        <p:nvPicPr>
          <p:cNvPr id="2" name="easyscratch" descr="easyscratch">
            <a:hlinkClick r:id="" action="ppaction://media"/>
            <a:extLst>
              <a:ext uri="{FF2B5EF4-FFF2-40B4-BE49-F238E27FC236}">
                <a16:creationId xmlns:a16="http://schemas.microsoft.com/office/drawing/2014/main" id="{85341D4A-F9A6-8E3A-DBA9-42C59698AD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9999" y="1797451"/>
            <a:ext cx="6444001" cy="50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>
            <a:extLst>
              <a:ext uri="{FF2B5EF4-FFF2-40B4-BE49-F238E27FC236}">
                <a16:creationId xmlns:a16="http://schemas.microsoft.com/office/drawing/2014/main" id="{B919AB64-5556-497E-BE29-BCEFBB1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 indent="-406800"/>
            <a:r>
              <a:rPr lang="ja-JP" altLang="en-US" sz="3200" dirty="0"/>
              <a:t>２</a:t>
            </a:r>
            <a:r>
              <a:rPr lang="en-US" altLang="ja-JP" sz="3200" dirty="0"/>
              <a:t>.</a:t>
            </a:r>
            <a:r>
              <a:rPr lang="ja-JP" altLang="en-US" sz="3200" dirty="0"/>
              <a:t>アルゴリズムを図式化してみよう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CDAA84-DC4B-4BBB-9239-20E37533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6377744E-7BAD-45ED-8AC8-4CEF49569F4D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7CD88E63-57DB-46F7-8FE0-AD4A01560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</p:spPr>
        <p:txBody>
          <a:bodyPr/>
          <a:lstStyle/>
          <a:p>
            <a:r>
              <a:rPr lang="ja-JP" altLang="en-US" dirty="0"/>
              <a:t>□</a:t>
            </a:r>
            <a:r>
              <a:rPr lang="ja-JP" altLang="en-US" sz="2400" dirty="0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アルゴリズムの基本構造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6A207843-EF86-4441-9156-68F95CC64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051" y="1108075"/>
            <a:ext cx="2252662" cy="424732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ja-JP" altLang="en-US" dirty="0"/>
              <a:t>３</a:t>
            </a:r>
            <a:r>
              <a:rPr lang="zh-TW" altLang="en-US" dirty="0"/>
              <a:t>章第</a:t>
            </a:r>
            <a:r>
              <a:rPr lang="ja-JP" altLang="en-US" dirty="0"/>
              <a:t>２</a:t>
            </a:r>
            <a:r>
              <a:rPr lang="zh-TW" altLang="en-US" dirty="0"/>
              <a:t>節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82E254E-4039-4F11-AACC-2526AA6FB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288" y="324000"/>
            <a:ext cx="1009424" cy="424732"/>
          </a:xfrm>
        </p:spPr>
        <p:txBody>
          <a:bodyPr/>
          <a:lstStyle/>
          <a:p>
            <a:r>
              <a:rPr lang="en-US" altLang="ja-JP" dirty="0"/>
              <a:t>p.75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0112725-8209-472F-B6EC-2B7CD660C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457"/>
          <a:stretch/>
        </p:blipFill>
        <p:spPr>
          <a:xfrm>
            <a:off x="592664" y="2433622"/>
            <a:ext cx="2910391" cy="3424443"/>
          </a:xfrm>
          <a:prstGeom prst="rect">
            <a:avLst/>
          </a:prstGeom>
        </p:spPr>
      </p:pic>
      <p:pic>
        <p:nvPicPr>
          <p:cNvPr id="10" name="図 9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04015700-AC01-AD14-6606-FC5DA2D9F1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44" b="50183"/>
          <a:stretch/>
        </p:blipFill>
        <p:spPr>
          <a:xfrm>
            <a:off x="3709115" y="2031874"/>
            <a:ext cx="3390081" cy="3352596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B5DB0620-6984-245D-247C-4864C645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 r="37314" b="10953"/>
          <a:stretch/>
        </p:blipFill>
        <p:spPr>
          <a:xfrm>
            <a:off x="7404515" y="5312623"/>
            <a:ext cx="1056067" cy="11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>
            <a:extLst>
              <a:ext uri="{FF2B5EF4-FFF2-40B4-BE49-F238E27FC236}">
                <a16:creationId xmlns:a16="http://schemas.microsoft.com/office/drawing/2014/main" id="{B919AB64-5556-497E-BE29-BCEFBB1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 indent="-406800"/>
            <a:r>
              <a:rPr lang="ja-JP" altLang="en-US" sz="3200" dirty="0"/>
              <a:t>２</a:t>
            </a:r>
            <a:r>
              <a:rPr lang="en-US" altLang="ja-JP" sz="3200" dirty="0"/>
              <a:t>.</a:t>
            </a:r>
            <a:r>
              <a:rPr lang="ja-JP" altLang="en-US" sz="3200" dirty="0"/>
              <a:t>アルゴリズムを図式化してみよう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CDAA84-DC4B-4BBB-9239-20E37533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6377744E-7BAD-45ED-8AC8-4CEF49569F4D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7CD88E63-57DB-46F7-8FE0-AD4A01560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</p:spPr>
        <p:txBody>
          <a:bodyPr/>
          <a:lstStyle/>
          <a:p>
            <a:r>
              <a:rPr lang="ja-JP" altLang="en-US" dirty="0"/>
              <a:t>□</a:t>
            </a:r>
            <a:r>
              <a:rPr lang="ja-JP" altLang="en-US" sz="2400" dirty="0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アルゴリズムの基本構造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6A207843-EF86-4441-9156-68F95CC64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051" y="1108075"/>
            <a:ext cx="2252662" cy="424732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ja-JP" altLang="en-US" dirty="0"/>
              <a:t>３</a:t>
            </a:r>
            <a:r>
              <a:rPr lang="zh-TW" altLang="en-US" dirty="0"/>
              <a:t>章第</a:t>
            </a:r>
            <a:r>
              <a:rPr lang="ja-JP" altLang="en-US" dirty="0"/>
              <a:t>２</a:t>
            </a:r>
            <a:r>
              <a:rPr lang="zh-TW" altLang="en-US" dirty="0"/>
              <a:t>節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82E254E-4039-4F11-AACC-2526AA6FB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288" y="324000"/>
            <a:ext cx="1009424" cy="424732"/>
          </a:xfrm>
        </p:spPr>
        <p:txBody>
          <a:bodyPr/>
          <a:lstStyle/>
          <a:p>
            <a:r>
              <a:rPr lang="en-US" altLang="ja-JP" dirty="0"/>
              <a:t>p.75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0112725-8209-472F-B6EC-2B7CD660C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457"/>
          <a:stretch/>
        </p:blipFill>
        <p:spPr>
          <a:xfrm>
            <a:off x="592664" y="2433622"/>
            <a:ext cx="2910391" cy="3424443"/>
          </a:xfrm>
          <a:prstGeom prst="rect">
            <a:avLst/>
          </a:prstGeom>
        </p:spPr>
      </p:pic>
      <p:pic>
        <p:nvPicPr>
          <p:cNvPr id="10" name="図 9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04015700-AC01-AD14-6606-FC5DA2D9F1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3" b="50692"/>
          <a:stretch/>
        </p:blipFill>
        <p:spPr>
          <a:xfrm>
            <a:off x="3285862" y="2034808"/>
            <a:ext cx="5174720" cy="2496063"/>
          </a:xfrm>
          <a:prstGeom prst="rect">
            <a:avLst/>
          </a:prstGeom>
        </p:spPr>
      </p:pic>
      <p:pic>
        <p:nvPicPr>
          <p:cNvPr id="11" name="図 10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BBF6A55-B250-D266-DCCD-B675B4A436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3" b="50692"/>
          <a:stretch/>
        </p:blipFill>
        <p:spPr>
          <a:xfrm>
            <a:off x="139767" y="1847147"/>
            <a:ext cx="8864466" cy="4275838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B5DB0620-6984-245D-247C-4864C645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 r="37314" b="10953"/>
          <a:stretch/>
        </p:blipFill>
        <p:spPr>
          <a:xfrm>
            <a:off x="7495503" y="5334018"/>
            <a:ext cx="1056067" cy="11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ダイアグラム&#10;&#10;自動的に生成された説明">
            <a:extLst>
              <a:ext uri="{FF2B5EF4-FFF2-40B4-BE49-F238E27FC236}">
                <a16:creationId xmlns:a16="http://schemas.microsoft.com/office/drawing/2014/main" id="{6F71A17C-B9A3-453E-81EF-1CA51F87E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04"/>
          <a:stretch/>
        </p:blipFill>
        <p:spPr>
          <a:xfrm>
            <a:off x="169814" y="2446951"/>
            <a:ext cx="3415906" cy="3418727"/>
          </a:xfrm>
          <a:prstGeom prst="rect">
            <a:avLst/>
          </a:prstGeom>
        </p:spPr>
      </p:pic>
      <p:sp>
        <p:nvSpPr>
          <p:cNvPr id="18" name="タイトル 17">
            <a:extLst>
              <a:ext uri="{FF2B5EF4-FFF2-40B4-BE49-F238E27FC236}">
                <a16:creationId xmlns:a16="http://schemas.microsoft.com/office/drawing/2014/main" id="{B919AB64-5556-497E-BE29-BCEFBB1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 indent="-406800"/>
            <a:r>
              <a:rPr lang="ja-JP" altLang="en-US" sz="3200" dirty="0"/>
              <a:t>２</a:t>
            </a:r>
            <a:r>
              <a:rPr lang="en-US" altLang="ja-JP" sz="3200" dirty="0"/>
              <a:t>.</a:t>
            </a:r>
            <a:r>
              <a:rPr lang="ja-JP" altLang="en-US" sz="3200" dirty="0"/>
              <a:t>アルゴリズムを図式化してみよう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CDAA84-DC4B-4BBB-9239-20E37533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6377744E-7BAD-45ED-8AC8-4CEF49569F4D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7CD88E63-57DB-46F7-8FE0-AD4A01560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</p:spPr>
        <p:txBody>
          <a:bodyPr/>
          <a:lstStyle/>
          <a:p>
            <a:r>
              <a:rPr lang="ja-JP" altLang="en-US" dirty="0"/>
              <a:t>□</a:t>
            </a:r>
            <a:r>
              <a:rPr lang="ja-JP" altLang="en-US" sz="2400" dirty="0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アルゴリズムの基本構造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6A207843-EF86-4441-9156-68F95CC64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051" y="1108075"/>
            <a:ext cx="2252662" cy="424732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ja-JP" altLang="en-US" dirty="0"/>
              <a:t>３</a:t>
            </a:r>
            <a:r>
              <a:rPr lang="zh-TW" altLang="en-US" dirty="0"/>
              <a:t>章第</a:t>
            </a:r>
            <a:r>
              <a:rPr lang="ja-JP" altLang="en-US" dirty="0"/>
              <a:t>２</a:t>
            </a:r>
            <a:r>
              <a:rPr lang="zh-TW" altLang="en-US" dirty="0"/>
              <a:t>節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82E254E-4039-4F11-AACC-2526AA6FB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288" y="324000"/>
            <a:ext cx="1009424" cy="424732"/>
          </a:xfrm>
        </p:spPr>
        <p:txBody>
          <a:bodyPr/>
          <a:lstStyle/>
          <a:p>
            <a:r>
              <a:rPr lang="en-US" altLang="ja-JP" dirty="0"/>
              <a:t>p.75</a:t>
            </a:r>
          </a:p>
        </p:txBody>
      </p:sp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AA75861C-1899-43E5-EA8F-A4D92F66EE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3"/>
          <a:stretch/>
        </p:blipFill>
        <p:spPr>
          <a:xfrm>
            <a:off x="3769184" y="2446951"/>
            <a:ext cx="4376100" cy="3302974"/>
          </a:xfrm>
          <a:prstGeom prst="rect">
            <a:avLst/>
          </a:prstGeom>
        </p:spPr>
      </p:pic>
      <p:pic>
        <p:nvPicPr>
          <p:cNvPr id="9" name="図 8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B3B6E631-940A-AAC5-1F8E-189977F300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 r="37314" b="10953"/>
          <a:stretch/>
        </p:blipFill>
        <p:spPr>
          <a:xfrm>
            <a:off x="7495503" y="5334018"/>
            <a:ext cx="1056067" cy="11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16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ダイアグラム&#10;&#10;自動的に生成された説明">
            <a:extLst>
              <a:ext uri="{FF2B5EF4-FFF2-40B4-BE49-F238E27FC236}">
                <a16:creationId xmlns:a16="http://schemas.microsoft.com/office/drawing/2014/main" id="{6F71A17C-B9A3-453E-81EF-1CA51F87E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04"/>
          <a:stretch/>
        </p:blipFill>
        <p:spPr>
          <a:xfrm>
            <a:off x="169814" y="2446951"/>
            <a:ext cx="3415906" cy="3418727"/>
          </a:xfrm>
          <a:prstGeom prst="rect">
            <a:avLst/>
          </a:prstGeom>
        </p:spPr>
      </p:pic>
      <p:sp>
        <p:nvSpPr>
          <p:cNvPr id="18" name="タイトル 17">
            <a:extLst>
              <a:ext uri="{FF2B5EF4-FFF2-40B4-BE49-F238E27FC236}">
                <a16:creationId xmlns:a16="http://schemas.microsoft.com/office/drawing/2014/main" id="{B919AB64-5556-497E-BE29-BCEFBB1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 indent="-406800"/>
            <a:r>
              <a:rPr lang="ja-JP" altLang="en-US" sz="3200" dirty="0"/>
              <a:t>２</a:t>
            </a:r>
            <a:r>
              <a:rPr lang="en-US" altLang="ja-JP" sz="3200" dirty="0"/>
              <a:t>.</a:t>
            </a:r>
            <a:r>
              <a:rPr lang="ja-JP" altLang="en-US" sz="3200" dirty="0"/>
              <a:t>アルゴリズムを図式化してみよう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CDAA84-DC4B-4BBB-9239-20E37533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6377744E-7BAD-45ED-8AC8-4CEF49569F4D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7CD88E63-57DB-46F7-8FE0-AD4A01560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</p:spPr>
        <p:txBody>
          <a:bodyPr/>
          <a:lstStyle/>
          <a:p>
            <a:r>
              <a:rPr lang="ja-JP" altLang="en-US" dirty="0"/>
              <a:t>□</a:t>
            </a:r>
            <a:r>
              <a:rPr lang="ja-JP" altLang="en-US" sz="2400" dirty="0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アルゴリズムの基本構造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6A207843-EF86-4441-9156-68F95CC64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051" y="1108075"/>
            <a:ext cx="2252662" cy="424732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ja-JP" altLang="en-US" dirty="0"/>
              <a:t>３</a:t>
            </a:r>
            <a:r>
              <a:rPr lang="zh-TW" altLang="en-US" dirty="0"/>
              <a:t>章第</a:t>
            </a:r>
            <a:r>
              <a:rPr lang="ja-JP" altLang="en-US" dirty="0"/>
              <a:t>２</a:t>
            </a:r>
            <a:r>
              <a:rPr lang="zh-TW" altLang="en-US" dirty="0"/>
              <a:t>節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82E254E-4039-4F11-AACC-2526AA6FB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288" y="324000"/>
            <a:ext cx="1009424" cy="424732"/>
          </a:xfrm>
        </p:spPr>
        <p:txBody>
          <a:bodyPr/>
          <a:lstStyle/>
          <a:p>
            <a:r>
              <a:rPr lang="en-US" altLang="ja-JP" dirty="0"/>
              <a:t>p.75</a:t>
            </a:r>
          </a:p>
        </p:txBody>
      </p:sp>
      <p:pic>
        <p:nvPicPr>
          <p:cNvPr id="9" name="図 8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B3B6E631-940A-AAC5-1F8E-189977F30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 r="37314" b="10953"/>
          <a:stretch/>
        </p:blipFill>
        <p:spPr>
          <a:xfrm>
            <a:off x="7495503" y="5334018"/>
            <a:ext cx="1056067" cy="1130904"/>
          </a:xfrm>
          <a:prstGeom prst="rect">
            <a:avLst/>
          </a:prstGeom>
        </p:spPr>
      </p:pic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AA75861C-1899-43E5-EA8F-A4D92F66EE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3" b="36978"/>
          <a:stretch/>
        </p:blipFill>
        <p:spPr>
          <a:xfrm>
            <a:off x="3871672" y="2792944"/>
            <a:ext cx="5102514" cy="247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6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9;p1">
            <a:extLst>
              <a:ext uri="{FF2B5EF4-FFF2-40B4-BE49-F238E27FC236}">
                <a16:creationId xmlns:a16="http://schemas.microsoft.com/office/drawing/2014/main" id="{9504CD07-4E32-4270-95D9-7937A2855F7C}"/>
              </a:ext>
            </a:extLst>
          </p:cNvPr>
          <p:cNvSpPr/>
          <p:nvPr/>
        </p:nvSpPr>
        <p:spPr>
          <a:xfrm>
            <a:off x="375350" y="5231601"/>
            <a:ext cx="8373363" cy="1036647"/>
          </a:xfrm>
          <a:prstGeom prst="rect">
            <a:avLst/>
          </a:prstGeom>
          <a:solidFill>
            <a:srgbClr val="FCD5B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9;p1">
            <a:extLst>
              <a:ext uri="{FF2B5EF4-FFF2-40B4-BE49-F238E27FC236}">
                <a16:creationId xmlns:a16="http://schemas.microsoft.com/office/drawing/2014/main" id="{A40334D0-8976-407B-AB8D-06E5EAB55BEB}"/>
              </a:ext>
            </a:extLst>
          </p:cNvPr>
          <p:cNvSpPr/>
          <p:nvPr/>
        </p:nvSpPr>
        <p:spPr>
          <a:xfrm>
            <a:off x="375350" y="2744324"/>
            <a:ext cx="8373363" cy="1036647"/>
          </a:xfrm>
          <a:prstGeom prst="rect">
            <a:avLst/>
          </a:prstGeom>
          <a:solidFill>
            <a:srgbClr val="FCD5B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タイトル 17">
            <a:extLst>
              <a:ext uri="{FF2B5EF4-FFF2-40B4-BE49-F238E27FC236}">
                <a16:creationId xmlns:a16="http://schemas.microsoft.com/office/drawing/2014/main" id="{B919AB64-5556-497E-BE29-BCEFBB1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 indent="-406800"/>
            <a:r>
              <a:rPr lang="ja-JP" altLang="en-US" sz="3200" dirty="0"/>
              <a:t>２</a:t>
            </a:r>
            <a:r>
              <a:rPr lang="en-US" altLang="ja-JP" sz="3200" dirty="0"/>
              <a:t>.</a:t>
            </a:r>
            <a:r>
              <a:rPr lang="ja-JP" altLang="en-US" sz="3200" dirty="0"/>
              <a:t>アルゴリズムを図式化してみよう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CDAA84-DC4B-4BBB-9239-20E37533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6377744E-7BAD-45ED-8AC8-4CEF49569F4D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7CD88E63-57DB-46F7-8FE0-AD4A01560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</p:spPr>
        <p:txBody>
          <a:bodyPr/>
          <a:lstStyle/>
          <a:p>
            <a:r>
              <a:rPr lang="ja-JP" altLang="en-US" dirty="0"/>
              <a:t>□</a:t>
            </a:r>
            <a:r>
              <a:rPr lang="ja-JP" altLang="en-US" dirty="0">
                <a:solidFill>
                  <a:srgbClr val="FF6600"/>
                </a:solidFill>
              </a:rPr>
              <a:t>やってみよう！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6A207843-EF86-4441-9156-68F95CC64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051" y="1108075"/>
            <a:ext cx="2252662" cy="424732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ja-JP" altLang="en-US" dirty="0"/>
              <a:t>３</a:t>
            </a:r>
            <a:r>
              <a:rPr lang="zh-TW" altLang="en-US" dirty="0"/>
              <a:t>章第</a:t>
            </a:r>
            <a:r>
              <a:rPr lang="ja-JP" altLang="en-US" dirty="0"/>
              <a:t>２</a:t>
            </a:r>
            <a:r>
              <a:rPr lang="zh-TW" altLang="en-US" dirty="0"/>
              <a:t>節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82E254E-4039-4F11-AACC-2526AA6FB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288" y="324000"/>
            <a:ext cx="1009424" cy="424732"/>
          </a:xfrm>
        </p:spPr>
        <p:txBody>
          <a:bodyPr/>
          <a:lstStyle/>
          <a:p>
            <a:r>
              <a:rPr lang="en-US" altLang="ja-JP" dirty="0"/>
              <a:t>p.75</a:t>
            </a:r>
          </a:p>
        </p:txBody>
      </p:sp>
      <p:sp>
        <p:nvSpPr>
          <p:cNvPr id="11" name="Google Shape;28;p1">
            <a:extLst>
              <a:ext uri="{FF2B5EF4-FFF2-40B4-BE49-F238E27FC236}">
                <a16:creationId xmlns:a16="http://schemas.microsoft.com/office/drawing/2014/main" id="{DF934DD1-9BC5-48EA-9D34-63A565AF7104}"/>
              </a:ext>
            </a:extLst>
          </p:cNvPr>
          <p:cNvSpPr txBox="1"/>
          <p:nvPr/>
        </p:nvSpPr>
        <p:spPr>
          <a:xfrm>
            <a:off x="396000" y="1868031"/>
            <a:ext cx="8353426" cy="821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spAutoFit/>
          </a:bodyPr>
          <a:lstStyle/>
          <a:p>
            <a:pPr marL="228600" indent="-228600" algn="just" fontAlgn="b">
              <a:lnSpc>
                <a:spcPct val="90000"/>
              </a:lnSpc>
              <a:buClr>
                <a:schemeClr val="accent2"/>
              </a:buClr>
              <a:buSzPts val="2800"/>
              <a:buFont typeface="Noto Sans Symbols"/>
              <a:buChar char="●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普段の生活の中からフローチャートにできそうな手順を探してみよう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Google Shape;28;p1">
            <a:extLst>
              <a:ext uri="{FF2B5EF4-FFF2-40B4-BE49-F238E27FC236}">
                <a16:creationId xmlns:a16="http://schemas.microsoft.com/office/drawing/2014/main" id="{4E9C038F-6A69-4AE1-88F0-E1AA8A530F00}"/>
              </a:ext>
            </a:extLst>
          </p:cNvPr>
          <p:cNvSpPr txBox="1"/>
          <p:nvPr/>
        </p:nvSpPr>
        <p:spPr>
          <a:xfrm>
            <a:off x="396000" y="4347899"/>
            <a:ext cx="8353426" cy="821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spAutoFit/>
          </a:bodyPr>
          <a:lstStyle/>
          <a:p>
            <a:pPr marL="228600" indent="-228600" algn="just" fontAlgn="b">
              <a:lnSpc>
                <a:spcPct val="90000"/>
              </a:lnSpc>
              <a:buClr>
                <a:schemeClr val="accent2"/>
              </a:buClr>
              <a:buSzPts val="2800"/>
              <a:buFont typeface="Noto Sans Symbols"/>
              <a:buChar char="●"/>
            </a:pPr>
            <a:r>
              <a:rPr lang="ja-JP" altLang="en-US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繰り返し処理や条件分岐がどのように利用されているか、考えてみよう。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739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>
            <a:extLst>
              <a:ext uri="{FF2B5EF4-FFF2-40B4-BE49-F238E27FC236}">
                <a16:creationId xmlns:a16="http://schemas.microsoft.com/office/drawing/2014/main" id="{B919AB64-5556-497E-BE29-BCEFBB1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 indent="-406800"/>
            <a:r>
              <a:rPr lang="ja-JP" altLang="en-US" sz="3200" dirty="0"/>
              <a:t>２</a:t>
            </a:r>
            <a:r>
              <a:rPr lang="en-US" altLang="ja-JP" sz="3200" dirty="0"/>
              <a:t>.</a:t>
            </a:r>
            <a:r>
              <a:rPr lang="ja-JP" altLang="en-US" sz="3200" dirty="0"/>
              <a:t>アルゴリズムを図式化してみよう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CDAA84-DC4B-4BBB-9239-20E37533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6377744E-7BAD-45ED-8AC8-4CEF49569F4D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7CD88E63-57DB-46F7-8FE0-AD4A01560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</p:spPr>
        <p:txBody>
          <a:bodyPr/>
          <a:lstStyle/>
          <a:p>
            <a:r>
              <a:rPr lang="ja-JP" altLang="en-US" dirty="0"/>
              <a:t>□</a:t>
            </a:r>
            <a:r>
              <a:rPr lang="ja-JP" altLang="en-US" sz="2400" dirty="0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アルゴリズムの基本構造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6A207843-EF86-4441-9156-68F95CC64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051" y="1108075"/>
            <a:ext cx="2252662" cy="424732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ja-JP" altLang="en-US" dirty="0"/>
              <a:t>３</a:t>
            </a:r>
            <a:r>
              <a:rPr lang="zh-TW" altLang="en-US" dirty="0"/>
              <a:t>章第</a:t>
            </a:r>
            <a:r>
              <a:rPr lang="ja-JP" altLang="en-US" dirty="0"/>
              <a:t>２</a:t>
            </a:r>
            <a:r>
              <a:rPr lang="zh-TW" altLang="en-US" dirty="0"/>
              <a:t>節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82E254E-4039-4F11-AACC-2526AA6FB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288" y="324000"/>
            <a:ext cx="1009424" cy="424732"/>
          </a:xfrm>
        </p:spPr>
        <p:txBody>
          <a:bodyPr/>
          <a:lstStyle/>
          <a:p>
            <a:r>
              <a:rPr lang="en-US" altLang="ja-JP" dirty="0"/>
              <a:t>p.75</a:t>
            </a:r>
          </a:p>
        </p:txBody>
      </p:sp>
      <p:sp>
        <p:nvSpPr>
          <p:cNvPr id="10" name="コンテンツ プレースホルダー 6">
            <a:extLst>
              <a:ext uri="{FF2B5EF4-FFF2-40B4-BE49-F238E27FC236}">
                <a16:creationId xmlns:a16="http://schemas.microsoft.com/office/drawing/2014/main" id="{497054A0-CD93-4F2E-B5F4-7D51A0F88B36}"/>
              </a:ext>
            </a:extLst>
          </p:cNvPr>
          <p:cNvSpPr>
            <a:spLocks noGrp="1"/>
          </p:cNvSpPr>
          <p:nvPr/>
        </p:nvSpPr>
        <p:spPr>
          <a:xfrm>
            <a:off x="395287" y="1885650"/>
            <a:ext cx="6548438" cy="9190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6600"/>
              </a:buClr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すべてのアルゴリズムは、</a:t>
            </a:r>
            <a:b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b="1" dirty="0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順次・分岐・反復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で構成されている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2254F59-5179-4513-958C-0EE37AF5E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21" y="3354247"/>
            <a:ext cx="7070157" cy="3352230"/>
          </a:xfrm>
          <a:prstGeom prst="rect">
            <a:avLst/>
          </a:prstGeom>
        </p:spPr>
      </p:pic>
      <p:sp>
        <p:nvSpPr>
          <p:cNvPr id="15" name="Google Shape;28;p1">
            <a:extLst>
              <a:ext uri="{FF2B5EF4-FFF2-40B4-BE49-F238E27FC236}">
                <a16:creationId xmlns:a16="http://schemas.microsoft.com/office/drawing/2014/main" id="{28324F94-66C2-4D70-B2AA-C3A25A2D7C69}"/>
              </a:ext>
            </a:extLst>
          </p:cNvPr>
          <p:cNvSpPr txBox="1"/>
          <p:nvPr/>
        </p:nvSpPr>
        <p:spPr>
          <a:xfrm>
            <a:off x="396000" y="2920302"/>
            <a:ext cx="8353426" cy="43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228600" indent="-228600" algn="just" fontAlgn="b">
              <a:lnSpc>
                <a:spcPct val="90000"/>
              </a:lnSpc>
              <a:buClr>
                <a:schemeClr val="accent2"/>
              </a:buClr>
              <a:buSzPts val="2800"/>
              <a:buFont typeface="Noto Sans Symbols"/>
              <a:buChar char="●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順次：順序どおりに処理する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38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ダイアグラム&#10;&#10;自動的に生成された説明">
            <a:extLst>
              <a:ext uri="{FF2B5EF4-FFF2-40B4-BE49-F238E27FC236}">
                <a16:creationId xmlns:a16="http://schemas.microsoft.com/office/drawing/2014/main" id="{6F71A17C-B9A3-453E-81EF-1CA51F87E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7" y="2459830"/>
            <a:ext cx="7748306" cy="3993358"/>
          </a:xfrm>
          <a:prstGeom prst="rect">
            <a:avLst/>
          </a:prstGeom>
        </p:spPr>
      </p:pic>
      <p:sp>
        <p:nvSpPr>
          <p:cNvPr id="18" name="タイトル 17">
            <a:extLst>
              <a:ext uri="{FF2B5EF4-FFF2-40B4-BE49-F238E27FC236}">
                <a16:creationId xmlns:a16="http://schemas.microsoft.com/office/drawing/2014/main" id="{B919AB64-5556-497E-BE29-BCEFBB1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 indent="-406800"/>
            <a:r>
              <a:rPr lang="ja-JP" altLang="en-US" sz="3200" dirty="0"/>
              <a:t>２</a:t>
            </a:r>
            <a:r>
              <a:rPr lang="en-US" altLang="ja-JP" sz="3200" dirty="0"/>
              <a:t>.</a:t>
            </a:r>
            <a:r>
              <a:rPr lang="ja-JP" altLang="en-US" sz="3200" dirty="0"/>
              <a:t>アルゴリズムを図式化してみよう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CDAA84-DC4B-4BBB-9239-20E37533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6377744E-7BAD-45ED-8AC8-4CEF49569F4D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7CD88E63-57DB-46F7-8FE0-AD4A01560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</p:spPr>
        <p:txBody>
          <a:bodyPr/>
          <a:lstStyle/>
          <a:p>
            <a:r>
              <a:rPr lang="ja-JP" altLang="en-US" dirty="0"/>
              <a:t>□</a:t>
            </a:r>
            <a:r>
              <a:rPr lang="ja-JP" altLang="en-US" sz="2400" dirty="0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アルゴリズムの基本構造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6A207843-EF86-4441-9156-68F95CC64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051" y="1108075"/>
            <a:ext cx="2252662" cy="424732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ja-JP" altLang="en-US" dirty="0"/>
              <a:t>３</a:t>
            </a:r>
            <a:r>
              <a:rPr lang="zh-TW" altLang="en-US" dirty="0"/>
              <a:t>章第</a:t>
            </a:r>
            <a:r>
              <a:rPr lang="ja-JP" altLang="en-US" dirty="0"/>
              <a:t>２</a:t>
            </a:r>
            <a:r>
              <a:rPr lang="zh-TW" altLang="en-US" dirty="0"/>
              <a:t>節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82E254E-4039-4F11-AACC-2526AA6FB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288" y="324000"/>
            <a:ext cx="1009424" cy="424732"/>
          </a:xfrm>
        </p:spPr>
        <p:txBody>
          <a:bodyPr/>
          <a:lstStyle/>
          <a:p>
            <a:r>
              <a:rPr lang="en-US" altLang="ja-JP" dirty="0"/>
              <a:t>p.75</a:t>
            </a:r>
          </a:p>
        </p:txBody>
      </p:sp>
      <p:sp>
        <p:nvSpPr>
          <p:cNvPr id="11" name="Google Shape;28;p1">
            <a:extLst>
              <a:ext uri="{FF2B5EF4-FFF2-40B4-BE49-F238E27FC236}">
                <a16:creationId xmlns:a16="http://schemas.microsoft.com/office/drawing/2014/main" id="{DF934DD1-9BC5-48EA-9D34-63A565AF7104}"/>
              </a:ext>
            </a:extLst>
          </p:cNvPr>
          <p:cNvSpPr txBox="1"/>
          <p:nvPr/>
        </p:nvSpPr>
        <p:spPr>
          <a:xfrm>
            <a:off x="396000" y="1872000"/>
            <a:ext cx="8353426" cy="43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228600" indent="-228600" algn="just" fontAlgn="b">
              <a:lnSpc>
                <a:spcPct val="90000"/>
              </a:lnSpc>
              <a:buClr>
                <a:schemeClr val="accent2"/>
              </a:buClr>
              <a:buSzPts val="2800"/>
              <a:buFont typeface="Noto Sans Symbols"/>
              <a:buChar char="●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分岐：条件により処理が分かれる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39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>
            <a:extLst>
              <a:ext uri="{FF2B5EF4-FFF2-40B4-BE49-F238E27FC236}">
                <a16:creationId xmlns:a16="http://schemas.microsoft.com/office/drawing/2014/main" id="{B919AB64-5556-497E-BE29-BCEFBB1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 indent="-406800"/>
            <a:r>
              <a:rPr lang="ja-JP" altLang="en-US" sz="3200" dirty="0"/>
              <a:t>２</a:t>
            </a:r>
            <a:r>
              <a:rPr lang="en-US" altLang="ja-JP" sz="3200" dirty="0"/>
              <a:t>.</a:t>
            </a:r>
            <a:r>
              <a:rPr lang="ja-JP" altLang="en-US" sz="3200" dirty="0"/>
              <a:t>アルゴリズムを図式化してみよう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CDAA84-DC4B-4BBB-9239-20E37533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6377744E-7BAD-45ED-8AC8-4CEF49569F4D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7CD88E63-57DB-46F7-8FE0-AD4A01560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</p:spPr>
        <p:txBody>
          <a:bodyPr/>
          <a:lstStyle/>
          <a:p>
            <a:r>
              <a:rPr lang="ja-JP" altLang="en-US" dirty="0"/>
              <a:t>□</a:t>
            </a:r>
            <a:r>
              <a:rPr lang="ja-JP" altLang="en-US" sz="2400" dirty="0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アルゴリズムの基本構造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6A207843-EF86-4441-9156-68F95CC64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051" y="1108075"/>
            <a:ext cx="2252662" cy="424732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ja-JP" altLang="en-US" dirty="0"/>
              <a:t>３</a:t>
            </a:r>
            <a:r>
              <a:rPr lang="zh-TW" altLang="en-US" dirty="0"/>
              <a:t>章第</a:t>
            </a:r>
            <a:r>
              <a:rPr lang="ja-JP" altLang="en-US" dirty="0"/>
              <a:t>２</a:t>
            </a:r>
            <a:r>
              <a:rPr lang="zh-TW" altLang="en-US" dirty="0"/>
              <a:t>節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82E254E-4039-4F11-AACC-2526AA6FB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288" y="324000"/>
            <a:ext cx="1009424" cy="424732"/>
          </a:xfrm>
        </p:spPr>
        <p:txBody>
          <a:bodyPr/>
          <a:lstStyle/>
          <a:p>
            <a:r>
              <a:rPr lang="en-US" altLang="ja-JP" dirty="0"/>
              <a:t>p.75</a:t>
            </a:r>
          </a:p>
        </p:txBody>
      </p:sp>
      <p:sp>
        <p:nvSpPr>
          <p:cNvPr id="11" name="Google Shape;28;p1">
            <a:extLst>
              <a:ext uri="{FF2B5EF4-FFF2-40B4-BE49-F238E27FC236}">
                <a16:creationId xmlns:a16="http://schemas.microsoft.com/office/drawing/2014/main" id="{DF934DD1-9BC5-48EA-9D34-63A565AF7104}"/>
              </a:ext>
            </a:extLst>
          </p:cNvPr>
          <p:cNvSpPr txBox="1"/>
          <p:nvPr/>
        </p:nvSpPr>
        <p:spPr>
          <a:xfrm>
            <a:off x="396000" y="1872000"/>
            <a:ext cx="8353426" cy="129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228600" indent="-228600" algn="just" fontAlgn="b">
              <a:lnSpc>
                <a:spcPct val="90000"/>
              </a:lnSpc>
              <a:buClr>
                <a:schemeClr val="accent2"/>
              </a:buClr>
              <a:buSzPts val="2800"/>
              <a:buFont typeface="Noto Sans Symbols"/>
              <a:buChar char="●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反復（ループ）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66700" lvl="1" indent="0" fontAlgn="b">
              <a:buClr>
                <a:srgbClr val="FF6600"/>
              </a:buClr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条件を満たすまで、繰り返し処理を行う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66700" lvl="1" indent="0" fontAlgn="b">
              <a:buClr>
                <a:srgbClr val="FF6600"/>
              </a:buClr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条件が満たされると繰り返しをやめる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0112725-8209-472F-B6EC-2B7CD660C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81" y="3167719"/>
            <a:ext cx="7005638" cy="34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4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>
            <a:extLst>
              <a:ext uri="{FF2B5EF4-FFF2-40B4-BE49-F238E27FC236}">
                <a16:creationId xmlns:a16="http://schemas.microsoft.com/office/drawing/2014/main" id="{B919AB64-5556-497E-BE29-BCEFBB1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 indent="-406800"/>
            <a:r>
              <a:rPr lang="ja-JP" altLang="en-US" sz="3200"/>
              <a:t>第２節　アルゴリズムとプログラム</a:t>
            </a:r>
            <a:endParaRPr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CDAA84-DC4B-4BBB-9239-20E37533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6377744E-7BAD-45ED-8AC8-4CEF49569F4D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7CD88E63-57DB-46F7-8FE0-AD4A01560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</p:spPr>
        <p:txBody>
          <a:bodyPr/>
          <a:lstStyle/>
          <a:p>
            <a:r>
              <a:rPr lang="ja-JP" altLang="en-US"/>
              <a:t>□</a:t>
            </a:r>
            <a:r>
              <a:rPr lang="ja-JP" altLang="en-US" sz="2400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今日取り扱うプログラムの概要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6A207843-EF86-4441-9156-68F95CC64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051" y="1108075"/>
            <a:ext cx="2252662" cy="424732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ja-JP" altLang="en-US" dirty="0"/>
              <a:t>３</a:t>
            </a:r>
            <a:r>
              <a:rPr lang="zh-TW" altLang="en-US" dirty="0"/>
              <a:t>章第</a:t>
            </a:r>
            <a:r>
              <a:rPr lang="ja-JP" altLang="en-US" dirty="0"/>
              <a:t>２</a:t>
            </a:r>
            <a:r>
              <a:rPr lang="zh-TW" altLang="en-US" dirty="0"/>
              <a:t>節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82E254E-4039-4F11-AACC-2526AA6FB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288" y="324000"/>
            <a:ext cx="1009424" cy="424732"/>
          </a:xfrm>
        </p:spPr>
        <p:txBody>
          <a:bodyPr/>
          <a:lstStyle/>
          <a:p>
            <a:r>
              <a:rPr lang="en-US" altLang="ja-JP" dirty="0"/>
              <a:t>p.75</a:t>
            </a:r>
          </a:p>
        </p:txBody>
      </p:sp>
      <p:pic>
        <p:nvPicPr>
          <p:cNvPr id="5" name="図 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67F99368-A081-F90A-E65F-1613B836E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44" y="1892150"/>
            <a:ext cx="6217768" cy="2212729"/>
          </a:xfrm>
          <a:prstGeom prst="rect">
            <a:avLst/>
          </a:prstGeom>
        </p:spPr>
      </p:pic>
      <p:sp>
        <p:nvSpPr>
          <p:cNvPr id="2" name="角丸四角形吹き出し 1">
            <a:extLst>
              <a:ext uri="{FF2B5EF4-FFF2-40B4-BE49-F238E27FC236}">
                <a16:creationId xmlns:a16="http://schemas.microsoft.com/office/drawing/2014/main" id="{44DA73C4-93DC-3648-D0C7-66F53529B4C6}"/>
              </a:ext>
            </a:extLst>
          </p:cNvPr>
          <p:cNvSpPr/>
          <p:nvPr/>
        </p:nvSpPr>
        <p:spPr>
          <a:xfrm>
            <a:off x="142584" y="4509529"/>
            <a:ext cx="2819557" cy="1983346"/>
          </a:xfrm>
          <a:prstGeom prst="wedgeRoundRectCallout">
            <a:avLst>
              <a:gd name="adj1" fmla="val 31997"/>
              <a:gd name="adj2" fmla="val -8750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/>
              <a:t>マウスで操作する</a:t>
            </a:r>
            <a:endParaRPr kumimoji="1" lang="en-US" altLang="ja-JP" sz="2400" dirty="0"/>
          </a:p>
          <a:p>
            <a:r>
              <a:rPr kumimoji="1" lang="ja-JP" altLang="en-US" sz="2400"/>
              <a:t>キャラクター</a:t>
            </a:r>
            <a:endParaRPr kumimoji="1" lang="en-US" altLang="ja-JP" sz="2400" dirty="0"/>
          </a:p>
          <a:p>
            <a:r>
              <a:rPr kumimoji="1" lang="ja-JP" altLang="en-US" sz="2400"/>
              <a:t>落ちてくるリンゴ</a:t>
            </a:r>
            <a:endParaRPr kumimoji="1" lang="en-US" altLang="ja-JP" sz="2400" dirty="0"/>
          </a:p>
          <a:p>
            <a:r>
              <a:rPr kumimoji="1" lang="ja-JP" altLang="en-US" sz="2400"/>
              <a:t>を拾います。</a:t>
            </a:r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45F3CE61-23D0-2335-A055-2089373BA49B}"/>
              </a:ext>
            </a:extLst>
          </p:cNvPr>
          <p:cNvSpPr/>
          <p:nvPr/>
        </p:nvSpPr>
        <p:spPr>
          <a:xfrm>
            <a:off x="3162221" y="4509529"/>
            <a:ext cx="2819557" cy="1983346"/>
          </a:xfrm>
          <a:prstGeom prst="wedgeRoundRectCallout">
            <a:avLst>
              <a:gd name="adj1" fmla="val -9574"/>
              <a:gd name="adj2" fmla="val -8685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/>
              <a:t>画面にランダムに表示されるアイテム。地面に落ちたらゲームオーバー。</a:t>
            </a:r>
          </a:p>
        </p:txBody>
      </p:sp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50844D4D-C0A3-163D-2EAA-677F3DEA9B57}"/>
              </a:ext>
            </a:extLst>
          </p:cNvPr>
          <p:cNvSpPr/>
          <p:nvPr/>
        </p:nvSpPr>
        <p:spPr>
          <a:xfrm>
            <a:off x="6181858" y="4500831"/>
            <a:ext cx="2819557" cy="1983346"/>
          </a:xfrm>
          <a:prstGeom prst="wedgeRoundRectCallout">
            <a:avLst>
              <a:gd name="adj1" fmla="val -31499"/>
              <a:gd name="adj2" fmla="val -842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/>
              <a:t>地面。リンゴが落ちたかどうかを判定するために使います。</a:t>
            </a:r>
          </a:p>
        </p:txBody>
      </p:sp>
    </p:spTree>
    <p:extLst>
      <p:ext uri="{BB962C8B-B14F-4D97-AF65-F5344CB8AC3E}">
        <p14:creationId xmlns:p14="http://schemas.microsoft.com/office/powerpoint/2010/main" val="262051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8706226-A607-E1CC-D029-CD05DF8D3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42" y="1803258"/>
            <a:ext cx="4821026" cy="5084863"/>
          </a:xfrm>
          <a:prstGeom prst="rect">
            <a:avLst/>
          </a:prstGeom>
        </p:spPr>
      </p:pic>
      <p:sp>
        <p:nvSpPr>
          <p:cNvPr id="18" name="タイトル 17">
            <a:extLst>
              <a:ext uri="{FF2B5EF4-FFF2-40B4-BE49-F238E27FC236}">
                <a16:creationId xmlns:a16="http://schemas.microsoft.com/office/drawing/2014/main" id="{B919AB64-5556-497E-BE29-BCEFBB1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 indent="-406800"/>
            <a:r>
              <a:rPr lang="ja-JP" altLang="en-US" sz="3200" dirty="0"/>
              <a:t>２</a:t>
            </a:r>
            <a:r>
              <a:rPr lang="en-US" altLang="ja-JP" sz="3200" dirty="0"/>
              <a:t>.</a:t>
            </a:r>
            <a:r>
              <a:rPr lang="ja-JP" altLang="en-US" sz="3200" dirty="0"/>
              <a:t>アルゴリズムを図式化してみよう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CDAA84-DC4B-4BBB-9239-20E37533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6377744E-7BAD-45ED-8AC8-4CEF49569F4D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7CD88E63-57DB-46F7-8FE0-AD4A01560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</p:spPr>
        <p:txBody>
          <a:bodyPr/>
          <a:lstStyle/>
          <a:p>
            <a:r>
              <a:rPr lang="ja-JP" altLang="en-US" dirty="0"/>
              <a:t>□</a:t>
            </a:r>
            <a:r>
              <a:rPr lang="ja-JP" altLang="en-US" sz="2400" dirty="0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アルゴリズムの基本構造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6A207843-EF86-4441-9156-68F95CC64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051" y="1108075"/>
            <a:ext cx="2252662" cy="424732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ja-JP" altLang="en-US" dirty="0"/>
              <a:t>３</a:t>
            </a:r>
            <a:r>
              <a:rPr lang="zh-TW" altLang="en-US" dirty="0"/>
              <a:t>章第</a:t>
            </a:r>
            <a:r>
              <a:rPr lang="ja-JP" altLang="en-US" dirty="0"/>
              <a:t>２</a:t>
            </a:r>
            <a:r>
              <a:rPr lang="zh-TW" altLang="en-US" dirty="0"/>
              <a:t>節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82E254E-4039-4F11-AACC-2526AA6FB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288" y="324000"/>
            <a:ext cx="1009424" cy="424732"/>
          </a:xfrm>
        </p:spPr>
        <p:txBody>
          <a:bodyPr/>
          <a:lstStyle/>
          <a:p>
            <a:r>
              <a:rPr lang="en-US" altLang="ja-JP" dirty="0"/>
              <a:t>p.75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CE88983-C488-C45C-B30E-8A1A4C4089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770"/>
          <a:stretch/>
        </p:blipFill>
        <p:spPr>
          <a:xfrm>
            <a:off x="805103" y="2294507"/>
            <a:ext cx="1925220" cy="3352230"/>
          </a:xfrm>
          <a:prstGeom prst="rect">
            <a:avLst/>
          </a:prstGeom>
        </p:spPr>
      </p:pic>
      <p:pic>
        <p:nvPicPr>
          <p:cNvPr id="9" name="図 8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C58B14BD-0264-39F3-D356-67F67DD5D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89" b="12980"/>
          <a:stretch/>
        </p:blipFill>
        <p:spPr>
          <a:xfrm>
            <a:off x="7461627" y="5304098"/>
            <a:ext cx="1142373" cy="11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2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>
            <a:extLst>
              <a:ext uri="{FF2B5EF4-FFF2-40B4-BE49-F238E27FC236}">
                <a16:creationId xmlns:a16="http://schemas.microsoft.com/office/drawing/2014/main" id="{B919AB64-5556-497E-BE29-BCEFBB1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 indent="-406800"/>
            <a:r>
              <a:rPr lang="ja-JP" altLang="en-US" sz="3200" dirty="0"/>
              <a:t>２</a:t>
            </a:r>
            <a:r>
              <a:rPr lang="en-US" altLang="ja-JP" sz="3200" dirty="0"/>
              <a:t>.</a:t>
            </a:r>
            <a:r>
              <a:rPr lang="ja-JP" altLang="en-US" sz="3200" dirty="0"/>
              <a:t>アルゴリズムを図式化してみよう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CDAA84-DC4B-4BBB-9239-20E37533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6377744E-7BAD-45ED-8AC8-4CEF49569F4D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7CD88E63-57DB-46F7-8FE0-AD4A01560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</p:spPr>
        <p:txBody>
          <a:bodyPr/>
          <a:lstStyle/>
          <a:p>
            <a:r>
              <a:rPr lang="ja-JP" altLang="en-US" dirty="0"/>
              <a:t>□</a:t>
            </a:r>
            <a:r>
              <a:rPr lang="ja-JP" altLang="en-US" sz="2400" dirty="0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アルゴリズムの基本構造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6A207843-EF86-4441-9156-68F95CC64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051" y="1108075"/>
            <a:ext cx="2252662" cy="424732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ja-JP" altLang="en-US" dirty="0"/>
              <a:t>３</a:t>
            </a:r>
            <a:r>
              <a:rPr lang="zh-TW" altLang="en-US" dirty="0"/>
              <a:t>章第</a:t>
            </a:r>
            <a:r>
              <a:rPr lang="ja-JP" altLang="en-US" dirty="0"/>
              <a:t>２</a:t>
            </a:r>
            <a:r>
              <a:rPr lang="zh-TW" altLang="en-US" dirty="0"/>
              <a:t>節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82E254E-4039-4F11-AACC-2526AA6FB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288" y="324000"/>
            <a:ext cx="1009424" cy="424732"/>
          </a:xfrm>
        </p:spPr>
        <p:txBody>
          <a:bodyPr/>
          <a:lstStyle/>
          <a:p>
            <a:r>
              <a:rPr lang="en-US" altLang="ja-JP" dirty="0"/>
              <a:t>p.75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CE88983-C488-C45C-B30E-8A1A4C408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770"/>
          <a:stretch/>
        </p:blipFill>
        <p:spPr>
          <a:xfrm>
            <a:off x="805103" y="2294507"/>
            <a:ext cx="1925220" cy="3352230"/>
          </a:xfrm>
          <a:prstGeom prst="rect">
            <a:avLst/>
          </a:prstGeom>
        </p:spPr>
      </p:pic>
      <p:pic>
        <p:nvPicPr>
          <p:cNvPr id="9" name="図 8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C58B14BD-0264-39F3-D356-67F67DD5D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89" b="12980"/>
          <a:stretch/>
        </p:blipFill>
        <p:spPr>
          <a:xfrm>
            <a:off x="7461627" y="5304098"/>
            <a:ext cx="1142373" cy="1105146"/>
          </a:xfrm>
          <a:prstGeom prst="rect">
            <a:avLst/>
          </a:prstGeom>
        </p:spPr>
      </p:pic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DCEE477F-BE57-11B1-F65A-EC5D45F03F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5" b="61902"/>
          <a:stretch/>
        </p:blipFill>
        <p:spPr>
          <a:xfrm>
            <a:off x="3398842" y="2750153"/>
            <a:ext cx="3394265" cy="18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>
            <a:extLst>
              <a:ext uri="{FF2B5EF4-FFF2-40B4-BE49-F238E27FC236}">
                <a16:creationId xmlns:a16="http://schemas.microsoft.com/office/drawing/2014/main" id="{B919AB64-5556-497E-BE29-BCEFBB1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 indent="-406800"/>
            <a:r>
              <a:rPr lang="ja-JP" altLang="en-US" sz="3200" dirty="0"/>
              <a:t>２</a:t>
            </a:r>
            <a:r>
              <a:rPr lang="en-US" altLang="ja-JP" sz="3200" dirty="0"/>
              <a:t>.</a:t>
            </a:r>
            <a:r>
              <a:rPr lang="ja-JP" altLang="en-US" sz="3200" dirty="0"/>
              <a:t>アルゴリズムを図式化してみよう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CDAA84-DC4B-4BBB-9239-20E37533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6377744E-7BAD-45ED-8AC8-4CEF49569F4D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7CD88E63-57DB-46F7-8FE0-AD4A01560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</p:spPr>
        <p:txBody>
          <a:bodyPr/>
          <a:lstStyle/>
          <a:p>
            <a:r>
              <a:rPr lang="ja-JP" altLang="en-US" dirty="0"/>
              <a:t>□</a:t>
            </a:r>
            <a:r>
              <a:rPr lang="ja-JP" altLang="en-US" sz="2400" dirty="0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アルゴリズムの基本構造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6A207843-EF86-4441-9156-68F95CC64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051" y="1108075"/>
            <a:ext cx="2252662" cy="424732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ja-JP" altLang="en-US" dirty="0"/>
              <a:t>３</a:t>
            </a:r>
            <a:r>
              <a:rPr lang="zh-TW" altLang="en-US" dirty="0"/>
              <a:t>章第</a:t>
            </a:r>
            <a:r>
              <a:rPr lang="ja-JP" altLang="en-US" dirty="0"/>
              <a:t>２</a:t>
            </a:r>
            <a:r>
              <a:rPr lang="zh-TW" altLang="en-US" dirty="0"/>
              <a:t>節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82E254E-4039-4F11-AACC-2526AA6FB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288" y="324000"/>
            <a:ext cx="1009424" cy="424732"/>
          </a:xfrm>
        </p:spPr>
        <p:txBody>
          <a:bodyPr/>
          <a:lstStyle/>
          <a:p>
            <a:r>
              <a:rPr lang="en-US" altLang="ja-JP" dirty="0"/>
              <a:t>p.75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0112725-8209-472F-B6EC-2B7CD660C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457"/>
          <a:stretch/>
        </p:blipFill>
        <p:spPr>
          <a:xfrm>
            <a:off x="592664" y="2433622"/>
            <a:ext cx="2910391" cy="3424443"/>
          </a:xfrm>
          <a:prstGeom prst="rect">
            <a:avLst/>
          </a:prstGeom>
        </p:spPr>
      </p:pic>
      <p:pic>
        <p:nvPicPr>
          <p:cNvPr id="4" name="図 3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A666CC4-3896-ED5A-CF68-70F1A57D6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45" y="1699391"/>
            <a:ext cx="4395408" cy="4943491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61278675-FDEC-394F-C81F-722D04DC5B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89" b="12980"/>
          <a:stretch/>
        </p:blipFill>
        <p:spPr>
          <a:xfrm>
            <a:off x="7461627" y="5304098"/>
            <a:ext cx="1142373" cy="11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0BCE4438-0DD7-3DF9-DBB5-6A23EA881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90" y="1816457"/>
            <a:ext cx="4474294" cy="4833930"/>
          </a:xfrm>
          <a:prstGeom prst="rect">
            <a:avLst/>
          </a:prstGeom>
        </p:spPr>
      </p:pic>
      <p:sp>
        <p:nvSpPr>
          <p:cNvPr id="18" name="タイトル 17">
            <a:extLst>
              <a:ext uri="{FF2B5EF4-FFF2-40B4-BE49-F238E27FC236}">
                <a16:creationId xmlns:a16="http://schemas.microsoft.com/office/drawing/2014/main" id="{B919AB64-5556-497E-BE29-BCEFBB1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6400" indent="-406800"/>
            <a:r>
              <a:rPr lang="ja-JP" altLang="en-US" sz="3200" dirty="0"/>
              <a:t>２</a:t>
            </a:r>
            <a:r>
              <a:rPr lang="en-US" altLang="ja-JP" sz="3200" dirty="0"/>
              <a:t>.</a:t>
            </a:r>
            <a:r>
              <a:rPr lang="ja-JP" altLang="en-US" sz="3200" dirty="0"/>
              <a:t>アルゴリズムを図式化してみよう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CDAA84-DC4B-4BBB-9239-20E37533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6377744E-7BAD-45ED-8AC8-4CEF49569F4D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7CD88E63-57DB-46F7-8FE0-AD4A01560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1211263"/>
            <a:ext cx="6444000" cy="424732"/>
          </a:xfrm>
        </p:spPr>
        <p:txBody>
          <a:bodyPr/>
          <a:lstStyle/>
          <a:p>
            <a:r>
              <a:rPr lang="ja-JP" altLang="en-US" dirty="0"/>
              <a:t>□</a:t>
            </a:r>
            <a:r>
              <a:rPr lang="ja-JP" altLang="en-US" sz="2400" dirty="0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アルゴリズムの基本構造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6A207843-EF86-4441-9156-68F95CC64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051" y="1108075"/>
            <a:ext cx="2252662" cy="424732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ja-JP" altLang="en-US" dirty="0"/>
              <a:t>３</a:t>
            </a:r>
            <a:r>
              <a:rPr lang="zh-TW" altLang="en-US" dirty="0"/>
              <a:t>章第</a:t>
            </a:r>
            <a:r>
              <a:rPr lang="ja-JP" altLang="en-US" dirty="0"/>
              <a:t>２</a:t>
            </a:r>
            <a:r>
              <a:rPr lang="zh-TW" altLang="en-US" dirty="0"/>
              <a:t>節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82E254E-4039-4F11-AACC-2526AA6FB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288" y="324000"/>
            <a:ext cx="1009424" cy="424732"/>
          </a:xfrm>
        </p:spPr>
        <p:txBody>
          <a:bodyPr/>
          <a:lstStyle/>
          <a:p>
            <a:r>
              <a:rPr lang="en-US" altLang="ja-JP" dirty="0"/>
              <a:t>p.75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0112725-8209-472F-B6EC-2B7CD660C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457"/>
          <a:stretch/>
        </p:blipFill>
        <p:spPr>
          <a:xfrm>
            <a:off x="592664" y="2433622"/>
            <a:ext cx="2910391" cy="3424443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61278675-FDEC-394F-C81F-722D04DC5B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89" b="12980"/>
          <a:stretch/>
        </p:blipFill>
        <p:spPr>
          <a:xfrm>
            <a:off x="7461627" y="5304098"/>
            <a:ext cx="1142373" cy="11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7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211027_図解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6600"/>
      </a:accent2>
      <a:accent3>
        <a:srgbClr val="FCD5B5"/>
      </a:accent3>
      <a:accent4>
        <a:srgbClr val="FDEAD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ＭＳ ゴシック 201026">
      <a:majorFont>
        <a:latin typeface="ＭＳ ゴシック"/>
        <a:ea typeface="ＭＳ ゴシック"/>
        <a:cs typeface=""/>
      </a:majorFont>
      <a:minorFont>
        <a:latin typeface="ＭＳ ゴシック"/>
        <a:ea typeface="ＭＳ 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385</Words>
  <Application>Microsoft Macintosh PowerPoint</Application>
  <PresentationFormat>画面に合わせる (4:3)</PresentationFormat>
  <Paragraphs>86</Paragraphs>
  <Slides>14</Slides>
  <Notes>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ゴシック</vt:lpstr>
      <vt:lpstr>Noto Sans Symbols</vt:lpstr>
      <vt:lpstr>游ゴシック</vt:lpstr>
      <vt:lpstr>Arial</vt:lpstr>
      <vt:lpstr>Calibri</vt:lpstr>
      <vt:lpstr>Wingdings</vt:lpstr>
      <vt:lpstr>Office テーマ</vt:lpstr>
      <vt:lpstr>２.アルゴリズムを図式化してみよう</vt:lpstr>
      <vt:lpstr>２.アルゴリズムを図式化してみよう</vt:lpstr>
      <vt:lpstr>２.アルゴリズムを図式化してみよう</vt:lpstr>
      <vt:lpstr>２.アルゴリズムを図式化してみよう</vt:lpstr>
      <vt:lpstr>第２節　アルゴリズムとプログラム</vt:lpstr>
      <vt:lpstr>２.アルゴリズムを図式化してみよう</vt:lpstr>
      <vt:lpstr>２.アルゴリズムを図式化してみよう</vt:lpstr>
      <vt:lpstr>２.アルゴリズムを図式化してみよう</vt:lpstr>
      <vt:lpstr>２.アルゴリズムを図式化してみよう</vt:lpstr>
      <vt:lpstr>２.アルゴリズムを図式化してみよう</vt:lpstr>
      <vt:lpstr>２.アルゴリズムを図式化してみよう</vt:lpstr>
      <vt:lpstr>２.アルゴリズムを図式化してみよう</vt:lpstr>
      <vt:lpstr>２.アルゴリズムを図式化してみよう</vt:lpstr>
      <vt:lpstr>２.アルゴリズムを図式化してみよう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2022-02-25T11:19:47Z</dcterms:created>
  <dcterms:modified xsi:type="dcterms:W3CDTF">2022-05-04T02:08:26Z</dcterms:modified>
</cp:coreProperties>
</file>