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0" r:id="rId2"/>
    <p:sldId id="284" r:id="rId3"/>
    <p:sldId id="285" r:id="rId4"/>
    <p:sldId id="292" r:id="rId5"/>
    <p:sldId id="283" r:id="rId6"/>
    <p:sldId id="286" r:id="rId7"/>
    <p:sldId id="287" r:id="rId8"/>
    <p:sldId id="288" r:id="rId9"/>
    <p:sldId id="289" r:id="rId10"/>
    <p:sldId id="290" r:id="rId11"/>
    <p:sldId id="291" r:id="rId12"/>
    <p:sldId id="28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ample" id="{63C94EDF-3A76-4A87-8517-E0E9F4521E13}">
          <p14:sldIdLst>
            <p14:sldId id="280"/>
            <p14:sldId id="284"/>
            <p14:sldId id="285"/>
            <p14:sldId id="292"/>
            <p14:sldId id="283"/>
            <p14:sldId id="286"/>
            <p14:sldId id="287"/>
            <p14:sldId id="288"/>
            <p14:sldId id="289"/>
            <p14:sldId id="290"/>
            <p14:sldId id="291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25911"/>
    <a:srgbClr val="FC6500"/>
    <a:srgbClr val="FDEADB"/>
    <a:srgbClr val="FCD6B5"/>
    <a:srgbClr val="C6D9F1"/>
    <a:srgbClr val="358DCE"/>
    <a:srgbClr val="80B7D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83380" autoAdjust="0"/>
  </p:normalViewPr>
  <p:slideViewPr>
    <p:cSldViewPr snapToGrid="0">
      <p:cViewPr varScale="1">
        <p:scale>
          <a:sx n="102" d="100"/>
          <a:sy n="102" d="100"/>
        </p:scale>
        <p:origin x="1808" y="176"/>
      </p:cViewPr>
      <p:guideLst>
        <p:guide pos="288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89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C82D07A-C77F-4340-93D7-44F26317B9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BDCA41-EAA5-4D71-A1DD-E6626A5AE6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48BB-E98C-4447-8EE4-FA5216D0DFEC}" type="datetimeFigureOut">
              <a:rPr kumimoji="1" lang="ja-JP" altLang="en-US" smtClean="0"/>
              <a:t>2022/5/4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D6D726-00B7-46CE-A690-BB157B829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409F3F-B7B7-4DEA-B138-B6A61075C1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14585-1D5D-4B48-A050-BD15409FB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67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6F416-FA04-4CF0-8AA5-D14309DBA339}" type="datetimeFigureOut">
              <a:rPr kumimoji="1" lang="ja-JP" altLang="en-US" smtClean="0"/>
              <a:t>2022/5/4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715B4-E616-4605-9386-C2F84B523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201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341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585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17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505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43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6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264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594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27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60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7344000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6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0"/>
            <a:ext cx="6270411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D93B9D6-8FC8-4C5D-824F-380FBE3D31FA}"/>
              </a:ext>
            </a:extLst>
          </p:cNvPr>
          <p:cNvSpPr/>
          <p:nvPr userDrawn="1"/>
        </p:nvSpPr>
        <p:spPr>
          <a:xfrm>
            <a:off x="0" y="198000"/>
            <a:ext cx="1332089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プレースホルダ 1">
            <a:extLst>
              <a:ext uri="{FF2B5EF4-FFF2-40B4-BE49-F238E27FC236}">
                <a16:creationId xmlns:a16="http://schemas.microsoft.com/office/drawing/2014/main" id="{80A3B48A-17F9-4F78-9E59-8AA4544BCB2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95288" y="198001"/>
            <a:ext cx="936802" cy="64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72000" rIns="0" bIns="3600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TRY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02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000" y="0"/>
            <a:ext cx="6270411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D93B9D6-8FC8-4C5D-824F-380FBE3D31FA}"/>
              </a:ext>
            </a:extLst>
          </p:cNvPr>
          <p:cNvSpPr/>
          <p:nvPr userDrawn="1"/>
        </p:nvSpPr>
        <p:spPr>
          <a:xfrm>
            <a:off x="-1" y="198000"/>
            <a:ext cx="1764000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プレースホルダ 1">
            <a:extLst>
              <a:ext uri="{FF2B5EF4-FFF2-40B4-BE49-F238E27FC236}">
                <a16:creationId xmlns:a16="http://schemas.microsoft.com/office/drawing/2014/main" id="{80A3B48A-17F9-4F78-9E59-8AA4544BCB2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95288" y="198001"/>
            <a:ext cx="1080000" cy="64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72000" rIns="0" bIns="3600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GUIDE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AAB90D-1B7D-492C-809A-763F0255A904}"/>
              </a:ext>
            </a:extLst>
          </p:cNvPr>
          <p:cNvSpPr/>
          <p:nvPr userDrawn="1"/>
        </p:nvSpPr>
        <p:spPr>
          <a:xfrm>
            <a:off x="-1" y="2250771"/>
            <a:ext cx="1764401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96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8F857B4-0355-F442-AE51-8EB16ABF369B}"/>
              </a:ext>
            </a:extLst>
          </p:cNvPr>
          <p:cNvSpPr/>
          <p:nvPr userDrawn="1"/>
        </p:nvSpPr>
        <p:spPr>
          <a:xfrm>
            <a:off x="8604000" y="6501600"/>
            <a:ext cx="540000" cy="360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9B56E12-D98B-7941-9968-DEE466D8D4BC}"/>
              </a:ext>
            </a:extLst>
          </p:cNvPr>
          <p:cNvSpPr/>
          <p:nvPr userDrawn="1"/>
        </p:nvSpPr>
        <p:spPr>
          <a:xfrm>
            <a:off x="0" y="0"/>
            <a:ext cx="9144002" cy="10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C63F579-8D1B-8A4D-A3FF-AB4CBBA17297}"/>
              </a:ext>
            </a:extLst>
          </p:cNvPr>
          <p:cNvSpPr/>
          <p:nvPr userDrawn="1"/>
        </p:nvSpPr>
        <p:spPr>
          <a:xfrm>
            <a:off x="0" y="0"/>
            <a:ext cx="7757058" cy="1044000"/>
          </a:xfrm>
          <a:custGeom>
            <a:avLst/>
            <a:gdLst>
              <a:gd name="connsiteX0" fmla="*/ 0 w 7827964"/>
              <a:gd name="connsiteY0" fmla="*/ 0 h 1044000"/>
              <a:gd name="connsiteX1" fmla="*/ 7827964 w 7827964"/>
              <a:gd name="connsiteY1" fmla="*/ 0 h 1044000"/>
              <a:gd name="connsiteX2" fmla="*/ 7827964 w 7827964"/>
              <a:gd name="connsiteY2" fmla="*/ 1044000 h 1044000"/>
              <a:gd name="connsiteX3" fmla="*/ 0 w 7827964"/>
              <a:gd name="connsiteY3" fmla="*/ 1044000 h 1044000"/>
              <a:gd name="connsiteX4" fmla="*/ 0 w 7827964"/>
              <a:gd name="connsiteY4" fmla="*/ 0 h 1044000"/>
              <a:gd name="connsiteX0" fmla="*/ 0 w 7827964"/>
              <a:gd name="connsiteY0" fmla="*/ 0 h 1044000"/>
              <a:gd name="connsiteX1" fmla="*/ 7273328 w 7827964"/>
              <a:gd name="connsiteY1" fmla="*/ 0 h 1044000"/>
              <a:gd name="connsiteX2" fmla="*/ 7827964 w 7827964"/>
              <a:gd name="connsiteY2" fmla="*/ 1044000 h 1044000"/>
              <a:gd name="connsiteX3" fmla="*/ 0 w 7827964"/>
              <a:gd name="connsiteY3" fmla="*/ 1044000 h 1044000"/>
              <a:gd name="connsiteX4" fmla="*/ 0 w 7827964"/>
              <a:gd name="connsiteY4" fmla="*/ 0 h 10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27964" h="1044000">
                <a:moveTo>
                  <a:pt x="0" y="0"/>
                </a:moveTo>
                <a:lnTo>
                  <a:pt x="7273328" y="0"/>
                </a:lnTo>
                <a:lnTo>
                  <a:pt x="7827964" y="1044000"/>
                </a:lnTo>
                <a:lnTo>
                  <a:pt x="0" y="1044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プレースホルダー 4">
            <a:extLst>
              <a:ext uri="{FF2B5EF4-FFF2-40B4-BE49-F238E27FC236}">
                <a16:creationId xmlns:a16="http://schemas.microsoft.com/office/drawing/2014/main" id="{A83AA181-66EF-4AC2-8CB4-ED553709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7361770" cy="10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02784C-2238-4A8D-9733-5679B3C6C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000" y="6492875"/>
            <a:ext cx="54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945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marL="406800" indent="-406800"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2607B"/>
        </a:buClr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Clr>
          <a:srgbClr val="E2607B"/>
        </a:buClr>
        <a:buFont typeface="Wingdings" panose="05000000000000000000" pitchFamily="2" charset="2"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l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  <p15:guide id="6" orient="horz" pos="1185" userDrawn="1">
          <p15:clr>
            <a:srgbClr val="F26B43"/>
          </p15:clr>
        </p15:guide>
        <p15:guide id="7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3493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20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進法と２進法の位取り記数法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  <a:p>
            <a:pPr marL="228600" indent="-228600" algn="just">
              <a:lnSpc>
                <a:spcPct val="20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進法と２進法の相互変換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  <a:p>
            <a:pPr marL="685800" lvl="1" indent="-228600" algn="just">
              <a:lnSpc>
                <a:spcPct val="20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>
                <a:solidFill>
                  <a:srgbClr val="0070C0"/>
                </a:solidFill>
                <a:latin typeface="+mn-ea"/>
              </a:rPr>
              <a:t>なぜ、割り算の余りを並べるの？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  <a:p>
            <a:pPr marL="228600" indent="-228600" algn="just">
              <a:lnSpc>
                <a:spcPct val="20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>
                <a:solidFill>
                  <a:srgbClr val="0070C0"/>
                </a:solidFill>
                <a:latin typeface="+mn-ea"/>
              </a:rPr>
              <a:t>２進法と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16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進法の相互変換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54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進法で表された数を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2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進法の数に変換しなさい。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309825"/>
            <a:ext cx="2826776" cy="54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buClr>
                <a:srgbClr val="0070C0"/>
              </a:buClr>
              <a:buSzPts val="2800"/>
              <a:buFont typeface="+mj-ea"/>
              <a:buAutoNum type="circleNumDbPlain"/>
            </a:pPr>
            <a:r>
              <a:rPr lang="en-US" altLang="ja-JP" sz="2800" dirty="0">
                <a:solidFill>
                  <a:srgbClr val="0070C0"/>
                </a:solidFill>
              </a:rPr>
              <a:t>35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  </a:t>
            </a:r>
            <a:r>
              <a:rPr lang="en-US" altLang="ja-JP" sz="2800" dirty="0">
                <a:solidFill>
                  <a:srgbClr val="0070C0"/>
                </a:solidFill>
              </a:rPr>
              <a:t>② 92</a:t>
            </a:r>
            <a:endParaRPr lang="en-US" altLang="ja-JP" sz="2800" baseline="-25000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DF9FAB-01D4-F85D-9B63-B5DAF8EC28B2}"/>
              </a:ext>
            </a:extLst>
          </p:cNvPr>
          <p:cNvSpPr txBox="1"/>
          <p:nvPr/>
        </p:nvSpPr>
        <p:spPr>
          <a:xfrm>
            <a:off x="1471318" y="3020856"/>
            <a:ext cx="2616915" cy="381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35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17</a:t>
            </a:r>
            <a:r>
              <a:rPr kumimoji="1" lang="en-US" altLang="ja-JP" sz="3200" dirty="0"/>
              <a:t> … 1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u="sng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8</a:t>
            </a:r>
            <a:r>
              <a:rPr kumimoji="1" lang="en-US" altLang="ja-JP" sz="3200" dirty="0"/>
              <a:t> … 1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4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2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1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    0 … 1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4F0817-1820-50D4-67B1-6D8A72CABA5C}"/>
              </a:ext>
            </a:extLst>
          </p:cNvPr>
          <p:cNvSpPr txBox="1"/>
          <p:nvPr/>
        </p:nvSpPr>
        <p:spPr>
          <a:xfrm>
            <a:off x="4895656" y="2471967"/>
            <a:ext cx="2616915" cy="4359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92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46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u="sng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23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11</a:t>
            </a:r>
            <a:r>
              <a:rPr kumimoji="1" lang="en-US" altLang="ja-JP" sz="3200" dirty="0"/>
              <a:t> … 1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5</a:t>
            </a:r>
            <a:r>
              <a:rPr kumimoji="1" lang="en-US" altLang="ja-JP" sz="3200" dirty="0"/>
              <a:t> … 1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2</a:t>
            </a:r>
            <a:r>
              <a:rPr kumimoji="1" lang="en-US" altLang="ja-JP" sz="3200" dirty="0"/>
              <a:t> … 1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</a:t>
            </a:r>
            <a:r>
              <a:rPr kumimoji="1" lang="ja-JP" altLang="en-US" sz="3200" u="sng"/>
              <a:t>）</a:t>
            </a:r>
            <a:r>
              <a:rPr kumimoji="1" lang="en-US" altLang="ja-JP" sz="3200" u="sng" dirty="0"/>
              <a:t> 1</a:t>
            </a:r>
            <a:r>
              <a:rPr kumimoji="1" lang="en-US" altLang="ja-JP" sz="3200" dirty="0"/>
              <a:t> … 0</a:t>
            </a:r>
          </a:p>
          <a:p>
            <a:pPr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    0 … 1</a:t>
            </a:r>
          </a:p>
        </p:txBody>
      </p:sp>
    </p:spTree>
    <p:extLst>
      <p:ext uri="{BB962C8B-B14F-4D97-AF65-F5344CB8AC3E}">
        <p14:creationId xmlns:p14="http://schemas.microsoft.com/office/powerpoint/2010/main" val="37445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進法で表された数を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2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進法の数に変換しなさい。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309825"/>
            <a:ext cx="2826776" cy="54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buClr>
                <a:srgbClr val="0070C0"/>
              </a:buClr>
              <a:buSzPts val="2800"/>
              <a:buFont typeface="+mj-ea"/>
              <a:buAutoNum type="circleNumDbPlain"/>
            </a:pPr>
            <a:r>
              <a:rPr lang="en-US" altLang="ja-JP" sz="2800" dirty="0">
                <a:solidFill>
                  <a:srgbClr val="0070C0"/>
                </a:solidFill>
              </a:rPr>
              <a:t>35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  </a:t>
            </a:r>
            <a:r>
              <a:rPr lang="en-US" altLang="ja-JP" sz="2800" dirty="0">
                <a:solidFill>
                  <a:srgbClr val="0070C0"/>
                </a:solidFill>
              </a:rPr>
              <a:t>② 92</a:t>
            </a:r>
            <a:endParaRPr lang="en-US" altLang="ja-JP" sz="2800" baseline="-25000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31BB4C-EDEF-47D3-C559-C76D49A3A616}"/>
              </a:ext>
            </a:extLst>
          </p:cNvPr>
          <p:cNvSpPr txBox="1"/>
          <p:nvPr/>
        </p:nvSpPr>
        <p:spPr>
          <a:xfrm>
            <a:off x="224851" y="3042518"/>
            <a:ext cx="8523861" cy="327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①</a:t>
            </a:r>
            <a:r>
              <a:rPr kumimoji="1" lang="ja-JP" altLang="en-US" sz="2800">
                <a:sym typeface="Wingdings" pitchFamily="2" charset="2"/>
              </a:rPr>
              <a:t> </a:t>
            </a:r>
            <a:r>
              <a:rPr kumimoji="1" lang="en-US" altLang="ja-JP" sz="2800" dirty="0">
                <a:sym typeface="Wingdings" pitchFamily="2" charset="2"/>
              </a:rPr>
              <a:t>35 = 32 + 2 + 1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      = 1×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5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dirty="0">
                <a:sym typeface="Wingdings" pitchFamily="2" charset="2"/>
              </a:rPr>
              <a:t>+1×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kumimoji="1" lang="en-US" altLang="ja-JP" sz="2800" dirty="0">
                <a:sym typeface="Wingdings" pitchFamily="2" charset="2"/>
              </a:rPr>
              <a:t>+1×</a:t>
            </a:r>
            <a:r>
              <a:rPr kumimoji="1" lang="en-US" altLang="ja-JP" sz="36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  <a:sym typeface="Wingdings" pitchFamily="2" charset="2"/>
              </a:rPr>
              <a:t>0</a:t>
            </a:r>
            <a:endParaRPr kumimoji="1" lang="en-US" altLang="ja-JP" sz="2800" baseline="30000" dirty="0">
              <a:solidFill>
                <a:srgbClr val="FF0000"/>
              </a:solidFill>
              <a:sym typeface="Wingdings" pitchFamily="2" charset="2"/>
            </a:endParaRP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      = 100011</a:t>
            </a:r>
            <a:r>
              <a:rPr kumimoji="1" lang="en-US" altLang="ja-JP" sz="2800" baseline="-25000" dirty="0">
                <a:sym typeface="Wingdings" pitchFamily="2" charset="2"/>
              </a:rPr>
              <a:t>(2)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②</a:t>
            </a:r>
            <a:r>
              <a:rPr kumimoji="1" lang="ja-JP" altLang="en-US" sz="2800">
                <a:sym typeface="Wingdings" pitchFamily="2" charset="2"/>
              </a:rPr>
              <a:t> </a:t>
            </a:r>
            <a:r>
              <a:rPr kumimoji="1" lang="en-US" altLang="ja-JP" sz="2800" dirty="0">
                <a:sym typeface="Wingdings" pitchFamily="2" charset="2"/>
              </a:rPr>
              <a:t>92 = 64 + 16 + 8 + 4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      = 1×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6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5</a:t>
            </a:r>
            <a:r>
              <a:rPr kumimoji="1" lang="en-US" altLang="ja-JP" sz="2800" dirty="0">
                <a:sym typeface="Wingdings" pitchFamily="2" charset="2"/>
              </a:rPr>
              <a:t>+1×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kumimoji="1" lang="en-US" altLang="ja-JP" sz="2800" dirty="0">
                <a:sym typeface="Wingdings" pitchFamily="2" charset="2"/>
              </a:rPr>
              <a:t>+1×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kumimoji="1" lang="en-US" altLang="ja-JP" sz="2800" dirty="0">
                <a:sym typeface="Wingdings" pitchFamily="2" charset="2"/>
              </a:rPr>
              <a:t>+1×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kumimoji="1" lang="en-US" altLang="ja-JP" sz="2800" dirty="0">
                <a:sym typeface="Wingdings" pitchFamily="2" charset="2"/>
              </a:rPr>
              <a:t>+0×</a:t>
            </a:r>
            <a:r>
              <a:rPr kumimoji="1" lang="en-US" altLang="ja-JP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  <a:sym typeface="Wingdings" pitchFamily="2" charset="2"/>
              </a:rPr>
              <a:t>0</a:t>
            </a:r>
            <a:endParaRPr kumimoji="1" lang="en-US" altLang="ja-JP" sz="2800" dirty="0">
              <a:solidFill>
                <a:srgbClr val="FF0000"/>
              </a:solidFill>
              <a:sym typeface="Wingdings" pitchFamily="2" charset="2"/>
            </a:endParaRP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>
                <a:sym typeface="Wingdings" pitchFamily="2" charset="2"/>
              </a:rPr>
              <a:t>      = 1011100</a:t>
            </a:r>
            <a:r>
              <a:rPr kumimoji="1" lang="en-US" altLang="ja-JP" sz="2800" baseline="-25000" dirty="0">
                <a:sym typeface="Wingdings" pitchFamily="2" charset="2"/>
              </a:rPr>
              <a:t>(2)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3992F19-6044-2E32-3B05-E4C4A3BE957E}"/>
              </a:ext>
            </a:extLst>
          </p:cNvPr>
          <p:cNvSpPr txBox="1"/>
          <p:nvPr/>
        </p:nvSpPr>
        <p:spPr>
          <a:xfrm>
            <a:off x="3842792" y="2338307"/>
            <a:ext cx="5306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6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5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4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3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2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1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0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76857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B061BF3-C80B-4CEA-8920-E286D4AAA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34" y="3438175"/>
            <a:ext cx="3879731" cy="290378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02D55CF7-E5FC-40A1-9759-2E1A2D875630}"/>
              </a:ext>
            </a:extLst>
          </p:cNvPr>
          <p:cNvSpPr txBox="1"/>
          <p:nvPr/>
        </p:nvSpPr>
        <p:spPr>
          <a:xfrm>
            <a:off x="395287" y="1872000"/>
            <a:ext cx="8353426" cy="1226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２進法と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16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進法の変換の方法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16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進法は２進法を４ビットずつ扱うため、桁</a:t>
            </a:r>
            <a:r>
              <a:rPr lang="ja-JP" altLang="en-US" sz="2400">
                <a:solidFill>
                  <a:prstClr val="black"/>
                </a:solidFill>
                <a:latin typeface="+mn-ea"/>
              </a:rPr>
              <a:t>が上がるのを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抑えることができる。</a:t>
            </a:r>
            <a:endParaRPr lang="en-US" altLang="ja-JP" sz="2400" dirty="0">
              <a:solidFill>
                <a:prstClr val="black"/>
              </a:solidFill>
              <a:latin typeface="+mn-ea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3B33724-6874-4F3E-BAF2-6523DBA05536}"/>
              </a:ext>
            </a:extLst>
          </p:cNvPr>
          <p:cNvGrpSpPr/>
          <p:nvPr/>
        </p:nvGrpSpPr>
        <p:grpSpPr>
          <a:xfrm>
            <a:off x="4488836" y="3426868"/>
            <a:ext cx="4218809" cy="2794894"/>
            <a:chOff x="4367040" y="3468146"/>
            <a:chExt cx="4218809" cy="2794894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C227019-31F0-4D4C-A43F-42BADFA6AFF9}"/>
                </a:ext>
              </a:extLst>
            </p:cNvPr>
            <p:cNvSpPr txBox="1"/>
            <p:nvPr/>
          </p:nvSpPr>
          <p:spPr>
            <a:xfrm>
              <a:off x="5848309" y="3468146"/>
              <a:ext cx="10567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+mn-ea"/>
                </a:rPr>
                <a:t> 6A</a:t>
              </a:r>
              <a:r>
                <a:rPr kumimoji="1" lang="en-US" altLang="ja-JP" sz="2400" baseline="-9000" dirty="0">
                  <a:latin typeface="+mn-ea"/>
                </a:rPr>
                <a:t>(16)</a:t>
              </a:r>
              <a:endParaRPr kumimoji="1" lang="ja-JP" altLang="en-US" sz="2400" baseline="-9000" dirty="0">
                <a:latin typeface="+mn-ea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DE209BC-0FB6-4982-8E3A-651B83D72EB4}"/>
                </a:ext>
              </a:extLst>
            </p:cNvPr>
            <p:cNvSpPr txBox="1"/>
            <p:nvPr/>
          </p:nvSpPr>
          <p:spPr>
            <a:xfrm>
              <a:off x="4655558" y="4996507"/>
              <a:ext cx="19287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+mn-ea"/>
                </a:rPr>
                <a:t> 6</a:t>
              </a:r>
              <a:r>
                <a:rPr kumimoji="1" lang="en-US" altLang="ja-JP" sz="2400" baseline="-9000" dirty="0">
                  <a:latin typeface="+mn-ea"/>
                </a:rPr>
                <a:t>(16) </a:t>
              </a:r>
              <a:r>
                <a:rPr kumimoji="1" lang="en-US" altLang="ja-JP" sz="2400" dirty="0">
                  <a:latin typeface="+mn-ea"/>
                </a:rPr>
                <a:t>=110</a:t>
              </a:r>
              <a:r>
                <a:rPr kumimoji="1" lang="en-US" altLang="ja-JP" sz="2400" baseline="-9000" dirty="0">
                  <a:latin typeface="+mn-ea"/>
                </a:rPr>
                <a:t>(2)</a:t>
              </a:r>
              <a:endParaRPr kumimoji="1" lang="ja-JP" altLang="en-US" sz="2400" baseline="-9000" dirty="0">
                <a:latin typeface="+mn-ea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8BA2B78B-4168-4CAA-823A-0710EAD75B69}"/>
                </a:ext>
              </a:extLst>
            </p:cNvPr>
            <p:cNvSpPr txBox="1"/>
            <p:nvPr/>
          </p:nvSpPr>
          <p:spPr>
            <a:xfrm>
              <a:off x="6503228" y="5004325"/>
              <a:ext cx="208262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+mn-ea"/>
                </a:rPr>
                <a:t> A</a:t>
              </a:r>
              <a:r>
                <a:rPr kumimoji="1" lang="en-US" altLang="ja-JP" sz="2400" baseline="-9000" dirty="0">
                  <a:latin typeface="+mn-ea"/>
                </a:rPr>
                <a:t>(16) </a:t>
              </a:r>
              <a:r>
                <a:rPr kumimoji="1" lang="en-US" altLang="ja-JP" sz="2400" dirty="0">
                  <a:latin typeface="+mn-ea"/>
                </a:rPr>
                <a:t>=1010</a:t>
              </a:r>
              <a:r>
                <a:rPr kumimoji="1" lang="en-US" altLang="ja-JP" sz="2400" baseline="-9000" dirty="0">
                  <a:latin typeface="+mn-ea"/>
                </a:rPr>
                <a:t>(2)</a:t>
              </a:r>
              <a:endParaRPr kumimoji="1" lang="ja-JP" altLang="en-US" sz="2400" baseline="-9000" dirty="0">
                <a:latin typeface="+mn-ea"/>
              </a:endParaRPr>
            </a:p>
            <a:p>
              <a:endParaRPr kumimoji="1" lang="ja-JP" altLang="en-US" sz="2400" baseline="-17000" dirty="0">
                <a:latin typeface="+mn-ea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EDEF78BB-EF59-4C9D-BD83-A57260D5FC58}"/>
                </a:ext>
              </a:extLst>
            </p:cNvPr>
            <p:cNvSpPr txBox="1"/>
            <p:nvPr/>
          </p:nvSpPr>
          <p:spPr>
            <a:xfrm>
              <a:off x="5473913" y="5801375"/>
              <a:ext cx="1877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+mn-ea"/>
                </a:rPr>
                <a:t>= 1101010</a:t>
              </a:r>
              <a:r>
                <a:rPr kumimoji="1" lang="en-US" altLang="ja-JP" sz="2400" baseline="-9000" dirty="0">
                  <a:latin typeface="+mn-ea"/>
                </a:rPr>
                <a:t>(2)</a:t>
              </a:r>
              <a:endParaRPr kumimoji="1" lang="ja-JP" altLang="en-US" sz="2400" baseline="-9000" dirty="0">
                <a:latin typeface="+mn-ea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D995B09-FFD0-443A-85FF-63AA841FC35A}"/>
                </a:ext>
              </a:extLst>
            </p:cNvPr>
            <p:cNvSpPr txBox="1"/>
            <p:nvPr/>
          </p:nvSpPr>
          <p:spPr>
            <a:xfrm>
              <a:off x="4367040" y="4222654"/>
              <a:ext cx="41857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+mn-ea"/>
                </a:rPr>
                <a:t>それぞれの桁を２進法にする</a:t>
              </a:r>
              <a:endParaRPr kumimoji="1" lang="ja-JP" altLang="en-US" sz="2400" baseline="-17000" dirty="0">
                <a:latin typeface="+mn-ea"/>
              </a:endParaRPr>
            </a:p>
          </p:txBody>
        </p:sp>
        <p:sp>
          <p:nvSpPr>
            <p:cNvPr id="22" name="下矢印 8">
              <a:extLst>
                <a:ext uri="{FF2B5EF4-FFF2-40B4-BE49-F238E27FC236}">
                  <a16:creationId xmlns:a16="http://schemas.microsoft.com/office/drawing/2014/main" id="{2C911F37-C535-4711-BBC2-9CE18879EA9D}"/>
                </a:ext>
              </a:extLst>
            </p:cNvPr>
            <p:cNvSpPr/>
            <p:nvPr/>
          </p:nvSpPr>
          <p:spPr>
            <a:xfrm>
              <a:off x="5788385" y="3929811"/>
              <a:ext cx="294245" cy="375971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3" name="下矢印 17">
              <a:extLst>
                <a:ext uri="{FF2B5EF4-FFF2-40B4-BE49-F238E27FC236}">
                  <a16:creationId xmlns:a16="http://schemas.microsoft.com/office/drawing/2014/main" id="{23F7F70A-6ABE-4BF8-8224-02CEC20B590A}"/>
                </a:ext>
              </a:extLst>
            </p:cNvPr>
            <p:cNvSpPr/>
            <p:nvPr/>
          </p:nvSpPr>
          <p:spPr>
            <a:xfrm>
              <a:off x="6445610" y="3929810"/>
              <a:ext cx="294245" cy="375971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4" name="下矢印 18">
              <a:extLst>
                <a:ext uri="{FF2B5EF4-FFF2-40B4-BE49-F238E27FC236}">
                  <a16:creationId xmlns:a16="http://schemas.microsoft.com/office/drawing/2014/main" id="{45DDD4CC-488A-4EB7-B902-658C1FFF13B5}"/>
                </a:ext>
              </a:extLst>
            </p:cNvPr>
            <p:cNvSpPr/>
            <p:nvPr/>
          </p:nvSpPr>
          <p:spPr>
            <a:xfrm rot="2339000">
              <a:off x="5491514" y="4619087"/>
              <a:ext cx="294245" cy="522617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5" name="下矢印 19">
              <a:extLst>
                <a:ext uri="{FF2B5EF4-FFF2-40B4-BE49-F238E27FC236}">
                  <a16:creationId xmlns:a16="http://schemas.microsoft.com/office/drawing/2014/main" id="{E41E1C63-4675-4C79-AF05-A13C95957958}"/>
                </a:ext>
              </a:extLst>
            </p:cNvPr>
            <p:cNvSpPr/>
            <p:nvPr/>
          </p:nvSpPr>
          <p:spPr>
            <a:xfrm rot="19260000">
              <a:off x="6755528" y="4624577"/>
              <a:ext cx="294245" cy="522617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7" name="下矢印 20">
              <a:extLst>
                <a:ext uri="{FF2B5EF4-FFF2-40B4-BE49-F238E27FC236}">
                  <a16:creationId xmlns:a16="http://schemas.microsoft.com/office/drawing/2014/main" id="{1E6B7E83-7101-4506-80AF-ECE737F298E8}"/>
                </a:ext>
              </a:extLst>
            </p:cNvPr>
            <p:cNvSpPr/>
            <p:nvPr/>
          </p:nvSpPr>
          <p:spPr>
            <a:xfrm rot="19260000">
              <a:off x="5567653" y="5444792"/>
              <a:ext cx="294245" cy="522617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8" name="下矢印 21">
              <a:extLst>
                <a:ext uri="{FF2B5EF4-FFF2-40B4-BE49-F238E27FC236}">
                  <a16:creationId xmlns:a16="http://schemas.microsoft.com/office/drawing/2014/main" id="{57B9CADB-D5C3-40D0-82F5-1E592A9DD860}"/>
                </a:ext>
              </a:extLst>
            </p:cNvPr>
            <p:cNvSpPr/>
            <p:nvPr/>
          </p:nvSpPr>
          <p:spPr>
            <a:xfrm rot="2339000">
              <a:off x="6689808" y="5444697"/>
              <a:ext cx="294245" cy="522617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E63FFA9-1830-4562-82BC-A42D26452E1E}"/>
                </a:ext>
              </a:extLst>
            </p:cNvPr>
            <p:cNvCxnSpPr/>
            <p:nvPr/>
          </p:nvCxnSpPr>
          <p:spPr>
            <a:xfrm>
              <a:off x="6075347" y="3869652"/>
              <a:ext cx="144000" cy="0"/>
            </a:xfrm>
            <a:prstGeom prst="line">
              <a:avLst/>
            </a:prstGeom>
            <a:ln w="25400">
              <a:solidFill>
                <a:srgbClr val="E259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04F8ACA-1015-4A76-9477-9565254594FD}"/>
                </a:ext>
              </a:extLst>
            </p:cNvPr>
            <p:cNvCxnSpPr>
              <a:cxnSpLocks/>
            </p:cNvCxnSpPr>
            <p:nvPr/>
          </p:nvCxnSpPr>
          <p:spPr>
            <a:xfrm>
              <a:off x="6243285" y="3869652"/>
              <a:ext cx="15553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D3340459-C45F-4FF6-AB6F-CD3D44BA17E2}"/>
                </a:ext>
              </a:extLst>
            </p:cNvPr>
            <p:cNvCxnSpPr>
              <a:cxnSpLocks/>
            </p:cNvCxnSpPr>
            <p:nvPr/>
          </p:nvCxnSpPr>
          <p:spPr>
            <a:xfrm>
              <a:off x="4864661" y="5408476"/>
              <a:ext cx="190381" cy="0"/>
            </a:xfrm>
            <a:prstGeom prst="line">
              <a:avLst/>
            </a:prstGeom>
            <a:ln w="25400">
              <a:solidFill>
                <a:srgbClr val="E259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F9314B3D-CA3C-42DA-A459-37BCB292A1D0}"/>
                </a:ext>
              </a:extLst>
            </p:cNvPr>
            <p:cNvCxnSpPr>
              <a:cxnSpLocks/>
            </p:cNvCxnSpPr>
            <p:nvPr/>
          </p:nvCxnSpPr>
          <p:spPr>
            <a:xfrm>
              <a:off x="5719509" y="5410213"/>
              <a:ext cx="434982" cy="0"/>
            </a:xfrm>
            <a:prstGeom prst="line">
              <a:avLst/>
            </a:prstGeom>
            <a:ln w="25400">
              <a:solidFill>
                <a:srgbClr val="E259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025ED954-5FCC-4D96-AF37-55D1256A7FBB}"/>
                </a:ext>
              </a:extLst>
            </p:cNvPr>
            <p:cNvCxnSpPr>
              <a:cxnSpLocks/>
            </p:cNvCxnSpPr>
            <p:nvPr/>
          </p:nvCxnSpPr>
          <p:spPr>
            <a:xfrm>
              <a:off x="5897015" y="6224224"/>
              <a:ext cx="408342" cy="0"/>
            </a:xfrm>
            <a:prstGeom prst="line">
              <a:avLst/>
            </a:prstGeom>
            <a:ln w="25400">
              <a:solidFill>
                <a:srgbClr val="E259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55EFEEE2-3E3C-458B-8A0E-47DAB7EF46E1}"/>
                </a:ext>
              </a:extLst>
            </p:cNvPr>
            <p:cNvCxnSpPr>
              <a:cxnSpLocks/>
            </p:cNvCxnSpPr>
            <p:nvPr/>
          </p:nvCxnSpPr>
          <p:spPr>
            <a:xfrm>
              <a:off x="6714773" y="5405211"/>
              <a:ext cx="216694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ACB2039F-FEC5-4558-8FFB-6543C7085A46}"/>
                </a:ext>
              </a:extLst>
            </p:cNvPr>
            <p:cNvCxnSpPr>
              <a:cxnSpLocks/>
            </p:cNvCxnSpPr>
            <p:nvPr/>
          </p:nvCxnSpPr>
          <p:spPr>
            <a:xfrm>
              <a:off x="7577188" y="5395325"/>
              <a:ext cx="585320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43325EEC-F33B-4FBF-B8A3-7D9761497368}"/>
                </a:ext>
              </a:extLst>
            </p:cNvPr>
            <p:cNvCxnSpPr>
              <a:cxnSpLocks/>
            </p:cNvCxnSpPr>
            <p:nvPr/>
          </p:nvCxnSpPr>
          <p:spPr>
            <a:xfrm>
              <a:off x="6361672" y="6224224"/>
              <a:ext cx="567413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スライド番号プレースホルダー 2">
            <a:extLst>
              <a:ext uri="{FF2B5EF4-FFF2-40B4-BE49-F238E27FC236}">
                <a16:creationId xmlns:a16="http://schemas.microsoft.com/office/drawing/2014/main" id="{859544BD-475F-4AB7-9788-3584DE8617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8522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02D55CF7-E5FC-40A1-9759-2E1A2D875630}"/>
              </a:ext>
            </a:extLst>
          </p:cNvPr>
          <p:cNvSpPr txBox="1"/>
          <p:nvPr/>
        </p:nvSpPr>
        <p:spPr>
          <a:xfrm>
            <a:off x="395287" y="1872000"/>
            <a:ext cx="8012113" cy="82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dirty="0">
                <a:solidFill>
                  <a:prstClr val="black"/>
                </a:solidFill>
                <a:latin typeface="+mn-ea"/>
              </a:rPr>
              <a:t>自分の誕生日を</a:t>
            </a:r>
            <a:r>
              <a:rPr lang="en-US" altLang="ja-JP" sz="2800" dirty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en-US" sz="2800" dirty="0">
                <a:solidFill>
                  <a:prstClr val="black"/>
                </a:solidFill>
                <a:latin typeface="+mn-ea"/>
              </a:rPr>
              <a:t>進法の４桁の数であらわし、それぞれ２進法と</a:t>
            </a:r>
            <a:r>
              <a:rPr lang="en-US" altLang="ja-JP" sz="2800" dirty="0">
                <a:solidFill>
                  <a:prstClr val="black"/>
                </a:solidFill>
                <a:latin typeface="+mn-ea"/>
              </a:rPr>
              <a:t>16</a:t>
            </a:r>
            <a:r>
              <a:rPr lang="ja-JP" altLang="en-US" sz="2800" dirty="0">
                <a:solidFill>
                  <a:prstClr val="black"/>
                </a:solidFill>
                <a:latin typeface="+mn-ea"/>
              </a:rPr>
              <a:t>進法に変換しよう。</a:t>
            </a:r>
            <a:endParaRPr lang="en-US" altLang="ja-JP" sz="28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03FD309-A383-4C9B-9C5C-F6FC27A80317}"/>
              </a:ext>
            </a:extLst>
          </p:cNvPr>
          <p:cNvSpPr txBox="1"/>
          <p:nvPr/>
        </p:nvSpPr>
        <p:spPr>
          <a:xfrm>
            <a:off x="398462" y="5323571"/>
            <a:ext cx="8350251" cy="954107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l">
              <a:buClr>
                <a:srgbClr val="0070C0"/>
              </a:buClr>
              <a:defRPr/>
            </a:pP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情報通信技術では、２進法、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進法、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16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進法が使われている。</a:t>
            </a:r>
            <a:endParaRPr lang="ja-JP" altLang="en-US" sz="1400" dirty="0">
              <a:solidFill>
                <a:srgbClr val="0070C0"/>
              </a:solidFill>
              <a:latin typeface="+mn-ea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D34B7BF3-F0B8-452F-A6A7-C26F4F42051E}"/>
              </a:ext>
            </a:extLst>
          </p:cNvPr>
          <p:cNvGrpSpPr/>
          <p:nvPr/>
        </p:nvGrpSpPr>
        <p:grpSpPr>
          <a:xfrm>
            <a:off x="1193638" y="2903431"/>
            <a:ext cx="6650043" cy="2274217"/>
            <a:chOff x="1142265" y="2714172"/>
            <a:chExt cx="6650043" cy="2274217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564C3DD-49E6-4C13-8EC0-9899F0F0AB92}"/>
                </a:ext>
              </a:extLst>
            </p:cNvPr>
            <p:cNvSpPr txBox="1"/>
            <p:nvPr/>
          </p:nvSpPr>
          <p:spPr>
            <a:xfrm>
              <a:off x="1142265" y="2714172"/>
              <a:ext cx="270969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>
                <a:buClr>
                  <a:srgbClr val="0070C0"/>
                </a:buClr>
                <a:defRPr/>
              </a:pPr>
              <a:r>
                <a:rPr lang="ja-JP" altLang="en-US" sz="2800" dirty="0">
                  <a:solidFill>
                    <a:srgbClr val="0070C0"/>
                  </a:solidFill>
                  <a:latin typeface="+mn-ea"/>
                </a:rPr>
                <a:t>（例）１月</a:t>
              </a:r>
              <a:r>
                <a:rPr lang="en-US" altLang="ja-JP" sz="2800" dirty="0">
                  <a:solidFill>
                    <a:srgbClr val="0070C0"/>
                  </a:solidFill>
                  <a:latin typeface="+mn-ea"/>
                </a:rPr>
                <a:t>12</a:t>
              </a:r>
              <a:r>
                <a:rPr lang="ja-JP" altLang="en-US" sz="2800" dirty="0">
                  <a:solidFill>
                    <a:srgbClr val="0070C0"/>
                  </a:solidFill>
                  <a:latin typeface="+mn-ea"/>
                </a:rPr>
                <a:t>日</a:t>
              </a:r>
              <a:endParaRPr lang="en-US" altLang="ja-JP" sz="2800" dirty="0">
                <a:solidFill>
                  <a:srgbClr val="0070C0"/>
                </a:solidFill>
                <a:latin typeface="+mn-ea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7634408-F3FF-423E-9249-31CC64198AA2}"/>
                </a:ext>
              </a:extLst>
            </p:cNvPr>
            <p:cNvSpPr txBox="1"/>
            <p:nvPr/>
          </p:nvSpPr>
          <p:spPr>
            <a:xfrm>
              <a:off x="1745564" y="3877319"/>
              <a:ext cx="230509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3600" dirty="0">
                  <a:solidFill>
                    <a:prstClr val="black"/>
                  </a:solidFill>
                  <a:latin typeface="+mn-ea"/>
                </a:rPr>
                <a:t>0112</a:t>
              </a:r>
              <a:r>
                <a:rPr lang="en-US" altLang="ja-JP" sz="3600" baseline="-9000" dirty="0">
                  <a:solidFill>
                    <a:prstClr val="black"/>
                  </a:solidFill>
                  <a:latin typeface="+mn-ea"/>
                </a:rPr>
                <a:t>(10)</a:t>
              </a:r>
              <a:endParaRPr lang="ja-JP" altLang="en-US" sz="3600" baseline="-9000" dirty="0">
                <a:latin typeface="+mn-ea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9DE30908-573C-42B7-87BC-B7F753366DA2}"/>
                </a:ext>
              </a:extLst>
            </p:cNvPr>
            <p:cNvSpPr txBox="1"/>
            <p:nvPr/>
          </p:nvSpPr>
          <p:spPr>
            <a:xfrm>
              <a:off x="5484459" y="2985889"/>
              <a:ext cx="171906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buClr>
                  <a:srgbClr val="0070C0"/>
                </a:buClr>
                <a:defRPr/>
              </a:pPr>
              <a:r>
                <a:rPr lang="en-US" altLang="ja-JP" sz="3600" dirty="0">
                  <a:solidFill>
                    <a:prstClr val="black"/>
                  </a:solidFill>
                  <a:latin typeface="+mn-ea"/>
                </a:rPr>
                <a:t>70</a:t>
              </a:r>
              <a:r>
                <a:rPr lang="en-US" altLang="ja-JP" sz="3600" baseline="-9000" dirty="0">
                  <a:solidFill>
                    <a:prstClr val="black"/>
                  </a:solidFill>
                  <a:latin typeface="+mn-ea"/>
                </a:rPr>
                <a:t>(16)</a:t>
              </a:r>
            </a:p>
          </p:txBody>
        </p:sp>
        <p:sp>
          <p:nvSpPr>
            <p:cNvPr id="43" name="下矢印 15">
              <a:extLst>
                <a:ext uri="{FF2B5EF4-FFF2-40B4-BE49-F238E27FC236}">
                  <a16:creationId xmlns:a16="http://schemas.microsoft.com/office/drawing/2014/main" id="{A938C23A-0BB4-454B-8982-AC37787CEE8B}"/>
                </a:ext>
              </a:extLst>
            </p:cNvPr>
            <p:cNvSpPr/>
            <p:nvPr/>
          </p:nvSpPr>
          <p:spPr>
            <a:xfrm>
              <a:off x="2586123" y="3375742"/>
              <a:ext cx="449585" cy="523220"/>
            </a:xfrm>
            <a:prstGeom prst="downArrow">
              <a:avLst>
                <a:gd name="adj1" fmla="val 39211"/>
                <a:gd name="adj2" fmla="val 4568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FC57D8FE-B418-4B09-B860-7CBDC5A00B1A}"/>
                </a:ext>
              </a:extLst>
            </p:cNvPr>
            <p:cNvSpPr txBox="1"/>
            <p:nvPr/>
          </p:nvSpPr>
          <p:spPr>
            <a:xfrm>
              <a:off x="5487214" y="4342058"/>
              <a:ext cx="230509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buClr>
                  <a:srgbClr val="0070C0"/>
                </a:buClr>
                <a:defRPr/>
              </a:pPr>
              <a:r>
                <a:rPr lang="en-US" altLang="ja-JP" sz="3600" dirty="0">
                  <a:solidFill>
                    <a:prstClr val="black"/>
                  </a:solidFill>
                  <a:latin typeface="+mn-ea"/>
                </a:rPr>
                <a:t>111000</a:t>
              </a:r>
              <a:r>
                <a:rPr lang="en-US" altLang="ja-JP" sz="3600" baseline="-9000" dirty="0">
                  <a:solidFill>
                    <a:prstClr val="black"/>
                  </a:solidFill>
                  <a:latin typeface="+mn-ea"/>
                </a:rPr>
                <a:t>(2)</a:t>
              </a:r>
            </a:p>
          </p:txBody>
        </p:sp>
        <p:sp>
          <p:nvSpPr>
            <p:cNvPr id="45" name="下矢印 18">
              <a:extLst>
                <a:ext uri="{FF2B5EF4-FFF2-40B4-BE49-F238E27FC236}">
                  <a16:creationId xmlns:a16="http://schemas.microsoft.com/office/drawing/2014/main" id="{E42A790E-8E8A-4007-8616-1C64D9B86464}"/>
                </a:ext>
              </a:extLst>
            </p:cNvPr>
            <p:cNvSpPr/>
            <p:nvPr/>
          </p:nvSpPr>
          <p:spPr>
            <a:xfrm rot="15168742">
              <a:off x="4650516" y="2825825"/>
              <a:ext cx="284042" cy="1676297"/>
            </a:xfrm>
            <a:prstGeom prst="downArrow">
              <a:avLst>
                <a:gd name="adj1" fmla="val 39211"/>
                <a:gd name="adj2" fmla="val 95873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46" name="下矢印 19">
              <a:extLst>
                <a:ext uri="{FF2B5EF4-FFF2-40B4-BE49-F238E27FC236}">
                  <a16:creationId xmlns:a16="http://schemas.microsoft.com/office/drawing/2014/main" id="{1AF6BD17-EDD2-473F-9656-F83ED183CCEF}"/>
                </a:ext>
              </a:extLst>
            </p:cNvPr>
            <p:cNvSpPr/>
            <p:nvPr/>
          </p:nvSpPr>
          <p:spPr>
            <a:xfrm rot="16711610">
              <a:off x="4680255" y="3698724"/>
              <a:ext cx="284042" cy="1676297"/>
            </a:xfrm>
            <a:prstGeom prst="downArrow">
              <a:avLst>
                <a:gd name="adj1" fmla="val 39211"/>
                <a:gd name="adj2" fmla="val 95873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47" name="上下矢印 21">
              <a:extLst>
                <a:ext uri="{FF2B5EF4-FFF2-40B4-BE49-F238E27FC236}">
                  <a16:creationId xmlns:a16="http://schemas.microsoft.com/office/drawing/2014/main" id="{6FE7D8B3-17BC-4CCE-966F-8C8BC9C6A5E1}"/>
                </a:ext>
              </a:extLst>
            </p:cNvPr>
            <p:cNvSpPr/>
            <p:nvPr/>
          </p:nvSpPr>
          <p:spPr>
            <a:xfrm>
              <a:off x="6124075" y="3632220"/>
              <a:ext cx="332270" cy="682373"/>
            </a:xfrm>
            <a:prstGeom prst="upDownArrow">
              <a:avLst>
                <a:gd name="adj1" fmla="val 35915"/>
                <a:gd name="adj2" fmla="val 47641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</p:grpSp>
      <p:sp>
        <p:nvSpPr>
          <p:cNvPr id="48" name="スライド番号プレースホルダー 2">
            <a:extLst>
              <a:ext uri="{FF2B5EF4-FFF2-40B4-BE49-F238E27FC236}">
                <a16:creationId xmlns:a16="http://schemas.microsoft.com/office/drawing/2014/main" id="{6EE03F95-C4B5-4AAA-8CFA-FCEFF73CF4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640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進法と２進法の位取り記数法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325227"/>
            <a:ext cx="8247672" cy="177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2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3200" dirty="0">
                <a:solidFill>
                  <a:srgbClr val="0070C0"/>
                </a:solidFill>
              </a:rPr>
              <a:t>10</a:t>
            </a:r>
            <a:r>
              <a:rPr lang="ja-JP" altLang="en-US" sz="3200">
                <a:solidFill>
                  <a:srgbClr val="0070C0"/>
                </a:solidFill>
              </a:rPr>
              <a:t>進法の数の例</a:t>
            </a:r>
            <a:r>
              <a:rPr kumimoji="1" lang="ja-JP" altLang="en-US" sz="3200"/>
              <a:t>：</a:t>
            </a:r>
            <a:r>
              <a:rPr kumimoji="1" lang="en-US" altLang="ja-JP" sz="3200" dirty="0"/>
              <a:t>123814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=1×100000+2×10000+3×1000+8×100+1×10+4×1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5</a:t>
            </a:r>
            <a:r>
              <a:rPr kumimoji="1" lang="en-US" altLang="ja-JP" sz="2800" dirty="0"/>
              <a:t>+2×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4</a:t>
            </a:r>
            <a:r>
              <a:rPr kumimoji="1" lang="en-US" altLang="ja-JP" sz="2800" dirty="0"/>
              <a:t>+3×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2800" dirty="0"/>
              <a:t>+8×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dirty="0"/>
              <a:t>+1×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dirty="0"/>
              <a:t>+4×</a:t>
            </a:r>
            <a:r>
              <a:rPr kumimoji="1" lang="en-US" altLang="ja-JP" sz="3600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baseline="300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31BB4C-EDEF-47D3-C559-C76D49A3A616}"/>
              </a:ext>
            </a:extLst>
          </p:cNvPr>
          <p:cNvSpPr txBox="1"/>
          <p:nvPr/>
        </p:nvSpPr>
        <p:spPr>
          <a:xfrm>
            <a:off x="501040" y="4370387"/>
            <a:ext cx="8247672" cy="193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2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3200" dirty="0">
                <a:solidFill>
                  <a:srgbClr val="0070C0"/>
                </a:solidFill>
              </a:rPr>
              <a:t>2</a:t>
            </a:r>
            <a:r>
              <a:rPr lang="ja-JP" altLang="en-US" sz="3200">
                <a:solidFill>
                  <a:srgbClr val="0070C0"/>
                </a:solidFill>
              </a:rPr>
              <a:t>進法の数の例</a:t>
            </a:r>
            <a:r>
              <a:rPr kumimoji="1" lang="ja-JP" altLang="en-US" sz="3200"/>
              <a:t>：</a:t>
            </a:r>
            <a:r>
              <a:rPr kumimoji="1" lang="en-US" altLang="ja-JP" sz="3200" dirty="0">
                <a:sym typeface="Wingdings" pitchFamily="2" charset="2"/>
              </a:rPr>
              <a:t>1</a:t>
            </a:r>
            <a:r>
              <a:rPr kumimoji="1" lang="en-US" altLang="ja-JP" sz="3200" dirty="0"/>
              <a:t>1011</a:t>
            </a:r>
            <a:r>
              <a:rPr kumimoji="1" lang="en-US" altLang="ja-JP" sz="3200" baseline="-25000" dirty="0"/>
              <a:t>(2)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4 </a:t>
            </a:r>
            <a:r>
              <a:rPr kumimoji="1" lang="en-US" altLang="ja-JP" sz="3200" dirty="0"/>
              <a:t>+ 1×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3 </a:t>
            </a:r>
            <a:r>
              <a:rPr kumimoji="1" lang="en-US" altLang="ja-JP" sz="3200" dirty="0"/>
              <a:t>+ 0×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2 </a:t>
            </a:r>
            <a:r>
              <a:rPr kumimoji="1" lang="en-US" altLang="ja-JP" sz="3200" dirty="0"/>
              <a:t>+ 1×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1 </a:t>
            </a:r>
            <a:r>
              <a:rPr kumimoji="1" lang="en-US" altLang="ja-JP" sz="3200" dirty="0"/>
              <a:t>+ 1×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0</a:t>
            </a:r>
            <a:endParaRPr kumimoji="1" lang="en-US" altLang="ja-JP" sz="3200" baseline="30000" dirty="0">
              <a:solidFill>
                <a:srgbClr val="FF0000"/>
              </a:solidFill>
            </a:endParaRP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=16+8+0+2+1=27</a:t>
            </a:r>
          </a:p>
        </p:txBody>
      </p:sp>
    </p:spTree>
    <p:extLst>
      <p:ext uri="{BB962C8B-B14F-4D97-AF65-F5344CB8AC3E}">
        <p14:creationId xmlns:p14="http://schemas.microsoft.com/office/powerpoint/2010/main" val="337158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>
                <a:solidFill>
                  <a:srgbClr val="0070C0"/>
                </a:solidFill>
                <a:latin typeface="+mn-ea"/>
              </a:rPr>
              <a:t>２進法で表された数を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進法の数に変換しなさい。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309825"/>
            <a:ext cx="8247672" cy="54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buClr>
                <a:srgbClr val="0070C0"/>
              </a:buClr>
              <a:buSzPts val="2800"/>
              <a:buFont typeface="+mj-ea"/>
              <a:buAutoNum type="circleNumDbPlain"/>
            </a:pPr>
            <a:r>
              <a:rPr lang="en-US" altLang="ja-JP" sz="2800" dirty="0">
                <a:solidFill>
                  <a:srgbClr val="0070C0"/>
                </a:solidFill>
              </a:rPr>
              <a:t>100011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2800" baseline="-25000">
                <a:solidFill>
                  <a:srgbClr val="0070C0"/>
                </a:solidFill>
              </a:rPr>
              <a:t>　　　</a:t>
            </a:r>
            <a:r>
              <a:rPr lang="en-US" altLang="ja-JP" sz="2800" dirty="0">
                <a:solidFill>
                  <a:srgbClr val="0070C0"/>
                </a:solidFill>
              </a:rPr>
              <a:t>②1011100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2800" baseline="-25000">
                <a:solidFill>
                  <a:srgbClr val="0070C0"/>
                </a:solidFill>
              </a:rPr>
              <a:t>　　　</a:t>
            </a:r>
            <a:r>
              <a:rPr lang="en-US" altLang="ja-JP" sz="2800" dirty="0">
                <a:solidFill>
                  <a:srgbClr val="0070C0"/>
                </a:solidFill>
              </a:rPr>
              <a:t>③0.1101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31BB4C-EDEF-47D3-C559-C76D49A3A616}"/>
              </a:ext>
            </a:extLst>
          </p:cNvPr>
          <p:cNvSpPr txBox="1"/>
          <p:nvPr/>
        </p:nvSpPr>
        <p:spPr>
          <a:xfrm>
            <a:off x="268284" y="2880530"/>
            <a:ext cx="8695836" cy="3666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① 100011</a:t>
            </a:r>
            <a:r>
              <a:rPr kumimoji="1" lang="en-US" altLang="ja-JP" sz="3200" baseline="-25000" dirty="0"/>
              <a:t>(2)</a:t>
            </a:r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5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4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baseline="30000" dirty="0">
              <a:solidFill>
                <a:srgbClr val="FF0000"/>
              </a:solidFill>
            </a:endParaRPr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=1×32 + 0×16 + 0×8 + 0×4 + 1×2 + 1×1 =</a:t>
            </a:r>
            <a:r>
              <a:rPr kumimoji="1" lang="en-US" altLang="ja-JP" sz="4000" u="sng" dirty="0"/>
              <a:t>35</a:t>
            </a:r>
            <a:endParaRPr kumimoji="1" lang="en-US" altLang="ja-JP" sz="2800" u="sng" dirty="0"/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② 1011100</a:t>
            </a:r>
            <a:r>
              <a:rPr kumimoji="1" lang="en-US" altLang="ja-JP" sz="3200" baseline="-25000" dirty="0"/>
              <a:t>(2)</a:t>
            </a:r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6</a:t>
            </a:r>
            <a:r>
              <a:rPr kumimoji="1" lang="en-US" altLang="ja-JP" sz="2800" dirty="0"/>
              <a:t>+0×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5</a:t>
            </a:r>
            <a:r>
              <a:rPr kumimoji="1" lang="en-US" altLang="ja-JP" sz="2800" dirty="0"/>
              <a:t>+1×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4</a:t>
            </a:r>
            <a:r>
              <a:rPr kumimoji="1" lang="en-US" altLang="ja-JP" sz="2800" dirty="0"/>
              <a:t>+1×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2800" dirty="0"/>
              <a:t>+1×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dirty="0"/>
              <a:t>+0×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dirty="0"/>
              <a:t>+0×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baseline="30000" dirty="0">
              <a:solidFill>
                <a:srgbClr val="FF0000"/>
              </a:solidFill>
            </a:endParaRPr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=1×64 + 1×16 + 1×8 + 1×4 = </a:t>
            </a:r>
            <a:r>
              <a:rPr kumimoji="1" lang="en-US" altLang="ja-JP" sz="4000" u="sng" dirty="0"/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8076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>
                <a:solidFill>
                  <a:srgbClr val="0070C0"/>
                </a:solidFill>
                <a:latin typeface="+mn-ea"/>
              </a:rPr>
              <a:t>２進法で表された数を</a:t>
            </a: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進法の数に変換しなさい。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309825"/>
            <a:ext cx="8247672" cy="54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buClr>
                <a:srgbClr val="0070C0"/>
              </a:buClr>
              <a:buSzPts val="2800"/>
              <a:buFont typeface="+mj-ea"/>
              <a:buAutoNum type="circleNumDbPlain"/>
            </a:pPr>
            <a:r>
              <a:rPr lang="en-US" altLang="ja-JP" sz="2800" dirty="0">
                <a:solidFill>
                  <a:srgbClr val="0070C0"/>
                </a:solidFill>
              </a:rPr>
              <a:t>100011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2800" baseline="-25000">
                <a:solidFill>
                  <a:srgbClr val="0070C0"/>
                </a:solidFill>
              </a:rPr>
              <a:t>　　　</a:t>
            </a:r>
            <a:r>
              <a:rPr lang="en-US" altLang="ja-JP" sz="2800" dirty="0">
                <a:solidFill>
                  <a:srgbClr val="0070C0"/>
                </a:solidFill>
              </a:rPr>
              <a:t>②1011100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2800" baseline="-25000">
                <a:solidFill>
                  <a:srgbClr val="0070C0"/>
                </a:solidFill>
              </a:rPr>
              <a:t>　　　</a:t>
            </a:r>
            <a:r>
              <a:rPr lang="en-US" altLang="ja-JP" sz="2800" dirty="0">
                <a:solidFill>
                  <a:srgbClr val="0070C0"/>
                </a:solidFill>
              </a:rPr>
              <a:t>③0.1101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31BB4C-EDEF-47D3-C559-C76D49A3A616}"/>
              </a:ext>
            </a:extLst>
          </p:cNvPr>
          <p:cNvSpPr txBox="1"/>
          <p:nvPr/>
        </p:nvSpPr>
        <p:spPr>
          <a:xfrm>
            <a:off x="501040" y="3160234"/>
            <a:ext cx="8247672" cy="304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2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</a:rPr>
              <a:t>2</a:t>
            </a:r>
            <a:r>
              <a:rPr lang="ja-JP" altLang="en-US" sz="2800">
                <a:solidFill>
                  <a:srgbClr val="0070C0"/>
                </a:solidFill>
              </a:rPr>
              <a:t>進法の数（小数）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③</a:t>
            </a:r>
            <a:r>
              <a:rPr kumimoji="1" lang="ja-JP" altLang="en-US" sz="320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0.1101</a:t>
            </a:r>
            <a:r>
              <a:rPr kumimoji="1" lang="en-US" altLang="ja-JP" sz="3200" baseline="-25000" dirty="0"/>
              <a:t>(2)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4000" dirty="0"/>
              <a:t>=1×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-1 </a:t>
            </a:r>
            <a:r>
              <a:rPr kumimoji="1" lang="en-US" altLang="ja-JP" sz="4000" dirty="0"/>
              <a:t>+ 1×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-2 </a:t>
            </a:r>
            <a:r>
              <a:rPr kumimoji="1" lang="en-US" altLang="ja-JP" sz="4000" dirty="0"/>
              <a:t>+ 0×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-3 </a:t>
            </a:r>
            <a:r>
              <a:rPr kumimoji="1" lang="en-US" altLang="ja-JP" sz="4000" dirty="0"/>
              <a:t>+ 1×</a:t>
            </a:r>
            <a:r>
              <a:rPr kumimoji="1" lang="en-US" altLang="ja-JP" sz="4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</a:rPr>
              <a:t>-4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=1×1/2 + 1×1/4 + 0×1/8 + 1×1/16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=0.5+0.25+0+0.0625 = 0.8125</a:t>
            </a:r>
          </a:p>
        </p:txBody>
      </p:sp>
    </p:spTree>
    <p:extLst>
      <p:ext uri="{BB962C8B-B14F-4D97-AF65-F5344CB8AC3E}">
        <p14:creationId xmlns:p14="http://schemas.microsoft.com/office/powerpoint/2010/main" val="282928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4F0776E-8E7E-4B34-B4EC-A100580C9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64" y="2444921"/>
            <a:ext cx="8302071" cy="408907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02D55CF7-E5FC-40A1-9759-2E1A2D875630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進法と２進法の相互変換の方法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3" name="角丸四角形吹き出し 2">
            <a:extLst>
              <a:ext uri="{FF2B5EF4-FFF2-40B4-BE49-F238E27FC236}">
                <a16:creationId xmlns:a16="http://schemas.microsoft.com/office/drawing/2014/main" id="{712F3E46-526A-7032-D5B3-0B5654F839EE}"/>
              </a:ext>
            </a:extLst>
          </p:cNvPr>
          <p:cNvSpPr/>
          <p:nvPr/>
        </p:nvSpPr>
        <p:spPr>
          <a:xfrm>
            <a:off x="3977012" y="4008328"/>
            <a:ext cx="1189973" cy="710687"/>
          </a:xfrm>
          <a:prstGeom prst="wedgeRoundRectCallout">
            <a:avLst>
              <a:gd name="adj1" fmla="val -57675"/>
              <a:gd name="adj2" fmla="val 961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なぜ？</a:t>
            </a:r>
          </a:p>
        </p:txBody>
      </p:sp>
    </p:spTree>
    <p:extLst>
      <p:ext uri="{BB962C8B-B14F-4D97-AF65-F5344CB8AC3E}">
        <p14:creationId xmlns:p14="http://schemas.microsoft.com/office/powerpoint/2010/main" val="325970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進法と比較しながら考える。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7A430-9E62-8A4D-AB5A-4C9ADD580216}"/>
              </a:ext>
            </a:extLst>
          </p:cNvPr>
          <p:cNvSpPr txBox="1"/>
          <p:nvPr/>
        </p:nvSpPr>
        <p:spPr>
          <a:xfrm>
            <a:off x="501040" y="2460137"/>
            <a:ext cx="6663848" cy="3643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123814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 12381</a:t>
            </a:r>
            <a:r>
              <a:rPr kumimoji="1" lang="en-US" altLang="ja-JP" sz="2800" dirty="0"/>
              <a:t> … 4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  1238</a:t>
            </a:r>
            <a:r>
              <a:rPr kumimoji="1" lang="en-US" altLang="ja-JP" sz="2800" dirty="0"/>
              <a:t> … 1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   123</a:t>
            </a:r>
            <a:r>
              <a:rPr kumimoji="1" lang="en-US" altLang="ja-JP" sz="2800" dirty="0"/>
              <a:t> … 8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    12</a:t>
            </a:r>
            <a:r>
              <a:rPr kumimoji="1" lang="en-US" altLang="ja-JP" sz="2800" dirty="0"/>
              <a:t> … 3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10</a:t>
            </a:r>
            <a:r>
              <a:rPr kumimoji="1" lang="ja-JP" altLang="en-US" sz="2800" u="sng"/>
              <a:t>）</a:t>
            </a:r>
            <a:r>
              <a:rPr kumimoji="1" lang="en-US" altLang="ja-JP" sz="2800" u="sng" dirty="0"/>
              <a:t>     1</a:t>
            </a:r>
            <a:r>
              <a:rPr kumimoji="1" lang="en-US" altLang="ja-JP" sz="2800" dirty="0"/>
              <a:t> … 2</a:t>
            </a:r>
          </a:p>
          <a:p>
            <a:pPr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        0 … 1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196AE5C-E266-F38F-695F-574497388E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733"/>
          <a:stretch/>
        </p:blipFill>
        <p:spPr>
          <a:xfrm>
            <a:off x="4767495" y="2354870"/>
            <a:ext cx="3675047" cy="4089079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9AAFD21-CFE6-DBCE-B60B-0FF74C6EBDCA}"/>
              </a:ext>
            </a:extLst>
          </p:cNvPr>
          <p:cNvGrpSpPr/>
          <p:nvPr/>
        </p:nvGrpSpPr>
        <p:grpSpPr>
          <a:xfrm>
            <a:off x="3413342" y="2541950"/>
            <a:ext cx="764088" cy="3561300"/>
            <a:chOff x="3413342" y="2541950"/>
            <a:chExt cx="764088" cy="3561300"/>
          </a:xfrm>
        </p:grpSpPr>
        <p:sp>
          <p:nvSpPr>
            <p:cNvPr id="7" name="上矢印 6">
              <a:extLst>
                <a:ext uri="{FF2B5EF4-FFF2-40B4-BE49-F238E27FC236}">
                  <a16:creationId xmlns:a16="http://schemas.microsoft.com/office/drawing/2014/main" id="{48837427-AF9E-4AB3-6C8B-EDDC338EA85B}"/>
                </a:ext>
              </a:extLst>
            </p:cNvPr>
            <p:cNvSpPr/>
            <p:nvPr/>
          </p:nvSpPr>
          <p:spPr>
            <a:xfrm>
              <a:off x="3620022" y="3006247"/>
              <a:ext cx="350729" cy="3097003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468510D-D333-0ACA-C768-505D1BB1F7AC}"/>
                </a:ext>
              </a:extLst>
            </p:cNvPr>
            <p:cNvSpPr txBox="1"/>
            <p:nvPr/>
          </p:nvSpPr>
          <p:spPr>
            <a:xfrm>
              <a:off x="3413342" y="2541950"/>
              <a:ext cx="764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余り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831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進法と２進法の相互変換の方法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31BB4C-EDEF-47D3-C559-C76D49A3A616}"/>
              </a:ext>
            </a:extLst>
          </p:cNvPr>
          <p:cNvSpPr txBox="1"/>
          <p:nvPr/>
        </p:nvSpPr>
        <p:spPr>
          <a:xfrm>
            <a:off x="501040" y="2420686"/>
            <a:ext cx="8247672" cy="1786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2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3200" dirty="0">
                <a:solidFill>
                  <a:srgbClr val="0070C0"/>
                </a:solidFill>
              </a:rPr>
              <a:t>2</a:t>
            </a:r>
            <a:r>
              <a:rPr lang="ja-JP" altLang="en-US" sz="3200">
                <a:solidFill>
                  <a:srgbClr val="0070C0"/>
                </a:solidFill>
              </a:rPr>
              <a:t>進法の数の例：</a:t>
            </a:r>
            <a:r>
              <a:rPr kumimoji="1" lang="en-US" altLang="ja-JP" sz="3200" dirty="0">
                <a:sym typeface="Wingdings" pitchFamily="2" charset="2"/>
              </a:rPr>
              <a:t>1</a:t>
            </a:r>
            <a:r>
              <a:rPr kumimoji="1" lang="en-US" altLang="ja-JP" sz="3200" dirty="0"/>
              <a:t>1011</a:t>
            </a:r>
            <a:r>
              <a:rPr kumimoji="1" lang="en-US" altLang="ja-JP" sz="3200" baseline="-25000" dirty="0"/>
              <a:t>(2)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=1×</a:t>
            </a:r>
            <a:r>
              <a:rPr kumimoji="1" lang="en-US" altLang="ja-JP" sz="3200" dirty="0">
                <a:solidFill>
                  <a:srgbClr val="FF0000"/>
                </a:solidFill>
              </a:rPr>
              <a:t>2</a:t>
            </a:r>
            <a:r>
              <a:rPr kumimoji="1" lang="en-US" altLang="ja-JP" sz="3200" baseline="30000" dirty="0">
                <a:solidFill>
                  <a:srgbClr val="FF0000"/>
                </a:solidFill>
              </a:rPr>
              <a:t>4</a:t>
            </a:r>
            <a:r>
              <a:rPr kumimoji="1" lang="en-US" altLang="ja-JP" sz="900" dirty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/>
              <a:t>+</a:t>
            </a:r>
            <a:r>
              <a:rPr kumimoji="1" lang="en-US" altLang="ja-JP" sz="900" dirty="0"/>
              <a:t> </a:t>
            </a:r>
            <a:r>
              <a:rPr kumimoji="1" lang="en-US" altLang="ja-JP" sz="3200" dirty="0"/>
              <a:t>1×</a:t>
            </a:r>
            <a:r>
              <a:rPr kumimoji="1" lang="en-US" altLang="ja-JP" sz="3200" dirty="0">
                <a:solidFill>
                  <a:srgbClr val="FF0000"/>
                </a:solidFill>
              </a:rPr>
              <a:t>2</a:t>
            </a:r>
            <a:r>
              <a:rPr kumimoji="1" lang="en-US" altLang="ja-JP" sz="32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900" dirty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/>
              <a:t>+</a:t>
            </a:r>
            <a:r>
              <a:rPr kumimoji="1" lang="en-US" altLang="ja-JP" sz="900" dirty="0"/>
              <a:t> </a:t>
            </a:r>
            <a:r>
              <a:rPr kumimoji="1" lang="en-US" altLang="ja-JP" sz="3200" dirty="0"/>
              <a:t>0×</a:t>
            </a:r>
            <a:r>
              <a:rPr kumimoji="1" lang="en-US" altLang="ja-JP" sz="3200" dirty="0">
                <a:solidFill>
                  <a:srgbClr val="FF0000"/>
                </a:solidFill>
              </a:rPr>
              <a:t>2</a:t>
            </a:r>
            <a:r>
              <a:rPr kumimoji="1" lang="en-US" altLang="ja-JP" sz="32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900" dirty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/>
              <a:t>+</a:t>
            </a:r>
            <a:r>
              <a:rPr kumimoji="1" lang="en-US" altLang="ja-JP" sz="900" dirty="0"/>
              <a:t> </a:t>
            </a:r>
            <a:r>
              <a:rPr kumimoji="1" lang="en-US" altLang="ja-JP" sz="3200" dirty="0"/>
              <a:t>1×</a:t>
            </a:r>
            <a:r>
              <a:rPr kumimoji="1" lang="en-US" altLang="ja-JP" sz="3200" dirty="0">
                <a:solidFill>
                  <a:srgbClr val="FF0000"/>
                </a:solidFill>
              </a:rPr>
              <a:t>2</a:t>
            </a:r>
            <a:r>
              <a:rPr kumimoji="1" lang="en-US" altLang="ja-JP" sz="32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900" dirty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/>
              <a:t>+</a:t>
            </a:r>
            <a:r>
              <a:rPr kumimoji="1" lang="en-US" altLang="ja-JP" sz="900" dirty="0"/>
              <a:t> </a:t>
            </a:r>
            <a:r>
              <a:rPr kumimoji="1" lang="en-US" altLang="ja-JP" sz="3200" dirty="0"/>
              <a:t>1×</a:t>
            </a:r>
            <a:r>
              <a:rPr kumimoji="1" lang="en-US" altLang="ja-JP" sz="3200" dirty="0">
                <a:solidFill>
                  <a:srgbClr val="FF0000"/>
                </a:solidFill>
              </a:rPr>
              <a:t>2</a:t>
            </a:r>
            <a:r>
              <a:rPr kumimoji="1" lang="en-US" altLang="ja-JP" sz="3200" baseline="30000" dirty="0">
                <a:solidFill>
                  <a:srgbClr val="FF0000"/>
                </a:solidFill>
              </a:rPr>
              <a:t>0</a:t>
            </a:r>
          </a:p>
          <a:p>
            <a:pPr lvl="0" algn="just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=16+8+0+2+1=27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7744E-78A3-E7FF-28EA-B5A2C988A623}"/>
              </a:ext>
            </a:extLst>
          </p:cNvPr>
          <p:cNvSpPr txBox="1"/>
          <p:nvPr/>
        </p:nvSpPr>
        <p:spPr>
          <a:xfrm>
            <a:off x="501040" y="5272239"/>
            <a:ext cx="8247672" cy="1323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2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3200" dirty="0">
                <a:solidFill>
                  <a:srgbClr val="0070C0"/>
                </a:solidFill>
              </a:rPr>
              <a:t>10</a:t>
            </a:r>
            <a:r>
              <a:rPr lang="ja-JP" altLang="en-US" sz="3200">
                <a:solidFill>
                  <a:srgbClr val="0070C0"/>
                </a:solidFill>
              </a:rPr>
              <a:t>進法の数</a:t>
            </a:r>
            <a:r>
              <a:rPr lang="en-US" altLang="ja-JP" sz="3200" dirty="0">
                <a:solidFill>
                  <a:srgbClr val="0070C0"/>
                </a:solidFill>
              </a:rPr>
              <a:t>27</a:t>
            </a:r>
            <a:r>
              <a:rPr lang="ja-JP" altLang="en-US" sz="3200">
                <a:solidFill>
                  <a:srgbClr val="0070C0"/>
                </a:solidFill>
              </a:rPr>
              <a:t>は</a:t>
            </a:r>
            <a:r>
              <a:rPr lang="en-US" altLang="ja-JP" sz="3200" dirty="0">
                <a:solidFill>
                  <a:srgbClr val="0070C0"/>
                </a:solidFill>
              </a:rPr>
              <a:t>2</a:t>
            </a:r>
            <a:r>
              <a:rPr lang="ja-JP" altLang="en-US" sz="3200">
                <a:solidFill>
                  <a:srgbClr val="0070C0"/>
                </a:solidFill>
              </a:rPr>
              <a:t>進法で</a:t>
            </a:r>
            <a:r>
              <a:rPr lang="en-US" altLang="ja-JP" sz="3200" dirty="0" err="1">
                <a:solidFill>
                  <a:srgbClr val="0070C0"/>
                </a:solidFill>
              </a:rPr>
              <a:t>abcde</a:t>
            </a:r>
            <a:r>
              <a:rPr lang="en-US" altLang="ja-JP" sz="32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3200">
                <a:solidFill>
                  <a:srgbClr val="0070C0"/>
                </a:solidFill>
              </a:rPr>
              <a:t>と表せる</a:t>
            </a:r>
            <a:endParaRPr lang="en-US" altLang="ja-JP" sz="3200" dirty="0">
              <a:solidFill>
                <a:srgbClr val="0070C0"/>
              </a:solidFill>
            </a:endParaRPr>
          </a:p>
          <a:p>
            <a:pPr lvl="0" algn="ctr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4000" dirty="0"/>
              <a:t>27 = </a:t>
            </a:r>
            <a:r>
              <a:rPr kumimoji="1" lang="en-US" altLang="ja-JP" sz="4000" dirty="0" err="1">
                <a:sym typeface="Wingdings" pitchFamily="2" charset="2"/>
              </a:rPr>
              <a:t>abcde</a:t>
            </a:r>
            <a:r>
              <a:rPr kumimoji="1" lang="en-US" altLang="ja-JP" sz="4000" baseline="-250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77070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進法と２進法の相互変換の方法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7744E-78A3-E7FF-28EA-B5A2C988A623}"/>
              </a:ext>
            </a:extLst>
          </p:cNvPr>
          <p:cNvSpPr txBox="1"/>
          <p:nvPr/>
        </p:nvSpPr>
        <p:spPr>
          <a:xfrm>
            <a:off x="250521" y="2395634"/>
            <a:ext cx="8768219" cy="1710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110000"/>
              </a:lnSpc>
              <a:buClr>
                <a:srgbClr val="0070C0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</a:rPr>
              <a:t>10</a:t>
            </a:r>
            <a:r>
              <a:rPr lang="ja-JP" altLang="en-US" sz="2800">
                <a:solidFill>
                  <a:srgbClr val="0070C0"/>
                </a:solidFill>
              </a:rPr>
              <a:t>進法の数</a:t>
            </a:r>
            <a:r>
              <a:rPr lang="en-US" altLang="ja-JP" sz="2800" dirty="0">
                <a:solidFill>
                  <a:srgbClr val="0070C0"/>
                </a:solidFill>
              </a:rPr>
              <a:t>27</a:t>
            </a:r>
            <a:r>
              <a:rPr lang="ja-JP" altLang="en-US" sz="2800">
                <a:solidFill>
                  <a:srgbClr val="0070C0"/>
                </a:solidFill>
              </a:rPr>
              <a:t>は</a:t>
            </a:r>
            <a:r>
              <a:rPr lang="en-US" altLang="ja-JP" sz="2800" dirty="0">
                <a:solidFill>
                  <a:srgbClr val="0070C0"/>
                </a:solidFill>
              </a:rPr>
              <a:t>2</a:t>
            </a:r>
            <a:r>
              <a:rPr lang="ja-JP" altLang="en-US" sz="2800">
                <a:solidFill>
                  <a:srgbClr val="0070C0"/>
                </a:solidFill>
              </a:rPr>
              <a:t>進法で</a:t>
            </a:r>
            <a:r>
              <a:rPr lang="en-US" altLang="ja-JP" sz="2800" dirty="0" err="1">
                <a:solidFill>
                  <a:srgbClr val="0070C0"/>
                </a:solidFill>
              </a:rPr>
              <a:t>abcde</a:t>
            </a:r>
            <a:r>
              <a:rPr lang="en-US" altLang="ja-JP" sz="2800" baseline="-25000" dirty="0">
                <a:solidFill>
                  <a:srgbClr val="0070C0"/>
                </a:solidFill>
              </a:rPr>
              <a:t>(2)</a:t>
            </a:r>
            <a:r>
              <a:rPr lang="ja-JP" altLang="en-US" sz="2800">
                <a:solidFill>
                  <a:srgbClr val="0070C0"/>
                </a:solidFill>
              </a:rPr>
              <a:t>と表せる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    27 = 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4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d×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e×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dirty="0"/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2×13+1 = 2(a×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d×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r>
              <a:rPr kumimoji="1" lang="en-US" altLang="ja-JP" sz="2800" dirty="0"/>
              <a:t>)</a:t>
            </a:r>
            <a:r>
              <a:rPr kumimoji="1" lang="en-US" altLang="ja-JP" sz="1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</a:t>
            </a:r>
            <a:r>
              <a:rPr kumimoji="1" lang="en-US" altLang="ja-JP" sz="1000" dirty="0"/>
              <a:t> </a:t>
            </a:r>
            <a:r>
              <a:rPr kumimoji="1" lang="en-US" altLang="ja-JP" sz="2800" dirty="0"/>
              <a:t>e×</a:t>
            </a:r>
            <a:r>
              <a:rPr kumimoji="1" lang="en-US" altLang="ja-JP" sz="28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3733D5-1A64-2007-E99C-AEBC4B3E45B5}"/>
              </a:ext>
            </a:extLst>
          </p:cNvPr>
          <p:cNvSpPr txBox="1"/>
          <p:nvPr/>
        </p:nvSpPr>
        <p:spPr>
          <a:xfrm>
            <a:off x="250521" y="4195984"/>
            <a:ext cx="8768219" cy="1236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    13 = 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3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d×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dirty="0"/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2×6+1 = 2(a×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ja-JP" altLang="en-US" sz="2800"/>
              <a:t>）</a:t>
            </a:r>
            <a:r>
              <a:rPr kumimoji="1" lang="en-US" altLang="ja-JP" sz="2800" dirty="0"/>
              <a:t>+ d×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endParaRPr kumimoji="1" lang="en-US" altLang="ja-JP" sz="2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0739CF-8F81-8671-BCBB-09C5F439D272}"/>
              </a:ext>
            </a:extLst>
          </p:cNvPr>
          <p:cNvSpPr txBox="1"/>
          <p:nvPr/>
        </p:nvSpPr>
        <p:spPr>
          <a:xfrm>
            <a:off x="250520" y="5522358"/>
            <a:ext cx="8768219" cy="1236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     6 = 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dirty="0"/>
          </a:p>
          <a:p>
            <a:pPr lvl="0" algn="just">
              <a:lnSpc>
                <a:spcPct val="110000"/>
              </a:lnSpc>
              <a:buClr>
                <a:srgbClr val="0070C0"/>
              </a:buClr>
              <a:buSzPts val="2800"/>
            </a:pPr>
            <a:r>
              <a:rPr kumimoji="1" lang="en-US" altLang="ja-JP" sz="2800" dirty="0"/>
              <a:t> 2×3+0 = 2(a×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1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en-US" altLang="ja-JP" sz="2800" dirty="0"/>
              <a:t>+ b×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r>
              <a:rPr kumimoji="1" lang="en-US" altLang="ja-JP" sz="2800" baseline="30000" dirty="0">
                <a:solidFill>
                  <a:srgbClr val="FF0000"/>
                </a:solidFill>
              </a:rPr>
              <a:t> </a:t>
            </a:r>
            <a:r>
              <a:rPr kumimoji="1" lang="ja-JP" altLang="en-US" sz="2800"/>
              <a:t>）</a:t>
            </a:r>
            <a:r>
              <a:rPr kumimoji="1" lang="en-US" altLang="ja-JP" sz="2800" dirty="0"/>
              <a:t>+ c×</a:t>
            </a:r>
            <a:r>
              <a:rPr kumimoji="1" lang="en-US" altLang="ja-JP" sz="3600" dirty="0">
                <a:solidFill>
                  <a:srgbClr val="FF0000"/>
                </a:solidFill>
              </a:rPr>
              <a:t>2</a:t>
            </a:r>
            <a:r>
              <a:rPr kumimoji="1" lang="en-US" altLang="ja-JP" sz="3600" baseline="30000" dirty="0">
                <a:solidFill>
                  <a:srgbClr val="FF0000"/>
                </a:solidFill>
              </a:rPr>
              <a:t>0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5819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12" grpId="0" uiExpand="1" build="p" animBg="1"/>
      <p:bldP spid="1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8EAC-6A1C-46DC-8C4B-26B8E08D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pc="-150" dirty="0"/>
              <a:t>1.</a:t>
            </a:r>
            <a:r>
              <a:rPr lang="ja-JP" altLang="en-US" spc="-150" dirty="0"/>
              <a:t>コンピュータ</a:t>
            </a:r>
            <a:r>
              <a:rPr kumimoji="1" lang="ja-JP" altLang="en-US" spc="-150" dirty="0"/>
              <a:t>とデジタルデータ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59CF5-489F-41AE-86F1-34477CA16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</p:spPr>
        <p:txBody>
          <a:bodyPr/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lang="ja-JP" altLang="en-US" sz="2400" dirty="0">
                <a:solidFill>
                  <a:srgbClr val="0070C0"/>
                </a:solidFill>
                <a:latin typeface="+mn-ea"/>
                <a:ea typeface="+mn-ea"/>
              </a:rPr>
              <a:t>コンピュータで用いられる数の表現</a:t>
            </a:r>
            <a:endParaRPr lang="en-US" altLang="ja-JP"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D4C747-12BB-4FB0-9CD2-9B531F6C51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96051" y="1108075"/>
            <a:ext cx="2252662" cy="424732"/>
          </a:xfrm>
        </p:spPr>
        <p:txBody>
          <a:bodyPr/>
          <a:lstStyle/>
          <a:p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章第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節</a:t>
            </a:r>
            <a:endParaRPr lang="en-US" altLang="ja-JP" sz="240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7F94BDD-941F-4E33-830F-E917F7C373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p.77</a:t>
            </a:r>
            <a:endParaRPr kumimoji="1" lang="ja-JP" altLang="en-US" dirty="0"/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6B0F5CEE-E52C-4D9A-B2F2-BFAF1BA54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04000" y="6492875"/>
            <a:ext cx="540000" cy="365125"/>
          </a:xfrm>
        </p:spPr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10" name="Google Shape;28;p1">
            <a:extLst>
              <a:ext uri="{FF2B5EF4-FFF2-40B4-BE49-F238E27FC236}">
                <a16:creationId xmlns:a16="http://schemas.microsoft.com/office/drawing/2014/main" id="{44A38D41-7C37-692F-437E-BFCFD0AFD143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indent="-228600" algn="just">
              <a:lnSpc>
                <a:spcPct val="90000"/>
              </a:lnSpc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en-US" altLang="ja-JP" sz="2800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2800">
                <a:solidFill>
                  <a:srgbClr val="0070C0"/>
                </a:solidFill>
                <a:latin typeface="+mn-ea"/>
              </a:rPr>
              <a:t>進法と２進法の相互変換の方法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7744E-78A3-E7FF-28EA-B5A2C988A623}"/>
              </a:ext>
            </a:extLst>
          </p:cNvPr>
          <p:cNvSpPr txBox="1"/>
          <p:nvPr/>
        </p:nvSpPr>
        <p:spPr>
          <a:xfrm>
            <a:off x="501040" y="2520894"/>
            <a:ext cx="8555278" cy="370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endParaRPr kumimoji="1" lang="en-US" altLang="ja-JP" sz="3200" dirty="0"/>
          </a:p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/>
              <a:t>27 = </a:t>
            </a:r>
            <a:r>
              <a:rPr kumimoji="1" lang="en-US" altLang="ja-JP" sz="3200" dirty="0">
                <a:sym typeface="Wingdings" pitchFamily="2" charset="2"/>
              </a:rPr>
              <a:t>16 + 11</a:t>
            </a:r>
            <a:endParaRPr kumimoji="1" lang="en-US" altLang="ja-JP" sz="3200" baseline="-25000" dirty="0">
              <a:sym typeface="Wingdings" pitchFamily="2" charset="2"/>
            </a:endParaRPr>
          </a:p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   = 16 + 8 + 3</a:t>
            </a:r>
          </a:p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   = 16 + 8 + 2 +1</a:t>
            </a:r>
          </a:p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   = 1×</a:t>
            </a:r>
            <a:r>
              <a:rPr kumimoji="1" lang="en-US" altLang="ja-JP" sz="4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+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1×</a:t>
            </a:r>
            <a:r>
              <a:rPr kumimoji="1" lang="en-US" altLang="ja-JP" sz="4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+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0×</a:t>
            </a:r>
            <a:r>
              <a:rPr kumimoji="1" lang="en-US" altLang="ja-JP" sz="4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+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1×</a:t>
            </a:r>
            <a:r>
              <a:rPr kumimoji="1" lang="en-US" altLang="ja-JP" sz="4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+</a:t>
            </a:r>
            <a:r>
              <a:rPr kumimoji="1" lang="en-US" altLang="ja-JP" sz="1000" dirty="0">
                <a:sym typeface="Wingdings" pitchFamily="2" charset="2"/>
              </a:rPr>
              <a:t> </a:t>
            </a:r>
            <a:r>
              <a:rPr kumimoji="1" lang="en-US" altLang="ja-JP" sz="3200" dirty="0">
                <a:sym typeface="Wingdings" pitchFamily="2" charset="2"/>
              </a:rPr>
              <a:t>1×</a:t>
            </a:r>
            <a:r>
              <a:rPr kumimoji="1" lang="en-US" altLang="ja-JP" sz="4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kumimoji="1" lang="en-US" altLang="ja-JP" sz="4000" baseline="30000" dirty="0">
                <a:solidFill>
                  <a:srgbClr val="FF0000"/>
                </a:solidFill>
                <a:sym typeface="Wingdings" pitchFamily="2" charset="2"/>
              </a:rPr>
              <a:t>0</a:t>
            </a:r>
            <a:endParaRPr kumimoji="1" lang="en-US" altLang="ja-JP" sz="3200" dirty="0">
              <a:solidFill>
                <a:srgbClr val="FF0000"/>
              </a:solidFill>
              <a:sym typeface="Wingdings" pitchFamily="2" charset="2"/>
            </a:endParaRPr>
          </a:p>
          <a:p>
            <a:pPr lvl="0">
              <a:lnSpc>
                <a:spcPct val="120000"/>
              </a:lnSpc>
              <a:buClr>
                <a:srgbClr val="0070C0"/>
              </a:buClr>
              <a:buSzPts val="2800"/>
            </a:pPr>
            <a:r>
              <a:rPr kumimoji="1" lang="en-US" altLang="ja-JP" sz="3200" dirty="0">
                <a:sym typeface="Wingdings" pitchFamily="2" charset="2"/>
              </a:rPr>
              <a:t>   = 11011</a:t>
            </a:r>
            <a:r>
              <a:rPr kumimoji="1" lang="en-US" altLang="ja-JP" sz="3200" baseline="-25000" dirty="0">
                <a:sym typeface="Wingdings" pitchFamily="2" charset="2"/>
              </a:rPr>
              <a:t>(2)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D3CF80-5BDE-5828-5489-69401929E5DE}"/>
              </a:ext>
            </a:extLst>
          </p:cNvPr>
          <p:cNvSpPr txBox="1"/>
          <p:nvPr/>
        </p:nvSpPr>
        <p:spPr>
          <a:xfrm>
            <a:off x="5112000" y="2622021"/>
            <a:ext cx="4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4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3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2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1</a:t>
            </a:r>
            <a:r>
              <a:rPr kumimoji="1" lang="ja-JP" altLang="en-US" sz="2800" baseline="30000">
                <a:sym typeface="Wingdings" pitchFamily="2" charset="2"/>
              </a:rPr>
              <a:t>　　</a:t>
            </a:r>
            <a:r>
              <a:rPr kumimoji="1" lang="en-US" altLang="ja-JP" sz="2800" dirty="0">
                <a:sym typeface="Wingdings" pitchFamily="2" charset="2"/>
              </a:rPr>
              <a:t>2</a:t>
            </a:r>
            <a:r>
              <a:rPr kumimoji="1" lang="en-US" altLang="ja-JP" sz="2800" baseline="30000" dirty="0">
                <a:sym typeface="Wingdings" pitchFamily="2" charset="2"/>
              </a:rPr>
              <a:t>0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58635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Office テーマ">
  <a:themeElements>
    <a:clrScheme name="211027_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0070C0"/>
      </a:accent2>
      <a:accent3>
        <a:srgbClr val="C6D9F1"/>
      </a:accent3>
      <a:accent4>
        <a:srgbClr val="D7E5F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ＭＳ ゴシック 201026">
      <a:majorFont>
        <a:latin typeface="ＭＳ ゴシック"/>
        <a:ea typeface="ＭＳ ゴシック"/>
        <a:cs typeface=""/>
      </a:majorFont>
      <a:minorFont>
        <a:latin typeface="ＭＳ ゴシック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1025</Words>
  <Application>Microsoft Macintosh PowerPoint</Application>
  <PresentationFormat>画面に合わせる (4:3)</PresentationFormat>
  <Paragraphs>173</Paragraphs>
  <Slides>13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ＭＳ ゴシック</vt:lpstr>
      <vt:lpstr>Noto Sans Symbols</vt:lpstr>
      <vt:lpstr>游ゴシック</vt:lpstr>
      <vt:lpstr>Arial</vt:lpstr>
      <vt:lpstr>Calibri</vt:lpstr>
      <vt:lpstr>Wingdings</vt:lpstr>
      <vt:lpstr>Office テーマ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  <vt:lpstr>1.コンピュータとデジタルデータ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2022-02-24T13:07:18Z</dcterms:created>
  <dcterms:modified xsi:type="dcterms:W3CDTF">2022-05-04T04:28:21Z</dcterms:modified>
</cp:coreProperties>
</file>